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6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92517"/>
            <a:ext cx="2843739" cy="352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169" y="291821"/>
            <a:ext cx="2908631" cy="3608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961" y="6139967"/>
            <a:ext cx="3267290" cy="40537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5831" y="628618"/>
            <a:ext cx="3766391" cy="521167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a typeface="方正姚体" panose="02010601030101010101" pitchFamily="2" charset="-122"/>
                <a:cs typeface="+mj-cs"/>
              </a:rPr>
              <a:t>Hackathon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ea typeface="方正姚体" panose="02010601030101010101" pitchFamily="2" charset="-122"/>
                <a:cs typeface="+mj-cs"/>
              </a:rPr>
              <a:t>Presentation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ea typeface="方正姚体" panose="02010601030101010101" pitchFamily="2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5997" y="2639474"/>
            <a:ext cx="765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5FCBEF"/>
                </a:solidFill>
                <a:ea typeface="方正姚体" panose="02010601030101010101" pitchFamily="2" charset="-122"/>
                <a:cs typeface="+mj-cs"/>
              </a:rPr>
              <a:t>Anti-DDoS SDN Application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6500512" y="472932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杨帅、赖香武、裴超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215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8934" y="2554289"/>
            <a:ext cx="4974166" cy="128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>
                <a:solidFill>
                  <a:srgbClr val="5FCBEF"/>
                </a:solidFill>
                <a:ea typeface="方正姚体" panose="02010601030101010101" pitchFamily="2" charset="-122"/>
                <a:cs typeface="+mj-cs"/>
              </a:rPr>
              <a:t>Thank you !</a:t>
            </a:r>
            <a:endParaRPr lang="zh-CN" altLang="en-US" sz="6600" dirty="0">
              <a:solidFill>
                <a:srgbClr val="5FCBEF"/>
              </a:solidFill>
              <a:ea typeface="方正姚体" panose="02010601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799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54" y="1220297"/>
            <a:ext cx="5358061" cy="40997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95" y="1082184"/>
            <a:ext cx="4885958" cy="6724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Traditional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295" y="2078328"/>
            <a:ext cx="2827305" cy="388077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/>
              <a:t>Traditionally, </a:t>
            </a:r>
            <a:r>
              <a:rPr lang="en-US" altLang="zh-CN" sz="1600" dirty="0" smtClean="0"/>
              <a:t>Anti-DDoS solutions </a:t>
            </a:r>
            <a:r>
              <a:rPr lang="en-US" altLang="zh-CN" sz="1600" dirty="0"/>
              <a:t>use </a:t>
            </a:r>
            <a:r>
              <a:rPr lang="en-US" altLang="zh-CN" sz="1600" dirty="0" err="1"/>
              <a:t>Netflow</a:t>
            </a:r>
            <a:r>
              <a:rPr lang="en-US" altLang="zh-CN" sz="1600" dirty="0"/>
              <a:t> for statistics collection and BGP to divert the infected traffic to a “scrubbing center” where the mitigation equipment cleans it up and then returns the valid traffic to the target </a:t>
            </a:r>
            <a:r>
              <a:rPr lang="en-US" altLang="zh-CN" sz="1600" dirty="0" smtClean="0"/>
              <a:t>servers.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 smtClean="0"/>
              <a:t>As </a:t>
            </a:r>
            <a:r>
              <a:rPr lang="en-US" altLang="zh-CN" sz="1600" dirty="0"/>
              <a:t>shown in the </a:t>
            </a:r>
            <a:r>
              <a:rPr lang="en-US" altLang="zh-CN" sz="1600" dirty="0" smtClean="0"/>
              <a:t>right </a:t>
            </a:r>
            <a:r>
              <a:rPr lang="en-US" altLang="zh-CN" sz="1600" dirty="0"/>
              <a:t>figure, where red lines represented infested traffic, while green lines represent clean valid traffic: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549140" y="5384029"/>
            <a:ext cx="4552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https</a:t>
            </a:r>
            <a:r>
              <a:rPr lang="en-US" altLang="zh-CN" sz="1100" dirty="0"/>
              <a:t>://wiki.opendaylight.org/view/Project_Proposals:Defense4All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82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21" y="1104620"/>
            <a:ext cx="2824948" cy="6487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Architecture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25" y="3653195"/>
            <a:ext cx="1315484" cy="56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59" descr="FirewallServices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90040"/>
            <a:ext cx="682625" cy="12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ataCenter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82" y="1428979"/>
            <a:ext cx="660525" cy="95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15" y="2562156"/>
            <a:ext cx="6826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450262" y="225539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pic>
        <p:nvPicPr>
          <p:cNvPr id="13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14" y="3551718"/>
            <a:ext cx="6826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14" y="4601018"/>
            <a:ext cx="6826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/>
        </p:nvSpPr>
        <p:spPr>
          <a:xfrm flipH="1">
            <a:off x="2027895" y="4567326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05850" y="41864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80064" y="61317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21891" y="36897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DDoS Scrub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5" idx="3"/>
            <a:endCxn id="11" idx="1"/>
          </p:cNvCxnSpPr>
          <p:nvPr/>
        </p:nvCxnSpPr>
        <p:spPr>
          <a:xfrm flipV="1">
            <a:off x="5838709" y="3016181"/>
            <a:ext cx="2211006" cy="91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3"/>
            <a:endCxn id="13" idx="1"/>
          </p:cNvCxnSpPr>
          <p:nvPr/>
        </p:nvCxnSpPr>
        <p:spPr>
          <a:xfrm>
            <a:off x="5838709" y="3934476"/>
            <a:ext cx="2211005" cy="7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3"/>
            <a:endCxn id="14" idx="1"/>
          </p:cNvCxnSpPr>
          <p:nvPr/>
        </p:nvCxnSpPr>
        <p:spPr>
          <a:xfrm>
            <a:off x="5838709" y="3934476"/>
            <a:ext cx="2211005" cy="11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1"/>
            <a:endCxn id="9" idx="3"/>
          </p:cNvCxnSpPr>
          <p:nvPr/>
        </p:nvCxnSpPr>
        <p:spPr>
          <a:xfrm flipH="1" flipV="1">
            <a:off x="2640352" y="3922890"/>
            <a:ext cx="1882873" cy="1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10" idx="2"/>
          </p:cNvCxnSpPr>
          <p:nvPr/>
        </p:nvCxnSpPr>
        <p:spPr>
          <a:xfrm flipV="1">
            <a:off x="5180967" y="2384538"/>
            <a:ext cx="9978" cy="126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5" idx="2"/>
          </p:cNvCxnSpPr>
          <p:nvPr/>
        </p:nvCxnSpPr>
        <p:spPr>
          <a:xfrm>
            <a:off x="5180967" y="4215756"/>
            <a:ext cx="0" cy="126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4080555" y="3610904"/>
            <a:ext cx="835573" cy="398517"/>
            <a:chOff x="3458255" y="3242604"/>
            <a:chExt cx="835573" cy="398517"/>
          </a:xfrm>
        </p:grpSpPr>
        <p:sp>
          <p:nvSpPr>
            <p:cNvPr id="44" name="文本框 43"/>
            <p:cNvSpPr txBox="1"/>
            <p:nvPr/>
          </p:nvSpPr>
          <p:spPr>
            <a:xfrm>
              <a:off x="3458255" y="3242604"/>
              <a:ext cx="835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mirror</a:t>
              </a:r>
              <a:endParaRPr lang="zh-CN" altLang="en-US" sz="1400" dirty="0"/>
            </a:p>
          </p:txBody>
        </p:sp>
        <p:sp>
          <p:nvSpPr>
            <p:cNvPr id="46" name="下箭头 45"/>
            <p:cNvSpPr/>
            <p:nvPr/>
          </p:nvSpPr>
          <p:spPr>
            <a:xfrm rot="5400000">
              <a:off x="3688145" y="3312601"/>
              <a:ext cx="161474" cy="495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05435" y="1661681"/>
            <a:ext cx="379471" cy="912336"/>
            <a:chOff x="2952496" y="1525378"/>
            <a:chExt cx="379471" cy="912336"/>
          </a:xfrm>
        </p:grpSpPr>
        <p:sp>
          <p:nvSpPr>
            <p:cNvPr id="43" name="下箭头 42"/>
            <p:cNvSpPr/>
            <p:nvPr/>
          </p:nvSpPr>
          <p:spPr>
            <a:xfrm rot="19239153">
              <a:off x="2952496" y="1594763"/>
              <a:ext cx="198120" cy="842951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 rot="3061544">
              <a:off x="2832471" y="171709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traffic</a:t>
              </a:r>
              <a:endParaRPr lang="zh-CN" altLang="en-US" sz="14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85920" y="2940172"/>
            <a:ext cx="709382" cy="368542"/>
            <a:chOff x="1663620" y="2571872"/>
            <a:chExt cx="709382" cy="368542"/>
          </a:xfrm>
        </p:grpSpPr>
        <p:sp>
          <p:nvSpPr>
            <p:cNvPr id="50" name="上箭头 49"/>
            <p:cNvSpPr/>
            <p:nvPr/>
          </p:nvSpPr>
          <p:spPr>
            <a:xfrm rot="3461192">
              <a:off x="2041992" y="2609405"/>
              <a:ext cx="153255" cy="508764"/>
            </a:xfrm>
            <a:prstGeom prst="up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 rot="19699417">
              <a:off x="1663620" y="257187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result</a:t>
              </a:r>
              <a:endParaRPr lang="zh-CN" altLang="en-US" sz="14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557506" y="2378083"/>
            <a:ext cx="735406" cy="516774"/>
            <a:chOff x="3935206" y="2009783"/>
            <a:chExt cx="735406" cy="516774"/>
          </a:xfrm>
        </p:grpSpPr>
        <p:sp>
          <p:nvSpPr>
            <p:cNvPr id="1031" name="右箭头 1030"/>
            <p:cNvSpPr/>
            <p:nvPr/>
          </p:nvSpPr>
          <p:spPr>
            <a:xfrm rot="5400000">
              <a:off x="4305269" y="2161214"/>
              <a:ext cx="516774" cy="21391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935206" y="2066996"/>
              <a:ext cx="6692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</a:t>
              </a:r>
              <a:r>
                <a:rPr lang="en-US" altLang="zh-CN" sz="1400" dirty="0" smtClean="0"/>
                <a:t>olicy</a:t>
              </a:r>
              <a:endParaRPr lang="zh-CN" altLang="en-US" sz="14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594035" y="3265099"/>
            <a:ext cx="1284326" cy="559971"/>
            <a:chOff x="4971735" y="2896799"/>
            <a:chExt cx="1284326" cy="559971"/>
          </a:xfrm>
        </p:grpSpPr>
        <p:sp>
          <p:nvSpPr>
            <p:cNvPr id="58" name="下箭头 57"/>
            <p:cNvSpPr/>
            <p:nvPr/>
          </p:nvSpPr>
          <p:spPr>
            <a:xfrm rot="14740182">
              <a:off x="5563782" y="3048274"/>
              <a:ext cx="221717" cy="5952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 rot="20238437">
              <a:off x="4971735" y="2896799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r>
                <a:rPr lang="en-US" altLang="zh-CN" dirty="0" smtClean="0"/>
                <a:t>ad traffic</a:t>
              </a:r>
              <a:endParaRPr lang="zh-CN" altLang="en-US" dirty="0"/>
            </a:p>
          </p:txBody>
        </p:sp>
      </p:grpSp>
      <p:sp>
        <p:nvSpPr>
          <p:cNvPr id="95" name="下箭头 94"/>
          <p:cNvSpPr/>
          <p:nvPr/>
        </p:nvSpPr>
        <p:spPr>
          <a:xfrm rot="16200000">
            <a:off x="6238078" y="3650616"/>
            <a:ext cx="221717" cy="5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下箭头 95"/>
          <p:cNvSpPr/>
          <p:nvPr/>
        </p:nvSpPr>
        <p:spPr>
          <a:xfrm rot="17796989">
            <a:off x="6190319" y="3883073"/>
            <a:ext cx="221717" cy="5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067537" y="2676334"/>
            <a:ext cx="1319592" cy="502153"/>
            <a:chOff x="6445237" y="2308034"/>
            <a:chExt cx="1319592" cy="502153"/>
          </a:xfrm>
        </p:grpSpPr>
        <p:sp>
          <p:nvSpPr>
            <p:cNvPr id="97" name="下箭头 96"/>
            <p:cNvSpPr/>
            <p:nvPr/>
          </p:nvSpPr>
          <p:spPr>
            <a:xfrm rot="3983899">
              <a:off x="7117246" y="2401691"/>
              <a:ext cx="221717" cy="5952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 rot="20238437">
              <a:off x="6445237" y="2308034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dirty="0" smtClean="0"/>
                <a:t>fter scrub</a:t>
              </a:r>
              <a:endParaRPr lang="zh-CN" altLang="en-US" dirty="0"/>
            </a:p>
          </p:txBody>
        </p:sp>
      </p:grpSp>
      <p:sp>
        <p:nvSpPr>
          <p:cNvPr id="100" name="下箭头 99"/>
          <p:cNvSpPr/>
          <p:nvPr/>
        </p:nvSpPr>
        <p:spPr>
          <a:xfrm rot="5400000">
            <a:off x="7670852" y="3696210"/>
            <a:ext cx="221717" cy="5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下箭头 100"/>
          <p:cNvSpPr/>
          <p:nvPr/>
        </p:nvSpPr>
        <p:spPr>
          <a:xfrm rot="6980212">
            <a:off x="7689140" y="4641359"/>
            <a:ext cx="221717" cy="5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23225" y="5482583"/>
            <a:ext cx="1488319" cy="1023656"/>
            <a:chOff x="4256525" y="5711183"/>
            <a:chExt cx="1488319" cy="1023656"/>
          </a:xfrm>
        </p:grpSpPr>
        <p:pic>
          <p:nvPicPr>
            <p:cNvPr id="45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525" y="5870397"/>
              <a:ext cx="1488319" cy="86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7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338" y="5711183"/>
              <a:ext cx="677024" cy="2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0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618" y="6158856"/>
              <a:ext cx="262986" cy="57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0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691" y="6009433"/>
              <a:ext cx="247896" cy="528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下箭头 58"/>
          <p:cNvSpPr/>
          <p:nvPr/>
        </p:nvSpPr>
        <p:spPr>
          <a:xfrm>
            <a:off x="5100230" y="4137966"/>
            <a:ext cx="161474" cy="49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093284" y="4137966"/>
            <a:ext cx="175366" cy="510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0.08464 0.191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12565 0.001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00026 0.137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15534 -0.177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0065 0.133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12434 0.1104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550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2044 0.0099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48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2526 -0.096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13685 -0.1240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620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13073 -0.0085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-44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-0.14075 0.1032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00052 0.15671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59" grpId="0" animBg="1"/>
      <p:bldP spid="59" grpId="1" animBg="1"/>
      <p:bldP spid="59" grpId="2" animBg="1"/>
      <p:bldP spid="6" grpId="0" animBg="1"/>
      <p:bldP spid="6" grpId="1" animBg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77334" y="2193840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Configure mirror port to IDS </a:t>
            </a:r>
            <a:r>
              <a:rPr lang="en-US" altLang="zh-CN" dirty="0"/>
              <a:t>on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</a:t>
            </a:r>
            <a:r>
              <a:rPr lang="en-US" altLang="zh-CN" dirty="0"/>
              <a:t>switch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Put </a:t>
            </a:r>
            <a:r>
              <a:rPr lang="en-US" altLang="zh-CN" dirty="0" err="1" smtClean="0"/>
              <a:t>flowtable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policys</a:t>
            </a:r>
            <a:r>
              <a:rPr lang="en-US" altLang="zh-CN" dirty="0" smtClean="0"/>
              <a:t> to controller with external application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Divert traffic to DDoS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DDoS return traffic after scrub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085850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operations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4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083" y="1177190"/>
            <a:ext cx="2805641" cy="627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1163675" y="1954561"/>
            <a:ext cx="8257116" cy="36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Simulate original traffic </a:t>
            </a:r>
            <a:r>
              <a:rPr lang="en-US" altLang="zh-CN" sz="2000" dirty="0" smtClean="0"/>
              <a:t>(20 packet, </a:t>
            </a:r>
            <a:r>
              <a:rPr lang="en-US" altLang="zh-CN" sz="2000" dirty="0" err="1" smtClean="0"/>
              <a:t>tcpreplay</a:t>
            </a:r>
            <a:r>
              <a:rPr lang="en-US" altLang="zh-CN" sz="2000" dirty="0" smtClean="0"/>
              <a:t> tools)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Configure and check </a:t>
            </a:r>
            <a:r>
              <a:rPr lang="en-US" altLang="zh-CN" sz="2000" dirty="0" smtClean="0"/>
              <a:t>mirror port result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wireshark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Select infected traffic from original traffic (Simulate IDS)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External </a:t>
            </a:r>
            <a:r>
              <a:rPr lang="en-US" altLang="zh-CN" sz="2000" dirty="0" smtClean="0"/>
              <a:t>application draft policy to </a:t>
            </a:r>
            <a:r>
              <a:rPr lang="en-US" altLang="zh-CN" sz="2000" dirty="0"/>
              <a:t>divert the infected traffic </a:t>
            </a:r>
            <a:r>
              <a:rPr lang="en-US" altLang="zh-CN" sz="2000" dirty="0" smtClean="0"/>
              <a:t>to DDoS Scrub and divert the return traffic from DDoS Scrub to DC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Check traffic direction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18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303" r="38570" b="38554"/>
          <a:stretch/>
        </p:blipFill>
        <p:spPr>
          <a:xfrm>
            <a:off x="1629296" y="1899014"/>
            <a:ext cx="6766560" cy="30387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4221" y="1205345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 traffic in mirror 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2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2119745"/>
            <a:ext cx="9124950" cy="2495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34196" y="119703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Divert to DDoS traffic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5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2727" b="53883"/>
          <a:stretch/>
        </p:blipFill>
        <p:spPr>
          <a:xfrm>
            <a:off x="1227946" y="1996520"/>
            <a:ext cx="7835859" cy="28248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0020" y="1235410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scrub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01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912" y="1254540"/>
            <a:ext cx="7063751" cy="805841"/>
          </a:xfrm>
        </p:spPr>
        <p:txBody>
          <a:bodyPr/>
          <a:lstStyle/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478" y="2104071"/>
            <a:ext cx="7840365" cy="35818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Proactive is finished (external application)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Function include: policy put, mirror </a:t>
            </a:r>
            <a:r>
              <a:rPr lang="en-US" altLang="zh-CN" dirty="0" smtClean="0"/>
              <a:t>transmit, infected traffic divide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Proactive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Reactive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Enhance policy manage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And more 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8409" y="3325811"/>
            <a:ext cx="7063751" cy="805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428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219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华文新魏</vt:lpstr>
      <vt:lpstr>Arial</vt:lpstr>
      <vt:lpstr>Calibri</vt:lpstr>
      <vt:lpstr>Trebuchet MS</vt:lpstr>
      <vt:lpstr>Wingdings</vt:lpstr>
      <vt:lpstr>Wingdings 3</vt:lpstr>
      <vt:lpstr>平面</vt:lpstr>
      <vt:lpstr>PowerPoint 演示文稿</vt:lpstr>
      <vt:lpstr>Traditional solutions</vt:lpstr>
      <vt:lpstr>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Status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Windows10_Currer</dc:creator>
  <cp:lastModifiedBy>Windows10_Currer</cp:lastModifiedBy>
  <cp:revision>28</cp:revision>
  <dcterms:created xsi:type="dcterms:W3CDTF">2016-01-22T11:30:14Z</dcterms:created>
  <dcterms:modified xsi:type="dcterms:W3CDTF">2016-01-23T01:55:10Z</dcterms:modified>
</cp:coreProperties>
</file>