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C13EC7C-D900-4ABF-A038-90778C36B762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755576" y="1563638"/>
            <a:ext cx="7772400" cy="110251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Лабораторная работа 2</a:t>
            </a:r>
            <a:endParaRPr lang="ru-RU" sz="2800" dirty="0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pPr algn="r"/>
            <a:r>
              <a:rPr lang="ru-RU" sz="2000" dirty="0" err="1" smtClean="0">
                <a:solidFill>
                  <a:schemeClr val="tx1"/>
                </a:solidFill>
              </a:rPr>
              <a:t>Фирфаров</a:t>
            </a:r>
            <a:r>
              <a:rPr lang="ru-RU" sz="2000" dirty="0" smtClean="0">
                <a:solidFill>
                  <a:schemeClr val="tx1"/>
                </a:solidFill>
              </a:rPr>
              <a:t> А.С.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М8О-408Б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19" y="173059"/>
            <a:ext cx="86836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Формирование всех возможных вариантов матричных игр в коалиционной игре </a:t>
            </a:r>
            <a:r>
              <a:rPr lang="ru-RU" sz="1600" dirty="0" smtClean="0"/>
              <a:t>2-го уровня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1. 1</a:t>
            </a:r>
            <a:r>
              <a:rPr lang="en-US" sz="1600" dirty="0" smtClean="0"/>
              <a:t>,2 </a:t>
            </a:r>
            <a:r>
              <a:rPr lang="ru-RU" sz="1600" dirty="0" smtClean="0"/>
              <a:t>против </a:t>
            </a:r>
            <a:r>
              <a:rPr lang="en-US" sz="1600" dirty="0" smtClean="0"/>
              <a:t>3,4</a:t>
            </a:r>
            <a:r>
              <a:rPr lang="ru-RU" sz="1600" dirty="0" smtClean="0"/>
              <a:t>                                                                 3. 1</a:t>
            </a:r>
            <a:r>
              <a:rPr lang="en-US" sz="1600" dirty="0" smtClean="0"/>
              <a:t>,4 </a:t>
            </a:r>
            <a:r>
              <a:rPr lang="ru-RU" sz="1600" dirty="0" smtClean="0"/>
              <a:t>против </a:t>
            </a:r>
            <a:r>
              <a:rPr lang="en-US" sz="1600" dirty="0" smtClean="0"/>
              <a:t>2,3 </a:t>
            </a:r>
            <a:endParaRPr lang="ru-RU" sz="1600" dirty="0"/>
          </a:p>
          <a:p>
            <a:r>
              <a:rPr lang="ru-RU" sz="1600" dirty="0" smtClean="0"/>
              <a:t> 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2. 1</a:t>
            </a:r>
            <a:r>
              <a:rPr lang="en-US" sz="1600" dirty="0" smtClean="0"/>
              <a:t>,3 </a:t>
            </a:r>
            <a:r>
              <a:rPr lang="ru-RU" sz="1600" dirty="0" smtClean="0"/>
              <a:t>против </a:t>
            </a:r>
            <a:r>
              <a:rPr lang="en-US" sz="1600" dirty="0" smtClean="0"/>
              <a:t>2,4</a:t>
            </a:r>
            <a:r>
              <a:rPr lang="ru-RU" sz="1600" dirty="0" smtClean="0"/>
              <a:t>                                                                 4. 2</a:t>
            </a:r>
            <a:r>
              <a:rPr lang="en-US" sz="1600" dirty="0" smtClean="0"/>
              <a:t>,3 </a:t>
            </a:r>
            <a:r>
              <a:rPr lang="ru-RU" sz="1600" dirty="0" smtClean="0"/>
              <a:t>против </a:t>
            </a:r>
            <a:r>
              <a:rPr lang="en-US" sz="1600" dirty="0" smtClean="0"/>
              <a:t>1,4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2648320" cy="19052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67" y="2499742"/>
            <a:ext cx="2638793" cy="18766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 b="5879"/>
          <a:stretch/>
        </p:blipFill>
        <p:spPr>
          <a:xfrm>
            <a:off x="6353552" y="483518"/>
            <a:ext cx="2581635" cy="16338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53" y="2499742"/>
            <a:ext cx="2762636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9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19" y="173059"/>
            <a:ext cx="8683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/>
              <a:t>5</a:t>
            </a:r>
            <a:r>
              <a:rPr lang="ru-RU" sz="1600" dirty="0" smtClean="0"/>
              <a:t>. 2</a:t>
            </a:r>
            <a:r>
              <a:rPr lang="en-US" sz="1600" dirty="0" smtClean="0"/>
              <a:t>,</a:t>
            </a:r>
            <a:r>
              <a:rPr lang="ru-RU" sz="1600" dirty="0" smtClean="0"/>
              <a:t>4</a:t>
            </a:r>
            <a:r>
              <a:rPr lang="en-US" sz="1600" dirty="0" smtClean="0"/>
              <a:t> </a:t>
            </a:r>
            <a:r>
              <a:rPr lang="ru-RU" sz="1600" dirty="0" smtClean="0"/>
              <a:t>против </a:t>
            </a:r>
            <a:r>
              <a:rPr lang="ru-RU" sz="1600" dirty="0"/>
              <a:t>1</a:t>
            </a:r>
            <a:r>
              <a:rPr lang="en-US" sz="1600" dirty="0" smtClean="0"/>
              <a:t>,</a:t>
            </a:r>
            <a:r>
              <a:rPr lang="ru-RU" sz="1600" dirty="0" smtClean="0"/>
              <a:t>3                                                                 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6. 3</a:t>
            </a:r>
            <a:r>
              <a:rPr lang="en-US" sz="1600" dirty="0" smtClean="0"/>
              <a:t>,</a:t>
            </a:r>
            <a:r>
              <a:rPr lang="ru-RU" sz="1600" dirty="0" smtClean="0"/>
              <a:t>4</a:t>
            </a:r>
            <a:r>
              <a:rPr lang="en-US" sz="1600" dirty="0" smtClean="0"/>
              <a:t> </a:t>
            </a:r>
            <a:r>
              <a:rPr lang="ru-RU" sz="1600" dirty="0" smtClean="0"/>
              <a:t>против </a:t>
            </a:r>
            <a:r>
              <a:rPr lang="ru-RU" sz="1600" dirty="0"/>
              <a:t>1</a:t>
            </a:r>
            <a:r>
              <a:rPr lang="en-US" sz="1600" dirty="0" smtClean="0"/>
              <a:t>,</a:t>
            </a:r>
            <a:r>
              <a:rPr lang="ru-RU" sz="1600" dirty="0" smtClean="0"/>
              <a:t>2</a:t>
            </a:r>
            <a:r>
              <a:rPr lang="en-US" sz="1600" dirty="0" smtClean="0"/>
              <a:t> </a:t>
            </a:r>
            <a:endParaRPr lang="ru-RU" sz="1600" dirty="0"/>
          </a:p>
          <a:p>
            <a:r>
              <a:rPr lang="ru-RU" sz="1600" dirty="0" smtClean="0"/>
              <a:t> </a:t>
            </a:r>
          </a:p>
          <a:p>
            <a:endParaRPr lang="ru-RU" sz="1600" dirty="0"/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4374"/>
            <a:ext cx="2619741" cy="17718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9742"/>
            <a:ext cx="294363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73059"/>
            <a:ext cx="8683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Формирование всех возможных вариантов матричных игр в коалиционной игре 3</a:t>
            </a:r>
            <a:r>
              <a:rPr lang="ru-RU" sz="1600" dirty="0" smtClean="0"/>
              <a:t>-го уровня</a:t>
            </a:r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1. 1</a:t>
            </a:r>
            <a:r>
              <a:rPr lang="en-US" sz="1600" dirty="0" smtClean="0"/>
              <a:t>,2,3 </a:t>
            </a:r>
            <a:r>
              <a:rPr lang="ru-RU" sz="1600" dirty="0" smtClean="0"/>
              <a:t>против </a:t>
            </a:r>
            <a:r>
              <a:rPr lang="en-US" sz="1600" dirty="0" smtClean="0"/>
              <a:t> 4</a:t>
            </a:r>
            <a:r>
              <a:rPr lang="ru-RU" sz="1600" dirty="0" smtClean="0"/>
              <a:t>                                               2. 1</a:t>
            </a:r>
            <a:r>
              <a:rPr lang="en-US" sz="1600" dirty="0" smtClean="0"/>
              <a:t>,2,4 </a:t>
            </a:r>
            <a:r>
              <a:rPr lang="ru-RU" sz="1600" dirty="0" smtClean="0"/>
              <a:t>против 3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27533"/>
            <a:ext cx="1752845" cy="31532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4" y="627533"/>
            <a:ext cx="164805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73059"/>
            <a:ext cx="8683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Формирование всех возможных вариантов матричных игр в коалиционной игре 3</a:t>
            </a:r>
            <a:r>
              <a:rPr lang="ru-RU" sz="1600" dirty="0" smtClean="0"/>
              <a:t>-го уровня</a:t>
            </a:r>
          </a:p>
          <a:p>
            <a:endParaRPr lang="ru-RU" sz="1600" dirty="0"/>
          </a:p>
          <a:p>
            <a:endParaRPr lang="ru-RU" sz="1600" dirty="0" smtClean="0"/>
          </a:p>
          <a:p>
            <a:r>
              <a:rPr lang="ru-RU" sz="1600" dirty="0"/>
              <a:t>3</a:t>
            </a:r>
            <a:r>
              <a:rPr lang="ru-RU" sz="1600" dirty="0" smtClean="0"/>
              <a:t>. 1</a:t>
            </a:r>
            <a:r>
              <a:rPr lang="en-US" sz="1600" dirty="0" smtClean="0"/>
              <a:t>,</a:t>
            </a:r>
            <a:r>
              <a:rPr lang="ru-RU" sz="1600" dirty="0" smtClean="0"/>
              <a:t>3</a:t>
            </a:r>
            <a:r>
              <a:rPr lang="en-US" sz="1600" dirty="0" smtClean="0"/>
              <a:t>,</a:t>
            </a:r>
            <a:r>
              <a:rPr lang="ru-RU" sz="1600" dirty="0" smtClean="0"/>
              <a:t>4</a:t>
            </a:r>
            <a:r>
              <a:rPr lang="en-US" sz="1600" dirty="0" smtClean="0"/>
              <a:t> </a:t>
            </a:r>
            <a:r>
              <a:rPr lang="ru-RU" sz="1600" dirty="0" smtClean="0"/>
              <a:t>против </a:t>
            </a:r>
            <a:r>
              <a:rPr lang="en-US" sz="1600" dirty="0" smtClean="0"/>
              <a:t> </a:t>
            </a:r>
            <a:r>
              <a:rPr lang="ru-RU" sz="1600" dirty="0" smtClean="0"/>
              <a:t>2                                               4. 2</a:t>
            </a:r>
            <a:r>
              <a:rPr lang="en-US" sz="1600" dirty="0" smtClean="0"/>
              <a:t>,</a:t>
            </a:r>
            <a:r>
              <a:rPr lang="ru-RU" sz="1600" dirty="0" smtClean="0"/>
              <a:t>3</a:t>
            </a:r>
            <a:r>
              <a:rPr lang="en-US" sz="1600" dirty="0" smtClean="0"/>
              <a:t>,4 </a:t>
            </a:r>
            <a:r>
              <a:rPr lang="ru-RU" sz="1600" dirty="0" smtClean="0"/>
              <a:t>против 1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43558"/>
            <a:ext cx="1648055" cy="32294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843558"/>
            <a:ext cx="174331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1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73059"/>
            <a:ext cx="868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Матричная игра</a:t>
            </a:r>
            <a:r>
              <a:rPr lang="en-US" dirty="0" smtClean="0"/>
              <a:t> </a:t>
            </a:r>
            <a:r>
              <a:rPr lang="ru-RU" dirty="0" smtClean="0"/>
              <a:t>2-го уровня  1</a:t>
            </a:r>
            <a:r>
              <a:rPr lang="en-US" dirty="0" smtClean="0"/>
              <a:t>,2</a:t>
            </a:r>
            <a:r>
              <a:rPr lang="ru-RU" dirty="0" smtClean="0"/>
              <a:t> против </a:t>
            </a:r>
            <a:r>
              <a:rPr lang="en-US" dirty="0" smtClean="0"/>
              <a:t>3,4 </a:t>
            </a:r>
            <a:r>
              <a:rPr lang="ru-RU" dirty="0" smtClean="0"/>
              <a:t>игроков не имеет решения в чистых стратегиях</a:t>
            </a:r>
            <a:r>
              <a:rPr lang="en-US" dirty="0" smtClean="0"/>
              <a:t>. </a:t>
            </a:r>
            <a:r>
              <a:rPr lang="ru-RU" dirty="0" smtClean="0"/>
              <a:t>Решим задачу в смешанных стратегиях методом Брауна</a:t>
            </a:r>
          </a:p>
          <a:p>
            <a:endParaRPr lang="ru-RU" dirty="0"/>
          </a:p>
          <a:p>
            <a:r>
              <a:rPr lang="ru-RU" dirty="0" err="1" smtClean="0"/>
              <a:t>Переобозначим</a:t>
            </a:r>
            <a:r>
              <a:rPr lang="ru-RU" dirty="0" smtClean="0"/>
              <a:t> стратегии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73388"/>
            <a:ext cx="2648320" cy="1905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75606"/>
            <a:ext cx="2619048" cy="22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3528" y="3723878"/>
                <a:ext cx="868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максиминная</a:t>
                </a:r>
                <a:r>
                  <a:rPr lang="ru-RU" dirty="0" smtClean="0"/>
                  <a:t> стратегия для матричной игры</a:t>
                </a:r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23878"/>
                <a:ext cx="86836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3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19" y="173059"/>
            <a:ext cx="868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методом Брауна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6801" r="17245" b="8237"/>
          <a:stretch/>
        </p:blipFill>
        <p:spPr>
          <a:xfrm>
            <a:off x="6804248" y="784321"/>
            <a:ext cx="2057401" cy="18691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5" y="542391"/>
            <a:ext cx="6514286" cy="23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1517" y="2909421"/>
                <a:ext cx="868366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=</a:t>
                </a:r>
                <a:r>
                  <a:rPr lang="en-US" dirty="0" smtClean="0"/>
                  <a:t> 0.4, 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/>
                  <a:t>=</a:t>
                </a:r>
                <a:r>
                  <a:rPr lang="en-US" dirty="0"/>
                  <a:t> </a:t>
                </a:r>
                <a:r>
                  <a:rPr lang="en-US" dirty="0" smtClean="0"/>
                  <a:t>0.2, 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/>
                  <a:t>=</a:t>
                </a:r>
                <a:r>
                  <a:rPr lang="en-US" dirty="0"/>
                  <a:t> </a:t>
                </a:r>
                <a:r>
                  <a:rPr lang="en-US" dirty="0" smtClean="0"/>
                  <a:t>0, 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/>
                  <a:t>=</a:t>
                </a:r>
                <a:r>
                  <a:rPr lang="en-US" dirty="0"/>
                  <a:t> </a:t>
                </a:r>
                <a:r>
                  <a:rPr lang="en-US" dirty="0" smtClean="0"/>
                  <a:t>0.4 </a:t>
                </a:r>
                <a:endParaRPr lang="ru-RU" dirty="0"/>
              </a:p>
              <a:p>
                <a:r>
                  <a:rPr lang="en-US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/>
                  <a:t>=</a:t>
                </a:r>
                <a:r>
                  <a:rPr lang="en-US" dirty="0"/>
                  <a:t> </a:t>
                </a:r>
                <a:r>
                  <a:rPr lang="en-US" dirty="0" smtClean="0"/>
                  <a:t>0, 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dirty="0" smtClean="0"/>
                  <a:t>0, 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dirty="0" smtClean="0"/>
                  <a:t>0.4, 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dirty="0" smtClean="0"/>
                  <a:t>0.6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о</m:t>
                        </m:r>
                      </m:sup>
                    </m:sSup>
                    <m:r>
                      <a:rPr lang="ru-RU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.4;0.2;0;0.4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о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;0;0</m:t>
                        </m:r>
                        <m:r>
                          <a:rPr lang="en-US" b="0" i="1" smtClean="0">
                            <a:latin typeface="Cambria Math"/>
                          </a:rPr>
                          <m:t>.4</m:t>
                        </m:r>
                        <m:r>
                          <a:rPr lang="en-US" i="1">
                            <a:latin typeface="Cambria Math"/>
                          </a:rPr>
                          <m:t>;0.</m:t>
                        </m:r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=−0.6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=0.4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7" y="2909421"/>
                <a:ext cx="8683669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561" t="-1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3478"/>
            <a:ext cx="2069224" cy="4855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18148" y="1563638"/>
                <a:ext cx="554461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Многомерная матрица игры с нулевой суммой для 4 игроков</a:t>
                </a:r>
                <a:endParaRPr lang="en-US" sz="16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- </a:t>
                </a:r>
                <a:r>
                  <a:rPr lang="ru-RU" sz="1600" dirty="0" smtClean="0"/>
                  <a:t>стратегии 1-го игрока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ru-RU" sz="1600" dirty="0"/>
                  <a:t>стратегии </a:t>
                </a:r>
                <a:r>
                  <a:rPr lang="ru-RU" sz="1600" dirty="0" smtClean="0"/>
                  <a:t>2-го игрока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ru-RU" sz="1600" dirty="0"/>
                  <a:t>стратегии </a:t>
                </a:r>
                <a:r>
                  <a:rPr lang="ru-RU" sz="1600" dirty="0" smtClean="0"/>
                  <a:t>3-го </a:t>
                </a:r>
                <a:r>
                  <a:rPr lang="ru-RU" sz="1600" dirty="0"/>
                  <a:t>игрока</a:t>
                </a:r>
                <a:endParaRPr lang="ru-RU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ru-RU" sz="1600" dirty="0"/>
                  <a:t>стратегии </a:t>
                </a:r>
                <a:r>
                  <a:rPr lang="ru-RU" sz="1600" dirty="0" smtClean="0"/>
                  <a:t>4-го </a:t>
                </a:r>
                <a:r>
                  <a:rPr lang="ru-RU" sz="1600" dirty="0"/>
                  <a:t>игрока</a:t>
                </a:r>
                <a:endParaRPr lang="ru-RU" sz="16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48" y="1563638"/>
                <a:ext cx="5544616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549" t="-1382" b="-50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173059"/>
            <a:ext cx="8683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Нахождение гарантированных выигрышей игроков и соответствующих оптимальных стратегий в бескоалиционной игре 0 уровня.</a:t>
            </a:r>
          </a:p>
          <a:p>
            <a:endParaRPr lang="ru-RU" dirty="0"/>
          </a:p>
          <a:p>
            <a:r>
              <a:rPr lang="ru-RU" dirty="0" smtClean="0"/>
              <a:t>Выигрыш 1-го игрока </a:t>
            </a:r>
          </a:p>
          <a:p>
            <a:endParaRPr lang="ru-RU" dirty="0" smtClean="0"/>
          </a:p>
          <a:p>
            <a:r>
              <a:rPr lang="ru-RU" dirty="0"/>
              <a:t>Выигрыш </a:t>
            </a:r>
            <a:r>
              <a:rPr lang="ru-RU" dirty="0" smtClean="0"/>
              <a:t>2-го </a:t>
            </a:r>
            <a:r>
              <a:rPr lang="ru-RU" dirty="0"/>
              <a:t>игрока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Выигрыш </a:t>
            </a:r>
            <a:r>
              <a:rPr lang="ru-RU" dirty="0" smtClean="0"/>
              <a:t>3-го </a:t>
            </a:r>
            <a:r>
              <a:rPr lang="ru-RU" dirty="0"/>
              <a:t>игрока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Выигрыш </a:t>
            </a:r>
            <a:r>
              <a:rPr lang="ru-RU" dirty="0" smtClean="0"/>
              <a:t>4-го </a:t>
            </a:r>
            <a:r>
              <a:rPr lang="ru-RU" dirty="0"/>
              <a:t>игрока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99" y="1036983"/>
            <a:ext cx="3286584" cy="3905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6"/>
          <a:stretch/>
        </p:blipFill>
        <p:spPr>
          <a:xfrm>
            <a:off x="2498430" y="1653988"/>
            <a:ext cx="3324689" cy="311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9"/>
          <a:stretch/>
        </p:blipFill>
        <p:spPr>
          <a:xfrm>
            <a:off x="2526424" y="2191870"/>
            <a:ext cx="3248478" cy="2893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99" y="2724312"/>
            <a:ext cx="3238952" cy="3429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36" y="771550"/>
            <a:ext cx="20692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173059"/>
            <a:ext cx="868366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Формирование всех возможных вариантов матричных игр в коалиционной игре 1-го уровня</a:t>
            </a:r>
          </a:p>
          <a:p>
            <a:endParaRPr lang="ru-RU" dirty="0" smtClean="0"/>
          </a:p>
          <a:p>
            <a:pPr marL="342900" indent="-342900">
              <a:buAutoNum type="arabicPeriod"/>
            </a:pPr>
            <a:r>
              <a:rPr lang="ru-RU" sz="1600" dirty="0" smtClean="0"/>
              <a:t>1 против 2</a:t>
            </a:r>
            <a:r>
              <a:rPr lang="en-US" sz="1600" dirty="0" smtClean="0"/>
              <a:t>,3,4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1600" dirty="0" smtClean="0"/>
              <a:t>2 </a:t>
            </a:r>
            <a:r>
              <a:rPr lang="ru-RU" sz="1600" dirty="0" smtClean="0"/>
              <a:t>против 1</a:t>
            </a:r>
            <a:r>
              <a:rPr lang="en-US" sz="1600" dirty="0" smtClean="0"/>
              <a:t>,3,4</a:t>
            </a:r>
          </a:p>
          <a:p>
            <a:pPr marL="342900" indent="-342900">
              <a:buAutoNum type="arabicPeriod"/>
            </a:pPr>
            <a:endParaRPr lang="ru-RU" sz="1600" dirty="0" smtClean="0"/>
          </a:p>
          <a:p>
            <a:pPr marL="342900" indent="-342900">
              <a:buAutoNum type="arabicPeriod"/>
            </a:pPr>
            <a:endParaRPr lang="ru-RU" sz="1600" dirty="0" smtClean="0"/>
          </a:p>
          <a:p>
            <a:pPr marL="342900" indent="-342900">
              <a:buAutoNum type="arabicPeriod"/>
            </a:pPr>
            <a:endParaRPr lang="ru-RU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ru-RU" sz="1600" dirty="0" smtClean="0"/>
              <a:t>3 против </a:t>
            </a:r>
            <a:r>
              <a:rPr lang="en-US" sz="1600" dirty="0" smtClean="0"/>
              <a:t>1,2,4</a:t>
            </a:r>
          </a:p>
          <a:p>
            <a:pPr marL="342900" indent="-342900">
              <a:buAutoNum type="arabicPeriod"/>
            </a:pPr>
            <a:endParaRPr lang="ru-RU" sz="1600" dirty="0" smtClean="0"/>
          </a:p>
          <a:p>
            <a:pPr marL="342900" indent="-342900">
              <a:buAutoNum type="arabicPeriod"/>
            </a:pPr>
            <a:endParaRPr lang="ru-RU" sz="1600" dirty="0" smtClean="0"/>
          </a:p>
          <a:p>
            <a:pPr marL="342900" indent="-342900">
              <a:buAutoNum type="arabicPeriod"/>
            </a:pPr>
            <a:endParaRPr lang="ru-RU" sz="1600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ru-RU" sz="1600" dirty="0" smtClean="0"/>
              <a:t>4 против </a:t>
            </a:r>
            <a:r>
              <a:rPr lang="en-US" sz="1600" dirty="0" smtClean="0"/>
              <a:t>1,2,3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 b="10486"/>
          <a:stretch/>
        </p:blipFill>
        <p:spPr>
          <a:xfrm>
            <a:off x="2627121" y="476881"/>
            <a:ext cx="5534797" cy="9412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1" b="11619"/>
          <a:stretch/>
        </p:blipFill>
        <p:spPr>
          <a:xfrm>
            <a:off x="2598938" y="1707654"/>
            <a:ext cx="5687219" cy="9480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5" b="8327"/>
          <a:stretch/>
        </p:blipFill>
        <p:spPr>
          <a:xfrm>
            <a:off x="2598938" y="2877792"/>
            <a:ext cx="5649113" cy="9144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38" y="3867894"/>
            <a:ext cx="580153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173059"/>
            <a:ext cx="868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Матричная игра 4 против </a:t>
            </a:r>
            <a:r>
              <a:rPr lang="en-US" dirty="0" smtClean="0"/>
              <a:t>1,2,3 </a:t>
            </a:r>
            <a:r>
              <a:rPr lang="ru-RU" dirty="0" smtClean="0"/>
              <a:t>игроков не имеет решения в чистых стратегиях</a:t>
            </a:r>
            <a:r>
              <a:rPr lang="en-US" dirty="0" smtClean="0"/>
              <a:t>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27534"/>
            <a:ext cx="6657143" cy="16666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637" y="2139702"/>
            <a:ext cx="8683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Найдем решение в смешанных стратегиях.</a:t>
            </a:r>
          </a:p>
          <a:p>
            <a:endParaRPr lang="ru-RU" dirty="0"/>
          </a:p>
          <a:p>
            <a:r>
              <a:rPr lang="ru-RU" dirty="0" smtClean="0"/>
              <a:t>Условия применимости смешанных стратегий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Повторяемость игры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Отсутствие информированности одного игрока о другом</a:t>
            </a:r>
          </a:p>
          <a:p>
            <a:pPr marL="342900" indent="-342900">
              <a:buAutoNum type="arabicPeriod"/>
            </a:pPr>
            <a:r>
              <a:rPr lang="ru-RU" dirty="0" smtClean="0"/>
              <a:t>Игроки должны быть заинтересованы в применении смешанных стратегий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70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9" y="173059"/>
            <a:ext cx="8683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Данная игра решается методом сведения к задаче линейного программирования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Упростим матрицу</a:t>
            </a:r>
            <a:r>
              <a:rPr lang="en-US" sz="1600" dirty="0" smtClean="0"/>
              <a:t>, </a:t>
            </a:r>
            <a:r>
              <a:rPr lang="ru-RU" sz="1600" dirty="0" smtClean="0"/>
              <a:t>отбросив худшие стратегии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19" y="2427734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Упрощенная матрица</a:t>
            </a:r>
            <a:r>
              <a:rPr lang="en-US" sz="1600" dirty="0" smtClean="0"/>
              <a:t>: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0" b="12456"/>
          <a:stretch/>
        </p:blipFill>
        <p:spPr>
          <a:xfrm>
            <a:off x="259740" y="2766288"/>
            <a:ext cx="1943371" cy="941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5100" y="3857500"/>
                <a:ext cx="8683669" cy="10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Прибавим ко всем элементам матрицы 5</a:t>
                </a:r>
                <a:r>
                  <a:rPr lang="en-US" sz="1600" dirty="0" smtClean="0"/>
                  <a:t>, </a:t>
                </a:r>
                <a:r>
                  <a:rPr lang="ru-RU" sz="1600" dirty="0" smtClean="0"/>
                  <a:t>чтобы избавиться от отрицательных элементов</a:t>
                </a:r>
              </a:p>
              <a:p>
                <a:endParaRPr lang="ru-RU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sz="16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sz="16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0" y="3857500"/>
                <a:ext cx="8683669" cy="1015021"/>
              </a:xfrm>
              <a:prstGeom prst="rect">
                <a:avLst/>
              </a:prstGeom>
              <a:blipFill rotWithShape="1">
                <a:blip r:embed="rId3"/>
                <a:stretch>
                  <a:fillRect l="-421" t="-18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 b="19049"/>
          <a:stretch/>
        </p:blipFill>
        <p:spPr>
          <a:xfrm>
            <a:off x="323528" y="1082488"/>
            <a:ext cx="6657143" cy="12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3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19" y="173059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Составление и решение прямой задачи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0953" y="699542"/>
                <a:ext cx="1793888" cy="881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3" y="699542"/>
                <a:ext cx="1793888" cy="881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9060" y="1635646"/>
                <a:ext cx="2479910" cy="76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f</m:t>
                    </m:r>
                    <m:r>
                      <m:rPr>
                        <m:nor/>
                      </m:rPr>
                      <a:rPr lang="en-US" dirty="0" smtClean="0"/>
                      <m:t> =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+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𝑚𝑎𝑥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" y="1635646"/>
                <a:ext cx="2479910" cy="7618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923928" y="65209"/>
                <a:ext cx="95122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65209"/>
                <a:ext cx="951221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953" y="2139702"/>
                <a:ext cx="5073135" cy="1775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Найдем решение графическим способом</a:t>
                </a:r>
              </a:p>
              <a:p>
                <a:r>
                  <a:rPr lang="ru-RU" sz="1600" dirty="0" smtClean="0"/>
                  <a:t>Неравенства выполняются левее прямой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6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ru-RU" sz="1600" dirty="0" smtClean="0"/>
                  <a:t>  и ниже прямой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ru-RU" sz="1600" dirty="0" smtClean="0"/>
                  <a:t> (закрашенная область)</a:t>
                </a:r>
              </a:p>
              <a:p>
                <a:r>
                  <a:rPr lang="ru-RU" sz="1600" dirty="0" smtClean="0"/>
                  <a:t>Максимум функции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/>
                      <m:t>f</m:t>
                    </m:r>
                  </m:oMath>
                </a14:m>
                <a:r>
                  <a:rPr lang="ru-RU" sz="1600" dirty="0" smtClean="0"/>
                  <a:t> достигается в точке </a:t>
                </a:r>
                <a:r>
                  <a:rPr lang="en-US" sz="1600" dirty="0" smtClean="0"/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dirty="0" smtClean="0"/>
                  <a:t>)</a:t>
                </a:r>
              </a:p>
              <a:p>
                <a:endParaRPr lang="en-US" sz="1600" dirty="0"/>
              </a:p>
              <a:p>
                <a:r>
                  <a:rPr lang="ru-RU" sz="1600" dirty="0" smtClean="0"/>
                  <a:t>Полученное решение прямой задачи</a:t>
                </a:r>
                <a:r>
                  <a:rPr lang="en-US" sz="1600" dirty="0" smtClean="0"/>
                  <a:t>: X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dirty="0" smtClean="0"/>
                  <a:t>)</a:t>
                </a:r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3" y="2139702"/>
                <a:ext cx="5073135" cy="1775230"/>
              </a:xfrm>
              <a:prstGeom prst="rect">
                <a:avLst/>
              </a:prstGeom>
              <a:blipFill rotWithShape="1">
                <a:blip r:embed="rId5"/>
                <a:stretch>
                  <a:fillRect l="-721" t="-1031" b="-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42" y="864455"/>
            <a:ext cx="331236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19" y="173059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Составление и решение двойственной задачи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560398" y="90077"/>
                <a:ext cx="95122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398" y="90077"/>
                <a:ext cx="951221" cy="554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0953" y="699542"/>
                <a:ext cx="1793888" cy="881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3" y="699542"/>
                <a:ext cx="1793888" cy="8817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9060" y="1635646"/>
                <a:ext cx="2475293" cy="76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/>
                      </a:rPr>
                      <m:t>g</m:t>
                    </m:r>
                    <m:r>
                      <m:rPr>
                        <m:nor/>
                      </m:rPr>
                      <a:rPr lang="en-US" dirty="0" smtClean="0"/>
                      <m:t> =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+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</a:rPr>
                      <m:t>𝑚𝑖𝑛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" y="1635646"/>
                <a:ext cx="2475293" cy="7618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864455"/>
            <a:ext cx="3312368" cy="2304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90953" y="2139702"/>
                <a:ext cx="5073135" cy="1877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Неравенства выполняются правее прямой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6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ru-RU" sz="1600" dirty="0" smtClean="0"/>
                  <a:t>  и выше прямой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/>
                        </m:ctrlPr>
                      </m:sSubPr>
                      <m:e>
                        <m:r>
                          <a:rPr lang="en-US" sz="1600"/>
                          <m:t>2</m:t>
                        </m:r>
                        <m:r>
                          <a:rPr lang="en-US" sz="1600"/>
                          <m:t>𝑥</m:t>
                        </m:r>
                      </m:e>
                      <m:sub>
                        <m:r>
                          <a:rPr lang="en-US" sz="1600"/>
                          <m:t>1</m:t>
                        </m:r>
                      </m:sub>
                    </m:sSub>
                    <m:r>
                      <a:rPr lang="en-US" sz="1600"/>
                      <m:t>+3</m:t>
                    </m:r>
                    <m:sSub>
                      <m:sSubPr>
                        <m:ctrlPr>
                          <a:rPr lang="en-US" sz="1600"/>
                        </m:ctrlPr>
                      </m:sSubPr>
                      <m:e>
                        <m:r>
                          <a:rPr lang="en-US" sz="1600"/>
                          <m:t>𝑥</m:t>
                        </m:r>
                      </m:e>
                      <m:sub>
                        <m:r>
                          <a:rPr lang="en-US" sz="1600"/>
                          <m:t>2</m:t>
                        </m:r>
                      </m:sub>
                    </m:sSub>
                    <m:r>
                      <a:rPr lang="ru-RU" sz="1600"/>
                      <m:t>=1</m:t>
                    </m:r>
                    <m:r>
                      <a:rPr lang="en-US" sz="1600"/>
                      <m:t>, </m:t>
                    </m:r>
                    <m:r>
                      <a:rPr lang="ru-RU" sz="1600"/>
                      <m:t>которая </m:t>
                    </m:r>
                  </m:oMath>
                </a14:m>
                <a:r>
                  <a:rPr lang="ru-RU" sz="1600" dirty="0" smtClean="0"/>
                  <a:t>проходит через точки (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/>
                      </a:rPr>
                      <m:t>0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16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sz="1600" dirty="0" smtClean="0"/>
                  <a:t>) и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sz="1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,</m:t>
                    </m:r>
                    <m:r>
                      <a:rPr lang="ru-RU" sz="16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sz="1600" dirty="0" smtClean="0"/>
                  <a:t>)</a:t>
                </a:r>
              </a:p>
              <a:p>
                <a:r>
                  <a:rPr lang="ru-RU" sz="1600" dirty="0" smtClean="0"/>
                  <a:t>Минимум функции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ru-RU" sz="1600" dirty="0" smtClean="0"/>
                  <a:t> достигается в точке </a:t>
                </a:r>
                <a:r>
                  <a:rPr lang="en-US" sz="1600" dirty="0" smtClean="0"/>
                  <a:t>B(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dirty="0" smtClean="0"/>
                  <a:t>)</a:t>
                </a:r>
              </a:p>
              <a:p>
                <a:endParaRPr lang="en-US" sz="1600" dirty="0"/>
              </a:p>
              <a:p>
                <a:r>
                  <a:rPr lang="ru-RU" sz="1600" dirty="0" smtClean="0"/>
                  <a:t>Полученное решение двойственной задачи</a:t>
                </a:r>
                <a:r>
                  <a:rPr lang="en-US" sz="1600" dirty="0" smtClean="0"/>
                  <a:t>: Y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600" dirty="0" smtClean="0"/>
                  <a:t>)</a:t>
                </a:r>
                <a:endParaRPr lang="ru-RU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3" y="2139702"/>
                <a:ext cx="5073135" cy="1877950"/>
              </a:xfrm>
              <a:prstGeom prst="rect">
                <a:avLst/>
              </a:prstGeom>
              <a:blipFill rotWithShape="1">
                <a:blip r:embed="rId6"/>
                <a:stretch>
                  <a:fillRect l="-721" t="-974" b="-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2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3924" y="173059"/>
                <a:ext cx="86836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Вычисление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endParaRPr lang="ru-RU" sz="16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4" y="173059"/>
                <a:ext cx="8683669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351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3924" y="627534"/>
                <a:ext cx="3371244" cy="48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dirty="0" smtClean="0"/>
                  <a:t> = f(X) = g(Y)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4" y="627534"/>
                <a:ext cx="3371244" cy="485518"/>
              </a:xfrm>
              <a:prstGeom prst="rect">
                <a:avLst/>
              </a:prstGeom>
              <a:blipFill rotWithShape="1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4231" y="1347614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Оптимальная смешанная стратегия 1-го игрока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3528" y="1709700"/>
                <a:ext cx="2617440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∗(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09700"/>
                <a:ext cx="2617440" cy="485518"/>
              </a:xfrm>
              <a:prstGeom prst="rect">
                <a:avLst/>
              </a:prstGeom>
              <a:blipFill rotWithShape="1"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4231" y="2202608"/>
            <a:ext cx="868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Оптимальная смешанная стратегия </a:t>
            </a:r>
            <a:r>
              <a:rPr lang="en-US" sz="1600" dirty="0" smtClean="0"/>
              <a:t>2</a:t>
            </a:r>
            <a:r>
              <a:rPr lang="ru-RU" sz="1600" dirty="0" smtClean="0"/>
              <a:t>-го игрока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3528" y="2715766"/>
                <a:ext cx="2617440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q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∗(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15766"/>
                <a:ext cx="2617440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1865"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41102" y="3422521"/>
                <a:ext cx="8683669" cy="70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 smtClean="0"/>
                  <a:t>Для нахождения цены игры вычтем</a:t>
                </a:r>
                <a:r>
                  <a:rPr lang="en-US" sz="1600" dirty="0" smtClean="0"/>
                  <a:t> 5</a:t>
                </a:r>
                <a:r>
                  <a:rPr lang="ru-RU" sz="1600" dirty="0" smtClean="0"/>
                  <a:t> из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V = </a:t>
                </a: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600" b="0" i="0" smtClean="0">
                        <a:latin typeface="Cambria Math"/>
                      </a:rPr>
                      <m:t> −5=−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 smtClean="0"/>
                  <a:t> - </a:t>
                </a:r>
                <a:r>
                  <a:rPr lang="ru-RU" sz="1600" dirty="0" smtClean="0"/>
                  <a:t>цена игры</a:t>
                </a:r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2" y="3422521"/>
                <a:ext cx="8683669" cy="708527"/>
              </a:xfrm>
              <a:prstGeom prst="rect">
                <a:avLst/>
              </a:prstGeom>
              <a:blipFill rotWithShape="1">
                <a:blip r:embed="rId6"/>
                <a:stretch>
                  <a:fillRect l="-421" t="-2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18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869</Words>
  <Application>Microsoft Office PowerPoint</Application>
  <PresentationFormat>Экран (16:9)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Лабораторная работа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</dc:title>
  <dc:creator>Admin</dc:creator>
  <cp:lastModifiedBy>Admin</cp:lastModifiedBy>
  <cp:revision>51</cp:revision>
  <dcterms:created xsi:type="dcterms:W3CDTF">2020-12-13T18:19:07Z</dcterms:created>
  <dcterms:modified xsi:type="dcterms:W3CDTF">2020-12-14T15:26:43Z</dcterms:modified>
</cp:coreProperties>
</file>