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11963" cy="99456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63638"/>
            <a:ext cx="7772400" cy="110251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Лабораторная работа </a:t>
            </a:r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pPr algn="r"/>
            <a:r>
              <a:rPr lang="ru-RU" sz="2000" dirty="0" err="1" smtClean="0">
                <a:solidFill>
                  <a:schemeClr val="tx1"/>
                </a:solidFill>
              </a:rPr>
              <a:t>Фирфаров</a:t>
            </a:r>
            <a:r>
              <a:rPr lang="ru-RU" sz="2000" dirty="0" smtClean="0">
                <a:solidFill>
                  <a:schemeClr val="tx1"/>
                </a:solidFill>
              </a:rPr>
              <a:t> А.С.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М8О-408Б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9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095488"/>
                  </p:ext>
                </p:extLst>
              </p:nvPr>
            </p:nvGraphicFramePr>
            <p:xfrm>
              <a:off x="1475656" y="1059582"/>
              <a:ext cx="6096000" cy="1487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8.7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-2.2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095488"/>
                  </p:ext>
                </p:extLst>
              </p:nvPr>
            </p:nvGraphicFramePr>
            <p:xfrm>
              <a:off x="1475656" y="1059582"/>
              <a:ext cx="6096000" cy="1487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458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639" r="-7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639" r="-6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639" r="-5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1639" r="-4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000" t="-1639" r="-3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0" t="-1639" r="-2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0000" t="-1639" r="-1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0000" t="-1639" r="-80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1639" r="-7008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8.7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1639" r="-7008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-2.2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1639" r="-7008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51519" y="173059"/>
            <a:ext cx="868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Найдем множество оптимальных по </a:t>
            </a:r>
            <a:r>
              <a:rPr lang="ru-RU" sz="1600" dirty="0"/>
              <a:t>П</a:t>
            </a:r>
            <a:r>
              <a:rPr lang="ru-RU" sz="1600" dirty="0" smtClean="0"/>
              <a:t>арето точек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3345" y="3075806"/>
                <a:ext cx="8683669" cy="83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</a:rPr>
                      <m:t>𝑚𝑖𝑛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→</m:t>
                    </m:r>
                    <m:r>
                      <a:rPr lang="en-US" sz="1600" i="1">
                        <a:latin typeface="Cambria Math"/>
                      </a:rPr>
                      <m:t>𝑚𝑖𝑛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→</m:t>
                    </m:r>
                    <m:r>
                      <a:rPr lang="en-US" sz="1600" i="1">
                        <a:latin typeface="Cambria Math"/>
                      </a:rPr>
                      <m:t>𝑚𝑖𝑛</m:t>
                    </m:r>
                    <m:r>
                      <a:rPr lang="en-US" sz="1600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P</m:t>
                    </m:r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0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1600" b="0" i="0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en-US" sz="1600" b="0" i="0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endParaRPr lang="ru-RU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</a:rPr>
                      <m:t>𝑚𝑎𝑥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</a:rPr>
                      <m:t>𝑚𝑎𝑥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</a:rPr>
                      <m:t>𝑚𝑎𝑥</m:t>
                    </m:r>
                    <m:r>
                      <a:rPr lang="en-US" sz="160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P</m:t>
                    </m:r>
                    <m:r>
                      <a:rPr lang="en-US" sz="16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</a:t>
                </a:r>
                <a:endParaRPr lang="ru-RU" sz="1600" dirty="0"/>
              </a:p>
              <a:p>
                <a:r>
                  <a:rPr lang="en-US" sz="1600" dirty="0" smtClean="0"/>
                  <a:t> </a:t>
                </a:r>
                <a:endParaRPr lang="ru-RU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5" y="3075806"/>
                <a:ext cx="8683669" cy="8338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12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519" y="173059"/>
                <a:ext cx="86836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Согласно условию задания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на отрезке </a:t>
                </a:r>
                <a:r>
                  <a:rPr lang="en-US" sz="2000" dirty="0" smtClean="0"/>
                  <a:t>[-8, 27]</a:t>
                </a:r>
                <a:r>
                  <a:rPr lang="ru-RU" sz="2000" dirty="0" smtClean="0"/>
                  <a:t> заданы 2 функции</a:t>
                </a:r>
                <a:r>
                  <a:rPr lang="en-US" sz="2000" dirty="0" smtClean="0"/>
                  <a:t>: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−5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∗19</m:t>
                    </m:r>
                  </m:oMath>
                </a14:m>
                <a:r>
                  <a:rPr lang="en-US" sz="20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−4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∗</m:t>
                    </m:r>
                    <m:r>
                      <a:rPr lang="en-US" sz="2000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endParaRPr lang="ru-RU" sz="2000" dirty="0" smtClean="0"/>
              </a:p>
              <a:p>
                <a:r>
                  <a:rPr lang="ru-RU" sz="2000" dirty="0" smtClean="0"/>
                  <a:t>Проведем дискретизацию отрезка </a:t>
                </a:r>
                <a:r>
                  <a:rPr lang="en-US" sz="2000" dirty="0"/>
                  <a:t>[-8, 27]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 с шагом 1</a:t>
                </a:r>
                <a:endParaRPr lang="ru-RU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173059"/>
                <a:ext cx="8683669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702" t="-1572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7" y="2737631"/>
            <a:ext cx="8915912" cy="6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73059"/>
            <a:ext cx="868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Значения функций в узлах дискретизации </a:t>
            </a:r>
            <a:endParaRPr lang="ru-RU" sz="1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6" b="8876"/>
          <a:stretch/>
        </p:blipFill>
        <p:spPr>
          <a:xfrm>
            <a:off x="1273427" y="493479"/>
            <a:ext cx="6639852" cy="11154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8" b="9306"/>
          <a:stretch/>
        </p:blipFill>
        <p:spPr>
          <a:xfrm>
            <a:off x="1371528" y="1635646"/>
            <a:ext cx="6487430" cy="11240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5" b="10086"/>
          <a:stretch/>
        </p:blipFill>
        <p:spPr>
          <a:xfrm>
            <a:off x="1371528" y="2759678"/>
            <a:ext cx="6639852" cy="109593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9" b="6091"/>
          <a:stretch/>
        </p:blipFill>
        <p:spPr>
          <a:xfrm>
            <a:off x="1403648" y="3871551"/>
            <a:ext cx="4305901" cy="10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519" y="173059"/>
                <a:ext cx="8683669" cy="408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Определим точки максимума и минимума для функций на отрезке </a:t>
                </a:r>
                <a:r>
                  <a:rPr lang="en-US" sz="2400" dirty="0" smtClean="0"/>
                  <a:t>[-8, 27]</a:t>
                </a:r>
                <a:endParaRPr lang="ru-RU" sz="2400" dirty="0" smtClean="0"/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: </a:t>
                </a:r>
              </a:p>
              <a:p>
                <a:r>
                  <a:rPr lang="ru-RU" sz="2400" dirty="0" smtClean="0"/>
                  <a:t>точка минимума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= -8,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_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=−24453</m:t>
                    </m:r>
                  </m:oMath>
                </a14:m>
                <a:endParaRPr lang="en-US" sz="2400" dirty="0" smtClean="0"/>
              </a:p>
              <a:p>
                <a:r>
                  <a:rPr lang="ru-RU" sz="2400" dirty="0"/>
                  <a:t>т</a:t>
                </a:r>
                <a:r>
                  <a:rPr lang="ru-RU" sz="2400" dirty="0" smtClean="0"/>
                  <a:t>очка максимума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= 27,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_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260832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: </a:t>
                </a:r>
              </a:p>
              <a:p>
                <a:r>
                  <a:rPr lang="ru-RU" sz="2400" dirty="0"/>
                  <a:t>точка минимума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smtClean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2_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=−</m:t>
                    </m:r>
                    <m:r>
                      <a:rPr lang="en-US" sz="2400" b="0" i="1" smtClean="0">
                        <a:latin typeface="Cambria Math"/>
                      </a:rPr>
                      <m:t>8</m:t>
                    </m:r>
                  </m:oMath>
                </a14:m>
                <a:endParaRPr lang="en-US" sz="2400" b="0" dirty="0" smtClean="0"/>
              </a:p>
              <a:p>
                <a:r>
                  <a:rPr lang="ru-RU" sz="2400" dirty="0"/>
                  <a:t>т</a:t>
                </a:r>
                <a:r>
                  <a:rPr lang="ru-RU" sz="2400" dirty="0"/>
                  <a:t>очка максимума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27,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2_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4600</a:t>
                </a:r>
                <a:endParaRPr lang="en-US" sz="2400" dirty="0"/>
              </a:p>
              <a:p>
                <a:r>
                  <a:rPr lang="en-US" sz="1600" dirty="0" smtClean="0"/>
                  <a:t>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173059"/>
                <a:ext cx="8683669" cy="4081374"/>
              </a:xfrm>
              <a:prstGeom prst="rect">
                <a:avLst/>
              </a:prstGeom>
              <a:blipFill rotWithShape="1">
                <a:blip r:embed="rId2"/>
                <a:stretch>
                  <a:fillRect l="-1053" t="-1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97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519" y="173059"/>
                <a:ext cx="868366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Графики функций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−5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∗19</m:t>
                    </m:r>
                    <m:r>
                      <a:rPr lang="ru-RU" sz="1600" b="0" i="1" smtClean="0">
                        <a:latin typeface="Cambria Math"/>
                      </a:rPr>
                      <m:t> (синий)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−4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∗</m:t>
                    </m:r>
                    <m:r>
                      <a:rPr lang="en-US" sz="1600" i="1">
                        <a:latin typeface="Cambria Math"/>
                      </a:rPr>
                      <m:t>8</m:t>
                    </m:r>
                    <m:r>
                      <a:rPr lang="ru-RU" sz="1600" b="0" i="1" smtClean="0">
                        <a:latin typeface="Cambria Math"/>
                      </a:rPr>
                      <m:t> (красный)</m:t>
                    </m:r>
                  </m:oMath>
                </a14:m>
                <a:r>
                  <a:rPr lang="en-US" sz="1600" dirty="0"/>
                  <a:t> </a:t>
                </a:r>
                <a:endParaRPr lang="en-US" sz="1600" dirty="0"/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173059"/>
                <a:ext cx="8683669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351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7574"/>
            <a:ext cx="530469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0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73059"/>
            <a:ext cx="868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Найдем множество оптимальных по </a:t>
            </a:r>
            <a:r>
              <a:rPr lang="ru-RU" sz="1600" dirty="0" smtClean="0"/>
              <a:t>П</a:t>
            </a:r>
            <a:r>
              <a:rPr lang="ru-RU" sz="1600" dirty="0" smtClean="0"/>
              <a:t>арето решений </a:t>
            </a:r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" t="3365" r="29288" b="7190"/>
          <a:stretch/>
        </p:blipFill>
        <p:spPr>
          <a:xfrm>
            <a:off x="4067944" y="555525"/>
            <a:ext cx="4672853" cy="42181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1519" y="762633"/>
                <a:ext cx="3240360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Определим 2 дополнительные точки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</a:t>
                </a:r>
                <a:r>
                  <a:rPr lang="ru-RU" sz="1600" dirty="0" smtClean="0"/>
                  <a:t>и </a:t>
                </a:r>
                <a:r>
                  <a:rPr lang="en-US" sz="1600" dirty="0" smtClean="0"/>
                  <a:t>j </a:t>
                </a:r>
                <a:r>
                  <a:rPr lang="ru-RU" sz="1600" dirty="0" smtClean="0"/>
                  <a:t>как показано на графике</a:t>
                </a:r>
                <a:r>
                  <a:rPr lang="en-US" sz="1600" dirty="0" smtClean="0"/>
                  <a:t>.</a:t>
                </a:r>
              </a:p>
              <a:p>
                <a:endParaRPr lang="en-US" sz="1600" dirty="0"/>
              </a:p>
              <a:p>
                <a:r>
                  <a:rPr lang="ru-RU" sz="1600" dirty="0" smtClean="0"/>
                  <a:t>Из графика найдем множество оптимальных по Парето решений</a:t>
                </a:r>
                <a:endParaRPr lang="en-US" sz="1600" dirty="0" smtClean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−8, 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∪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3, 4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sz="16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 smtClean="0"/>
                  <a:t> = -8</a:t>
                </a:r>
              </a:p>
              <a:p>
                <a:r>
                  <a:rPr lang="en-US" sz="16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2, 3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</a:rPr>
                      <m:t> ∪</m:t>
                    </m:r>
                    <m:d>
                      <m:dPr>
                        <m:endChr m:val="]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, 27</m:t>
                        </m:r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= </a:t>
                </a:r>
                <a:r>
                  <a:rPr lang="en-US" sz="1600" dirty="0" smtClean="0"/>
                  <a:t>27</a:t>
                </a:r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762633"/>
                <a:ext cx="3240360" cy="4278094"/>
              </a:xfrm>
              <a:prstGeom prst="rect">
                <a:avLst/>
              </a:prstGeom>
              <a:blipFill rotWithShape="1">
                <a:blip r:embed="rId3"/>
                <a:stretch>
                  <a:fillRect l="-940" t="-427" r="-564" b="-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29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73059"/>
            <a:ext cx="868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Построим дискретное множество векторных оценок</a:t>
            </a:r>
            <a:r>
              <a:rPr lang="en-US" sz="1600" dirty="0" smtClean="0"/>
              <a:t>, </a:t>
            </a:r>
            <a:r>
              <a:rPr lang="ru-RU" sz="1600" dirty="0" smtClean="0"/>
              <a:t>проведем интерполяцию непрерывной кривой</a:t>
            </a: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98" y="465446"/>
            <a:ext cx="4977690" cy="4266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1518" y="762633"/>
                <a:ext cx="3528393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Из графика найдем множество оптимальных по Парето решений</a:t>
                </a:r>
                <a:endParaRPr lang="en-US" sz="1600" dirty="0" smtClean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 smtClean="0"/>
                  <a:t> </a:t>
                </a:r>
                <a:endParaRPr lang="ru-RU" sz="1600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−8, 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∪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3, 4</m:t>
                        </m:r>
                      </m:e>
                    </m:d>
                  </m:oMath>
                </a14:m>
                <a:r>
                  <a:rPr lang="ru-RU" sz="1600" dirty="0" smtClean="0"/>
                  <a:t> </a:t>
                </a:r>
                <a:endParaRPr lang="en-US" sz="1600" dirty="0" smtClean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sz="16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 smtClean="0"/>
                  <a:t> = -8</a:t>
                </a:r>
              </a:p>
              <a:p>
                <a:r>
                  <a:rPr lang="en-US" sz="16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2,3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</a:rPr>
                      <m:t> ∪</m:t>
                    </m:r>
                    <m:d>
                      <m:dPr>
                        <m:endChr m:val="]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, 27</m:t>
                        </m:r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 </a:t>
                </a:r>
                <a:endParaRPr lang="en-US" sz="1600" dirty="0" smtClean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= </a:t>
                </a:r>
                <a:r>
                  <a:rPr lang="en-US" sz="1600" dirty="0" smtClean="0"/>
                  <a:t>27</a:t>
                </a:r>
                <a:endParaRPr lang="ru-RU" sz="1600" dirty="0" smtClean="0"/>
              </a:p>
              <a:p>
                <a:endParaRPr lang="ru-RU" sz="1600" dirty="0"/>
              </a:p>
              <a:p>
                <a:r>
                  <a:rPr lang="ru-RU" sz="1600" dirty="0" smtClean="0"/>
                  <a:t>Результаты совпали с предыдущими</a:t>
                </a:r>
                <a:endParaRPr 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" y="762633"/>
                <a:ext cx="3528393" cy="4031873"/>
              </a:xfrm>
              <a:prstGeom prst="rect">
                <a:avLst/>
              </a:prstGeom>
              <a:blipFill rotWithShape="1">
                <a:blip r:embed="rId3"/>
                <a:stretch>
                  <a:fillRect l="-864" t="-453" b="-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03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076707"/>
                  </p:ext>
                </p:extLst>
              </p:nvPr>
            </p:nvGraphicFramePr>
            <p:xfrm>
              <a:off x="1403648" y="1635646"/>
              <a:ext cx="6096000" cy="1487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8.7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-2.2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076707"/>
                  </p:ext>
                </p:extLst>
              </p:nvPr>
            </p:nvGraphicFramePr>
            <p:xfrm>
              <a:off x="1403648" y="1635646"/>
              <a:ext cx="6096000" cy="1487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458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r="-7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r="-6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r="-5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r="-4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000" r="-3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0" r="-2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0000" r="-1008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00000" r="-80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0000" r="-7008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4.3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8.7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0000" r="-7008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4.1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-2.2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0000" r="-7008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0.2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3.2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-20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519" y="173059"/>
            <a:ext cx="868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+mj-lt"/>
              </a:rPr>
              <a:t>Задание 2</a:t>
            </a:r>
            <a:endParaRPr lang="ru-RU"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19" y="843558"/>
            <a:ext cx="868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Таблицей з</a:t>
            </a:r>
            <a:r>
              <a:rPr lang="ru-RU" sz="1600" dirty="0" smtClean="0"/>
              <a:t>аданы 3 функции в 7 точках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0780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4102" y="339502"/>
                <a:ext cx="8683669" cy="359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число </a:t>
                </a:r>
                <a:r>
                  <a:rPr lang="ru-RU" sz="1600" dirty="0" smtClean="0"/>
                  <a:t>критериев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600" dirty="0" smtClean="0"/>
                  <a:t>– </a:t>
                </a:r>
                <a:r>
                  <a:rPr lang="ru-RU" sz="1600" dirty="0" smtClean="0"/>
                  <a:t>число точек</a:t>
                </a:r>
                <a:r>
                  <a:rPr lang="en-US" sz="1600" dirty="0" smtClean="0"/>
                  <a:t> </a:t>
                </a:r>
                <a:endParaRPr lang="ru-RU" sz="1600" dirty="0" smtClean="0"/>
              </a:p>
              <a:p>
                <a:r>
                  <a:rPr lang="ru-RU" sz="1600" dirty="0" smtClean="0"/>
                  <a:t>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о</m:t>
                        </m:r>
                      </m:sup>
                    </m:sSup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называется эффективной по Парето</a:t>
                </a:r>
                <a:r>
                  <a:rPr lang="en-US" sz="1600" dirty="0" smtClean="0"/>
                  <a:t>, </a:t>
                </a:r>
                <a:r>
                  <a:rPr lang="ru-RU" sz="1600" dirty="0" smtClean="0"/>
                  <a:t>если не существует такого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для которого найдется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𝑖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1,…,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1600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sz="1600" b="0" dirty="0" smtClean="0">
                  <a:ea typeface="Cambria Math"/>
                </a:endParaRPr>
              </a:p>
              <a:p>
                <a:endParaRPr lang="en-US" sz="16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6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60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1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600" b="0" i="1" smtClean="0">
                                    <a:latin typeface="Cambria Math"/>
                                  </a:rPr>
                                  <m:t>о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600" i="1">
                                    <a:latin typeface="Cambria Math"/>
                                  </a:rPr>
                                  <m:t>о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𝑗</m:t>
                    </m:r>
                    <m:r>
                      <a:rPr lang="en-US" sz="16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1,…,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sz="1600" i="1" dirty="0" smtClean="0">
                    <a:ea typeface="Cambria Math"/>
                  </a:rPr>
                  <a:t> </a:t>
                </a:r>
                <a:r>
                  <a:rPr lang="ru-RU" sz="1600" dirty="0" smtClean="0">
                    <a:ea typeface="Cambria Math"/>
                  </a:rPr>
                  <a:t>(1)</a:t>
                </a:r>
                <a:r>
                  <a:rPr lang="en-US" sz="1600" dirty="0" smtClean="0">
                    <a:ea typeface="Cambria Math"/>
                  </a:rPr>
                  <a:t> (</a:t>
                </a:r>
                <a:r>
                  <a:rPr lang="ru-RU" sz="1600" dirty="0" smtClean="0">
                    <a:ea typeface="Cambria Math"/>
                  </a:rPr>
                  <a:t>при </a:t>
                </a:r>
                <a:r>
                  <a:rPr lang="ru-RU" sz="1600" dirty="0">
                    <a:ea typeface="Cambria Math"/>
                  </a:rPr>
                  <a:t>м</a:t>
                </a:r>
                <a:r>
                  <a:rPr lang="ru-RU" sz="1600" dirty="0" smtClean="0">
                    <a:ea typeface="Cambria Math"/>
                  </a:rPr>
                  <a:t>инимизации критериев</a:t>
                </a:r>
                <a:r>
                  <a:rPr lang="en-US" sz="1600" dirty="0" smtClean="0">
                    <a:ea typeface="Cambria Math"/>
                  </a:rPr>
                  <a:t>)</a:t>
                </a:r>
                <a:endParaRPr lang="en-US" sz="1600" dirty="0">
                  <a:ea typeface="Cambria Math"/>
                </a:endParaRPr>
              </a:p>
              <a:p>
                <a:endParaRPr lang="en-US" sz="1600" b="1" dirty="0" smtClean="0"/>
              </a:p>
              <a:p>
                <a:r>
                  <a:rPr lang="ru-RU" sz="1600" dirty="0" smtClean="0"/>
                  <a:t>Алгоритм</a:t>
                </a:r>
                <a:r>
                  <a:rPr lang="en-US" sz="1600" dirty="0" smtClean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 smtClean="0"/>
                  <a:t>k = 0,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𝑋</m:t>
                    </m:r>
                    <m:r>
                      <a:rPr lang="en-US" sz="16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1600" dirty="0" smtClean="0"/>
                  <a:t> – </a:t>
                </a:r>
                <a:r>
                  <a:rPr lang="ru-RU" sz="1600" dirty="0" smtClean="0"/>
                  <a:t>множество точек</a:t>
                </a:r>
              </a:p>
              <a:p>
                <a:pPr marL="342900" indent="-342900">
                  <a:buAutoNum type="arabicPeriod"/>
                </a:pPr>
                <a:r>
                  <a:rPr lang="ru-RU" sz="1600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взять все точки из множества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𝑋</m:t>
                    </m:r>
                    <m:r>
                      <a:rPr lang="en-US" sz="1600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600" dirty="0" smtClean="0"/>
                  <a:t> и проверить </a:t>
                </a:r>
                <a:r>
                  <a:rPr lang="en-US" sz="1600" dirty="0" smtClean="0"/>
                  <a:t>(1)</a:t>
                </a:r>
              </a:p>
              <a:p>
                <a:pPr marL="342900" indent="-342900">
                  <a:buAutoNum type="arabicPeriod"/>
                </a:pPr>
                <a:r>
                  <a:rPr lang="ru-RU" sz="1600" dirty="0" smtClean="0"/>
                  <a:t>Если хотя бы для 1 точки выполняется (есть такая точка для которой по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1600" dirty="0" smtClean="0"/>
                  <a:t> критерию лучше</a:t>
                </a:r>
                <a:r>
                  <a:rPr lang="en-US" sz="1600" dirty="0" smtClean="0"/>
                  <a:t>, </a:t>
                </a:r>
                <a:r>
                  <a:rPr lang="ru-RU" sz="1600" dirty="0" smtClean="0"/>
                  <a:t>по остальным не хуже)</a:t>
                </a:r>
                <a:r>
                  <a:rPr lang="en-US" sz="1600" dirty="0" smtClean="0"/>
                  <a:t>, </a:t>
                </a:r>
                <a:r>
                  <a:rPr lang="ru-RU" sz="1600" dirty="0" smtClean="0"/>
                  <a:t>то отбрасываем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600" dirty="0" smtClean="0"/>
                  <a:t> - эффективная по Парето</a:t>
                </a:r>
              </a:p>
              <a:p>
                <a:pPr marL="342900" indent="-342900">
                  <a:buAutoNum type="arabicPeriod"/>
                </a:pPr>
                <a:r>
                  <a:rPr lang="ru-RU" sz="1600" dirty="0" smtClean="0"/>
                  <a:t>Если </a:t>
                </a:r>
                <a:r>
                  <a:rPr lang="en-US" sz="1600" dirty="0" smtClean="0"/>
                  <a:t>k = m</a:t>
                </a:r>
                <a:r>
                  <a:rPr lang="ru-RU" sz="1600" dirty="0" smtClean="0"/>
                  <a:t> то закончить</a:t>
                </a:r>
                <a:r>
                  <a:rPr lang="en-US" sz="1600" dirty="0" smtClean="0"/>
                  <a:t>, </a:t>
                </a:r>
                <a:r>
                  <a:rPr lang="ru-RU" sz="1600" dirty="0" smtClean="0"/>
                  <a:t>иначе </a:t>
                </a:r>
                <a:r>
                  <a:rPr lang="en-US" sz="1600" dirty="0" smtClean="0"/>
                  <a:t>k = k + 1</a:t>
                </a:r>
                <a:endParaRPr lang="ru-RU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2" y="339502"/>
                <a:ext cx="8683669" cy="3596241"/>
              </a:xfrm>
              <a:prstGeom prst="rect">
                <a:avLst/>
              </a:prstGeom>
              <a:blipFill rotWithShape="1">
                <a:blip r:embed="rId2"/>
                <a:stretch>
                  <a:fillRect l="-351" t="-508" r="-281" b="-1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12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984</Words>
  <Application>Microsoft Office PowerPoint</Application>
  <PresentationFormat>Экран (16:9)</PresentationFormat>
  <Paragraphs>135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Лабораторная работа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3</dc:title>
  <dc:creator>Admin</dc:creator>
  <cp:lastModifiedBy>Admin</cp:lastModifiedBy>
  <cp:revision>77</cp:revision>
  <cp:lastPrinted>2020-12-15T17:27:37Z</cp:lastPrinted>
  <dcterms:created xsi:type="dcterms:W3CDTF">2020-12-15T11:38:28Z</dcterms:created>
  <dcterms:modified xsi:type="dcterms:W3CDTF">2020-12-15T17:32:34Z</dcterms:modified>
</cp:coreProperties>
</file>