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70772-630C-4A20-BED3-08FCF27C50F7}" v="910" dt="2023-03-11T13:05:39.370"/>
  </p1510:revLst>
</p1510:revInfo>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75" autoAdjust="0"/>
    <p:restoredTop sz="94660"/>
  </p:normalViewPr>
  <p:slideViewPr>
    <p:cSldViewPr snapToGrid="0">
      <p:cViewPr>
        <p:scale>
          <a:sx n="66" d="100"/>
          <a:sy n="66" d="100"/>
        </p:scale>
        <p:origin x="174" y="-10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ALEXANDRU ILIE" userId="S::florin-alexandru.ilie@s.unibuc.ro::4dde4e27-7bea-43db-86c4-e3508092811c" providerId="AD" clId="Web-{94F70772-630C-4A20-BED3-08FCF27C50F7}"/>
    <pc:docChg chg="addSld modSld addMainMaster delMainMaster">
      <pc:chgData name="FLORIN ALEXANDRU ILIE" userId="S::florin-alexandru.ilie@s.unibuc.ro::4dde4e27-7bea-43db-86c4-e3508092811c" providerId="AD" clId="Web-{94F70772-630C-4A20-BED3-08FCF27C50F7}" dt="2023-03-11T13:05:26.135" v="826"/>
      <pc:docMkLst>
        <pc:docMk/>
      </pc:docMkLst>
      <pc:sldChg chg="addSp modSp mod modClrScheme chgLayout">
        <pc:chgData name="FLORIN ALEXANDRU ILIE" userId="S::florin-alexandru.ilie@s.unibuc.ro::4dde4e27-7bea-43db-86c4-e3508092811c" providerId="AD" clId="Web-{94F70772-630C-4A20-BED3-08FCF27C50F7}" dt="2023-03-11T11:13:15.607" v="48" actId="20577"/>
        <pc:sldMkLst>
          <pc:docMk/>
          <pc:sldMk cId="2499791184" sldId="256"/>
        </pc:sldMkLst>
        <pc:spChg chg="mod ord">
          <ac:chgData name="FLORIN ALEXANDRU ILIE" userId="S::florin-alexandru.ilie@s.unibuc.ro::4dde4e27-7bea-43db-86c4-e3508092811c" providerId="AD" clId="Web-{94F70772-630C-4A20-BED3-08FCF27C50F7}" dt="2023-03-11T11:12:27.215" v="17" actId="20577"/>
          <ac:spMkLst>
            <pc:docMk/>
            <pc:sldMk cId="2499791184" sldId="256"/>
            <ac:spMk id="2" creationId="{00000000-0000-0000-0000-000000000000}"/>
          </ac:spMkLst>
        </pc:spChg>
        <pc:spChg chg="mod ord">
          <ac:chgData name="FLORIN ALEXANDRU ILIE" userId="S::florin-alexandru.ilie@s.unibuc.ro::4dde4e27-7bea-43db-86c4-e3508092811c" providerId="AD" clId="Web-{94F70772-630C-4A20-BED3-08FCF27C50F7}" dt="2023-03-11T11:12:47.997" v="26" actId="20577"/>
          <ac:spMkLst>
            <pc:docMk/>
            <pc:sldMk cId="2499791184" sldId="256"/>
            <ac:spMk id="3" creationId="{00000000-0000-0000-0000-000000000000}"/>
          </ac:spMkLst>
        </pc:spChg>
        <pc:spChg chg="add mod">
          <ac:chgData name="FLORIN ALEXANDRU ILIE" userId="S::florin-alexandru.ilie@s.unibuc.ro::4dde4e27-7bea-43db-86c4-e3508092811c" providerId="AD" clId="Web-{94F70772-630C-4A20-BED3-08FCF27C50F7}" dt="2023-03-11T11:13:15.607" v="48" actId="20577"/>
          <ac:spMkLst>
            <pc:docMk/>
            <pc:sldMk cId="2499791184" sldId="256"/>
            <ac:spMk id="4" creationId="{3F8A76C0-3769-5692-50DA-911F539ADA1F}"/>
          </ac:spMkLst>
        </pc:spChg>
      </pc:sldChg>
      <pc:sldChg chg="modSp new">
        <pc:chgData name="FLORIN ALEXANDRU ILIE" userId="S::florin-alexandru.ilie@s.unibuc.ro::4dde4e27-7bea-43db-86c4-e3508092811c" providerId="AD" clId="Web-{94F70772-630C-4A20-BED3-08FCF27C50F7}" dt="2023-03-11T11:17:01.908" v="65" actId="20577"/>
        <pc:sldMkLst>
          <pc:docMk/>
          <pc:sldMk cId="754921846" sldId="257"/>
        </pc:sldMkLst>
        <pc:spChg chg="mod">
          <ac:chgData name="FLORIN ALEXANDRU ILIE" userId="S::florin-alexandru.ilie@s.unibuc.ro::4dde4e27-7bea-43db-86c4-e3508092811c" providerId="AD" clId="Web-{94F70772-630C-4A20-BED3-08FCF27C50F7}" dt="2023-03-11T11:14:16.546" v="61" actId="20577"/>
          <ac:spMkLst>
            <pc:docMk/>
            <pc:sldMk cId="754921846" sldId="257"/>
            <ac:spMk id="2" creationId="{F271D993-2B7F-5EC8-938E-8E532FAE816A}"/>
          </ac:spMkLst>
        </pc:spChg>
        <pc:spChg chg="mod">
          <ac:chgData name="FLORIN ALEXANDRU ILIE" userId="S::florin-alexandru.ilie@s.unibuc.ro::4dde4e27-7bea-43db-86c4-e3508092811c" providerId="AD" clId="Web-{94F70772-630C-4A20-BED3-08FCF27C50F7}" dt="2023-03-11T11:17:01.908" v="65" actId="20577"/>
          <ac:spMkLst>
            <pc:docMk/>
            <pc:sldMk cId="754921846" sldId="257"/>
            <ac:spMk id="3" creationId="{697D237A-1D3F-B449-5E71-AD648B1BE15E}"/>
          </ac:spMkLst>
        </pc:spChg>
      </pc:sldChg>
      <pc:sldChg chg="modSp new">
        <pc:chgData name="FLORIN ALEXANDRU ILIE" userId="S::florin-alexandru.ilie@s.unibuc.ro::4dde4e27-7bea-43db-86c4-e3508092811c" providerId="AD" clId="Web-{94F70772-630C-4A20-BED3-08FCF27C50F7}" dt="2023-03-11T11:24:51.183" v="102" actId="20577"/>
        <pc:sldMkLst>
          <pc:docMk/>
          <pc:sldMk cId="2662614898" sldId="258"/>
        </pc:sldMkLst>
        <pc:spChg chg="mod">
          <ac:chgData name="FLORIN ALEXANDRU ILIE" userId="S::florin-alexandru.ilie@s.unibuc.ro::4dde4e27-7bea-43db-86c4-e3508092811c" providerId="AD" clId="Web-{94F70772-630C-4A20-BED3-08FCF27C50F7}" dt="2023-03-11T11:20:05.959" v="86" actId="20577"/>
          <ac:spMkLst>
            <pc:docMk/>
            <pc:sldMk cId="2662614898" sldId="258"/>
            <ac:spMk id="2" creationId="{5810A120-4EEC-7D5F-C028-A413ABC27EFC}"/>
          </ac:spMkLst>
        </pc:spChg>
        <pc:spChg chg="mod">
          <ac:chgData name="FLORIN ALEXANDRU ILIE" userId="S::florin-alexandru.ilie@s.unibuc.ro::4dde4e27-7bea-43db-86c4-e3508092811c" providerId="AD" clId="Web-{94F70772-630C-4A20-BED3-08FCF27C50F7}" dt="2023-03-11T11:24:51.183" v="102" actId="20577"/>
          <ac:spMkLst>
            <pc:docMk/>
            <pc:sldMk cId="2662614898" sldId="258"/>
            <ac:spMk id="3" creationId="{4F3854CD-8161-154D-951E-A8012581C61B}"/>
          </ac:spMkLst>
        </pc:spChg>
      </pc:sldChg>
      <pc:sldChg chg="modSp new">
        <pc:chgData name="FLORIN ALEXANDRU ILIE" userId="S::florin-alexandru.ilie@s.unibuc.ro::4dde4e27-7bea-43db-86c4-e3508092811c" providerId="AD" clId="Web-{94F70772-630C-4A20-BED3-08FCF27C50F7}" dt="2023-03-11T11:25:56.606" v="117" actId="20577"/>
        <pc:sldMkLst>
          <pc:docMk/>
          <pc:sldMk cId="2947557975" sldId="259"/>
        </pc:sldMkLst>
        <pc:spChg chg="mod">
          <ac:chgData name="FLORIN ALEXANDRU ILIE" userId="S::florin-alexandru.ilie@s.unibuc.ro::4dde4e27-7bea-43db-86c4-e3508092811c" providerId="AD" clId="Web-{94F70772-630C-4A20-BED3-08FCF27C50F7}" dt="2023-03-11T11:25:53.919" v="114" actId="20577"/>
          <ac:spMkLst>
            <pc:docMk/>
            <pc:sldMk cId="2947557975" sldId="259"/>
            <ac:spMk id="2" creationId="{1160DC1B-D66E-B7C4-DDE1-6CE72421ACC0}"/>
          </ac:spMkLst>
        </pc:spChg>
        <pc:spChg chg="mod">
          <ac:chgData name="FLORIN ALEXANDRU ILIE" userId="S::florin-alexandru.ilie@s.unibuc.ro::4dde4e27-7bea-43db-86c4-e3508092811c" providerId="AD" clId="Web-{94F70772-630C-4A20-BED3-08FCF27C50F7}" dt="2023-03-11T11:25:56.606" v="117" actId="20577"/>
          <ac:spMkLst>
            <pc:docMk/>
            <pc:sldMk cId="2947557975" sldId="259"/>
            <ac:spMk id="3" creationId="{68DF723A-3B97-6BD0-F2BD-E8FA528D5BEF}"/>
          </ac:spMkLst>
        </pc:spChg>
      </pc:sldChg>
      <pc:sldChg chg="modSp new">
        <pc:chgData name="FLORIN ALEXANDRU ILIE" userId="S::florin-alexandru.ilie@s.unibuc.ro::4dde4e27-7bea-43db-86c4-e3508092811c" providerId="AD" clId="Web-{94F70772-630C-4A20-BED3-08FCF27C50F7}" dt="2023-03-11T11:32:32.286" v="135" actId="20577"/>
        <pc:sldMkLst>
          <pc:docMk/>
          <pc:sldMk cId="337360998" sldId="260"/>
        </pc:sldMkLst>
        <pc:spChg chg="mod">
          <ac:chgData name="FLORIN ALEXANDRU ILIE" userId="S::florin-alexandru.ilie@s.unibuc.ro::4dde4e27-7bea-43db-86c4-e3508092811c" providerId="AD" clId="Web-{94F70772-630C-4A20-BED3-08FCF27C50F7}" dt="2023-03-11T11:27:52.437" v="132" actId="20577"/>
          <ac:spMkLst>
            <pc:docMk/>
            <pc:sldMk cId="337360998" sldId="260"/>
            <ac:spMk id="2" creationId="{EAABC840-B78B-39AF-1BCF-8C9A0CD056FA}"/>
          </ac:spMkLst>
        </pc:spChg>
        <pc:spChg chg="mod">
          <ac:chgData name="FLORIN ALEXANDRU ILIE" userId="S::florin-alexandru.ilie@s.unibuc.ro::4dde4e27-7bea-43db-86c4-e3508092811c" providerId="AD" clId="Web-{94F70772-630C-4A20-BED3-08FCF27C50F7}" dt="2023-03-11T11:32:32.286" v="135" actId="20577"/>
          <ac:spMkLst>
            <pc:docMk/>
            <pc:sldMk cId="337360998" sldId="260"/>
            <ac:spMk id="3" creationId="{373CF8C7-E0F4-E213-4E50-13B1D219A55A}"/>
          </ac:spMkLst>
        </pc:spChg>
      </pc:sldChg>
      <pc:sldChg chg="modSp new">
        <pc:chgData name="FLORIN ALEXANDRU ILIE" userId="S::florin-alexandru.ilie@s.unibuc.ro::4dde4e27-7bea-43db-86c4-e3508092811c" providerId="AD" clId="Web-{94F70772-630C-4A20-BED3-08FCF27C50F7}" dt="2023-03-11T11:33:41.584" v="146" actId="20577"/>
        <pc:sldMkLst>
          <pc:docMk/>
          <pc:sldMk cId="2046548931" sldId="261"/>
        </pc:sldMkLst>
        <pc:spChg chg="mod">
          <ac:chgData name="FLORIN ALEXANDRU ILIE" userId="S::florin-alexandru.ilie@s.unibuc.ro::4dde4e27-7bea-43db-86c4-e3508092811c" providerId="AD" clId="Web-{94F70772-630C-4A20-BED3-08FCF27C50F7}" dt="2023-03-11T11:33:41.584" v="146" actId="20577"/>
          <ac:spMkLst>
            <pc:docMk/>
            <pc:sldMk cId="2046548931" sldId="261"/>
            <ac:spMk id="2" creationId="{4144A1AF-7C2E-F4AD-C29A-64A0DA2E8E5D}"/>
          </ac:spMkLst>
        </pc:spChg>
        <pc:spChg chg="mod">
          <ac:chgData name="FLORIN ALEXANDRU ILIE" userId="S::florin-alexandru.ilie@s.unibuc.ro::4dde4e27-7bea-43db-86c4-e3508092811c" providerId="AD" clId="Web-{94F70772-630C-4A20-BED3-08FCF27C50F7}" dt="2023-03-11T11:33:32.490" v="139" actId="20577"/>
          <ac:spMkLst>
            <pc:docMk/>
            <pc:sldMk cId="2046548931" sldId="261"/>
            <ac:spMk id="3" creationId="{44E65EE1-CD39-D575-3543-F47FD31E03DD}"/>
          </ac:spMkLst>
        </pc:spChg>
      </pc:sldChg>
      <pc:sldChg chg="addSp delSp modSp new">
        <pc:chgData name="FLORIN ALEXANDRU ILIE" userId="S::florin-alexandru.ilie@s.unibuc.ro::4dde4e27-7bea-43db-86c4-e3508092811c" providerId="AD" clId="Web-{94F70772-630C-4A20-BED3-08FCF27C50F7}" dt="2023-03-11T13:05:26.135" v="826"/>
        <pc:sldMkLst>
          <pc:docMk/>
          <pc:sldMk cId="4215684192" sldId="262"/>
        </pc:sldMkLst>
        <pc:spChg chg="mod">
          <ac:chgData name="FLORIN ALEXANDRU ILIE" userId="S::florin-alexandru.ilie@s.unibuc.ro::4dde4e27-7bea-43db-86c4-e3508092811c" providerId="AD" clId="Web-{94F70772-630C-4A20-BED3-08FCF27C50F7}" dt="2023-03-11T12:52:43.823" v="696" actId="20577"/>
          <ac:spMkLst>
            <pc:docMk/>
            <pc:sldMk cId="4215684192" sldId="262"/>
            <ac:spMk id="2" creationId="{65FFF735-9B4E-E579-F6C4-C7528B4853D6}"/>
          </ac:spMkLst>
        </pc:spChg>
        <pc:spChg chg="del">
          <ac:chgData name="FLORIN ALEXANDRU ILIE" userId="S::florin-alexandru.ilie@s.unibuc.ro::4dde4e27-7bea-43db-86c4-e3508092811c" providerId="AD" clId="Web-{94F70772-630C-4A20-BED3-08FCF27C50F7}" dt="2023-03-11T11:38:49.809" v="199"/>
          <ac:spMkLst>
            <pc:docMk/>
            <pc:sldMk cId="4215684192" sldId="262"/>
            <ac:spMk id="3" creationId="{B7A5A588-68DD-84E1-E3FA-5F7B59B57AF4}"/>
          </ac:spMkLst>
        </pc:spChg>
        <pc:spChg chg="add del mod">
          <ac:chgData name="FLORIN ALEXANDRU ILIE" userId="S::florin-alexandru.ilie@s.unibuc.ro::4dde4e27-7bea-43db-86c4-e3508092811c" providerId="AD" clId="Web-{94F70772-630C-4A20-BED3-08FCF27C50F7}" dt="2023-03-11T11:40:07.482" v="201"/>
          <ac:spMkLst>
            <pc:docMk/>
            <pc:sldMk cId="4215684192" sldId="262"/>
            <ac:spMk id="12" creationId="{8B38A8AB-90ED-9597-F2CD-CA0CE813C4A0}"/>
          </ac:spMkLst>
        </pc:spChg>
        <pc:graphicFrameChg chg="add del mod ord modGraphic">
          <ac:chgData name="FLORIN ALEXANDRU ILIE" userId="S::florin-alexandru.ilie@s.unibuc.ro::4dde4e27-7bea-43db-86c4-e3508092811c" providerId="AD" clId="Web-{94F70772-630C-4A20-BED3-08FCF27C50F7}" dt="2023-03-11T11:39:11.841" v="200"/>
          <ac:graphicFrameMkLst>
            <pc:docMk/>
            <pc:sldMk cId="4215684192" sldId="262"/>
            <ac:graphicFrameMk id="4" creationId="{6316438D-7D19-31B5-8E9C-73FF99983649}"/>
          </ac:graphicFrameMkLst>
        </pc:graphicFrameChg>
        <pc:graphicFrameChg chg="add mod ord modGraphic">
          <ac:chgData name="FLORIN ALEXANDRU ILIE" userId="S::florin-alexandru.ilie@s.unibuc.ro::4dde4e27-7bea-43db-86c4-e3508092811c" providerId="AD" clId="Web-{94F70772-630C-4A20-BED3-08FCF27C50F7}" dt="2023-03-11T13:05:26.135" v="826"/>
          <ac:graphicFrameMkLst>
            <pc:docMk/>
            <pc:sldMk cId="4215684192" sldId="262"/>
            <ac:graphicFrameMk id="13" creationId="{8C963BDD-3A55-32AD-CF2C-B650A0D3FAA5}"/>
          </ac:graphicFrameMkLst>
        </pc:graphicFrameChg>
      </pc:sldChg>
      <pc:sldMasterChg chg="del delSldLayout">
        <pc:chgData name="FLORIN ALEXANDRU ILIE" userId="S::florin-alexandru.ilie@s.unibuc.ro::4dde4e27-7bea-43db-86c4-e3508092811c" providerId="AD" clId="Web-{94F70772-630C-4A20-BED3-08FCF27C50F7}" dt="2023-03-11T11:11:39.855" v="0"/>
        <pc:sldMasterMkLst>
          <pc:docMk/>
          <pc:sldMasterMk cId="2934950202" sldId="2147483648"/>
        </pc:sldMasterMkLst>
        <pc:sldLayoutChg chg="del">
          <pc:chgData name="FLORIN ALEXANDRU ILIE" userId="S::florin-alexandru.ilie@s.unibuc.ro::4dde4e27-7bea-43db-86c4-e3508092811c" providerId="AD" clId="Web-{94F70772-630C-4A20-BED3-08FCF27C50F7}" dt="2023-03-11T11:11:39.855" v="0"/>
          <pc:sldLayoutMkLst>
            <pc:docMk/>
            <pc:sldMasterMk cId="2934950202" sldId="2147483648"/>
            <pc:sldLayoutMk cId="106736027" sldId="2147483649"/>
          </pc:sldLayoutMkLst>
        </pc:sldLayoutChg>
        <pc:sldLayoutChg chg="del">
          <pc:chgData name="FLORIN ALEXANDRU ILIE" userId="S::florin-alexandru.ilie@s.unibuc.ro::4dde4e27-7bea-43db-86c4-e3508092811c" providerId="AD" clId="Web-{94F70772-630C-4A20-BED3-08FCF27C50F7}" dt="2023-03-11T11:11:39.855" v="0"/>
          <pc:sldLayoutMkLst>
            <pc:docMk/>
            <pc:sldMasterMk cId="2934950202" sldId="2147483648"/>
            <pc:sldLayoutMk cId="2792769509" sldId="2147483650"/>
          </pc:sldLayoutMkLst>
        </pc:sldLayoutChg>
        <pc:sldLayoutChg chg="del">
          <pc:chgData name="FLORIN ALEXANDRU ILIE" userId="S::florin-alexandru.ilie@s.unibuc.ro::4dde4e27-7bea-43db-86c4-e3508092811c" providerId="AD" clId="Web-{94F70772-630C-4A20-BED3-08FCF27C50F7}" dt="2023-03-11T11:11:39.855" v="0"/>
          <pc:sldLayoutMkLst>
            <pc:docMk/>
            <pc:sldMasterMk cId="2934950202" sldId="2147483648"/>
            <pc:sldLayoutMk cId="2703149142" sldId="2147483651"/>
          </pc:sldLayoutMkLst>
        </pc:sldLayoutChg>
        <pc:sldLayoutChg chg="del">
          <pc:chgData name="FLORIN ALEXANDRU ILIE" userId="S::florin-alexandru.ilie@s.unibuc.ro::4dde4e27-7bea-43db-86c4-e3508092811c" providerId="AD" clId="Web-{94F70772-630C-4A20-BED3-08FCF27C50F7}" dt="2023-03-11T11:11:39.855" v="0"/>
          <pc:sldLayoutMkLst>
            <pc:docMk/>
            <pc:sldMasterMk cId="2934950202" sldId="2147483648"/>
            <pc:sldLayoutMk cId="4139618703" sldId="2147483652"/>
          </pc:sldLayoutMkLst>
        </pc:sldLayoutChg>
        <pc:sldLayoutChg chg="del">
          <pc:chgData name="FLORIN ALEXANDRU ILIE" userId="S::florin-alexandru.ilie@s.unibuc.ro::4dde4e27-7bea-43db-86c4-e3508092811c" providerId="AD" clId="Web-{94F70772-630C-4A20-BED3-08FCF27C50F7}" dt="2023-03-11T11:11:39.855" v="0"/>
          <pc:sldLayoutMkLst>
            <pc:docMk/>
            <pc:sldMasterMk cId="2934950202" sldId="2147483648"/>
            <pc:sldLayoutMk cId="3652911608" sldId="2147483653"/>
          </pc:sldLayoutMkLst>
        </pc:sldLayoutChg>
        <pc:sldLayoutChg chg="del">
          <pc:chgData name="FLORIN ALEXANDRU ILIE" userId="S::florin-alexandru.ilie@s.unibuc.ro::4dde4e27-7bea-43db-86c4-e3508092811c" providerId="AD" clId="Web-{94F70772-630C-4A20-BED3-08FCF27C50F7}" dt="2023-03-11T11:11:39.855" v="0"/>
          <pc:sldLayoutMkLst>
            <pc:docMk/>
            <pc:sldMasterMk cId="2934950202" sldId="2147483648"/>
            <pc:sldLayoutMk cId="3836998024" sldId="2147483654"/>
          </pc:sldLayoutMkLst>
        </pc:sldLayoutChg>
        <pc:sldLayoutChg chg="del">
          <pc:chgData name="FLORIN ALEXANDRU ILIE" userId="S::florin-alexandru.ilie@s.unibuc.ro::4dde4e27-7bea-43db-86c4-e3508092811c" providerId="AD" clId="Web-{94F70772-630C-4A20-BED3-08FCF27C50F7}" dt="2023-03-11T11:11:39.855" v="0"/>
          <pc:sldLayoutMkLst>
            <pc:docMk/>
            <pc:sldMasterMk cId="2934950202" sldId="2147483648"/>
            <pc:sldLayoutMk cId="1895968748" sldId="2147483655"/>
          </pc:sldLayoutMkLst>
        </pc:sldLayoutChg>
        <pc:sldLayoutChg chg="del">
          <pc:chgData name="FLORIN ALEXANDRU ILIE" userId="S::florin-alexandru.ilie@s.unibuc.ro::4dde4e27-7bea-43db-86c4-e3508092811c" providerId="AD" clId="Web-{94F70772-630C-4A20-BED3-08FCF27C50F7}" dt="2023-03-11T11:11:39.855" v="0"/>
          <pc:sldLayoutMkLst>
            <pc:docMk/>
            <pc:sldMasterMk cId="2934950202" sldId="2147483648"/>
            <pc:sldLayoutMk cId="2243803359" sldId="2147483656"/>
          </pc:sldLayoutMkLst>
        </pc:sldLayoutChg>
        <pc:sldLayoutChg chg="del">
          <pc:chgData name="FLORIN ALEXANDRU ILIE" userId="S::florin-alexandru.ilie@s.unibuc.ro::4dde4e27-7bea-43db-86c4-e3508092811c" providerId="AD" clId="Web-{94F70772-630C-4A20-BED3-08FCF27C50F7}" dt="2023-03-11T11:11:39.855" v="0"/>
          <pc:sldLayoutMkLst>
            <pc:docMk/>
            <pc:sldMasterMk cId="2934950202" sldId="2147483648"/>
            <pc:sldLayoutMk cId="1525016920" sldId="2147483657"/>
          </pc:sldLayoutMkLst>
        </pc:sldLayoutChg>
        <pc:sldLayoutChg chg="del">
          <pc:chgData name="FLORIN ALEXANDRU ILIE" userId="S::florin-alexandru.ilie@s.unibuc.ro::4dde4e27-7bea-43db-86c4-e3508092811c" providerId="AD" clId="Web-{94F70772-630C-4A20-BED3-08FCF27C50F7}" dt="2023-03-11T11:11:39.855" v="0"/>
          <pc:sldLayoutMkLst>
            <pc:docMk/>
            <pc:sldMasterMk cId="2934950202" sldId="2147483648"/>
            <pc:sldLayoutMk cId="881899748" sldId="2147483658"/>
          </pc:sldLayoutMkLst>
        </pc:sldLayoutChg>
        <pc:sldLayoutChg chg="del">
          <pc:chgData name="FLORIN ALEXANDRU ILIE" userId="S::florin-alexandru.ilie@s.unibuc.ro::4dde4e27-7bea-43db-86c4-e3508092811c" providerId="AD" clId="Web-{94F70772-630C-4A20-BED3-08FCF27C50F7}" dt="2023-03-11T11:11:39.855" v="0"/>
          <pc:sldLayoutMkLst>
            <pc:docMk/>
            <pc:sldMasterMk cId="2934950202" sldId="2147483648"/>
            <pc:sldLayoutMk cId="3668357131" sldId="2147483659"/>
          </pc:sldLayoutMkLst>
        </pc:sldLayoutChg>
      </pc:sldMasterChg>
      <pc:sldMasterChg chg="add addSldLayout modSldLayout">
        <pc:chgData name="FLORIN ALEXANDRU ILIE" userId="S::florin-alexandru.ilie@s.unibuc.ro::4dde4e27-7bea-43db-86c4-e3508092811c" providerId="AD" clId="Web-{94F70772-630C-4A20-BED3-08FCF27C50F7}" dt="2023-03-11T11:11:39.855" v="0"/>
        <pc:sldMasterMkLst>
          <pc:docMk/>
          <pc:sldMasterMk cId="1151518997" sldId="2147483660"/>
        </pc:sldMasterMkLst>
        <pc:sldLayoutChg chg="add mod replId">
          <pc:chgData name="FLORIN ALEXANDRU ILIE" userId="S::florin-alexandru.ilie@s.unibuc.ro::4dde4e27-7bea-43db-86c4-e3508092811c" providerId="AD" clId="Web-{94F70772-630C-4A20-BED3-08FCF27C50F7}" dt="2023-03-11T11:11:39.855" v="0"/>
          <pc:sldLayoutMkLst>
            <pc:docMk/>
            <pc:sldMasterMk cId="1151518997" sldId="2147483660"/>
            <pc:sldLayoutMk cId="1996061973" sldId="2147483661"/>
          </pc:sldLayoutMkLst>
        </pc:sldLayoutChg>
        <pc:sldLayoutChg chg="add mod replId">
          <pc:chgData name="FLORIN ALEXANDRU ILIE" userId="S::florin-alexandru.ilie@s.unibuc.ro::4dde4e27-7bea-43db-86c4-e3508092811c" providerId="AD" clId="Web-{94F70772-630C-4A20-BED3-08FCF27C50F7}" dt="2023-03-11T11:11:39.855" v="0"/>
          <pc:sldLayoutMkLst>
            <pc:docMk/>
            <pc:sldMasterMk cId="1151518997" sldId="2147483660"/>
            <pc:sldLayoutMk cId="3869248051" sldId="2147483662"/>
          </pc:sldLayoutMkLst>
        </pc:sldLayoutChg>
        <pc:sldLayoutChg chg="add mod replId">
          <pc:chgData name="FLORIN ALEXANDRU ILIE" userId="S::florin-alexandru.ilie@s.unibuc.ro::4dde4e27-7bea-43db-86c4-e3508092811c" providerId="AD" clId="Web-{94F70772-630C-4A20-BED3-08FCF27C50F7}" dt="2023-03-11T11:11:39.855" v="0"/>
          <pc:sldLayoutMkLst>
            <pc:docMk/>
            <pc:sldMasterMk cId="1151518997" sldId="2147483660"/>
            <pc:sldLayoutMk cId="1094675102" sldId="2147483663"/>
          </pc:sldLayoutMkLst>
        </pc:sldLayoutChg>
        <pc:sldLayoutChg chg="add mod replId">
          <pc:chgData name="FLORIN ALEXANDRU ILIE" userId="S::florin-alexandru.ilie@s.unibuc.ro::4dde4e27-7bea-43db-86c4-e3508092811c" providerId="AD" clId="Web-{94F70772-630C-4A20-BED3-08FCF27C50F7}" dt="2023-03-11T11:11:39.855" v="0"/>
          <pc:sldLayoutMkLst>
            <pc:docMk/>
            <pc:sldMasterMk cId="1151518997" sldId="2147483660"/>
            <pc:sldLayoutMk cId="2758837430" sldId="2147483664"/>
          </pc:sldLayoutMkLst>
        </pc:sldLayoutChg>
        <pc:sldLayoutChg chg="add mod replId">
          <pc:chgData name="FLORIN ALEXANDRU ILIE" userId="S::florin-alexandru.ilie@s.unibuc.ro::4dde4e27-7bea-43db-86c4-e3508092811c" providerId="AD" clId="Web-{94F70772-630C-4A20-BED3-08FCF27C50F7}" dt="2023-03-11T11:11:39.855" v="0"/>
          <pc:sldLayoutMkLst>
            <pc:docMk/>
            <pc:sldMasterMk cId="1151518997" sldId="2147483660"/>
            <pc:sldLayoutMk cId="222466899" sldId="2147483665"/>
          </pc:sldLayoutMkLst>
        </pc:sldLayoutChg>
        <pc:sldLayoutChg chg="add mod replId">
          <pc:chgData name="FLORIN ALEXANDRU ILIE" userId="S::florin-alexandru.ilie@s.unibuc.ro::4dde4e27-7bea-43db-86c4-e3508092811c" providerId="AD" clId="Web-{94F70772-630C-4A20-BED3-08FCF27C50F7}" dt="2023-03-11T11:11:39.855" v="0"/>
          <pc:sldLayoutMkLst>
            <pc:docMk/>
            <pc:sldMasterMk cId="1151518997" sldId="2147483660"/>
            <pc:sldLayoutMk cId="3051212768" sldId="2147483666"/>
          </pc:sldLayoutMkLst>
        </pc:sldLayoutChg>
        <pc:sldLayoutChg chg="add mod replId">
          <pc:chgData name="FLORIN ALEXANDRU ILIE" userId="S::florin-alexandru.ilie@s.unibuc.ro::4dde4e27-7bea-43db-86c4-e3508092811c" providerId="AD" clId="Web-{94F70772-630C-4A20-BED3-08FCF27C50F7}" dt="2023-03-11T11:11:39.855" v="0"/>
          <pc:sldLayoutMkLst>
            <pc:docMk/>
            <pc:sldMasterMk cId="1151518997" sldId="2147483660"/>
            <pc:sldLayoutMk cId="83655247" sldId="2147483667"/>
          </pc:sldLayoutMkLst>
        </pc:sldLayoutChg>
        <pc:sldLayoutChg chg="add mod replId">
          <pc:chgData name="FLORIN ALEXANDRU ILIE" userId="S::florin-alexandru.ilie@s.unibuc.ro::4dde4e27-7bea-43db-86c4-e3508092811c" providerId="AD" clId="Web-{94F70772-630C-4A20-BED3-08FCF27C50F7}" dt="2023-03-11T11:11:39.855" v="0"/>
          <pc:sldLayoutMkLst>
            <pc:docMk/>
            <pc:sldMasterMk cId="1151518997" sldId="2147483660"/>
            <pc:sldLayoutMk cId="1135802593" sldId="2147483668"/>
          </pc:sldLayoutMkLst>
        </pc:sldLayoutChg>
        <pc:sldLayoutChg chg="add mod replId">
          <pc:chgData name="FLORIN ALEXANDRU ILIE" userId="S::florin-alexandru.ilie@s.unibuc.ro::4dde4e27-7bea-43db-86c4-e3508092811c" providerId="AD" clId="Web-{94F70772-630C-4A20-BED3-08FCF27C50F7}" dt="2023-03-11T11:11:39.855" v="0"/>
          <pc:sldLayoutMkLst>
            <pc:docMk/>
            <pc:sldMasterMk cId="1151518997" sldId="2147483660"/>
            <pc:sldLayoutMk cId="2308733514" sldId="2147483669"/>
          </pc:sldLayoutMkLst>
        </pc:sldLayoutChg>
        <pc:sldLayoutChg chg="add mod replId">
          <pc:chgData name="FLORIN ALEXANDRU ILIE" userId="S::florin-alexandru.ilie@s.unibuc.ro::4dde4e27-7bea-43db-86c4-e3508092811c" providerId="AD" clId="Web-{94F70772-630C-4A20-BED3-08FCF27C50F7}" dt="2023-03-11T11:11:39.855" v="0"/>
          <pc:sldLayoutMkLst>
            <pc:docMk/>
            <pc:sldMasterMk cId="1151518997" sldId="2147483660"/>
            <pc:sldLayoutMk cId="1393684284" sldId="2147483670"/>
          </pc:sldLayoutMkLst>
        </pc:sldLayoutChg>
        <pc:sldLayoutChg chg="add mod replId">
          <pc:chgData name="FLORIN ALEXANDRU ILIE" userId="S::florin-alexandru.ilie@s.unibuc.ro::4dde4e27-7bea-43db-86c4-e3508092811c" providerId="AD" clId="Web-{94F70772-630C-4A20-BED3-08FCF27C50F7}" dt="2023-03-11T11:11:39.855" v="0"/>
          <pc:sldLayoutMkLst>
            <pc:docMk/>
            <pc:sldMasterMk cId="1151518997" sldId="2147483660"/>
            <pc:sldLayoutMk cId="616229995"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pPr/>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xmlns="" val="199606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pPr/>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39368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pPr/>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6162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pPr/>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xmlns="" val="386924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pPr/>
              <a:t>3/15/2023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09467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pPr/>
              <a:t>3/15/2023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xmlns="" val="27588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pPr/>
              <a:t>3/15/2023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2246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pPr/>
              <a:t>3/15/2023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xmlns="" val="305121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pPr/>
              <a:t>3/15/2023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8365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pPr/>
              <a:t>3/15/2023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13580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pPr/>
              <a:t>3/15/2023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30873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pPr/>
              <a:t>3/15/2023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1515189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2972756" y="1163050"/>
            <a:ext cx="5518066" cy="2268559"/>
          </a:xfrm>
        </p:spPr>
        <p:txBody>
          <a:bodyPr>
            <a:normAutofit fontScale="90000"/>
          </a:bodyPr>
          <a:lstStyle/>
          <a:p>
            <a:r>
              <a:rPr lang="ro-RO" dirty="0">
                <a:cs typeface="Arial"/>
              </a:rPr>
              <a:t>Proiect-Structuri de date</a:t>
            </a:r>
            <a:endParaRPr lang="ro-RO" dirty="0"/>
          </a:p>
        </p:txBody>
      </p:sp>
      <p:sp>
        <p:nvSpPr>
          <p:cNvPr id="3" name="Subtitlu 2"/>
          <p:cNvSpPr>
            <a:spLocks noGrp="1"/>
          </p:cNvSpPr>
          <p:nvPr>
            <p:ph type="subTitle" idx="1"/>
          </p:nvPr>
        </p:nvSpPr>
        <p:spPr>
          <a:xfrm>
            <a:off x="3121498" y="2021368"/>
            <a:ext cx="5357600" cy="1160213"/>
          </a:xfrm>
        </p:spPr>
        <p:txBody>
          <a:bodyPr/>
          <a:lstStyle/>
          <a:p>
            <a:r>
              <a:rPr lang="ro-RO" dirty="0">
                <a:cs typeface="Arial"/>
              </a:rPr>
              <a:t>-</a:t>
            </a:r>
            <a:r>
              <a:rPr lang="ro-RO" dirty="0" err="1">
                <a:cs typeface="Arial"/>
              </a:rPr>
              <a:t>Sortari</a:t>
            </a:r>
          </a:p>
        </p:txBody>
      </p:sp>
      <p:sp>
        <p:nvSpPr>
          <p:cNvPr id="4" name="CasetăText 3">
            <a:extLst>
              <a:ext uri="{FF2B5EF4-FFF2-40B4-BE49-F238E27FC236}">
                <a16:creationId xmlns:a16="http://schemas.microsoft.com/office/drawing/2014/main" xmlns="" id="{3F8A76C0-3769-5692-50DA-911F539ADA1F}"/>
              </a:ext>
            </a:extLst>
          </p:cNvPr>
          <p:cNvSpPr txBox="1"/>
          <p:nvPr/>
        </p:nvSpPr>
        <p:spPr>
          <a:xfrm>
            <a:off x="1195754" y="5568461"/>
            <a:ext cx="33410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cs typeface="Arial"/>
              </a:rPr>
              <a:t>Ilie Florin Alexandru</a:t>
            </a:r>
          </a:p>
          <a:p>
            <a:r>
              <a:rPr lang="ro-RO" dirty="0">
                <a:cs typeface="Arial"/>
              </a:rPr>
              <a:t>Grupa 132</a:t>
            </a:r>
          </a:p>
          <a:p>
            <a:endParaRPr lang="ro-RO" dirty="0">
              <a:cs typeface="Arial"/>
            </a:endParaRPr>
          </a:p>
        </p:txBody>
      </p:sp>
    </p:spTree>
    <p:extLst>
      <p:ext uri="{BB962C8B-B14F-4D97-AF65-F5344CB8AC3E}">
        <p14:creationId xmlns:p14="http://schemas.microsoft.com/office/powerpoint/2010/main" xmlns="" val="249979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xmlns="" id="{F271D993-2B7F-5EC8-938E-8E532FAE816A}"/>
              </a:ext>
            </a:extLst>
          </p:cNvPr>
          <p:cNvSpPr>
            <a:spLocks noGrp="1"/>
          </p:cNvSpPr>
          <p:nvPr>
            <p:ph type="title"/>
          </p:nvPr>
        </p:nvSpPr>
        <p:spPr/>
        <p:txBody>
          <a:bodyPr/>
          <a:lstStyle/>
          <a:p>
            <a:r>
              <a:rPr lang="ro-RO" dirty="0" err="1">
                <a:cs typeface="Arial"/>
              </a:rPr>
              <a:t>Bubble</a:t>
            </a:r>
            <a:r>
              <a:rPr lang="ro-RO" dirty="0">
                <a:cs typeface="Arial"/>
              </a:rPr>
              <a:t> Sort                          </a:t>
            </a:r>
            <a:endParaRPr lang="ro-RO" dirty="0"/>
          </a:p>
        </p:txBody>
      </p:sp>
      <p:sp>
        <p:nvSpPr>
          <p:cNvPr id="3" name="Substituent conținut 2">
            <a:extLst>
              <a:ext uri="{FF2B5EF4-FFF2-40B4-BE49-F238E27FC236}">
                <a16:creationId xmlns:a16="http://schemas.microsoft.com/office/drawing/2014/main" xmlns="" id="{697D237A-1D3F-B449-5E71-AD648B1BE15E}"/>
              </a:ext>
            </a:extLst>
          </p:cNvPr>
          <p:cNvSpPr>
            <a:spLocks noGrp="1"/>
          </p:cNvSpPr>
          <p:nvPr>
            <p:ph idx="1"/>
          </p:nvPr>
        </p:nvSpPr>
        <p:spPr/>
        <p:txBody>
          <a:bodyPr/>
          <a:lstStyle/>
          <a:p>
            <a:pPr marL="344170" indent="-344170"/>
            <a:r>
              <a:rPr lang="ro-RO" dirty="0" err="1">
                <a:ea typeface="+mn-lt"/>
                <a:cs typeface="+mn-lt"/>
              </a:rPr>
              <a:t>Bubble</a:t>
            </a:r>
            <a:r>
              <a:rPr lang="ro-RO" dirty="0">
                <a:ea typeface="+mn-lt"/>
                <a:cs typeface="+mn-lt"/>
              </a:rPr>
              <a:t> Sort este un alt algoritm de sortare simplu și intuitiv. Acesta compară elementele adiacente și </a:t>
            </a:r>
            <a:r>
              <a:rPr lang="ro-RO" dirty="0" err="1">
                <a:ea typeface="+mn-lt"/>
                <a:cs typeface="+mn-lt"/>
              </a:rPr>
              <a:t>interschimbă</a:t>
            </a:r>
            <a:r>
              <a:rPr lang="ro-RO" dirty="0">
                <a:ea typeface="+mn-lt"/>
                <a:cs typeface="+mn-lt"/>
              </a:rPr>
              <a:t> elementele în cazul în care acestea nu sunt în ordine. Această operație este repetată de mai multe ori, trecând de fiecare dată prin întregul vector, până când toate elementele sunt sortate.</a:t>
            </a:r>
            <a:endParaRPr lang="ro-RO" dirty="0">
              <a:cs typeface="Arial" panose="020B0604020202020204"/>
            </a:endParaRPr>
          </a:p>
          <a:p>
            <a:pPr marL="344170" indent="-344170"/>
            <a:r>
              <a:rPr lang="ro-RO" dirty="0">
                <a:ea typeface="+mn-lt"/>
                <a:cs typeface="+mn-lt"/>
              </a:rPr>
              <a:t>Algoritmul </a:t>
            </a:r>
            <a:r>
              <a:rPr lang="ro-RO" dirty="0" err="1">
                <a:ea typeface="+mn-lt"/>
                <a:cs typeface="+mn-lt"/>
              </a:rPr>
              <a:t>Bubble</a:t>
            </a:r>
            <a:r>
              <a:rPr lang="ro-RO" dirty="0">
                <a:ea typeface="+mn-lt"/>
                <a:cs typeface="+mn-lt"/>
              </a:rPr>
              <a:t> Sort are o complexitate de timp O(n^2), ceea ce îl face ineficient pentru liste sau vectori mari. Cu toate acestea, este ușor de implementat și este eficient pentru liste sau vectori mici.</a:t>
            </a:r>
            <a:endParaRPr lang="ro-RO" dirty="0"/>
          </a:p>
          <a:p>
            <a:pPr marL="344170" indent="-344170"/>
            <a:endParaRPr lang="ro-RO" dirty="0">
              <a:cs typeface="Arial"/>
            </a:endParaRPr>
          </a:p>
        </p:txBody>
      </p:sp>
    </p:spTree>
    <p:extLst>
      <p:ext uri="{BB962C8B-B14F-4D97-AF65-F5344CB8AC3E}">
        <p14:creationId xmlns:p14="http://schemas.microsoft.com/office/powerpoint/2010/main" xmlns="" val="75492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xmlns="" id="{5810A120-4EEC-7D5F-C028-A413ABC27EFC}"/>
              </a:ext>
            </a:extLst>
          </p:cNvPr>
          <p:cNvSpPr>
            <a:spLocks noGrp="1"/>
          </p:cNvSpPr>
          <p:nvPr>
            <p:ph type="title"/>
          </p:nvPr>
        </p:nvSpPr>
        <p:spPr/>
        <p:txBody>
          <a:bodyPr/>
          <a:lstStyle/>
          <a:p>
            <a:r>
              <a:rPr lang="ro-RO" dirty="0">
                <a:cs typeface="Arial"/>
              </a:rPr>
              <a:t>Radix Sort                         </a:t>
            </a:r>
            <a:endParaRPr lang="ro-RO" dirty="0"/>
          </a:p>
        </p:txBody>
      </p:sp>
      <p:sp>
        <p:nvSpPr>
          <p:cNvPr id="3" name="Substituent conținut 2">
            <a:extLst>
              <a:ext uri="{FF2B5EF4-FFF2-40B4-BE49-F238E27FC236}">
                <a16:creationId xmlns:a16="http://schemas.microsoft.com/office/drawing/2014/main" xmlns="" id="{4F3854CD-8161-154D-951E-A8012581C61B}"/>
              </a:ext>
            </a:extLst>
          </p:cNvPr>
          <p:cNvSpPr>
            <a:spLocks noGrp="1"/>
          </p:cNvSpPr>
          <p:nvPr>
            <p:ph idx="1"/>
          </p:nvPr>
        </p:nvSpPr>
        <p:spPr>
          <a:xfrm>
            <a:off x="2691537" y="1712147"/>
            <a:ext cx="7796540" cy="3997828"/>
          </a:xfrm>
        </p:spPr>
        <p:txBody>
          <a:bodyPr>
            <a:normAutofit fontScale="77500" lnSpcReduction="20000"/>
          </a:bodyPr>
          <a:lstStyle/>
          <a:p>
            <a:pPr marL="344170" indent="-344170"/>
            <a:r>
              <a:rPr lang="ro-RO" dirty="0">
                <a:ea typeface="+mn-lt"/>
                <a:cs typeface="+mn-lt"/>
              </a:rPr>
              <a:t>Radix Sort este un algoritm de sortare non-comparativ care sortează elementele în funcție de cifrele lor. Algoritmul sortează inițial elementele pe baza cifrei lor unităților (începând cu cifra cea mai mică), apoi pe baza cifrei zecilor, apoi a sutelor și așa mai departe. Radix Sort este eficient pentru a sorta elemente cu o lungime fixă, cum ar fi numerele întregi sau cu virgulă fixă.</a:t>
            </a:r>
            <a:endParaRPr lang="ro-RO" dirty="0">
              <a:cs typeface="Arial" panose="020B0604020202020204"/>
            </a:endParaRPr>
          </a:p>
          <a:p>
            <a:pPr marL="344170" indent="-344170"/>
            <a:r>
              <a:rPr lang="ro-RO" dirty="0" err="1">
                <a:ea typeface="+mn-lt"/>
                <a:cs typeface="+mn-lt"/>
              </a:rPr>
              <a:t>Worst</a:t>
            </a:r>
            <a:r>
              <a:rPr lang="ro-RO" dirty="0">
                <a:ea typeface="+mn-lt"/>
                <a:cs typeface="+mn-lt"/>
              </a:rPr>
              <a:t> Case: O(nr * (n + b)), unde nr este numărul de cifre, n este numărul de elemente din vector, iar b este baza (de obicei 10 pentru numere întregi). Worst case apare atunci când toate elementele sunt diferite și trebuie să fie sortate după toate cifrele.</a:t>
            </a:r>
            <a:endParaRPr lang="ro-RO" dirty="0"/>
          </a:p>
          <a:p>
            <a:pPr marL="344170" indent="-344170"/>
            <a:r>
              <a:rPr lang="ro-RO" dirty="0">
                <a:ea typeface="+mn-lt"/>
                <a:cs typeface="+mn-lt"/>
              </a:rPr>
              <a:t>Best Case: O(nr* (n + b)) Best case apare atunci când toate elementele sunt identice și nu este nevoie să se facă nicio sortare.</a:t>
            </a:r>
            <a:endParaRPr lang="ro-RO" dirty="0"/>
          </a:p>
          <a:p>
            <a:pPr marL="344170" indent="-344170"/>
            <a:r>
              <a:rPr lang="ro-RO" dirty="0" err="1">
                <a:ea typeface="+mn-lt"/>
                <a:cs typeface="+mn-lt"/>
              </a:rPr>
              <a:t>Average</a:t>
            </a:r>
            <a:r>
              <a:rPr lang="ro-RO" dirty="0">
                <a:ea typeface="+mn-lt"/>
                <a:cs typeface="+mn-lt"/>
              </a:rPr>
              <a:t> Case: O(nr * (n + b)).</a:t>
            </a:r>
            <a:endParaRPr lang="ro-RO" dirty="0"/>
          </a:p>
          <a:p>
            <a:pPr marL="344170" indent="-344170"/>
            <a:endParaRPr lang="ro-RO" dirty="0">
              <a:cs typeface="Arial"/>
            </a:endParaRPr>
          </a:p>
        </p:txBody>
      </p:sp>
    </p:spTree>
    <p:extLst>
      <p:ext uri="{BB962C8B-B14F-4D97-AF65-F5344CB8AC3E}">
        <p14:creationId xmlns:p14="http://schemas.microsoft.com/office/powerpoint/2010/main" xmlns="" val="266261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xmlns="" id="{1160DC1B-D66E-B7C4-DDE1-6CE72421ACC0}"/>
              </a:ext>
            </a:extLst>
          </p:cNvPr>
          <p:cNvSpPr>
            <a:spLocks noGrp="1"/>
          </p:cNvSpPr>
          <p:nvPr>
            <p:ph type="title"/>
          </p:nvPr>
        </p:nvSpPr>
        <p:spPr/>
        <p:txBody>
          <a:bodyPr/>
          <a:lstStyle/>
          <a:p>
            <a:r>
              <a:rPr lang="ro-RO" dirty="0">
                <a:cs typeface="Arial"/>
              </a:rPr>
              <a:t>Merge Sort                         </a:t>
            </a:r>
            <a:endParaRPr lang="ro-RO" dirty="0"/>
          </a:p>
        </p:txBody>
      </p:sp>
      <p:sp>
        <p:nvSpPr>
          <p:cNvPr id="3" name="Substituent conținut 2">
            <a:extLst>
              <a:ext uri="{FF2B5EF4-FFF2-40B4-BE49-F238E27FC236}">
                <a16:creationId xmlns:a16="http://schemas.microsoft.com/office/drawing/2014/main" xmlns="" id="{68DF723A-3B97-6BD0-F2BD-E8FA528D5BEF}"/>
              </a:ext>
            </a:extLst>
          </p:cNvPr>
          <p:cNvSpPr>
            <a:spLocks noGrp="1"/>
          </p:cNvSpPr>
          <p:nvPr>
            <p:ph idx="1"/>
          </p:nvPr>
        </p:nvSpPr>
        <p:spPr/>
        <p:txBody>
          <a:bodyPr>
            <a:normAutofit fontScale="77500" lnSpcReduction="20000"/>
          </a:bodyPr>
          <a:lstStyle/>
          <a:p>
            <a:pPr marL="344170" indent="-344170"/>
            <a:r>
              <a:rPr lang="ro-RO" dirty="0">
                <a:ea typeface="+mn-lt"/>
                <a:cs typeface="+mn-lt"/>
              </a:rPr>
              <a:t>Merge Sort este un algoritm de sortare recursiv, care împarte vectorul în două jumătăți egale, le sortează separat și apoi le combină într-un vector sortat. Algoritmul Merge Sort are complexitatea O(</a:t>
            </a:r>
            <a:r>
              <a:rPr lang="ro-RO" dirty="0" err="1">
                <a:ea typeface="+mn-lt"/>
                <a:cs typeface="+mn-lt"/>
              </a:rPr>
              <a:t>nlogn</a:t>
            </a:r>
            <a:r>
              <a:rPr lang="ro-RO" dirty="0">
                <a:ea typeface="+mn-lt"/>
                <a:cs typeface="+mn-lt"/>
              </a:rPr>
              <a:t>) în timpul mediu și este un algoritm stabil, adică menține ordinea relativă a elementelor identice.</a:t>
            </a:r>
            <a:endParaRPr lang="ro-RO" dirty="0">
              <a:cs typeface="Arial" panose="020B0604020202020204"/>
            </a:endParaRPr>
          </a:p>
          <a:p>
            <a:pPr marL="344170" indent="-344170"/>
            <a:r>
              <a:rPr lang="ro-RO" dirty="0" err="1">
                <a:ea typeface="+mn-lt"/>
                <a:cs typeface="+mn-lt"/>
              </a:rPr>
              <a:t>Worst</a:t>
            </a:r>
            <a:r>
              <a:rPr lang="ro-RO" dirty="0">
                <a:ea typeface="+mn-lt"/>
                <a:cs typeface="+mn-lt"/>
              </a:rPr>
              <a:t> Case: O(</a:t>
            </a:r>
            <a:r>
              <a:rPr lang="ro-RO" dirty="0" err="1">
                <a:ea typeface="+mn-lt"/>
                <a:cs typeface="+mn-lt"/>
              </a:rPr>
              <a:t>nlogn</a:t>
            </a:r>
            <a:r>
              <a:rPr lang="ro-RO" dirty="0">
                <a:ea typeface="+mn-lt"/>
                <a:cs typeface="+mn-lt"/>
              </a:rPr>
              <a:t>), unde n este numărul de elemente din vector. </a:t>
            </a:r>
            <a:r>
              <a:rPr lang="ro-RO" dirty="0" err="1">
                <a:ea typeface="+mn-lt"/>
                <a:cs typeface="+mn-lt"/>
              </a:rPr>
              <a:t>Worst</a:t>
            </a:r>
            <a:r>
              <a:rPr lang="ro-RO" dirty="0">
                <a:ea typeface="+mn-lt"/>
                <a:cs typeface="+mn-lt"/>
              </a:rPr>
              <a:t> case apare atunci când vectorul trebuie împărțit de mai multe ori, iar aceste împărțiri sunt realizate la nivelul maxim (adică jumătățile sunt cele mai mici posibile). Acest lucru se întâmplă în cazul în care elementele sunt deja sortate în ordine inversă.</a:t>
            </a:r>
            <a:endParaRPr lang="ro-RO" dirty="0"/>
          </a:p>
          <a:p>
            <a:pPr marL="344170" indent="-344170"/>
            <a:r>
              <a:rPr lang="ro-RO" dirty="0">
                <a:ea typeface="+mn-lt"/>
                <a:cs typeface="+mn-lt"/>
              </a:rPr>
              <a:t>Best Case: O(</a:t>
            </a:r>
            <a:r>
              <a:rPr lang="ro-RO" dirty="0" err="1">
                <a:ea typeface="+mn-lt"/>
                <a:cs typeface="+mn-lt"/>
              </a:rPr>
              <a:t>nlogn</a:t>
            </a:r>
            <a:r>
              <a:rPr lang="ro-RO" dirty="0">
                <a:ea typeface="+mn-lt"/>
                <a:cs typeface="+mn-lt"/>
              </a:rPr>
              <a:t>), unde n este numărul de elemente din vector. Best case apare atunci când vectorul este deja sortat sau conține un singur element.</a:t>
            </a:r>
            <a:endParaRPr lang="ro-RO" dirty="0"/>
          </a:p>
          <a:p>
            <a:pPr marL="344170" indent="-344170"/>
            <a:r>
              <a:rPr lang="ro-RO" dirty="0" err="1">
                <a:ea typeface="+mn-lt"/>
                <a:cs typeface="+mn-lt"/>
              </a:rPr>
              <a:t>Average</a:t>
            </a:r>
            <a:r>
              <a:rPr lang="ro-RO" dirty="0">
                <a:ea typeface="+mn-lt"/>
                <a:cs typeface="+mn-lt"/>
              </a:rPr>
              <a:t> Case: O(</a:t>
            </a:r>
            <a:r>
              <a:rPr lang="ro-RO" dirty="0" err="1">
                <a:ea typeface="+mn-lt"/>
                <a:cs typeface="+mn-lt"/>
              </a:rPr>
              <a:t>nlogn</a:t>
            </a:r>
            <a:r>
              <a:rPr lang="ro-RO" dirty="0">
                <a:ea typeface="+mn-lt"/>
                <a:cs typeface="+mn-lt"/>
              </a:rPr>
              <a:t>), unde n este numărul de elemente din vector.</a:t>
            </a:r>
            <a:endParaRPr lang="ro-RO" dirty="0"/>
          </a:p>
          <a:p>
            <a:pPr marL="344170" indent="-344170"/>
            <a:endParaRPr lang="ro-RO" dirty="0">
              <a:cs typeface="Arial"/>
            </a:endParaRPr>
          </a:p>
        </p:txBody>
      </p:sp>
    </p:spTree>
    <p:extLst>
      <p:ext uri="{BB962C8B-B14F-4D97-AF65-F5344CB8AC3E}">
        <p14:creationId xmlns:p14="http://schemas.microsoft.com/office/powerpoint/2010/main" xmlns="" val="294755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xmlns="" id="{EAABC840-B78B-39AF-1BCF-8C9A0CD056FA}"/>
              </a:ext>
            </a:extLst>
          </p:cNvPr>
          <p:cNvSpPr>
            <a:spLocks noGrp="1"/>
          </p:cNvSpPr>
          <p:nvPr>
            <p:ph type="title"/>
          </p:nvPr>
        </p:nvSpPr>
        <p:spPr/>
        <p:txBody>
          <a:bodyPr/>
          <a:lstStyle/>
          <a:p>
            <a:r>
              <a:rPr lang="ro-RO" dirty="0">
                <a:cs typeface="Arial"/>
              </a:rPr>
              <a:t>Shell Sort                          </a:t>
            </a:r>
            <a:endParaRPr lang="ro-RO" dirty="0"/>
          </a:p>
        </p:txBody>
      </p:sp>
      <p:sp>
        <p:nvSpPr>
          <p:cNvPr id="3" name="Substituent conținut 2">
            <a:extLst>
              <a:ext uri="{FF2B5EF4-FFF2-40B4-BE49-F238E27FC236}">
                <a16:creationId xmlns:a16="http://schemas.microsoft.com/office/drawing/2014/main" xmlns="" id="{373CF8C7-E0F4-E213-4E50-13B1D219A55A}"/>
              </a:ext>
            </a:extLst>
          </p:cNvPr>
          <p:cNvSpPr>
            <a:spLocks noGrp="1"/>
          </p:cNvSpPr>
          <p:nvPr>
            <p:ph idx="1"/>
          </p:nvPr>
        </p:nvSpPr>
        <p:spPr/>
        <p:txBody>
          <a:bodyPr>
            <a:normAutofit fontScale="70000" lnSpcReduction="20000"/>
          </a:bodyPr>
          <a:lstStyle/>
          <a:p>
            <a:pPr marL="344170" indent="-344170"/>
            <a:r>
              <a:rPr lang="ro-RO" dirty="0">
                <a:ea typeface="+mn-lt"/>
                <a:cs typeface="+mn-lt"/>
              </a:rPr>
              <a:t>Shell Sort este un algoritm de sortare care utilizează o serie de secvențe de incrementare pentru a sorta elementele. Algoritmul împarte inițial vectorul într-o serie de </a:t>
            </a:r>
            <a:r>
              <a:rPr lang="ro-RO" dirty="0" err="1">
                <a:ea typeface="+mn-lt"/>
                <a:cs typeface="+mn-lt"/>
              </a:rPr>
              <a:t>subvectori</a:t>
            </a:r>
            <a:r>
              <a:rPr lang="ro-RO" dirty="0">
                <a:ea typeface="+mn-lt"/>
                <a:cs typeface="+mn-lt"/>
              </a:rPr>
              <a:t> și le sortează separat folosind o sortare prin inserție modificată. Apoi, algoritmul își reduce treptat secvențele de incrementare, reorganizând </a:t>
            </a:r>
            <a:r>
              <a:rPr lang="ro-RO" dirty="0" err="1">
                <a:ea typeface="+mn-lt"/>
                <a:cs typeface="+mn-lt"/>
              </a:rPr>
              <a:t>subvectorii</a:t>
            </a:r>
            <a:r>
              <a:rPr lang="ro-RO" dirty="0">
                <a:ea typeface="+mn-lt"/>
                <a:cs typeface="+mn-lt"/>
              </a:rPr>
              <a:t> și sortându-i până când vectorul este complet sortat. Shell Sort are o performanță medie de O(n^1.25), dar poate varia în funcție de secvența de incrementare utilizată.</a:t>
            </a:r>
            <a:endParaRPr lang="ro-RO" dirty="0">
              <a:cs typeface="Arial" panose="020B0604020202020204"/>
            </a:endParaRPr>
          </a:p>
          <a:p>
            <a:pPr marL="344170" indent="-344170"/>
            <a:r>
              <a:rPr lang="ro-RO" dirty="0" err="1">
                <a:ea typeface="+mn-lt"/>
                <a:cs typeface="+mn-lt"/>
              </a:rPr>
              <a:t>Worst</a:t>
            </a:r>
            <a:r>
              <a:rPr lang="ro-RO" dirty="0">
                <a:ea typeface="+mn-lt"/>
                <a:cs typeface="+mn-lt"/>
              </a:rPr>
              <a:t> Case: O(n^2), unde n este numărul de elemente din vector. </a:t>
            </a:r>
            <a:r>
              <a:rPr lang="ro-RO" dirty="0" err="1">
                <a:ea typeface="+mn-lt"/>
                <a:cs typeface="+mn-lt"/>
              </a:rPr>
              <a:t>Worst</a:t>
            </a:r>
            <a:r>
              <a:rPr lang="ro-RO" dirty="0">
                <a:ea typeface="+mn-lt"/>
                <a:cs typeface="+mn-lt"/>
              </a:rPr>
              <a:t> case apare atunci când secvențele de incrementare sunt selectate în mod necorespunzător, ceea ce duce la un număr mare de comparații și schimbări de poziție.</a:t>
            </a:r>
            <a:endParaRPr lang="ro-RO" dirty="0"/>
          </a:p>
          <a:p>
            <a:pPr marL="344170" indent="-344170"/>
            <a:r>
              <a:rPr lang="ro-RO" dirty="0">
                <a:ea typeface="+mn-lt"/>
                <a:cs typeface="+mn-lt"/>
              </a:rPr>
              <a:t>Best Case: O(</a:t>
            </a:r>
            <a:r>
              <a:rPr lang="ro-RO" dirty="0" err="1">
                <a:ea typeface="+mn-lt"/>
                <a:cs typeface="+mn-lt"/>
              </a:rPr>
              <a:t>nlogn</a:t>
            </a:r>
            <a:r>
              <a:rPr lang="ro-RO" dirty="0">
                <a:ea typeface="+mn-lt"/>
                <a:cs typeface="+mn-lt"/>
              </a:rPr>
              <a:t>), unde n este numărul de elemente din vector. Best case apare atunci când secvențele de incrementare sunt selectate în mod optim, astfel încât fiecare </a:t>
            </a:r>
            <a:r>
              <a:rPr lang="ro-RO" dirty="0" err="1">
                <a:ea typeface="+mn-lt"/>
                <a:cs typeface="+mn-lt"/>
              </a:rPr>
              <a:t>subvector</a:t>
            </a:r>
            <a:r>
              <a:rPr lang="ro-RO" dirty="0">
                <a:ea typeface="+mn-lt"/>
                <a:cs typeface="+mn-lt"/>
              </a:rPr>
              <a:t> să fie sortat într-un număr mic de pași.</a:t>
            </a:r>
            <a:endParaRPr lang="ro-RO" dirty="0"/>
          </a:p>
          <a:p>
            <a:pPr marL="344170" indent="-344170"/>
            <a:r>
              <a:rPr lang="ro-RO" dirty="0" err="1">
                <a:ea typeface="+mn-lt"/>
                <a:cs typeface="+mn-lt"/>
              </a:rPr>
              <a:t>Average</a:t>
            </a:r>
            <a:r>
              <a:rPr lang="ro-RO" dirty="0">
                <a:ea typeface="+mn-lt"/>
                <a:cs typeface="+mn-lt"/>
              </a:rPr>
              <a:t> Case: O(n^1.25)</a:t>
            </a:r>
            <a:endParaRPr lang="ro-RO" dirty="0"/>
          </a:p>
          <a:p>
            <a:pPr marL="344170" indent="-344170"/>
            <a:endParaRPr lang="ro-RO" dirty="0">
              <a:cs typeface="Arial"/>
            </a:endParaRPr>
          </a:p>
        </p:txBody>
      </p:sp>
    </p:spTree>
    <p:extLst>
      <p:ext uri="{BB962C8B-B14F-4D97-AF65-F5344CB8AC3E}">
        <p14:creationId xmlns:p14="http://schemas.microsoft.com/office/powerpoint/2010/main" xmlns="" val="33736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xmlns="" id="{4144A1AF-7C2E-F4AD-C29A-64A0DA2E8E5D}"/>
              </a:ext>
            </a:extLst>
          </p:cNvPr>
          <p:cNvSpPr>
            <a:spLocks noGrp="1"/>
          </p:cNvSpPr>
          <p:nvPr>
            <p:ph type="title"/>
          </p:nvPr>
        </p:nvSpPr>
        <p:spPr/>
        <p:txBody>
          <a:bodyPr/>
          <a:lstStyle/>
          <a:p>
            <a:r>
              <a:rPr lang="ro-RO" dirty="0" err="1">
                <a:cs typeface="Arial"/>
              </a:rPr>
              <a:t>Quick</a:t>
            </a:r>
            <a:r>
              <a:rPr lang="ro-RO" dirty="0">
                <a:cs typeface="Arial"/>
              </a:rPr>
              <a:t> Sort                          </a:t>
            </a:r>
            <a:br>
              <a:rPr lang="ro-RO" dirty="0">
                <a:cs typeface="Arial"/>
              </a:rPr>
            </a:br>
            <a:endParaRPr lang="ro-RO"/>
          </a:p>
        </p:txBody>
      </p:sp>
      <p:sp>
        <p:nvSpPr>
          <p:cNvPr id="3" name="Substituent conținut 2">
            <a:extLst>
              <a:ext uri="{FF2B5EF4-FFF2-40B4-BE49-F238E27FC236}">
                <a16:creationId xmlns:a16="http://schemas.microsoft.com/office/drawing/2014/main" xmlns="" id="{44E65EE1-CD39-D575-3543-F47FD31E03DD}"/>
              </a:ext>
            </a:extLst>
          </p:cNvPr>
          <p:cNvSpPr>
            <a:spLocks noGrp="1"/>
          </p:cNvSpPr>
          <p:nvPr>
            <p:ph idx="1"/>
          </p:nvPr>
        </p:nvSpPr>
        <p:spPr/>
        <p:txBody>
          <a:bodyPr>
            <a:normAutofit fontScale="70000" lnSpcReduction="20000"/>
          </a:bodyPr>
          <a:lstStyle/>
          <a:p>
            <a:pPr marL="344170" indent="-344170"/>
            <a:r>
              <a:rPr lang="ro-RO" dirty="0" err="1">
                <a:ea typeface="+mn-lt"/>
                <a:cs typeface="+mn-lt"/>
              </a:rPr>
              <a:t>Quick</a:t>
            </a:r>
            <a:r>
              <a:rPr lang="ro-RO" dirty="0">
                <a:ea typeface="+mn-lt"/>
                <a:cs typeface="+mn-lt"/>
              </a:rPr>
              <a:t> Sort este un algoritm de sortare care folosește o strategie de "împărțire și conducere" pentru a sorta vectorul. Algoritmul împarte inițial vectorul în două </a:t>
            </a:r>
            <a:r>
              <a:rPr lang="ro-RO" dirty="0" err="1">
                <a:ea typeface="+mn-lt"/>
                <a:cs typeface="+mn-lt"/>
              </a:rPr>
              <a:t>subvectori</a:t>
            </a:r>
            <a:r>
              <a:rPr lang="ro-RO" dirty="0">
                <a:ea typeface="+mn-lt"/>
                <a:cs typeface="+mn-lt"/>
              </a:rPr>
              <a:t> în funcție de un element pivot ales, astfel încât elementele mai mici decât pivotul sunt plasate într-un </a:t>
            </a:r>
            <a:r>
              <a:rPr lang="ro-RO" dirty="0" err="1">
                <a:ea typeface="+mn-lt"/>
                <a:cs typeface="+mn-lt"/>
              </a:rPr>
              <a:t>subvector</a:t>
            </a:r>
            <a:r>
              <a:rPr lang="ro-RO" dirty="0">
                <a:ea typeface="+mn-lt"/>
                <a:cs typeface="+mn-lt"/>
              </a:rPr>
              <a:t>, iar cele mai mari decât pivotul sunt plasate într-un alt </a:t>
            </a:r>
            <a:r>
              <a:rPr lang="ro-RO" dirty="0" err="1">
                <a:ea typeface="+mn-lt"/>
                <a:cs typeface="+mn-lt"/>
              </a:rPr>
              <a:t>subvector</a:t>
            </a:r>
            <a:r>
              <a:rPr lang="ro-RO" dirty="0">
                <a:ea typeface="+mn-lt"/>
                <a:cs typeface="+mn-lt"/>
              </a:rPr>
              <a:t>. Apoi, algoritmul sortează recursiv cele două </a:t>
            </a:r>
            <a:r>
              <a:rPr lang="ro-RO" dirty="0" err="1">
                <a:ea typeface="+mn-lt"/>
                <a:cs typeface="+mn-lt"/>
              </a:rPr>
              <a:t>subvectori</a:t>
            </a:r>
            <a:r>
              <a:rPr lang="ro-RO" dirty="0">
                <a:ea typeface="+mn-lt"/>
                <a:cs typeface="+mn-lt"/>
              </a:rPr>
              <a:t>, utilizând aceeași strategie, până când fiecare </a:t>
            </a:r>
            <a:r>
              <a:rPr lang="ro-RO" dirty="0" err="1">
                <a:ea typeface="+mn-lt"/>
                <a:cs typeface="+mn-lt"/>
              </a:rPr>
              <a:t>subvector</a:t>
            </a:r>
            <a:r>
              <a:rPr lang="ro-RO" dirty="0">
                <a:ea typeface="+mn-lt"/>
                <a:cs typeface="+mn-lt"/>
              </a:rPr>
              <a:t> conține un singur element.</a:t>
            </a:r>
            <a:endParaRPr lang="ro-RO" dirty="0">
              <a:cs typeface="Arial" panose="020B0604020202020204"/>
            </a:endParaRPr>
          </a:p>
          <a:p>
            <a:pPr marL="344170" indent="-344170"/>
            <a:r>
              <a:rPr lang="ro-RO" dirty="0" err="1">
                <a:ea typeface="+mn-lt"/>
                <a:cs typeface="+mn-lt"/>
              </a:rPr>
              <a:t>Worst</a:t>
            </a:r>
            <a:r>
              <a:rPr lang="ro-RO" dirty="0">
                <a:ea typeface="+mn-lt"/>
                <a:cs typeface="+mn-lt"/>
              </a:rPr>
              <a:t> Case: O(n^2), unde n este numărul de elemente din vector. </a:t>
            </a:r>
            <a:r>
              <a:rPr lang="ro-RO" dirty="0" err="1">
                <a:ea typeface="+mn-lt"/>
                <a:cs typeface="+mn-lt"/>
              </a:rPr>
              <a:t>Worst</a:t>
            </a:r>
            <a:r>
              <a:rPr lang="ro-RO" dirty="0">
                <a:ea typeface="+mn-lt"/>
                <a:cs typeface="+mn-lt"/>
              </a:rPr>
              <a:t> case apare atunci când vectorul este deja sortat sau când pivotul este ales în mod constant drept elementul minim sau maxim, ceea ce duce la un număr mare de pași de sortare.</a:t>
            </a:r>
            <a:endParaRPr lang="ro-RO" dirty="0"/>
          </a:p>
          <a:p>
            <a:pPr marL="344170" indent="-344170"/>
            <a:r>
              <a:rPr lang="ro-RO" dirty="0">
                <a:ea typeface="+mn-lt"/>
                <a:cs typeface="+mn-lt"/>
              </a:rPr>
              <a:t>Best Case: O(</a:t>
            </a:r>
            <a:r>
              <a:rPr lang="ro-RO" dirty="0" err="1">
                <a:ea typeface="+mn-lt"/>
                <a:cs typeface="+mn-lt"/>
              </a:rPr>
              <a:t>nlogn</a:t>
            </a:r>
            <a:r>
              <a:rPr lang="ro-RO" dirty="0">
                <a:ea typeface="+mn-lt"/>
                <a:cs typeface="+mn-lt"/>
              </a:rPr>
              <a:t>), unde n este numărul de elemente din vector. Best case apare atunci când pivotul este ales în mod constant la mijlocul vectorului și </a:t>
            </a:r>
            <a:r>
              <a:rPr lang="ro-RO" dirty="0" err="1">
                <a:ea typeface="+mn-lt"/>
                <a:cs typeface="+mn-lt"/>
              </a:rPr>
              <a:t>subvectorii</a:t>
            </a:r>
            <a:r>
              <a:rPr lang="ro-RO" dirty="0">
                <a:ea typeface="+mn-lt"/>
                <a:cs typeface="+mn-lt"/>
              </a:rPr>
              <a:t> sunt </a:t>
            </a:r>
            <a:r>
              <a:rPr lang="ro-RO" dirty="0" err="1">
                <a:ea typeface="+mn-lt"/>
                <a:cs typeface="+mn-lt"/>
              </a:rPr>
              <a:t>echilibrati</a:t>
            </a:r>
            <a:r>
              <a:rPr lang="ro-RO" dirty="0">
                <a:ea typeface="+mn-lt"/>
                <a:cs typeface="+mn-lt"/>
              </a:rPr>
              <a:t>.</a:t>
            </a:r>
            <a:endParaRPr lang="ro-RO" dirty="0"/>
          </a:p>
          <a:p>
            <a:pPr marL="344170" indent="-344170"/>
            <a:r>
              <a:rPr lang="ro-RO" dirty="0" err="1">
                <a:ea typeface="+mn-lt"/>
                <a:cs typeface="+mn-lt"/>
              </a:rPr>
              <a:t>Average</a:t>
            </a:r>
            <a:r>
              <a:rPr lang="ro-RO" dirty="0">
                <a:ea typeface="+mn-lt"/>
                <a:cs typeface="+mn-lt"/>
              </a:rPr>
              <a:t> Case: O(</a:t>
            </a:r>
            <a:r>
              <a:rPr lang="ro-RO" dirty="0" err="1">
                <a:ea typeface="+mn-lt"/>
                <a:cs typeface="+mn-lt"/>
              </a:rPr>
              <a:t>nlogn</a:t>
            </a:r>
            <a:r>
              <a:rPr lang="ro-RO" dirty="0">
                <a:ea typeface="+mn-lt"/>
                <a:cs typeface="+mn-lt"/>
              </a:rPr>
              <a:t>)</a:t>
            </a:r>
            <a:endParaRPr lang="ro-RO" dirty="0"/>
          </a:p>
          <a:p>
            <a:pPr marL="344170" indent="-344170"/>
            <a:endParaRPr lang="ro-RO" dirty="0">
              <a:cs typeface="Arial"/>
            </a:endParaRPr>
          </a:p>
        </p:txBody>
      </p:sp>
    </p:spTree>
    <p:extLst>
      <p:ext uri="{BB962C8B-B14F-4D97-AF65-F5344CB8AC3E}">
        <p14:creationId xmlns:p14="http://schemas.microsoft.com/office/powerpoint/2010/main" xmlns="" val="204654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xmlns="" id="{65FFF735-9B4E-E579-F6C4-C7528B4853D6}"/>
              </a:ext>
            </a:extLst>
          </p:cNvPr>
          <p:cNvSpPr>
            <a:spLocks noGrp="1"/>
          </p:cNvSpPr>
          <p:nvPr>
            <p:ph type="title"/>
          </p:nvPr>
        </p:nvSpPr>
        <p:spPr/>
        <p:txBody>
          <a:bodyPr/>
          <a:lstStyle/>
          <a:p>
            <a:r>
              <a:rPr lang="ro-RO" dirty="0">
                <a:cs typeface="Arial"/>
              </a:rPr>
              <a:t>Comparatii ale timpului de rulare</a:t>
            </a:r>
            <a:br>
              <a:rPr lang="ro-RO" dirty="0">
                <a:cs typeface="Arial"/>
              </a:rPr>
            </a:br>
            <a:endParaRPr lang="ro-RO" sz="2400" dirty="0">
              <a:solidFill>
                <a:srgbClr val="C00000"/>
              </a:solidFill>
              <a:latin typeface="Arial Nova"/>
              <a:cs typeface="Arial"/>
            </a:endParaRPr>
          </a:p>
        </p:txBody>
      </p:sp>
      <p:graphicFrame>
        <p:nvGraphicFramePr>
          <p:cNvPr id="13" name="Tabel 13">
            <a:extLst>
              <a:ext uri="{FF2B5EF4-FFF2-40B4-BE49-F238E27FC236}">
                <a16:creationId xmlns:a16="http://schemas.microsoft.com/office/drawing/2014/main" xmlns="" id="{8C963BDD-3A55-32AD-CF2C-B650A0D3FAA5}"/>
              </a:ext>
            </a:extLst>
          </p:cNvPr>
          <p:cNvGraphicFramePr>
            <a:graphicFrameLocks noGrp="1"/>
          </p:cNvGraphicFramePr>
          <p:nvPr>
            <p:ph idx="1"/>
            <p:extLst>
              <p:ext uri="{D42A27DB-BD31-4B8C-83A1-F6EECF244321}">
                <p14:modId xmlns:p14="http://schemas.microsoft.com/office/powerpoint/2010/main" xmlns="" val="656473643"/>
              </p:ext>
            </p:extLst>
          </p:nvPr>
        </p:nvGraphicFramePr>
        <p:xfrm>
          <a:off x="1746738" y="1652953"/>
          <a:ext cx="8827825" cy="5151993"/>
        </p:xfrm>
        <a:graphic>
          <a:graphicData uri="http://schemas.openxmlformats.org/drawingml/2006/table">
            <a:tbl>
              <a:tblPr firstRow="1" bandRow="1">
                <a:tableStyleId>{5C22544A-7EE6-4342-B048-85BDC9FD1C3A}</a:tableStyleId>
              </a:tblPr>
              <a:tblGrid>
                <a:gridCol w="1515154">
                  <a:extLst>
                    <a:ext uri="{9D8B030D-6E8A-4147-A177-3AD203B41FA5}">
                      <a16:colId xmlns:a16="http://schemas.microsoft.com/office/drawing/2014/main" xmlns="" val="15938395"/>
                    </a:ext>
                  </a:extLst>
                </a:gridCol>
                <a:gridCol w="1427455">
                  <a:extLst>
                    <a:ext uri="{9D8B030D-6E8A-4147-A177-3AD203B41FA5}">
                      <a16:colId xmlns:a16="http://schemas.microsoft.com/office/drawing/2014/main" xmlns="" val="274525946"/>
                    </a:ext>
                  </a:extLst>
                </a:gridCol>
                <a:gridCol w="1471304">
                  <a:extLst>
                    <a:ext uri="{9D8B030D-6E8A-4147-A177-3AD203B41FA5}">
                      <a16:colId xmlns:a16="http://schemas.microsoft.com/office/drawing/2014/main" xmlns="" val="307791132"/>
                    </a:ext>
                  </a:extLst>
                </a:gridCol>
                <a:gridCol w="1471304">
                  <a:extLst>
                    <a:ext uri="{9D8B030D-6E8A-4147-A177-3AD203B41FA5}">
                      <a16:colId xmlns:a16="http://schemas.microsoft.com/office/drawing/2014/main" xmlns="" val="1103263866"/>
                    </a:ext>
                  </a:extLst>
                </a:gridCol>
                <a:gridCol w="1471304">
                  <a:extLst>
                    <a:ext uri="{9D8B030D-6E8A-4147-A177-3AD203B41FA5}">
                      <a16:colId xmlns:a16="http://schemas.microsoft.com/office/drawing/2014/main" xmlns="" val="2834793267"/>
                    </a:ext>
                  </a:extLst>
                </a:gridCol>
                <a:gridCol w="1471304">
                  <a:extLst>
                    <a:ext uri="{9D8B030D-6E8A-4147-A177-3AD203B41FA5}">
                      <a16:colId xmlns:a16="http://schemas.microsoft.com/office/drawing/2014/main" xmlns="" val="2865415502"/>
                    </a:ext>
                  </a:extLst>
                </a:gridCol>
              </a:tblGrid>
              <a:tr h="735999">
                <a:tc gridSpan="6">
                  <a:txBody>
                    <a:bodyPr/>
                    <a:lstStyle/>
                    <a:p>
                      <a:r>
                        <a:rPr lang="en-US" dirty="0" err="1" smtClean="0"/>
                        <a:t>Acest</a:t>
                      </a:r>
                      <a:r>
                        <a:rPr lang="en-US" dirty="0" smtClean="0"/>
                        <a:t> </a:t>
                      </a:r>
                      <a:r>
                        <a:rPr lang="en-US" dirty="0" err="1" smtClean="0"/>
                        <a:t>tabel</a:t>
                      </a:r>
                      <a:r>
                        <a:rPr lang="en-US" baseline="0" dirty="0" smtClean="0"/>
                        <a:t> </a:t>
                      </a:r>
                      <a:r>
                        <a:rPr lang="en-US" baseline="0" dirty="0" err="1" smtClean="0"/>
                        <a:t>este</a:t>
                      </a:r>
                      <a:r>
                        <a:rPr lang="en-US" baseline="0" dirty="0" smtClean="0"/>
                        <a:t> </a:t>
                      </a:r>
                      <a:r>
                        <a:rPr lang="en-US" baseline="0" dirty="0" err="1" smtClean="0"/>
                        <a:t>realizat</a:t>
                      </a:r>
                      <a:r>
                        <a:rPr lang="en-US" baseline="0" dirty="0" smtClean="0"/>
                        <a:t> in </a:t>
                      </a:r>
                      <a:r>
                        <a:rPr lang="en-US" baseline="0" dirty="0" err="1" smtClean="0"/>
                        <a:t>urma</a:t>
                      </a:r>
                      <a:r>
                        <a:rPr lang="en-US" baseline="0" dirty="0" smtClean="0"/>
                        <a:t> </a:t>
                      </a:r>
                      <a:r>
                        <a:rPr lang="en-US" baseline="0" dirty="0" err="1" smtClean="0"/>
                        <a:t>generari</a:t>
                      </a:r>
                      <a:r>
                        <a:rPr lang="en-US" baseline="0" dirty="0" smtClean="0"/>
                        <a:t> random a 10^n </a:t>
                      </a:r>
                      <a:r>
                        <a:rPr lang="en-US" baseline="0" dirty="0" err="1" smtClean="0"/>
                        <a:t>numere,n</a:t>
                      </a:r>
                      <a:r>
                        <a:rPr lang="en-US" baseline="0" dirty="0" smtClean="0"/>
                        <a:t>={1,2,3,4,5}</a:t>
                      </a:r>
                    </a:p>
                    <a:p>
                      <a:r>
                        <a:rPr lang="en-US" baseline="0" dirty="0" smtClean="0"/>
                        <a:t>Verde-</a:t>
                      </a:r>
                      <a:r>
                        <a:rPr lang="en-US" baseline="0" dirty="0" err="1" smtClean="0"/>
                        <a:t>cel</a:t>
                      </a:r>
                      <a:r>
                        <a:rPr lang="en-US" baseline="0" dirty="0" smtClean="0"/>
                        <a:t> </a:t>
                      </a:r>
                      <a:r>
                        <a:rPr lang="en-US" baseline="0" dirty="0" err="1" smtClean="0"/>
                        <a:t>mai</a:t>
                      </a:r>
                      <a:r>
                        <a:rPr lang="en-US" baseline="0" dirty="0" smtClean="0"/>
                        <a:t> rapid//</a:t>
                      </a:r>
                      <a:r>
                        <a:rPr lang="en-US" baseline="0" dirty="0" err="1" smtClean="0"/>
                        <a:t>Rosu-cel</a:t>
                      </a:r>
                      <a:r>
                        <a:rPr lang="en-US" baseline="0" dirty="0" smtClean="0"/>
                        <a:t> </a:t>
                      </a:r>
                      <a:r>
                        <a:rPr lang="en-US" baseline="0" dirty="0" err="1" smtClean="0"/>
                        <a:t>mai</a:t>
                      </a:r>
                      <a:r>
                        <a:rPr lang="en-US" baseline="0" dirty="0" smtClean="0"/>
                        <a:t> lent</a:t>
                      </a:r>
                      <a:endParaRPr lang="ro-RO" dirty="0"/>
                    </a:p>
                  </a:txBody>
                  <a:tcPr/>
                </a:tc>
                <a:tc hMerge="1">
                  <a:txBody>
                    <a:bodyPr/>
                    <a:lstStyle/>
                    <a:p>
                      <a:endParaRPr lang="ro-RO"/>
                    </a:p>
                  </a:txBody>
                  <a:tcPr/>
                </a:tc>
                <a:tc hMerge="1">
                  <a:txBody>
                    <a:bodyPr/>
                    <a:lstStyle/>
                    <a:p>
                      <a:endParaRPr lang="ro-RO"/>
                    </a:p>
                  </a:txBody>
                  <a:tcPr/>
                </a:tc>
                <a:tc hMerge="1">
                  <a:txBody>
                    <a:bodyPr/>
                    <a:lstStyle/>
                    <a:p>
                      <a:endParaRPr lang="ro-RO"/>
                    </a:p>
                  </a:txBody>
                  <a:tcPr/>
                </a:tc>
                <a:tc hMerge="1">
                  <a:txBody>
                    <a:bodyPr/>
                    <a:lstStyle/>
                    <a:p>
                      <a:endParaRPr lang="ro-RO"/>
                    </a:p>
                  </a:txBody>
                  <a:tcPr/>
                </a:tc>
                <a:tc hMerge="1">
                  <a:txBody>
                    <a:bodyPr/>
                    <a:lstStyle/>
                    <a:p>
                      <a:endParaRPr lang="ro-RO"/>
                    </a:p>
                  </a:txBody>
                  <a:tcPr/>
                </a:tc>
                <a:extLst>
                  <a:ext uri="{0D108BD9-81ED-4DB2-BD59-A6C34878D82A}">
                    <a16:rowId xmlns:a16="http://schemas.microsoft.com/office/drawing/2014/main" xmlns="" val="974556238"/>
                  </a:ext>
                </a:extLst>
              </a:tr>
              <a:tr h="735999">
                <a:tc>
                  <a:txBody>
                    <a:bodyPr/>
                    <a:lstStyle/>
                    <a:p>
                      <a:endParaRPr lang="ro-RO" dirty="0"/>
                    </a:p>
                  </a:txBody>
                  <a:tcPr/>
                </a:tc>
                <a:tc>
                  <a:txBody>
                    <a:bodyPr/>
                    <a:lstStyle/>
                    <a:p>
                      <a:pPr lvl="0">
                        <a:buNone/>
                      </a:pPr>
                      <a:r>
                        <a:rPr lang="ro-RO" sz="1800" b="0" i="0" u="none" strike="noStrike" noProof="0" dirty="0" err="1">
                          <a:latin typeface="Arial"/>
                        </a:rPr>
                        <a:t>RadixSort</a:t>
                      </a:r>
                      <a:r>
                        <a:rPr lang="ro-RO" dirty="0"/>
                        <a:t> </a:t>
                      </a:r>
                    </a:p>
                  </a:txBody>
                  <a:tcPr/>
                </a:tc>
                <a:tc>
                  <a:txBody>
                    <a:bodyPr/>
                    <a:lstStyle/>
                    <a:p>
                      <a:pPr lvl="0">
                        <a:buNone/>
                      </a:pPr>
                      <a:r>
                        <a:rPr lang="ro-RO" sz="1800" b="0" i="0" u="none" strike="noStrike" noProof="0" dirty="0" err="1">
                          <a:latin typeface="Arial"/>
                        </a:rPr>
                        <a:t>MergeSort</a:t>
                      </a:r>
                      <a:r>
                        <a:rPr lang="ro-RO" sz="1800" b="0" i="0" u="none" strike="noStrike" noProof="0" dirty="0">
                          <a:latin typeface="Arial"/>
                        </a:rPr>
                        <a:t> </a:t>
                      </a:r>
                      <a:endParaRPr lang="ro-RO" dirty="0"/>
                    </a:p>
                  </a:txBody>
                  <a:tcPr/>
                </a:tc>
                <a:tc>
                  <a:txBody>
                    <a:bodyPr/>
                    <a:lstStyle/>
                    <a:p>
                      <a:pPr lvl="0">
                        <a:buNone/>
                      </a:pPr>
                      <a:r>
                        <a:rPr lang="ro-RO" sz="1800" b="0" i="0" u="none" strike="noStrike" noProof="0" dirty="0" err="1">
                          <a:latin typeface="Arial"/>
                        </a:rPr>
                        <a:t>ShellSort</a:t>
                      </a:r>
                      <a:endParaRPr lang="ro-RO" dirty="0" err="1"/>
                    </a:p>
                  </a:txBody>
                  <a:tcPr/>
                </a:tc>
                <a:tc>
                  <a:txBody>
                    <a:bodyPr/>
                    <a:lstStyle/>
                    <a:p>
                      <a:pPr lvl="0">
                        <a:buNone/>
                      </a:pPr>
                      <a:r>
                        <a:rPr lang="ro-RO" sz="1800" b="0" i="0" u="none" strike="noStrike" noProof="0" dirty="0" err="1">
                          <a:latin typeface="Arial"/>
                        </a:rPr>
                        <a:t>BubbleSort</a:t>
                      </a:r>
                      <a:endParaRPr lang="ro-RO" dirty="0" err="1"/>
                    </a:p>
                  </a:txBody>
                  <a:tcPr/>
                </a:tc>
                <a:tc>
                  <a:txBody>
                    <a:bodyPr/>
                    <a:lstStyle/>
                    <a:p>
                      <a:r>
                        <a:rPr lang="ro-RO" dirty="0" err="1"/>
                        <a:t>QuickSort</a:t>
                      </a:r>
                    </a:p>
                  </a:txBody>
                  <a:tcPr/>
                </a:tc>
                <a:extLst>
                  <a:ext uri="{0D108BD9-81ED-4DB2-BD59-A6C34878D82A}">
                    <a16:rowId xmlns:a16="http://schemas.microsoft.com/office/drawing/2014/main" xmlns="" val="3399594614"/>
                  </a:ext>
                </a:extLst>
              </a:tr>
              <a:tr h="735999">
                <a:tc>
                  <a:txBody>
                    <a:bodyPr/>
                    <a:lstStyle/>
                    <a:p>
                      <a:r>
                        <a:rPr lang="ro-RO" dirty="0"/>
                        <a:t>Pentru 10 n</a:t>
                      </a:r>
                    </a:p>
                    <a:p>
                      <a:pPr lvl="0">
                        <a:buNone/>
                      </a:pPr>
                      <a:r>
                        <a:rPr lang="ro-RO" dirty="0"/>
                        <a:t>Timp rulare</a:t>
                      </a:r>
                    </a:p>
                  </a:txBody>
                  <a:tcPr/>
                </a:tc>
                <a:tc>
                  <a:txBody>
                    <a:bodyPr/>
                    <a:lstStyle/>
                    <a:p>
                      <a:pPr lvl="0">
                        <a:buNone/>
                      </a:pPr>
                      <a:r>
                        <a:rPr lang="ro-RO" sz="1800" b="0" i="0" u="none" strike="noStrike" noProof="0" dirty="0">
                          <a:latin typeface="Arial"/>
                        </a:rPr>
                        <a:t>0.015 s</a:t>
                      </a:r>
                      <a:endParaRPr lang="ro-RO" dirty="0"/>
                    </a:p>
                  </a:txBody>
                  <a:tcPr/>
                </a:tc>
                <a:tc>
                  <a:txBody>
                    <a:bodyPr/>
                    <a:lstStyle/>
                    <a:p>
                      <a:pPr lvl="0">
                        <a:buNone/>
                      </a:pPr>
                      <a:r>
                        <a:rPr lang="ro-RO" sz="1800" b="0" i="0" u="none" strike="noStrike" noProof="0" dirty="0">
                          <a:latin typeface="Arial"/>
                        </a:rPr>
                        <a:t>0.015 s</a:t>
                      </a:r>
                      <a:endParaRPr lang="ro-RO" dirty="0"/>
                    </a:p>
                  </a:txBody>
                  <a:tcPr/>
                </a:tc>
                <a:tc>
                  <a:txBody>
                    <a:bodyPr/>
                    <a:lstStyle/>
                    <a:p>
                      <a:pPr lvl="0">
                        <a:buNone/>
                      </a:pPr>
                      <a:r>
                        <a:rPr lang="ro-RO" sz="1800" b="0" i="0" u="none" strike="noStrike" noProof="0" dirty="0">
                          <a:solidFill>
                            <a:srgbClr val="FF0000"/>
                          </a:solidFill>
                          <a:latin typeface="Arial"/>
                        </a:rPr>
                        <a:t>0.016 s</a:t>
                      </a:r>
                      <a:endParaRPr lang="ro-RO" dirty="0">
                        <a:solidFill>
                          <a:srgbClr val="FF0000"/>
                        </a:solidFill>
                      </a:endParaRPr>
                    </a:p>
                  </a:txBody>
                  <a:tcPr/>
                </a:tc>
                <a:tc>
                  <a:txBody>
                    <a:bodyPr/>
                    <a:lstStyle/>
                    <a:p>
                      <a:pPr lvl="0">
                        <a:buNone/>
                      </a:pPr>
                      <a:r>
                        <a:rPr lang="ro-RO" sz="1800" b="0" i="0" u="none" strike="noStrike" noProof="0" dirty="0"/>
                        <a:t>0.015 s</a:t>
                      </a:r>
                      <a:endParaRPr lang="ro-RO" dirty="0"/>
                    </a:p>
                  </a:txBody>
                  <a:tcPr/>
                </a:tc>
                <a:tc>
                  <a:txBody>
                    <a:bodyPr/>
                    <a:lstStyle/>
                    <a:p>
                      <a:pPr lvl="0">
                        <a:buNone/>
                      </a:pPr>
                      <a:r>
                        <a:rPr lang="ro-RO" sz="1800" b="0" i="0" u="none" strike="noStrike" noProof="0" dirty="0">
                          <a:solidFill>
                            <a:srgbClr val="00B050"/>
                          </a:solidFill>
                          <a:latin typeface="Arial"/>
                        </a:rPr>
                        <a:t>0.014 s</a:t>
                      </a:r>
                      <a:endParaRPr lang="ro-RO" dirty="0">
                        <a:solidFill>
                          <a:srgbClr val="00B050"/>
                        </a:solidFill>
                      </a:endParaRPr>
                    </a:p>
                  </a:txBody>
                  <a:tcPr/>
                </a:tc>
                <a:extLst>
                  <a:ext uri="{0D108BD9-81ED-4DB2-BD59-A6C34878D82A}">
                    <a16:rowId xmlns:a16="http://schemas.microsoft.com/office/drawing/2014/main" xmlns="" val="656794707"/>
                  </a:ext>
                </a:extLst>
              </a:tr>
              <a:tr h="735999">
                <a:tc>
                  <a:txBody>
                    <a:bodyPr/>
                    <a:lstStyle/>
                    <a:p>
                      <a:r>
                        <a:rPr lang="ro-RO" dirty="0"/>
                        <a:t>Pentru 10^2 </a:t>
                      </a:r>
                      <a:endParaRPr lang="ro-RO"/>
                    </a:p>
                    <a:p>
                      <a:pPr lvl="0">
                        <a:buNone/>
                      </a:pPr>
                      <a:r>
                        <a:rPr lang="ro-RO" dirty="0"/>
                        <a:t>Timp rulare</a:t>
                      </a:r>
                    </a:p>
                  </a:txBody>
                  <a:tcPr/>
                </a:tc>
                <a:tc>
                  <a:txBody>
                    <a:bodyPr/>
                    <a:lstStyle/>
                    <a:p>
                      <a:pPr lvl="0">
                        <a:buNone/>
                      </a:pPr>
                      <a:r>
                        <a:rPr lang="ro-RO" sz="1800" b="0" i="0" u="none" strike="noStrike" noProof="0" dirty="0">
                          <a:solidFill>
                            <a:srgbClr val="FF0000"/>
                          </a:solidFill>
                          <a:latin typeface="Arial"/>
                        </a:rPr>
                        <a:t>0.023 s</a:t>
                      </a:r>
                      <a:endParaRPr lang="ro-RO" dirty="0">
                        <a:solidFill>
                          <a:srgbClr val="FF0000"/>
                        </a:solidFill>
                      </a:endParaRPr>
                    </a:p>
                  </a:txBody>
                  <a:tcPr/>
                </a:tc>
                <a:tc>
                  <a:txBody>
                    <a:bodyPr/>
                    <a:lstStyle/>
                    <a:p>
                      <a:pPr lvl="0">
                        <a:buNone/>
                      </a:pPr>
                      <a:r>
                        <a:rPr lang="ro-RO" sz="1800" b="0" i="0" u="none" strike="noStrike" noProof="0" dirty="0">
                          <a:latin typeface="Arial"/>
                        </a:rPr>
                        <a:t>0.021 s</a:t>
                      </a:r>
                      <a:endParaRPr lang="ro-RO" dirty="0"/>
                    </a:p>
                  </a:txBody>
                  <a:tcPr/>
                </a:tc>
                <a:tc>
                  <a:txBody>
                    <a:bodyPr/>
                    <a:lstStyle/>
                    <a:p>
                      <a:pPr lvl="0">
                        <a:buNone/>
                      </a:pPr>
                      <a:r>
                        <a:rPr lang="ro-RO" sz="1800" b="0" i="0" u="none" strike="noStrike" noProof="0" dirty="0">
                          <a:latin typeface="Arial"/>
                        </a:rPr>
                        <a:t>0.021 s</a:t>
                      </a:r>
                      <a:endParaRPr lang="ro-RO" dirty="0"/>
                    </a:p>
                  </a:txBody>
                  <a:tcPr/>
                </a:tc>
                <a:tc>
                  <a:txBody>
                    <a:bodyPr/>
                    <a:lstStyle/>
                    <a:p>
                      <a:pPr lvl="0">
                        <a:buNone/>
                      </a:pPr>
                      <a:r>
                        <a:rPr lang="ro-RO" sz="1800" b="0" i="0" u="none" strike="noStrike" noProof="0" dirty="0">
                          <a:solidFill>
                            <a:srgbClr val="00B050"/>
                          </a:solidFill>
                        </a:rPr>
                        <a:t>0.019 s</a:t>
                      </a:r>
                      <a:endParaRPr lang="ro-RO" dirty="0">
                        <a:solidFill>
                          <a:srgbClr val="00B050"/>
                        </a:solidFill>
                      </a:endParaRPr>
                    </a:p>
                  </a:txBody>
                  <a:tcPr/>
                </a:tc>
                <a:tc>
                  <a:txBody>
                    <a:bodyPr/>
                    <a:lstStyle/>
                    <a:p>
                      <a:pPr lvl="0">
                        <a:buNone/>
                      </a:pPr>
                      <a:r>
                        <a:rPr lang="ro-RO" sz="1800" b="0" i="0" u="none" strike="noStrike" noProof="0" dirty="0">
                          <a:latin typeface="Arial"/>
                        </a:rPr>
                        <a:t>0.021 s</a:t>
                      </a:r>
                      <a:endParaRPr lang="ro-RO" dirty="0"/>
                    </a:p>
                  </a:txBody>
                  <a:tcPr/>
                </a:tc>
                <a:extLst>
                  <a:ext uri="{0D108BD9-81ED-4DB2-BD59-A6C34878D82A}">
                    <a16:rowId xmlns:a16="http://schemas.microsoft.com/office/drawing/2014/main" xmlns="" val="4212076941"/>
                  </a:ext>
                </a:extLst>
              </a:tr>
              <a:tr h="735999">
                <a:tc>
                  <a:txBody>
                    <a:bodyPr/>
                    <a:lstStyle/>
                    <a:p>
                      <a:pPr lvl="0">
                        <a:buNone/>
                      </a:pPr>
                      <a:r>
                        <a:rPr lang="ro-RO" dirty="0"/>
                        <a:t>Pentru 10^3</a:t>
                      </a:r>
                    </a:p>
                    <a:p>
                      <a:pPr lvl="0">
                        <a:buNone/>
                      </a:pPr>
                      <a:r>
                        <a:rPr lang="ro-RO" dirty="0"/>
                        <a:t>Timp rulare</a:t>
                      </a:r>
                    </a:p>
                  </a:txBody>
                  <a:tcPr/>
                </a:tc>
                <a:tc>
                  <a:txBody>
                    <a:bodyPr/>
                    <a:lstStyle/>
                    <a:p>
                      <a:pPr lvl="0">
                        <a:buNone/>
                      </a:pPr>
                      <a:r>
                        <a:rPr lang="ro-RO" sz="1800" b="0" i="0" u="none" strike="noStrike" noProof="0" dirty="0">
                          <a:solidFill>
                            <a:srgbClr val="FF0000"/>
                          </a:solidFill>
                        </a:rPr>
                        <a:t>0.098 s</a:t>
                      </a:r>
                      <a:endParaRPr lang="ro-RO" dirty="0">
                        <a:solidFill>
                          <a:srgbClr val="FF0000"/>
                        </a:solidFill>
                      </a:endParaRPr>
                    </a:p>
                  </a:txBody>
                  <a:tcPr/>
                </a:tc>
                <a:tc>
                  <a:txBody>
                    <a:bodyPr/>
                    <a:lstStyle/>
                    <a:p>
                      <a:pPr lvl="0">
                        <a:buNone/>
                      </a:pPr>
                      <a:r>
                        <a:rPr lang="ro-RO" sz="1800" b="0" i="0" u="none" strike="noStrike" noProof="0" dirty="0">
                          <a:latin typeface="Arial"/>
                        </a:rPr>
                        <a:t>0.083 s</a:t>
                      </a:r>
                      <a:endParaRPr lang="ro-RO" dirty="0"/>
                    </a:p>
                  </a:txBody>
                  <a:tcPr/>
                </a:tc>
                <a:tc>
                  <a:txBody>
                    <a:bodyPr/>
                    <a:lstStyle/>
                    <a:p>
                      <a:pPr lvl="0">
                        <a:buNone/>
                      </a:pPr>
                      <a:r>
                        <a:rPr lang="ro-RO" sz="1800" b="0" i="0" u="none" strike="noStrike" noProof="0" dirty="0">
                          <a:latin typeface="Arial"/>
                        </a:rPr>
                        <a:t>0.084 s</a:t>
                      </a:r>
                      <a:endParaRPr lang="ro-RO" dirty="0"/>
                    </a:p>
                  </a:txBody>
                  <a:tcPr/>
                </a:tc>
                <a:tc>
                  <a:txBody>
                    <a:bodyPr/>
                    <a:lstStyle/>
                    <a:p>
                      <a:pPr lvl="0">
                        <a:buNone/>
                      </a:pPr>
                      <a:r>
                        <a:rPr lang="ro-RO" dirty="0">
                          <a:solidFill>
                            <a:srgbClr val="00B050"/>
                          </a:solidFill>
                        </a:rPr>
                        <a:t>0.079 s</a:t>
                      </a:r>
                    </a:p>
                  </a:txBody>
                  <a:tcPr/>
                </a:tc>
                <a:tc>
                  <a:txBody>
                    <a:bodyPr/>
                    <a:lstStyle/>
                    <a:p>
                      <a:pPr lvl="0">
                        <a:buNone/>
                      </a:pPr>
                      <a:r>
                        <a:rPr lang="ro-RO" sz="1800" b="0" i="0" u="none" strike="noStrike" noProof="0" dirty="0">
                          <a:latin typeface="Arial"/>
                        </a:rPr>
                        <a:t>0.084 s</a:t>
                      </a:r>
                      <a:endParaRPr lang="ro-RO" dirty="0"/>
                    </a:p>
                  </a:txBody>
                  <a:tcPr/>
                </a:tc>
                <a:extLst>
                  <a:ext uri="{0D108BD9-81ED-4DB2-BD59-A6C34878D82A}">
                    <a16:rowId xmlns:a16="http://schemas.microsoft.com/office/drawing/2014/main" xmlns="" val="2694717652"/>
                  </a:ext>
                </a:extLst>
              </a:tr>
              <a:tr h="735999">
                <a:tc>
                  <a:txBody>
                    <a:bodyPr/>
                    <a:lstStyle/>
                    <a:p>
                      <a:pPr lvl="0">
                        <a:buNone/>
                      </a:pPr>
                      <a:r>
                        <a:rPr lang="ro-RO" dirty="0"/>
                        <a:t>Pentru 10^4</a:t>
                      </a:r>
                    </a:p>
                    <a:p>
                      <a:pPr lvl="0">
                        <a:buNone/>
                      </a:pPr>
                      <a:r>
                        <a:rPr lang="ro-RO" dirty="0"/>
                        <a:t>Timp rulare</a:t>
                      </a:r>
                    </a:p>
                  </a:txBody>
                  <a:tcPr/>
                </a:tc>
                <a:tc>
                  <a:txBody>
                    <a:bodyPr/>
                    <a:lstStyle/>
                    <a:p>
                      <a:pPr lvl="0">
                        <a:buNone/>
                      </a:pPr>
                      <a:r>
                        <a:rPr lang="ro-RO" sz="1800" b="0" i="0" u="none" strike="noStrike" noProof="0" dirty="0">
                          <a:solidFill>
                            <a:srgbClr val="00B050"/>
                          </a:solidFill>
                        </a:rPr>
                        <a:t>0.677 s</a:t>
                      </a:r>
                      <a:endParaRPr lang="ro-RO" dirty="0">
                        <a:solidFill>
                          <a:srgbClr val="00B050"/>
                        </a:solidFill>
                      </a:endParaRPr>
                    </a:p>
                  </a:txBody>
                  <a:tcPr/>
                </a:tc>
                <a:tc>
                  <a:txBody>
                    <a:bodyPr/>
                    <a:lstStyle/>
                    <a:p>
                      <a:pPr lvl="0">
                        <a:buNone/>
                      </a:pPr>
                      <a:r>
                        <a:rPr lang="ro-RO" sz="1800" b="0" i="0" u="none" strike="noStrike" noProof="0" dirty="0"/>
                        <a:t>0.679 s</a:t>
                      </a:r>
                      <a:endParaRPr lang="ro-RO" dirty="0"/>
                    </a:p>
                  </a:txBody>
                  <a:tcPr/>
                </a:tc>
                <a:tc>
                  <a:txBody>
                    <a:bodyPr/>
                    <a:lstStyle/>
                    <a:p>
                      <a:pPr lvl="0">
                        <a:buNone/>
                      </a:pPr>
                      <a:r>
                        <a:rPr lang="ro-RO" sz="1800" b="0" i="0" u="none" strike="noStrike" noProof="0" dirty="0">
                          <a:latin typeface="Arial"/>
                        </a:rPr>
                        <a:t>0.813 s</a:t>
                      </a:r>
                      <a:endParaRPr lang="ro-RO" dirty="0"/>
                    </a:p>
                  </a:txBody>
                  <a:tcPr/>
                </a:tc>
                <a:tc>
                  <a:txBody>
                    <a:bodyPr/>
                    <a:lstStyle/>
                    <a:p>
                      <a:pPr lvl="0">
                        <a:buNone/>
                      </a:pPr>
                      <a:r>
                        <a:rPr lang="ro-RO" sz="1800" b="0" i="0" u="none" strike="noStrike" noProof="0" dirty="0">
                          <a:solidFill>
                            <a:srgbClr val="FF0000"/>
                          </a:solidFill>
                          <a:latin typeface="Arial"/>
                        </a:rPr>
                        <a:t>0.907 s</a:t>
                      </a:r>
                      <a:endParaRPr lang="ro-RO" dirty="0">
                        <a:solidFill>
                          <a:srgbClr val="FF0000"/>
                        </a:solidFill>
                      </a:endParaRPr>
                    </a:p>
                  </a:txBody>
                  <a:tcPr/>
                </a:tc>
                <a:tc>
                  <a:txBody>
                    <a:bodyPr/>
                    <a:lstStyle/>
                    <a:p>
                      <a:pPr lvl="0">
                        <a:buNone/>
                      </a:pPr>
                      <a:r>
                        <a:rPr lang="ro-RO" sz="1800" b="0" i="0" u="none" strike="noStrike" noProof="0" dirty="0" smtClean="0">
                          <a:latin typeface="Arial"/>
                        </a:rPr>
                        <a:t>0.6</a:t>
                      </a:r>
                      <a:r>
                        <a:rPr lang="en-US" sz="1800" b="0" i="0" u="none" strike="noStrike" noProof="0" dirty="0" smtClean="0">
                          <a:latin typeface="Arial"/>
                        </a:rPr>
                        <a:t>81</a:t>
                      </a:r>
                      <a:r>
                        <a:rPr lang="ro-RO" sz="1800" b="0" i="0" u="none" strike="noStrike" noProof="0" dirty="0" smtClean="0">
                          <a:latin typeface="Arial"/>
                        </a:rPr>
                        <a:t> </a:t>
                      </a:r>
                      <a:r>
                        <a:rPr lang="ro-RO" sz="1800" b="0" i="0" u="none" strike="noStrike" noProof="0" dirty="0">
                          <a:latin typeface="Arial"/>
                        </a:rPr>
                        <a:t>s</a:t>
                      </a:r>
                      <a:endParaRPr lang="ro-RO" dirty="0"/>
                    </a:p>
                  </a:txBody>
                  <a:tcPr/>
                </a:tc>
                <a:extLst>
                  <a:ext uri="{0D108BD9-81ED-4DB2-BD59-A6C34878D82A}">
                    <a16:rowId xmlns:a16="http://schemas.microsoft.com/office/drawing/2014/main" xmlns="" val="3005971713"/>
                  </a:ext>
                </a:extLst>
              </a:tr>
              <a:tr h="735999">
                <a:tc>
                  <a:txBody>
                    <a:bodyPr/>
                    <a:lstStyle/>
                    <a:p>
                      <a:pPr lvl="0">
                        <a:buNone/>
                      </a:pPr>
                      <a:r>
                        <a:rPr lang="ro-RO" dirty="0"/>
                        <a:t>Pentru 10^5</a:t>
                      </a:r>
                    </a:p>
                    <a:p>
                      <a:pPr lvl="0">
                        <a:buNone/>
                      </a:pPr>
                      <a:r>
                        <a:rPr lang="ro-RO" dirty="0"/>
                        <a:t>Timp rulare</a:t>
                      </a:r>
                    </a:p>
                  </a:txBody>
                  <a:tcPr/>
                </a:tc>
                <a:tc>
                  <a:txBody>
                    <a:bodyPr/>
                    <a:lstStyle/>
                    <a:p>
                      <a:pPr lvl="0">
                        <a:buNone/>
                      </a:pPr>
                      <a:r>
                        <a:rPr lang="ro-RO" sz="1800" b="0" i="0" u="none" strike="noStrike" noProof="0" dirty="0" smtClean="0">
                          <a:solidFill>
                            <a:srgbClr val="00B050"/>
                          </a:solidFill>
                          <a:latin typeface="Arial"/>
                        </a:rPr>
                        <a:t>6.6</a:t>
                      </a:r>
                      <a:r>
                        <a:rPr lang="en-US" sz="1800" b="0" i="0" u="none" strike="noStrike" noProof="0" dirty="0" smtClean="0">
                          <a:solidFill>
                            <a:srgbClr val="00B050"/>
                          </a:solidFill>
                          <a:latin typeface="Arial"/>
                        </a:rPr>
                        <a:t>10</a:t>
                      </a:r>
                      <a:r>
                        <a:rPr lang="ro-RO" sz="1800" b="0" i="0" u="none" strike="noStrike" noProof="0" dirty="0" smtClean="0">
                          <a:solidFill>
                            <a:srgbClr val="00B050"/>
                          </a:solidFill>
                          <a:latin typeface="Arial"/>
                        </a:rPr>
                        <a:t> </a:t>
                      </a:r>
                      <a:r>
                        <a:rPr lang="ro-RO" sz="1800" b="0" i="0" u="none" strike="noStrike" noProof="0" dirty="0">
                          <a:solidFill>
                            <a:srgbClr val="00B050"/>
                          </a:solidFill>
                          <a:latin typeface="Arial"/>
                        </a:rPr>
                        <a:t>s</a:t>
                      </a:r>
                      <a:endParaRPr lang="ro-RO" dirty="0">
                        <a:solidFill>
                          <a:srgbClr val="00B050"/>
                        </a:solidFill>
                      </a:endParaRPr>
                    </a:p>
                  </a:txBody>
                  <a:tcPr/>
                </a:tc>
                <a:tc>
                  <a:txBody>
                    <a:bodyPr/>
                    <a:lstStyle/>
                    <a:p>
                      <a:pPr lvl="0">
                        <a:buNone/>
                      </a:pPr>
                      <a:r>
                        <a:rPr lang="ro-RO" sz="1800" b="0" i="0" u="none" strike="noStrike" noProof="0" dirty="0"/>
                        <a:t>6.724 s</a:t>
                      </a:r>
                      <a:endParaRPr lang="ro-RO" dirty="0"/>
                    </a:p>
                  </a:txBody>
                  <a:tcPr/>
                </a:tc>
                <a:tc>
                  <a:txBody>
                    <a:bodyPr/>
                    <a:lstStyle/>
                    <a:p>
                      <a:pPr lvl="0">
                        <a:buNone/>
                      </a:pPr>
                      <a:r>
                        <a:rPr lang="ro-RO" sz="1800" b="0" i="0" u="none" strike="noStrike" noProof="0" dirty="0">
                          <a:latin typeface="Arial"/>
                        </a:rPr>
                        <a:t>18.925 s</a:t>
                      </a:r>
                      <a:endParaRPr lang="ro-RO" dirty="0"/>
                    </a:p>
                  </a:txBody>
                  <a:tcPr/>
                </a:tc>
                <a:tc>
                  <a:txBody>
                    <a:bodyPr/>
                    <a:lstStyle/>
                    <a:p>
                      <a:pPr lvl="0">
                        <a:buNone/>
                      </a:pPr>
                      <a:r>
                        <a:rPr lang="ro-RO" sz="1800" b="0" i="0" u="none" strike="noStrike" noProof="0" dirty="0">
                          <a:solidFill>
                            <a:srgbClr val="FF0000"/>
                          </a:solidFill>
                          <a:latin typeface="Arial"/>
                        </a:rPr>
                        <a:t>24.606 s</a:t>
                      </a:r>
                      <a:endParaRPr lang="ro-RO" dirty="0">
                        <a:solidFill>
                          <a:srgbClr val="FF0000"/>
                        </a:solidFill>
                      </a:endParaRPr>
                    </a:p>
                  </a:txBody>
                  <a:tcPr/>
                </a:tc>
                <a:tc>
                  <a:txBody>
                    <a:bodyPr/>
                    <a:lstStyle/>
                    <a:p>
                      <a:pPr lvl="0">
                        <a:buNone/>
                      </a:pPr>
                      <a:r>
                        <a:rPr lang="ro-RO" dirty="0"/>
                        <a:t>6.625 s</a:t>
                      </a:r>
                    </a:p>
                  </a:txBody>
                  <a:tcPr/>
                </a:tc>
                <a:extLst>
                  <a:ext uri="{0D108BD9-81ED-4DB2-BD59-A6C34878D82A}">
                    <a16:rowId xmlns:a16="http://schemas.microsoft.com/office/drawing/2014/main" xmlns="" val="3043587034"/>
                  </a:ext>
                </a:extLst>
              </a:tr>
            </a:tbl>
          </a:graphicData>
        </a:graphic>
      </p:graphicFrame>
    </p:spTree>
    <p:extLst>
      <p:ext uri="{BB962C8B-B14F-4D97-AF65-F5344CB8AC3E}">
        <p14:creationId xmlns:p14="http://schemas.microsoft.com/office/powerpoint/2010/main" xmlns="" val="421568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cs typeface="Arial"/>
              </a:rPr>
              <a:t>Comparatii ale timpului de rulare</a:t>
            </a:r>
            <a:br>
              <a:rPr lang="ro-RO" dirty="0" smtClean="0">
                <a:cs typeface="Arial"/>
              </a:rPr>
            </a:br>
            <a:endParaRPr lang="en-US" dirty="0"/>
          </a:p>
        </p:txBody>
      </p:sp>
      <p:graphicFrame>
        <p:nvGraphicFramePr>
          <p:cNvPr id="4" name="Table 3"/>
          <p:cNvGraphicFramePr>
            <a:graphicFrameLocks noGrp="1"/>
          </p:cNvGraphicFramePr>
          <p:nvPr/>
        </p:nvGraphicFramePr>
        <p:xfrm>
          <a:off x="1558175" y="1677173"/>
          <a:ext cx="8827825" cy="5180827"/>
        </p:xfrm>
        <a:graphic>
          <a:graphicData uri="http://schemas.openxmlformats.org/drawingml/2006/table">
            <a:tbl>
              <a:tblPr firstRow="1" bandRow="1">
                <a:tableStyleId>{5C22544A-7EE6-4342-B048-85BDC9FD1C3A}</a:tableStyleId>
              </a:tblPr>
              <a:tblGrid>
                <a:gridCol w="1515154"/>
                <a:gridCol w="1427455"/>
                <a:gridCol w="1471304"/>
                <a:gridCol w="1471304"/>
                <a:gridCol w="1471304"/>
                <a:gridCol w="1471304"/>
              </a:tblGrid>
              <a:tr h="764833">
                <a:tc gridSpan="6">
                  <a:txBody>
                    <a:bodyPr/>
                    <a:lstStyle/>
                    <a:p>
                      <a:r>
                        <a:rPr lang="en-US" dirty="0" err="1" smtClean="0"/>
                        <a:t>Acest</a:t>
                      </a:r>
                      <a:r>
                        <a:rPr lang="en-US" dirty="0" smtClean="0"/>
                        <a:t> </a:t>
                      </a:r>
                      <a:r>
                        <a:rPr lang="en-US" dirty="0" err="1" smtClean="0"/>
                        <a:t>tabel</a:t>
                      </a:r>
                      <a:r>
                        <a:rPr lang="en-US" dirty="0" smtClean="0"/>
                        <a:t> </a:t>
                      </a:r>
                      <a:r>
                        <a:rPr lang="en-US" dirty="0" err="1" smtClean="0"/>
                        <a:t>este</a:t>
                      </a:r>
                      <a:r>
                        <a:rPr lang="en-US" dirty="0" smtClean="0"/>
                        <a:t> </a:t>
                      </a:r>
                      <a:r>
                        <a:rPr lang="en-US" dirty="0" err="1" smtClean="0"/>
                        <a:t>realizat</a:t>
                      </a:r>
                      <a:r>
                        <a:rPr lang="en-US" dirty="0" smtClean="0"/>
                        <a:t> in</a:t>
                      </a:r>
                      <a:r>
                        <a:rPr lang="en-US" baseline="0" dirty="0" smtClean="0"/>
                        <a:t> </a:t>
                      </a:r>
                      <a:r>
                        <a:rPr lang="en-US" baseline="0" dirty="0" err="1" smtClean="0"/>
                        <a:t>urma</a:t>
                      </a:r>
                      <a:r>
                        <a:rPr lang="en-US" baseline="0" dirty="0" smtClean="0"/>
                        <a:t> </a:t>
                      </a:r>
                      <a:r>
                        <a:rPr lang="en-US" baseline="0" dirty="0" err="1" smtClean="0"/>
                        <a:t>generari</a:t>
                      </a:r>
                      <a:r>
                        <a:rPr lang="en-US" baseline="0" dirty="0" smtClean="0"/>
                        <a:t> random a n </a:t>
                      </a:r>
                      <a:r>
                        <a:rPr lang="en-US" baseline="0" dirty="0" err="1" smtClean="0"/>
                        <a:t>numere</a:t>
                      </a:r>
                      <a:r>
                        <a:rPr lang="en-US" baseline="0" dirty="0" smtClean="0"/>
                        <a:t> de </a:t>
                      </a:r>
                      <a:r>
                        <a:rPr lang="en-US" baseline="0" dirty="0" err="1" smtClean="0"/>
                        <a:t>ordinul</a:t>
                      </a:r>
                      <a:r>
                        <a:rPr lang="en-US" baseline="0" dirty="0" smtClean="0"/>
                        <a:t> </a:t>
                      </a:r>
                      <a:r>
                        <a:rPr lang="en-US" baseline="0" dirty="0" err="1" smtClean="0"/>
                        <a:t>sutelor</a:t>
                      </a:r>
                      <a:r>
                        <a:rPr lang="en-US" baseline="0" dirty="0" smtClean="0"/>
                        <a:t> de </a:t>
                      </a:r>
                      <a:r>
                        <a:rPr lang="en-US" baseline="0" dirty="0" err="1" smtClean="0"/>
                        <a:t>milioane,n</a:t>
                      </a:r>
                      <a:r>
                        <a:rPr lang="en-US" baseline="0" dirty="0" smtClean="0"/>
                        <a:t>={1,2,3,4,5}</a:t>
                      </a:r>
                      <a:endParaRPr lang="ro-RO" dirty="0"/>
                    </a:p>
                  </a:txBody>
                  <a:tcPr/>
                </a:tc>
                <a:tc hMerge="1">
                  <a:txBody>
                    <a:bodyPr/>
                    <a:lstStyle/>
                    <a:p>
                      <a:endParaRPr lang="ro-RO"/>
                    </a:p>
                  </a:txBody>
                  <a:tcPr/>
                </a:tc>
                <a:tc hMerge="1">
                  <a:txBody>
                    <a:bodyPr/>
                    <a:lstStyle/>
                    <a:p>
                      <a:endParaRPr lang="ro-RO"/>
                    </a:p>
                  </a:txBody>
                  <a:tcPr/>
                </a:tc>
                <a:tc hMerge="1">
                  <a:txBody>
                    <a:bodyPr/>
                    <a:lstStyle/>
                    <a:p>
                      <a:endParaRPr lang="ro-RO"/>
                    </a:p>
                  </a:txBody>
                  <a:tcPr/>
                </a:tc>
                <a:tc hMerge="1">
                  <a:txBody>
                    <a:bodyPr/>
                    <a:lstStyle/>
                    <a:p>
                      <a:endParaRPr lang="ro-RO"/>
                    </a:p>
                  </a:txBody>
                  <a:tcPr/>
                </a:tc>
                <a:tc hMerge="1">
                  <a:txBody>
                    <a:bodyPr/>
                    <a:lstStyle/>
                    <a:p>
                      <a:endParaRPr lang="ro-RO"/>
                    </a:p>
                  </a:txBody>
                  <a:tcPr/>
                </a:tc>
              </a:tr>
              <a:tr h="735999">
                <a:tc>
                  <a:txBody>
                    <a:bodyPr/>
                    <a:lstStyle/>
                    <a:p>
                      <a:endParaRPr lang="ro-RO" dirty="0"/>
                    </a:p>
                  </a:txBody>
                  <a:tcPr/>
                </a:tc>
                <a:tc>
                  <a:txBody>
                    <a:bodyPr/>
                    <a:lstStyle/>
                    <a:p>
                      <a:pPr lvl="0">
                        <a:buNone/>
                      </a:pPr>
                      <a:r>
                        <a:rPr lang="ro-RO" sz="1800" b="0" i="0" u="none" strike="noStrike" noProof="0" dirty="0" err="1">
                          <a:latin typeface="Arial"/>
                        </a:rPr>
                        <a:t>RadixSort</a:t>
                      </a:r>
                      <a:r>
                        <a:rPr lang="ro-RO" dirty="0"/>
                        <a:t> </a:t>
                      </a:r>
                    </a:p>
                  </a:txBody>
                  <a:tcPr/>
                </a:tc>
                <a:tc>
                  <a:txBody>
                    <a:bodyPr/>
                    <a:lstStyle/>
                    <a:p>
                      <a:pPr lvl="0">
                        <a:buNone/>
                      </a:pPr>
                      <a:r>
                        <a:rPr lang="ro-RO" sz="1800" b="0" i="0" u="none" strike="noStrike" noProof="0" dirty="0" err="1">
                          <a:latin typeface="Arial"/>
                        </a:rPr>
                        <a:t>MergeSort</a:t>
                      </a:r>
                      <a:r>
                        <a:rPr lang="ro-RO" sz="1800" b="0" i="0" u="none" strike="noStrike" noProof="0" dirty="0">
                          <a:latin typeface="Arial"/>
                        </a:rPr>
                        <a:t> </a:t>
                      </a:r>
                      <a:endParaRPr lang="ro-RO" dirty="0"/>
                    </a:p>
                  </a:txBody>
                  <a:tcPr/>
                </a:tc>
                <a:tc>
                  <a:txBody>
                    <a:bodyPr/>
                    <a:lstStyle/>
                    <a:p>
                      <a:pPr lvl="0">
                        <a:buNone/>
                      </a:pPr>
                      <a:r>
                        <a:rPr lang="ro-RO" sz="1800" b="0" i="0" u="none" strike="noStrike" noProof="0" dirty="0" err="1">
                          <a:latin typeface="Arial"/>
                        </a:rPr>
                        <a:t>ShellSort</a:t>
                      </a:r>
                      <a:endParaRPr lang="ro-RO" dirty="0" err="1"/>
                    </a:p>
                  </a:txBody>
                  <a:tcPr/>
                </a:tc>
                <a:tc>
                  <a:txBody>
                    <a:bodyPr/>
                    <a:lstStyle/>
                    <a:p>
                      <a:pPr lvl="0">
                        <a:buNone/>
                      </a:pPr>
                      <a:r>
                        <a:rPr lang="ro-RO" sz="1800" b="0" i="0" u="none" strike="noStrike" noProof="0" dirty="0" err="1">
                          <a:latin typeface="Arial"/>
                        </a:rPr>
                        <a:t>BubbleSort</a:t>
                      </a:r>
                      <a:endParaRPr lang="ro-RO" dirty="0" err="1"/>
                    </a:p>
                  </a:txBody>
                  <a:tcPr/>
                </a:tc>
                <a:tc>
                  <a:txBody>
                    <a:bodyPr/>
                    <a:lstStyle/>
                    <a:p>
                      <a:r>
                        <a:rPr lang="ro-RO" dirty="0" err="1"/>
                        <a:t>QuickSort</a:t>
                      </a:r>
                    </a:p>
                  </a:txBody>
                  <a:tcPr/>
                </a:tc>
              </a:tr>
              <a:tr h="735999">
                <a:tc>
                  <a:txBody>
                    <a:bodyPr/>
                    <a:lstStyle/>
                    <a:p>
                      <a:r>
                        <a:rPr lang="ro-RO" dirty="0"/>
                        <a:t>Pentru 10 n</a:t>
                      </a:r>
                    </a:p>
                    <a:p>
                      <a:pPr lvl="0">
                        <a:buNone/>
                      </a:pPr>
                      <a:r>
                        <a:rPr lang="ro-RO" dirty="0"/>
                        <a:t>Timp rulare</a:t>
                      </a:r>
                    </a:p>
                  </a:txBody>
                  <a:tcPr/>
                </a:tc>
                <a:tc>
                  <a:txBody>
                    <a:bodyPr/>
                    <a:lstStyle/>
                    <a:p>
                      <a:pPr lvl="0">
                        <a:buNone/>
                      </a:pPr>
                      <a:r>
                        <a:rPr lang="ro-RO" sz="1800" b="0" i="0" u="none" strike="noStrike" noProof="0" dirty="0" smtClean="0">
                          <a:solidFill>
                            <a:srgbClr val="00B050"/>
                          </a:solidFill>
                          <a:latin typeface="+mn-lt"/>
                        </a:rPr>
                        <a:t>0.015 s</a:t>
                      </a:r>
                      <a:endParaRPr lang="ro-RO" dirty="0">
                        <a:solidFill>
                          <a:srgbClr val="00B050"/>
                        </a:solidFill>
                      </a:endParaRPr>
                    </a:p>
                  </a:txBody>
                  <a:tcPr/>
                </a:tc>
                <a:tc>
                  <a:txBody>
                    <a:bodyPr/>
                    <a:lstStyle/>
                    <a:p>
                      <a:pPr lvl="0">
                        <a:buNone/>
                      </a:pPr>
                      <a:r>
                        <a:rPr lang="ro-RO" dirty="0" smtClean="0">
                          <a:solidFill>
                            <a:srgbClr val="00B050"/>
                          </a:solidFill>
                        </a:rPr>
                        <a:t>0.015 s</a:t>
                      </a:r>
                      <a:endParaRPr lang="ro-RO" dirty="0">
                        <a:solidFill>
                          <a:srgbClr val="00B050"/>
                        </a:solidFill>
                      </a:endParaRPr>
                    </a:p>
                  </a:txBody>
                  <a:tcPr/>
                </a:tc>
                <a:tc>
                  <a:txBody>
                    <a:bodyPr/>
                    <a:lstStyle/>
                    <a:p>
                      <a:pPr lvl="0">
                        <a:buNone/>
                      </a:pPr>
                      <a:r>
                        <a:rPr lang="ro-RO" dirty="0" smtClean="0">
                          <a:solidFill>
                            <a:srgbClr val="FF0000"/>
                          </a:solidFill>
                        </a:rPr>
                        <a:t>0.019 s</a:t>
                      </a:r>
                      <a:endParaRPr lang="ro-RO" dirty="0">
                        <a:solidFill>
                          <a:srgbClr val="FF0000"/>
                        </a:solidFill>
                      </a:endParaRPr>
                    </a:p>
                  </a:txBody>
                  <a:tcPr/>
                </a:tc>
                <a:tc>
                  <a:txBody>
                    <a:bodyPr/>
                    <a:lstStyle/>
                    <a:p>
                      <a:r>
                        <a:rPr lang="en-US" dirty="0" smtClean="0"/>
                        <a:t>0.017 s</a:t>
                      </a:r>
                      <a:endParaRPr lang="en-US" dirty="0"/>
                    </a:p>
                  </a:txBody>
                  <a:tcPr/>
                </a:tc>
                <a:tc>
                  <a:txBody>
                    <a:bodyPr/>
                    <a:lstStyle/>
                    <a:p>
                      <a:r>
                        <a:rPr lang="en-US" dirty="0" smtClean="0"/>
                        <a:t>0.016 s</a:t>
                      </a:r>
                      <a:endParaRPr lang="en-US" dirty="0"/>
                    </a:p>
                  </a:txBody>
                  <a:tcPr/>
                </a:tc>
              </a:tr>
              <a:tr h="735999">
                <a:tc>
                  <a:txBody>
                    <a:bodyPr/>
                    <a:lstStyle/>
                    <a:p>
                      <a:r>
                        <a:rPr lang="ro-RO" dirty="0"/>
                        <a:t>Pentru 10^2 </a:t>
                      </a:r>
                      <a:endParaRPr lang="ro-RO"/>
                    </a:p>
                    <a:p>
                      <a:pPr lvl="0">
                        <a:buNone/>
                      </a:pPr>
                      <a:r>
                        <a:rPr lang="ro-RO" dirty="0"/>
                        <a:t>Timp rulare</a:t>
                      </a:r>
                    </a:p>
                  </a:txBody>
                  <a:tcPr/>
                </a:tc>
                <a:tc>
                  <a:txBody>
                    <a:bodyPr/>
                    <a:lstStyle/>
                    <a:p>
                      <a:pPr lvl="0">
                        <a:buNone/>
                      </a:pPr>
                      <a:r>
                        <a:rPr lang="en-US" dirty="0" smtClean="0">
                          <a:solidFill>
                            <a:schemeClr val="bg1"/>
                          </a:solidFill>
                        </a:rPr>
                        <a:t>0.023 s</a:t>
                      </a:r>
                      <a:endParaRPr lang="ro-RO" dirty="0">
                        <a:solidFill>
                          <a:schemeClr val="bg1"/>
                        </a:solidFill>
                      </a:endParaRPr>
                    </a:p>
                  </a:txBody>
                  <a:tcPr/>
                </a:tc>
                <a:tc>
                  <a:txBody>
                    <a:bodyPr/>
                    <a:lstStyle/>
                    <a:p>
                      <a:pPr lvl="0">
                        <a:buNone/>
                      </a:pPr>
                      <a:r>
                        <a:rPr lang="ro-RO" dirty="0" smtClean="0">
                          <a:solidFill>
                            <a:srgbClr val="FF0000"/>
                          </a:solidFill>
                        </a:rPr>
                        <a:t>0.024 s</a:t>
                      </a:r>
                      <a:endParaRPr lang="ro-RO" dirty="0">
                        <a:solidFill>
                          <a:srgbClr val="FF0000"/>
                        </a:solidFill>
                      </a:endParaRPr>
                    </a:p>
                  </a:txBody>
                  <a:tcPr/>
                </a:tc>
                <a:tc>
                  <a:txBody>
                    <a:bodyPr/>
                    <a:lstStyle/>
                    <a:p>
                      <a:pPr lvl="0">
                        <a:buNone/>
                      </a:pPr>
                      <a:r>
                        <a:rPr lang="ro-RO" dirty="0" smtClean="0"/>
                        <a:t>0.023 s</a:t>
                      </a:r>
                      <a:endParaRPr lang="ro-RO" dirty="0"/>
                    </a:p>
                  </a:txBody>
                  <a:tcPr/>
                </a:tc>
                <a:tc>
                  <a:txBody>
                    <a:bodyPr/>
                    <a:lstStyle/>
                    <a:p>
                      <a:r>
                        <a:rPr lang="en-US" dirty="0" smtClean="0">
                          <a:solidFill>
                            <a:srgbClr val="00B050"/>
                          </a:solidFill>
                        </a:rPr>
                        <a:t>0.021 s</a:t>
                      </a:r>
                      <a:endParaRPr lang="en-US" dirty="0">
                        <a:solidFill>
                          <a:srgbClr val="00B050"/>
                        </a:solidFill>
                      </a:endParaRPr>
                    </a:p>
                  </a:txBody>
                  <a:tcPr/>
                </a:tc>
                <a:tc>
                  <a:txBody>
                    <a:bodyPr/>
                    <a:lstStyle/>
                    <a:p>
                      <a:r>
                        <a:rPr lang="en-US" dirty="0" smtClean="0"/>
                        <a:t>0.022 s</a:t>
                      </a:r>
                      <a:endParaRPr lang="en-US" dirty="0"/>
                    </a:p>
                  </a:txBody>
                  <a:tcPr/>
                </a:tc>
              </a:tr>
              <a:tr h="735999">
                <a:tc>
                  <a:txBody>
                    <a:bodyPr/>
                    <a:lstStyle/>
                    <a:p>
                      <a:pPr lvl="0">
                        <a:buNone/>
                      </a:pPr>
                      <a:r>
                        <a:rPr lang="ro-RO" dirty="0"/>
                        <a:t>Pentru 10^3</a:t>
                      </a:r>
                    </a:p>
                    <a:p>
                      <a:pPr lvl="0">
                        <a:buNone/>
                      </a:pPr>
                      <a:r>
                        <a:rPr lang="ro-RO" dirty="0"/>
                        <a:t>Timp rulare</a:t>
                      </a:r>
                    </a:p>
                  </a:txBody>
                  <a:tcPr/>
                </a:tc>
                <a:tc>
                  <a:txBody>
                    <a:bodyPr/>
                    <a:lstStyle/>
                    <a:p>
                      <a:pPr lvl="0">
                        <a:buNone/>
                      </a:pPr>
                      <a:r>
                        <a:rPr lang="ro-RO" dirty="0" smtClean="0">
                          <a:solidFill>
                            <a:schemeClr val="bg1"/>
                          </a:solidFill>
                        </a:rPr>
                        <a:t> 0.111 s</a:t>
                      </a:r>
                      <a:endParaRPr lang="ro-RO" dirty="0">
                        <a:solidFill>
                          <a:schemeClr val="bg1"/>
                        </a:solidFill>
                      </a:endParaRPr>
                    </a:p>
                  </a:txBody>
                  <a:tcPr/>
                </a:tc>
                <a:tc>
                  <a:txBody>
                    <a:bodyPr/>
                    <a:lstStyle/>
                    <a:p>
                      <a:pPr lvl="0">
                        <a:buNone/>
                      </a:pPr>
                      <a:r>
                        <a:rPr lang="ro-RO" dirty="0" smtClean="0">
                          <a:solidFill>
                            <a:srgbClr val="00B050"/>
                          </a:solidFill>
                        </a:rPr>
                        <a:t>0.106 s</a:t>
                      </a:r>
                      <a:endParaRPr lang="ro-RO" dirty="0">
                        <a:solidFill>
                          <a:srgbClr val="00B050"/>
                        </a:solidFill>
                      </a:endParaRPr>
                    </a:p>
                  </a:txBody>
                  <a:tcPr/>
                </a:tc>
                <a:tc>
                  <a:txBody>
                    <a:bodyPr/>
                    <a:lstStyle/>
                    <a:p>
                      <a:pPr lvl="0">
                        <a:buNone/>
                      </a:pPr>
                      <a:r>
                        <a:rPr lang="ro-RO" dirty="0" smtClean="0">
                          <a:solidFill>
                            <a:srgbClr val="FF0000"/>
                          </a:solidFill>
                        </a:rPr>
                        <a:t>0.119 s</a:t>
                      </a:r>
                      <a:endParaRPr lang="ro-RO" dirty="0">
                        <a:solidFill>
                          <a:srgbClr val="FF0000"/>
                        </a:solidFill>
                      </a:endParaRPr>
                    </a:p>
                  </a:txBody>
                  <a:tcPr/>
                </a:tc>
                <a:tc>
                  <a:txBody>
                    <a:bodyPr/>
                    <a:lstStyle/>
                    <a:p>
                      <a:r>
                        <a:rPr lang="en-US" dirty="0" smtClean="0"/>
                        <a:t>0.118 s</a:t>
                      </a:r>
                      <a:endParaRPr lang="en-US" dirty="0"/>
                    </a:p>
                  </a:txBody>
                  <a:tcPr/>
                </a:tc>
                <a:tc>
                  <a:txBody>
                    <a:bodyPr/>
                    <a:lstStyle/>
                    <a:p>
                      <a:r>
                        <a:rPr lang="en-US" dirty="0" smtClean="0"/>
                        <a:t>0.118 s</a:t>
                      </a:r>
                      <a:endParaRPr lang="en-US" dirty="0"/>
                    </a:p>
                  </a:txBody>
                  <a:tcPr/>
                </a:tc>
              </a:tr>
              <a:tr h="735999">
                <a:tc>
                  <a:txBody>
                    <a:bodyPr/>
                    <a:lstStyle/>
                    <a:p>
                      <a:pPr lvl="0">
                        <a:buNone/>
                      </a:pPr>
                      <a:r>
                        <a:rPr lang="ro-RO" dirty="0"/>
                        <a:t>Pentru 10^4</a:t>
                      </a:r>
                    </a:p>
                    <a:p>
                      <a:pPr lvl="0">
                        <a:buNone/>
                      </a:pPr>
                      <a:r>
                        <a:rPr lang="ro-RO" dirty="0"/>
                        <a:t>Timp rulare</a:t>
                      </a:r>
                    </a:p>
                  </a:txBody>
                  <a:tcPr/>
                </a:tc>
                <a:tc>
                  <a:txBody>
                    <a:bodyPr/>
                    <a:lstStyle/>
                    <a:p>
                      <a:pPr lvl="0">
                        <a:buNone/>
                      </a:pPr>
                      <a:r>
                        <a:rPr lang="ro-RO" dirty="0" smtClean="0">
                          <a:solidFill>
                            <a:schemeClr val="bg1"/>
                          </a:solidFill>
                        </a:rPr>
                        <a:t>0.707 s</a:t>
                      </a:r>
                      <a:endParaRPr lang="ro-RO" dirty="0">
                        <a:solidFill>
                          <a:schemeClr val="bg1"/>
                        </a:solidFill>
                      </a:endParaRPr>
                    </a:p>
                  </a:txBody>
                  <a:tcPr/>
                </a:tc>
                <a:tc>
                  <a:txBody>
                    <a:bodyPr/>
                    <a:lstStyle/>
                    <a:p>
                      <a:pPr lvl="0">
                        <a:buNone/>
                      </a:pPr>
                      <a:r>
                        <a:rPr lang="ro-RO" dirty="0" smtClean="0"/>
                        <a:t>0.703 s</a:t>
                      </a:r>
                      <a:endParaRPr lang="ro-RO" dirty="0"/>
                    </a:p>
                  </a:txBody>
                  <a:tcPr/>
                </a:tc>
                <a:tc>
                  <a:txBody>
                    <a:bodyPr/>
                    <a:lstStyle/>
                    <a:p>
                      <a:pPr lvl="0">
                        <a:buNone/>
                      </a:pPr>
                      <a:r>
                        <a:rPr lang="ro-RO" dirty="0" smtClean="0"/>
                        <a:t>0.819 s</a:t>
                      </a:r>
                      <a:endParaRPr lang="ro-RO" dirty="0"/>
                    </a:p>
                  </a:txBody>
                  <a:tcPr/>
                </a:tc>
                <a:tc>
                  <a:txBody>
                    <a:bodyPr/>
                    <a:lstStyle/>
                    <a:p>
                      <a:r>
                        <a:rPr lang="en-US" dirty="0" smtClean="0">
                          <a:solidFill>
                            <a:srgbClr val="FF0000"/>
                          </a:solidFill>
                        </a:rPr>
                        <a:t>0.911 s</a:t>
                      </a:r>
                      <a:endParaRPr lang="en-US" dirty="0">
                        <a:solidFill>
                          <a:srgbClr val="FF0000"/>
                        </a:solidFill>
                      </a:endParaRPr>
                    </a:p>
                  </a:txBody>
                  <a:tcPr/>
                </a:tc>
                <a:tc>
                  <a:txBody>
                    <a:bodyPr/>
                    <a:lstStyle/>
                    <a:p>
                      <a:r>
                        <a:rPr lang="en-US" dirty="0" smtClean="0">
                          <a:solidFill>
                            <a:srgbClr val="00B050"/>
                          </a:solidFill>
                        </a:rPr>
                        <a:t>0.701 s</a:t>
                      </a:r>
                      <a:endParaRPr lang="en-US" dirty="0">
                        <a:solidFill>
                          <a:srgbClr val="00B050"/>
                        </a:solidFill>
                      </a:endParaRPr>
                    </a:p>
                  </a:txBody>
                  <a:tcPr/>
                </a:tc>
              </a:tr>
              <a:tr h="735999">
                <a:tc>
                  <a:txBody>
                    <a:bodyPr/>
                    <a:lstStyle/>
                    <a:p>
                      <a:pPr lvl="0">
                        <a:buNone/>
                      </a:pPr>
                      <a:r>
                        <a:rPr lang="ro-RO" dirty="0"/>
                        <a:t>Pentru 10^5</a:t>
                      </a:r>
                    </a:p>
                    <a:p>
                      <a:pPr lvl="0">
                        <a:buNone/>
                      </a:pPr>
                      <a:r>
                        <a:rPr lang="ro-RO" dirty="0"/>
                        <a:t>Timp rulare</a:t>
                      </a:r>
                    </a:p>
                  </a:txBody>
                  <a:tcPr/>
                </a:tc>
                <a:tc>
                  <a:txBody>
                    <a:bodyPr/>
                    <a:lstStyle/>
                    <a:p>
                      <a:pPr lvl="0">
                        <a:buNone/>
                      </a:pPr>
                      <a:r>
                        <a:rPr lang="ro-RO" dirty="0" smtClean="0">
                          <a:solidFill>
                            <a:srgbClr val="00B050"/>
                          </a:solidFill>
                        </a:rPr>
                        <a:t>6.704 s</a:t>
                      </a:r>
                      <a:endParaRPr lang="ro-RO" dirty="0">
                        <a:solidFill>
                          <a:srgbClr val="00B050"/>
                        </a:solidFill>
                      </a:endParaRPr>
                    </a:p>
                  </a:txBody>
                  <a:tcPr/>
                </a:tc>
                <a:tc>
                  <a:txBody>
                    <a:bodyPr/>
                    <a:lstStyle/>
                    <a:p>
                      <a:r>
                        <a:rPr lang="en-US" dirty="0" smtClean="0"/>
                        <a:t>6.724 s</a:t>
                      </a:r>
                      <a:endParaRPr lang="en-US" dirty="0"/>
                    </a:p>
                  </a:txBody>
                  <a:tcPr/>
                </a:tc>
                <a:tc>
                  <a:txBody>
                    <a:bodyPr/>
                    <a:lstStyle/>
                    <a:p>
                      <a:r>
                        <a:rPr lang="en-US" dirty="0" smtClean="0"/>
                        <a:t>19.344 s</a:t>
                      </a:r>
                      <a:endParaRPr lang="en-US" dirty="0"/>
                    </a:p>
                  </a:txBody>
                  <a:tcPr/>
                </a:tc>
                <a:tc>
                  <a:txBody>
                    <a:bodyPr/>
                    <a:lstStyle/>
                    <a:p>
                      <a:r>
                        <a:rPr lang="en-US" dirty="0" smtClean="0">
                          <a:solidFill>
                            <a:srgbClr val="FF0000"/>
                          </a:solidFill>
                        </a:rPr>
                        <a:t>24.982 s</a:t>
                      </a:r>
                      <a:endParaRPr lang="en-US" dirty="0">
                        <a:solidFill>
                          <a:srgbClr val="FF0000"/>
                        </a:solidFill>
                      </a:endParaRPr>
                    </a:p>
                  </a:txBody>
                  <a:tcPr/>
                </a:tc>
                <a:tc>
                  <a:txBody>
                    <a:bodyPr/>
                    <a:lstStyle/>
                    <a:p>
                      <a:r>
                        <a:rPr lang="en-US" dirty="0" smtClean="0"/>
                        <a:t>6.712 s</a:t>
                      </a:r>
                      <a:endParaRPr lang="en-US"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199</TotalTime>
  <Words>970</Words>
  <Application>Microsoft Office PowerPoint</Application>
  <PresentationFormat>Custom</PresentationFormat>
  <Paragraphs>112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Madison</vt:lpstr>
      <vt:lpstr>Proiect-Structuri de date</vt:lpstr>
      <vt:lpstr>Bubble Sort                          </vt:lpstr>
      <vt:lpstr>Radix Sort                         </vt:lpstr>
      <vt:lpstr>Merge Sort                         </vt:lpstr>
      <vt:lpstr>Shell Sort                          </vt:lpstr>
      <vt:lpstr>Quick Sort                           </vt:lpstr>
      <vt:lpstr>Comparatii ale timpului de rulare </vt:lpstr>
      <vt:lpstr>Comparatii ale timpului de rulare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Desktop</dc:creator>
  <cp:lastModifiedBy>Desktop</cp:lastModifiedBy>
  <cp:revision>172</cp:revision>
  <dcterms:created xsi:type="dcterms:W3CDTF">2023-03-11T10:36:14Z</dcterms:created>
  <dcterms:modified xsi:type="dcterms:W3CDTF">2023-03-15T16:44:05Z</dcterms:modified>
</cp:coreProperties>
</file>