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6553438" cy="29260800"/>
  <p:notesSz cx="10234613" cy="7099300"/>
  <p:custDataLst>
    <p:tags r:id="rId4"/>
  </p:custDataLst>
  <p:defaultTextStyle>
    <a:defPPr>
      <a:defRPr lang="fr-FR"/>
    </a:defPPr>
    <a:lvl1pPr marL="0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1pPr>
    <a:lvl2pPr marL="2270223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2pPr>
    <a:lvl3pPr marL="4540446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3pPr>
    <a:lvl4pPr marL="6810669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4pPr>
    <a:lvl5pPr marL="9080891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5pPr>
    <a:lvl6pPr marL="11351115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6pPr>
    <a:lvl7pPr marL="13621338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7pPr>
    <a:lvl8pPr marL="15891560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8pPr>
    <a:lvl9pPr marL="18161784" algn="l" defTabSz="4540446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4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58" autoAdjust="0"/>
    <p:restoredTop sz="97410" autoAdjust="0"/>
  </p:normalViewPr>
  <p:slideViewPr>
    <p:cSldViewPr snapToGrid="0">
      <p:cViewPr>
        <p:scale>
          <a:sx n="40" d="100"/>
          <a:sy n="40" d="100"/>
        </p:scale>
        <p:origin x="-2894" y="-3130"/>
      </p:cViewPr>
      <p:guideLst>
        <p:guide orient="horz" pos="9216"/>
        <p:guide pos="14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9" cy="35496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>
              <a:defRPr sz="1300"/>
            </a:lvl1pPr>
          </a:lstStyle>
          <a:p>
            <a:fld id="{46CB8293-17FB-4167-B3CA-100371B7EE79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998788" y="531813"/>
            <a:ext cx="42370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9" cy="35496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47" y="6743104"/>
            <a:ext cx="4434999" cy="35496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>
              <a:defRPr sz="1300"/>
            </a:lvl1pPr>
          </a:lstStyle>
          <a:p>
            <a:fld id="{DC9D77FF-F349-4C73-B105-002AF4468E2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9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2270223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4540446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6810669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9080891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11351115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13621338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5891560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8161784" algn="l" defTabSz="4540446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998788" y="531813"/>
            <a:ext cx="4237037" cy="26638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D77FF-F349-4C73-B105-002AF4468E2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5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510" y="9089816"/>
            <a:ext cx="39570422" cy="627210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83017" y="16581120"/>
            <a:ext cx="32587407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70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41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1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8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5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623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94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6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89010195" y="6563372"/>
            <a:ext cx="58652485" cy="1398557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036593" y="6563372"/>
            <a:ext cx="175197719" cy="1398557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7402" y="18802786"/>
            <a:ext cx="39570422" cy="5811520"/>
          </a:xfrm>
        </p:spPr>
        <p:txBody>
          <a:bodyPr anchor="t"/>
          <a:lstStyle>
            <a:lvl1pPr algn="l">
              <a:defRPr sz="19903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7402" y="12401988"/>
            <a:ext cx="39570422" cy="6400798"/>
          </a:xfrm>
        </p:spPr>
        <p:txBody>
          <a:bodyPr anchor="b"/>
          <a:lstStyle>
            <a:lvl1pPr marL="0" indent="0">
              <a:buNone/>
              <a:defRPr sz="9902">
                <a:solidFill>
                  <a:schemeClr val="tx1">
                    <a:tint val="75000"/>
                  </a:schemeClr>
                </a:solidFill>
              </a:defRPr>
            </a:lvl1pPr>
            <a:lvl2pPr marL="2270582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541163" indent="0">
              <a:buNone/>
              <a:defRPr sz="8002">
                <a:solidFill>
                  <a:schemeClr val="tx1">
                    <a:tint val="75000"/>
                  </a:schemeClr>
                </a:solidFill>
              </a:defRPr>
            </a:lvl3pPr>
            <a:lvl4pPr marL="6811746" indent="0">
              <a:buNone/>
              <a:defRPr sz="6899">
                <a:solidFill>
                  <a:schemeClr val="tx1">
                    <a:tint val="75000"/>
                  </a:schemeClr>
                </a:solidFill>
              </a:defRPr>
            </a:lvl4pPr>
            <a:lvl5pPr marL="9082327" indent="0">
              <a:buNone/>
              <a:defRPr sz="6899">
                <a:solidFill>
                  <a:schemeClr val="tx1">
                    <a:tint val="75000"/>
                  </a:schemeClr>
                </a:solidFill>
              </a:defRPr>
            </a:lvl5pPr>
            <a:lvl6pPr marL="11352909" indent="0">
              <a:buNone/>
              <a:defRPr sz="6899">
                <a:solidFill>
                  <a:schemeClr val="tx1">
                    <a:tint val="75000"/>
                  </a:schemeClr>
                </a:solidFill>
              </a:defRPr>
            </a:lvl6pPr>
            <a:lvl7pPr marL="13623491" indent="0">
              <a:buNone/>
              <a:defRPr sz="6899">
                <a:solidFill>
                  <a:schemeClr val="tx1">
                    <a:tint val="75000"/>
                  </a:schemeClr>
                </a:solidFill>
              </a:defRPr>
            </a:lvl7pPr>
            <a:lvl8pPr marL="15894072" indent="0">
              <a:buNone/>
              <a:defRPr sz="6899">
                <a:solidFill>
                  <a:schemeClr val="tx1">
                    <a:tint val="75000"/>
                  </a:schemeClr>
                </a:solidFill>
              </a:defRPr>
            </a:lvl8pPr>
            <a:lvl9pPr marL="18164655" indent="0">
              <a:buNone/>
              <a:defRPr sz="6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036585" y="38242252"/>
            <a:ext cx="116925099" cy="108176908"/>
          </a:xfrm>
        </p:spPr>
        <p:txBody>
          <a:bodyPr/>
          <a:lstStyle>
            <a:lvl1pPr>
              <a:defRPr sz="13902"/>
            </a:lvl1pPr>
            <a:lvl2pPr>
              <a:defRPr sz="11902"/>
            </a:lvl2pPr>
            <a:lvl3pPr>
              <a:defRPr sz="9902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0737583" y="38242252"/>
            <a:ext cx="116925105" cy="108176908"/>
          </a:xfrm>
        </p:spPr>
        <p:txBody>
          <a:bodyPr/>
          <a:lstStyle>
            <a:lvl1pPr>
              <a:defRPr sz="13902"/>
            </a:lvl1pPr>
            <a:lvl2pPr>
              <a:defRPr sz="11902"/>
            </a:lvl2pPr>
            <a:lvl3pPr>
              <a:defRPr sz="9902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674" y="1171788"/>
            <a:ext cx="41898094" cy="4876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7680" y="6549826"/>
            <a:ext cx="20569187" cy="2729651"/>
          </a:xfrm>
        </p:spPr>
        <p:txBody>
          <a:bodyPr anchor="b"/>
          <a:lstStyle>
            <a:lvl1pPr marL="0" indent="0">
              <a:buNone/>
              <a:defRPr sz="11902" b="1"/>
            </a:lvl1pPr>
            <a:lvl2pPr marL="2270582" indent="0">
              <a:buNone/>
              <a:defRPr sz="9902" b="1"/>
            </a:lvl2pPr>
            <a:lvl3pPr marL="4541163" indent="0">
              <a:buNone/>
              <a:defRPr sz="9000" b="1"/>
            </a:lvl3pPr>
            <a:lvl4pPr marL="6811746" indent="0">
              <a:buNone/>
              <a:defRPr sz="8002" b="1"/>
            </a:lvl4pPr>
            <a:lvl5pPr marL="9082327" indent="0">
              <a:buNone/>
              <a:defRPr sz="8002" b="1"/>
            </a:lvl5pPr>
            <a:lvl6pPr marL="11352909" indent="0">
              <a:buNone/>
              <a:defRPr sz="8002" b="1"/>
            </a:lvl6pPr>
            <a:lvl7pPr marL="13623491" indent="0">
              <a:buNone/>
              <a:defRPr sz="8002" b="1"/>
            </a:lvl7pPr>
            <a:lvl8pPr marL="15894072" indent="0">
              <a:buNone/>
              <a:defRPr sz="8002" b="1"/>
            </a:lvl8pPr>
            <a:lvl9pPr marL="18164655" indent="0">
              <a:buNone/>
              <a:defRPr sz="8002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327680" y="9279466"/>
            <a:ext cx="20569187" cy="16858829"/>
          </a:xfrm>
        </p:spPr>
        <p:txBody>
          <a:bodyPr/>
          <a:lstStyle>
            <a:lvl1pPr>
              <a:defRPr sz="11902"/>
            </a:lvl1pPr>
            <a:lvl2pPr>
              <a:defRPr sz="9902"/>
            </a:lvl2pPr>
            <a:lvl3pPr>
              <a:defRPr sz="9000"/>
            </a:lvl3pPr>
            <a:lvl4pPr>
              <a:defRPr sz="8002"/>
            </a:lvl4pPr>
            <a:lvl5pPr>
              <a:defRPr sz="8002"/>
            </a:lvl5pPr>
            <a:lvl6pPr>
              <a:defRPr sz="8002"/>
            </a:lvl6pPr>
            <a:lvl7pPr>
              <a:defRPr sz="8002"/>
            </a:lvl7pPr>
            <a:lvl8pPr>
              <a:defRPr sz="8002"/>
            </a:lvl8pPr>
            <a:lvl9pPr>
              <a:defRPr sz="8002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3648503" y="6549826"/>
            <a:ext cx="20577266" cy="2729651"/>
          </a:xfrm>
        </p:spPr>
        <p:txBody>
          <a:bodyPr anchor="b"/>
          <a:lstStyle>
            <a:lvl1pPr marL="0" indent="0">
              <a:buNone/>
              <a:defRPr sz="11902" b="1"/>
            </a:lvl1pPr>
            <a:lvl2pPr marL="2270582" indent="0">
              <a:buNone/>
              <a:defRPr sz="9902" b="1"/>
            </a:lvl2pPr>
            <a:lvl3pPr marL="4541163" indent="0">
              <a:buNone/>
              <a:defRPr sz="9000" b="1"/>
            </a:lvl3pPr>
            <a:lvl4pPr marL="6811746" indent="0">
              <a:buNone/>
              <a:defRPr sz="8002" b="1"/>
            </a:lvl4pPr>
            <a:lvl5pPr marL="9082327" indent="0">
              <a:buNone/>
              <a:defRPr sz="8002" b="1"/>
            </a:lvl5pPr>
            <a:lvl6pPr marL="11352909" indent="0">
              <a:buNone/>
              <a:defRPr sz="8002" b="1"/>
            </a:lvl6pPr>
            <a:lvl7pPr marL="13623491" indent="0">
              <a:buNone/>
              <a:defRPr sz="8002" b="1"/>
            </a:lvl7pPr>
            <a:lvl8pPr marL="15894072" indent="0">
              <a:buNone/>
              <a:defRPr sz="8002" b="1"/>
            </a:lvl8pPr>
            <a:lvl9pPr marL="18164655" indent="0">
              <a:buNone/>
              <a:defRPr sz="8002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3648503" y="9279466"/>
            <a:ext cx="20577266" cy="16858829"/>
          </a:xfrm>
        </p:spPr>
        <p:txBody>
          <a:bodyPr/>
          <a:lstStyle>
            <a:lvl1pPr>
              <a:defRPr sz="11902"/>
            </a:lvl1pPr>
            <a:lvl2pPr>
              <a:defRPr sz="9902"/>
            </a:lvl2pPr>
            <a:lvl3pPr>
              <a:defRPr sz="9000"/>
            </a:lvl3pPr>
            <a:lvl4pPr>
              <a:defRPr sz="8002"/>
            </a:lvl4pPr>
            <a:lvl5pPr>
              <a:defRPr sz="8002"/>
            </a:lvl5pPr>
            <a:lvl6pPr>
              <a:defRPr sz="8002"/>
            </a:lvl6pPr>
            <a:lvl7pPr>
              <a:defRPr sz="8002"/>
            </a:lvl7pPr>
            <a:lvl8pPr>
              <a:defRPr sz="8002"/>
            </a:lvl8pPr>
            <a:lvl9pPr>
              <a:defRPr sz="8002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27683" y="1165024"/>
            <a:ext cx="15315761" cy="4958080"/>
          </a:xfrm>
        </p:spPr>
        <p:txBody>
          <a:bodyPr anchor="b"/>
          <a:lstStyle>
            <a:lvl1pPr algn="l">
              <a:defRPr sz="9902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01106" y="1165015"/>
            <a:ext cx="26024665" cy="24973282"/>
          </a:xfrm>
        </p:spPr>
        <p:txBody>
          <a:bodyPr/>
          <a:lstStyle>
            <a:lvl1pPr>
              <a:defRPr sz="15903"/>
            </a:lvl1pPr>
            <a:lvl2pPr>
              <a:defRPr sz="13902"/>
            </a:lvl2pPr>
            <a:lvl3pPr>
              <a:defRPr sz="11902"/>
            </a:lvl3pPr>
            <a:lvl4pPr>
              <a:defRPr sz="9902"/>
            </a:lvl4pPr>
            <a:lvl5pPr>
              <a:defRPr sz="9902"/>
            </a:lvl5pPr>
            <a:lvl6pPr>
              <a:defRPr sz="9902"/>
            </a:lvl6pPr>
            <a:lvl7pPr>
              <a:defRPr sz="9902"/>
            </a:lvl7pPr>
            <a:lvl8pPr>
              <a:defRPr sz="9902"/>
            </a:lvl8pPr>
            <a:lvl9pPr>
              <a:defRPr sz="9902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27683" y="6123105"/>
            <a:ext cx="15315761" cy="20015202"/>
          </a:xfrm>
        </p:spPr>
        <p:txBody>
          <a:bodyPr/>
          <a:lstStyle>
            <a:lvl1pPr marL="0" indent="0">
              <a:buNone/>
              <a:defRPr sz="6899"/>
            </a:lvl1pPr>
            <a:lvl2pPr marL="2270582" indent="0">
              <a:buNone/>
              <a:defRPr sz="5902"/>
            </a:lvl2pPr>
            <a:lvl3pPr marL="4541163" indent="0">
              <a:buNone/>
              <a:defRPr sz="5002"/>
            </a:lvl3pPr>
            <a:lvl4pPr marL="6811746" indent="0">
              <a:buNone/>
              <a:defRPr sz="4399"/>
            </a:lvl4pPr>
            <a:lvl5pPr marL="9082327" indent="0">
              <a:buNone/>
              <a:defRPr sz="4399"/>
            </a:lvl5pPr>
            <a:lvl6pPr marL="11352909" indent="0">
              <a:buNone/>
              <a:defRPr sz="4399"/>
            </a:lvl6pPr>
            <a:lvl7pPr marL="13623491" indent="0">
              <a:buNone/>
              <a:defRPr sz="4399"/>
            </a:lvl7pPr>
            <a:lvl8pPr marL="15894072" indent="0">
              <a:buNone/>
              <a:defRPr sz="4399"/>
            </a:lvl8pPr>
            <a:lvl9pPr marL="18164655" indent="0">
              <a:buNone/>
              <a:defRPr sz="4399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24803" y="20482560"/>
            <a:ext cx="27932063" cy="2418082"/>
          </a:xfrm>
        </p:spPr>
        <p:txBody>
          <a:bodyPr anchor="b"/>
          <a:lstStyle>
            <a:lvl1pPr algn="l">
              <a:defRPr sz="9902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124803" y="2614517"/>
            <a:ext cx="27932063" cy="17556480"/>
          </a:xfrm>
        </p:spPr>
        <p:txBody>
          <a:bodyPr/>
          <a:lstStyle>
            <a:lvl1pPr marL="0" indent="0">
              <a:buNone/>
              <a:defRPr sz="15903"/>
            </a:lvl1pPr>
            <a:lvl2pPr marL="2270582" indent="0">
              <a:buNone/>
              <a:defRPr sz="13902"/>
            </a:lvl2pPr>
            <a:lvl3pPr marL="4541163" indent="0">
              <a:buNone/>
              <a:defRPr sz="11902"/>
            </a:lvl3pPr>
            <a:lvl4pPr marL="6811746" indent="0">
              <a:buNone/>
              <a:defRPr sz="9902"/>
            </a:lvl4pPr>
            <a:lvl5pPr marL="9082327" indent="0">
              <a:buNone/>
              <a:defRPr sz="9902"/>
            </a:lvl5pPr>
            <a:lvl6pPr marL="11352909" indent="0">
              <a:buNone/>
              <a:defRPr sz="9902"/>
            </a:lvl6pPr>
            <a:lvl7pPr marL="13623491" indent="0">
              <a:buNone/>
              <a:defRPr sz="9902"/>
            </a:lvl7pPr>
            <a:lvl8pPr marL="15894072" indent="0">
              <a:buNone/>
              <a:defRPr sz="9902"/>
            </a:lvl8pPr>
            <a:lvl9pPr marL="18164655" indent="0">
              <a:buNone/>
              <a:defRPr sz="9902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24803" y="22900653"/>
            <a:ext cx="27932063" cy="3434077"/>
          </a:xfrm>
        </p:spPr>
        <p:txBody>
          <a:bodyPr/>
          <a:lstStyle>
            <a:lvl1pPr marL="0" indent="0">
              <a:buNone/>
              <a:defRPr sz="6899"/>
            </a:lvl1pPr>
            <a:lvl2pPr marL="2270582" indent="0">
              <a:buNone/>
              <a:defRPr sz="5902"/>
            </a:lvl2pPr>
            <a:lvl3pPr marL="4541163" indent="0">
              <a:buNone/>
              <a:defRPr sz="5002"/>
            </a:lvl3pPr>
            <a:lvl4pPr marL="6811746" indent="0">
              <a:buNone/>
              <a:defRPr sz="4399"/>
            </a:lvl4pPr>
            <a:lvl5pPr marL="9082327" indent="0">
              <a:buNone/>
              <a:defRPr sz="4399"/>
            </a:lvl5pPr>
            <a:lvl6pPr marL="11352909" indent="0">
              <a:buNone/>
              <a:defRPr sz="4399"/>
            </a:lvl6pPr>
            <a:lvl7pPr marL="13623491" indent="0">
              <a:buNone/>
              <a:defRPr sz="4399"/>
            </a:lvl7pPr>
            <a:lvl8pPr marL="15894072" indent="0">
              <a:buNone/>
              <a:defRPr sz="4399"/>
            </a:lvl8pPr>
            <a:lvl9pPr marL="18164655" indent="0">
              <a:buNone/>
              <a:defRPr sz="4399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27674" y="1171788"/>
            <a:ext cx="41898094" cy="4876800"/>
          </a:xfrm>
          <a:prstGeom prst="rect">
            <a:avLst/>
          </a:prstGeom>
        </p:spPr>
        <p:txBody>
          <a:bodyPr vert="horz" lIns="454045" tIns="227022" rIns="454045" bIns="227022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7674" y="6827532"/>
            <a:ext cx="41898094" cy="19310775"/>
          </a:xfrm>
          <a:prstGeom prst="rect">
            <a:avLst/>
          </a:prstGeom>
        </p:spPr>
        <p:txBody>
          <a:bodyPr vert="horz" lIns="454045" tIns="227022" rIns="454045" bIns="227022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7680" y="27120439"/>
            <a:ext cx="10862469" cy="1557867"/>
          </a:xfrm>
          <a:prstGeom prst="rect">
            <a:avLst/>
          </a:prstGeom>
        </p:spPr>
        <p:txBody>
          <a:bodyPr vert="horz" lIns="454045" tIns="227022" rIns="454045" bIns="227022" rtlCol="0" anchor="ctr"/>
          <a:lstStyle>
            <a:lvl1pPr algn="l">
              <a:defRPr sz="5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C922-CA06-4E3A-896D-4BBA3EEDE5EC}" type="datetimeFigureOut">
              <a:rPr lang="fr-FR" smtClean="0"/>
              <a:pPr/>
              <a:t>20/06/2014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905760" y="27120439"/>
            <a:ext cx="14741922" cy="1557867"/>
          </a:xfrm>
          <a:prstGeom prst="rect">
            <a:avLst/>
          </a:prstGeom>
        </p:spPr>
        <p:txBody>
          <a:bodyPr vert="horz" lIns="454045" tIns="227022" rIns="454045" bIns="227022" rtlCol="0" anchor="ctr"/>
          <a:lstStyle>
            <a:lvl1pPr algn="ctr">
              <a:defRPr sz="5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3363305" y="27120439"/>
            <a:ext cx="10862469" cy="1557867"/>
          </a:xfrm>
          <a:prstGeom prst="rect">
            <a:avLst/>
          </a:prstGeom>
        </p:spPr>
        <p:txBody>
          <a:bodyPr vert="horz" lIns="454045" tIns="227022" rIns="454045" bIns="227022" rtlCol="0" anchor="ctr"/>
          <a:lstStyle>
            <a:lvl1pPr algn="r">
              <a:defRPr sz="5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0FD9-C6CF-4545-8D1A-693284805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41163" rtl="0" eaLnBrk="1" latinLnBrk="0" hangingPunct="1">
        <a:spcBef>
          <a:spcPct val="0"/>
        </a:spcBef>
        <a:buNone/>
        <a:defRPr sz="21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2937" indent="-1702937" algn="l" defTabSz="4541163" rtl="0" eaLnBrk="1" latinLnBrk="0" hangingPunct="1">
        <a:spcBef>
          <a:spcPct val="20000"/>
        </a:spcBef>
        <a:buFont typeface="Arial" pitchFamily="34" charset="0"/>
        <a:buChar char="•"/>
        <a:defRPr sz="15903" kern="1200">
          <a:solidFill>
            <a:schemeClr val="tx1"/>
          </a:solidFill>
          <a:latin typeface="+mn-lt"/>
          <a:ea typeface="+mn-ea"/>
          <a:cs typeface="+mn-cs"/>
        </a:defRPr>
      </a:lvl1pPr>
      <a:lvl2pPr marL="3689695" indent="-1419112" algn="l" defTabSz="4541163" rtl="0" eaLnBrk="1" latinLnBrk="0" hangingPunct="1">
        <a:spcBef>
          <a:spcPct val="20000"/>
        </a:spcBef>
        <a:buFont typeface="Arial" pitchFamily="34" charset="0"/>
        <a:buChar char="–"/>
        <a:defRPr sz="13902" kern="1200">
          <a:solidFill>
            <a:schemeClr val="tx1"/>
          </a:solidFill>
          <a:latin typeface="+mn-lt"/>
          <a:ea typeface="+mn-ea"/>
          <a:cs typeface="+mn-cs"/>
        </a:defRPr>
      </a:lvl2pPr>
      <a:lvl3pPr marL="5676453" indent="-1135290" algn="l" defTabSz="4541163" rtl="0" eaLnBrk="1" latinLnBrk="0" hangingPunct="1">
        <a:spcBef>
          <a:spcPct val="20000"/>
        </a:spcBef>
        <a:buFont typeface="Arial" pitchFamily="34" charset="0"/>
        <a:buChar char="•"/>
        <a:defRPr sz="11902" kern="1200">
          <a:solidFill>
            <a:schemeClr val="tx1"/>
          </a:solidFill>
          <a:latin typeface="+mn-lt"/>
          <a:ea typeface="+mn-ea"/>
          <a:cs typeface="+mn-cs"/>
        </a:defRPr>
      </a:lvl3pPr>
      <a:lvl4pPr marL="7947037" indent="-1135290" algn="l" defTabSz="4541163" rtl="0" eaLnBrk="1" latinLnBrk="0" hangingPunct="1">
        <a:spcBef>
          <a:spcPct val="20000"/>
        </a:spcBef>
        <a:buFont typeface="Arial" pitchFamily="34" charset="0"/>
        <a:buChar char="–"/>
        <a:defRPr sz="9902" kern="1200">
          <a:solidFill>
            <a:schemeClr val="tx1"/>
          </a:solidFill>
          <a:latin typeface="+mn-lt"/>
          <a:ea typeface="+mn-ea"/>
          <a:cs typeface="+mn-cs"/>
        </a:defRPr>
      </a:lvl4pPr>
      <a:lvl5pPr marL="10217617" indent="-1135290" algn="l" defTabSz="4541163" rtl="0" eaLnBrk="1" latinLnBrk="0" hangingPunct="1">
        <a:spcBef>
          <a:spcPct val="20000"/>
        </a:spcBef>
        <a:buFont typeface="Arial" pitchFamily="34" charset="0"/>
        <a:buChar char="»"/>
        <a:defRPr sz="9902" kern="1200">
          <a:solidFill>
            <a:schemeClr val="tx1"/>
          </a:solidFill>
          <a:latin typeface="+mn-lt"/>
          <a:ea typeface="+mn-ea"/>
          <a:cs typeface="+mn-cs"/>
        </a:defRPr>
      </a:lvl5pPr>
      <a:lvl6pPr marL="12488201" indent="-1135290" algn="l" defTabSz="4541163" rtl="0" eaLnBrk="1" latinLnBrk="0" hangingPunct="1">
        <a:spcBef>
          <a:spcPct val="20000"/>
        </a:spcBef>
        <a:buFont typeface="Arial" pitchFamily="34" charset="0"/>
        <a:buChar char="•"/>
        <a:defRPr sz="9902" kern="1200">
          <a:solidFill>
            <a:schemeClr val="tx1"/>
          </a:solidFill>
          <a:latin typeface="+mn-lt"/>
          <a:ea typeface="+mn-ea"/>
          <a:cs typeface="+mn-cs"/>
        </a:defRPr>
      </a:lvl6pPr>
      <a:lvl7pPr marL="14758781" indent="-1135290" algn="l" defTabSz="4541163" rtl="0" eaLnBrk="1" latinLnBrk="0" hangingPunct="1">
        <a:spcBef>
          <a:spcPct val="20000"/>
        </a:spcBef>
        <a:buFont typeface="Arial" pitchFamily="34" charset="0"/>
        <a:buChar char="•"/>
        <a:defRPr sz="9902" kern="1200">
          <a:solidFill>
            <a:schemeClr val="tx1"/>
          </a:solidFill>
          <a:latin typeface="+mn-lt"/>
          <a:ea typeface="+mn-ea"/>
          <a:cs typeface="+mn-cs"/>
        </a:defRPr>
      </a:lvl7pPr>
      <a:lvl8pPr marL="17029363" indent="-1135290" algn="l" defTabSz="4541163" rtl="0" eaLnBrk="1" latinLnBrk="0" hangingPunct="1">
        <a:spcBef>
          <a:spcPct val="20000"/>
        </a:spcBef>
        <a:buFont typeface="Arial" pitchFamily="34" charset="0"/>
        <a:buChar char="•"/>
        <a:defRPr sz="9902" kern="1200">
          <a:solidFill>
            <a:schemeClr val="tx1"/>
          </a:solidFill>
          <a:latin typeface="+mn-lt"/>
          <a:ea typeface="+mn-ea"/>
          <a:cs typeface="+mn-cs"/>
        </a:defRPr>
      </a:lvl8pPr>
      <a:lvl9pPr marL="19299945" indent="-1135290" algn="l" defTabSz="4541163" rtl="0" eaLnBrk="1" latinLnBrk="0" hangingPunct="1">
        <a:spcBef>
          <a:spcPct val="20000"/>
        </a:spcBef>
        <a:buFont typeface="Arial" pitchFamily="34" charset="0"/>
        <a:buChar char="•"/>
        <a:defRPr sz="99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582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41163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11746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082327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52909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623491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894072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164655" algn="l" defTabSz="4541163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png"/><Relationship Id="rId22" Type="http://schemas.openxmlformats.org/officeDocument/2006/relationships/image" Target="../media/image20.jpe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jpe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9"/>
          <p:cNvSpPr>
            <a:spLocks noChangeArrowheads="1"/>
          </p:cNvSpPr>
          <p:nvPr/>
        </p:nvSpPr>
        <p:spPr bwMode="auto">
          <a:xfrm>
            <a:off x="21943529" y="13377175"/>
            <a:ext cx="7882926" cy="15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Use sparse MPEG flow </a:t>
            </a:r>
            <a:r>
              <a:rPr lang="en-US" sz="3199" dirty="0"/>
              <a:t>vectors to </a:t>
            </a:r>
            <a:r>
              <a:rPr lang="en-US" sz="3199" dirty="0" smtClean="0"/>
              <a:t>compute</a:t>
            </a:r>
            <a:br>
              <a:rPr lang="en-US" sz="3199" dirty="0" smtClean="0"/>
            </a:br>
            <a:r>
              <a:rPr lang="en-US" sz="3199" dirty="0" smtClean="0"/>
              <a:t>   </a:t>
            </a:r>
            <a:r>
              <a:rPr lang="en-US" sz="3199" b="1" dirty="0" smtClean="0">
                <a:solidFill>
                  <a:srgbClr val="FF0000"/>
                </a:solidFill>
              </a:rPr>
              <a:t>HOF</a:t>
            </a:r>
            <a:r>
              <a:rPr lang="en-US" sz="3199" dirty="0" smtClean="0"/>
              <a:t>: Histograms of flow</a:t>
            </a:r>
            <a:br>
              <a:rPr lang="en-US" sz="3199" dirty="0" smtClean="0"/>
            </a:br>
            <a:r>
              <a:rPr lang="en-US" sz="3199" dirty="0" smtClean="0"/>
              <a:t>   </a:t>
            </a:r>
            <a:r>
              <a:rPr lang="en-US" sz="3199" b="1" dirty="0" smtClean="0">
                <a:solidFill>
                  <a:srgbClr val="FF0000"/>
                </a:solidFill>
              </a:rPr>
              <a:t>MBH</a:t>
            </a:r>
            <a:r>
              <a:rPr lang="en-US" sz="3199" dirty="0" smtClean="0"/>
              <a:t>: Motion boundary histograms</a:t>
            </a:r>
            <a:endParaRPr lang="en-US" sz="3199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42498" y="595206"/>
            <a:ext cx="4389609" cy="3494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1700709" y="295173"/>
            <a:ext cx="24704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7200" b="1" dirty="0">
                <a:solidFill>
                  <a:srgbClr val="FF0000"/>
                </a:solidFill>
                <a:latin typeface="Arial" pitchFamily="-65" charset="0"/>
              </a:rPr>
              <a:t>Efficient feature extraction, encoding and classification </a:t>
            </a:r>
            <a:br>
              <a:rPr lang="en-US" sz="7200" b="1" dirty="0">
                <a:solidFill>
                  <a:srgbClr val="FF0000"/>
                </a:solidFill>
                <a:latin typeface="Arial" pitchFamily="-65" charset="0"/>
              </a:rPr>
            </a:br>
            <a:r>
              <a:rPr lang="en-US" sz="7200" b="1" dirty="0">
                <a:solidFill>
                  <a:srgbClr val="FF0000"/>
                </a:solidFill>
                <a:latin typeface="Arial" pitchFamily="-65" charset="0"/>
              </a:rPr>
              <a:t>for action recognition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9739223" y="2785004"/>
            <a:ext cx="284263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dirty="0">
                <a:latin typeface="Arial" pitchFamily="34" charset="0"/>
                <a:cs typeface="Arial" pitchFamily="34" charset="0"/>
              </a:rPr>
              <a:t>Vadim </a:t>
            </a:r>
            <a:r>
              <a:rPr lang="en-US" sz="5000" dirty="0" err="1">
                <a:latin typeface="Arial" pitchFamily="34" charset="0"/>
                <a:cs typeface="Arial" pitchFamily="34" charset="0"/>
              </a:rPr>
              <a:t>Kantorov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, Ivan Laptev</a:t>
            </a:r>
            <a:endParaRPr lang="en-US" sz="50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1376"/>
          <p:cNvSpPr>
            <a:spLocks noChangeArrowheads="1"/>
          </p:cNvSpPr>
          <p:nvPr/>
        </p:nvSpPr>
        <p:spPr bwMode="auto">
          <a:xfrm>
            <a:off x="10703631" y="3684124"/>
            <a:ext cx="242889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Ctr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aseline="300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INRIA – WILLOW / </a:t>
            </a:r>
            <a:r>
              <a:rPr lang="en-US" sz="5000" dirty="0" err="1">
                <a:latin typeface="Arial" pitchFamily="34" charset="0"/>
                <a:cs typeface="Arial" pitchFamily="34" charset="0"/>
              </a:rPr>
              <a:t>École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err="1">
                <a:latin typeface="Arial" pitchFamily="34" charset="0"/>
                <a:cs typeface="Arial" pitchFamily="34" charset="0"/>
              </a:rPr>
              <a:t>Normale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err="1">
                <a:latin typeface="Arial" pitchFamily="34" charset="0"/>
                <a:cs typeface="Arial" pitchFamily="34" charset="0"/>
              </a:rPr>
              <a:t>Supérieure</a:t>
            </a:r>
            <a:r>
              <a:rPr lang="en-US" sz="5000" dirty="0">
                <a:latin typeface="Arial" pitchFamily="34" charset="0"/>
                <a:cs typeface="Arial" pitchFamily="34" charset="0"/>
              </a:rPr>
              <a:t>, Paris, France</a:t>
            </a:r>
          </a:p>
        </p:txBody>
      </p:sp>
      <p:sp>
        <p:nvSpPr>
          <p:cNvPr id="39" name="Text Box 2002"/>
          <p:cNvSpPr txBox="1">
            <a:spLocks noChangeArrowheads="1"/>
          </p:cNvSpPr>
          <p:nvPr/>
        </p:nvSpPr>
        <p:spPr bwMode="auto">
          <a:xfrm>
            <a:off x="4555520" y="5698935"/>
            <a:ext cx="26432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dirty="0">
                <a:solidFill>
                  <a:srgbClr val="FF0000"/>
                </a:solidFill>
                <a:latin typeface="Arial" pitchFamily="-65" charset="0"/>
              </a:rPr>
              <a:t>Goal</a:t>
            </a:r>
          </a:p>
        </p:txBody>
      </p:sp>
      <p:sp>
        <p:nvSpPr>
          <p:cNvPr id="518" name="ZoneTexte 517"/>
          <p:cNvSpPr txBox="1"/>
          <p:nvPr/>
        </p:nvSpPr>
        <p:spPr>
          <a:xfrm>
            <a:off x="39949857" y="4085319"/>
            <a:ext cx="5600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École</a:t>
            </a:r>
            <a:r>
              <a:rPr lang="en-US" sz="4000" dirty="0"/>
              <a:t> </a:t>
            </a:r>
            <a:r>
              <a:rPr lang="en-US" sz="4000" dirty="0" err="1"/>
              <a:t>Normale</a:t>
            </a:r>
            <a:r>
              <a:rPr lang="en-US" sz="4000" dirty="0"/>
              <a:t> </a:t>
            </a:r>
            <a:r>
              <a:rPr lang="en-US" sz="4000" dirty="0" err="1"/>
              <a:t>Supérieure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870" y="2217510"/>
            <a:ext cx="2556256" cy="261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" name="Image 398" descr="logo_tdl"/>
          <p:cNvPicPr/>
          <p:nvPr/>
        </p:nvPicPr>
        <p:blipFill>
          <a:blip r:embed="rId5" cstate="print"/>
          <a:srcRect l="24045" t="17875"/>
          <a:stretch>
            <a:fillRect/>
          </a:stretch>
        </p:blipFill>
        <p:spPr bwMode="auto">
          <a:xfrm>
            <a:off x="767931" y="5556"/>
            <a:ext cx="5668633" cy="241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4" name="Text Box 2002"/>
          <p:cNvSpPr txBox="1">
            <a:spLocks noChangeArrowheads="1"/>
          </p:cNvSpPr>
          <p:nvPr/>
        </p:nvSpPr>
        <p:spPr bwMode="auto">
          <a:xfrm>
            <a:off x="2795637" y="8027883"/>
            <a:ext cx="60486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dirty="0">
                <a:solidFill>
                  <a:srgbClr val="FF0000"/>
                </a:solidFill>
                <a:latin typeface="Arial" pitchFamily="-65" charset="0"/>
              </a:rPr>
              <a:t>Motivation</a:t>
            </a:r>
          </a:p>
        </p:txBody>
      </p:sp>
      <p:sp>
        <p:nvSpPr>
          <p:cNvPr id="405" name="Text Box 2002"/>
          <p:cNvSpPr txBox="1">
            <a:spLocks noChangeArrowheads="1"/>
          </p:cNvSpPr>
          <p:nvPr/>
        </p:nvSpPr>
        <p:spPr bwMode="auto">
          <a:xfrm>
            <a:off x="2014844" y="15784903"/>
            <a:ext cx="69410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dirty="0" smtClean="0">
                <a:solidFill>
                  <a:srgbClr val="FF0000"/>
                </a:solidFill>
                <a:latin typeface="Arial" pitchFamily="-65" charset="0"/>
              </a:rPr>
              <a:t>Contributions</a:t>
            </a:r>
            <a:endParaRPr lang="en-US" sz="6600" b="1" dirty="0">
              <a:solidFill>
                <a:srgbClr val="FF0000"/>
              </a:solidFill>
              <a:latin typeface="Arial" pitchFamily="-65" charset="0"/>
            </a:endParaRPr>
          </a:p>
        </p:txBody>
      </p:sp>
      <p:sp>
        <p:nvSpPr>
          <p:cNvPr id="406" name="Text Box 2002"/>
          <p:cNvSpPr txBox="1">
            <a:spLocks noChangeArrowheads="1"/>
          </p:cNvSpPr>
          <p:nvPr/>
        </p:nvSpPr>
        <p:spPr bwMode="auto">
          <a:xfrm>
            <a:off x="2194514" y="23912978"/>
            <a:ext cx="64087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>
                <a:solidFill>
                  <a:srgbClr val="FF0000"/>
                </a:solidFill>
                <a:latin typeface="Arial" pitchFamily="-65" charset="0"/>
              </a:rPr>
              <a:t>Related work</a:t>
            </a:r>
          </a:p>
        </p:txBody>
      </p:sp>
      <p:sp>
        <p:nvSpPr>
          <p:cNvPr id="410" name="Rectangle 2"/>
          <p:cNvSpPr>
            <a:spLocks noChangeArrowheads="1"/>
          </p:cNvSpPr>
          <p:nvPr/>
        </p:nvSpPr>
        <p:spPr bwMode="auto">
          <a:xfrm>
            <a:off x="37395598" y="5614669"/>
            <a:ext cx="324479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ct val="0"/>
              </a:spcAft>
            </a:pPr>
            <a:r>
              <a:rPr lang="en-US" sz="6600" b="1" dirty="0">
                <a:solidFill>
                  <a:srgbClr val="FF0000"/>
                </a:solidFill>
                <a:latin typeface="Arial" pitchFamily="-65" charset="0"/>
              </a:rPr>
              <a:t>Results</a:t>
            </a:r>
          </a:p>
        </p:txBody>
      </p:sp>
      <p:sp>
        <p:nvSpPr>
          <p:cNvPr id="651" name="Text Box 2002"/>
          <p:cNvSpPr txBox="1">
            <a:spLocks noChangeArrowheads="1"/>
          </p:cNvSpPr>
          <p:nvPr/>
        </p:nvSpPr>
        <p:spPr bwMode="auto">
          <a:xfrm>
            <a:off x="18411605" y="5732417"/>
            <a:ext cx="525949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dirty="0">
                <a:solidFill>
                  <a:srgbClr val="FF0000"/>
                </a:solidFill>
                <a:latin typeface="Arial" pitchFamily="-65" charset="0"/>
              </a:rPr>
              <a:t>Approach</a:t>
            </a:r>
          </a:p>
        </p:txBody>
      </p:sp>
      <p:sp>
        <p:nvSpPr>
          <p:cNvPr id="169" name="Rectangle 9"/>
          <p:cNvSpPr>
            <a:spLocks noChangeArrowheads="1"/>
          </p:cNvSpPr>
          <p:nvPr/>
        </p:nvSpPr>
        <p:spPr bwMode="auto">
          <a:xfrm>
            <a:off x="853387" y="9280114"/>
            <a:ext cx="9525287" cy="5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Huge amounts of video:</a:t>
            </a:r>
            <a:endParaRPr lang="en-US" sz="3199" dirty="0"/>
          </a:p>
        </p:txBody>
      </p:sp>
      <p:sp>
        <p:nvSpPr>
          <p:cNvPr id="170" name="Rectangle 9"/>
          <p:cNvSpPr>
            <a:spLocks noChangeArrowheads="1"/>
          </p:cNvSpPr>
          <p:nvPr/>
        </p:nvSpPr>
        <p:spPr bwMode="auto">
          <a:xfrm>
            <a:off x="815287" y="11745186"/>
            <a:ext cx="4912275" cy="5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Large-scale applications:</a:t>
            </a:r>
            <a:endParaRPr lang="en-US" sz="3199" dirty="0"/>
          </a:p>
        </p:txBody>
      </p:sp>
      <p:sp>
        <p:nvSpPr>
          <p:cNvPr id="172" name="Rectangle 9"/>
          <p:cNvSpPr>
            <a:spLocks noChangeArrowheads="1"/>
          </p:cNvSpPr>
          <p:nvPr/>
        </p:nvSpPr>
        <p:spPr bwMode="auto">
          <a:xfrm>
            <a:off x="445716" y="9226775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445716" y="11691844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251" name="Rectangle 9"/>
          <p:cNvSpPr>
            <a:spLocks noChangeArrowheads="1"/>
          </p:cNvSpPr>
          <p:nvPr/>
        </p:nvSpPr>
        <p:spPr bwMode="auto">
          <a:xfrm>
            <a:off x="20700115" y="6822301"/>
            <a:ext cx="106953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>
                <a:solidFill>
                  <a:srgbClr val="FF0000"/>
                </a:solidFill>
              </a:rPr>
              <a:t>Local motion descriptor</a:t>
            </a:r>
          </a:p>
        </p:txBody>
      </p:sp>
      <p:sp>
        <p:nvSpPr>
          <p:cNvPr id="252" name="Rectangle 9"/>
          <p:cNvSpPr>
            <a:spLocks noChangeArrowheads="1"/>
          </p:cNvSpPr>
          <p:nvPr/>
        </p:nvSpPr>
        <p:spPr bwMode="auto">
          <a:xfrm>
            <a:off x="20496034" y="18730200"/>
            <a:ext cx="106953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>
                <a:solidFill>
                  <a:srgbClr val="FF0000"/>
                </a:solidFill>
              </a:rPr>
              <a:t>Descriptor aggregation</a:t>
            </a:r>
          </a:p>
        </p:txBody>
      </p:sp>
      <p:sp>
        <p:nvSpPr>
          <p:cNvPr id="236" name="Rectangle 9"/>
          <p:cNvSpPr>
            <a:spLocks noChangeArrowheads="1"/>
          </p:cNvSpPr>
          <p:nvPr/>
        </p:nvSpPr>
        <p:spPr bwMode="auto">
          <a:xfrm>
            <a:off x="10604266" y="6822301"/>
            <a:ext cx="106953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>
                <a:solidFill>
                  <a:srgbClr val="FF0000"/>
                </a:solidFill>
              </a:rPr>
              <a:t>MPEG flow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/>
          <a:srcRect r="7606"/>
          <a:stretch/>
        </p:blipFill>
        <p:spPr>
          <a:xfrm>
            <a:off x="11316020" y="14459245"/>
            <a:ext cx="9242259" cy="466393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7575" y="12063148"/>
            <a:ext cx="4283199" cy="2139421"/>
          </a:xfrm>
          <a:prstGeom prst="rect">
            <a:avLst/>
          </a:prstGeom>
        </p:spPr>
      </p:pic>
      <p:sp>
        <p:nvSpPr>
          <p:cNvPr id="256" name="Rectangle 9"/>
          <p:cNvSpPr>
            <a:spLocks noChangeArrowheads="1"/>
          </p:cNvSpPr>
          <p:nvPr/>
        </p:nvSpPr>
        <p:spPr bwMode="auto">
          <a:xfrm>
            <a:off x="11405329" y="7981110"/>
            <a:ext cx="972681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/>
              <a:t>Estimated </a:t>
            </a:r>
            <a:r>
              <a:rPr lang="en-US" sz="3199" b="1" dirty="0">
                <a:solidFill>
                  <a:srgbClr val="FF0000"/>
                </a:solidFill>
              </a:rPr>
              <a:t>motion vectors</a:t>
            </a:r>
            <a:r>
              <a:rPr lang="en-US" sz="3199" dirty="0">
                <a:solidFill>
                  <a:srgbClr val="FF0000"/>
                </a:solidFill>
              </a:rPr>
              <a:t> </a:t>
            </a:r>
            <a:r>
              <a:rPr lang="en-US" sz="3199" dirty="0"/>
              <a:t>are part of the most compressed video representations: MPEG, H-264, </a:t>
            </a:r>
            <a:r>
              <a:rPr lang="en-US" sz="3199" dirty="0" smtClean="0"/>
              <a:t>VP9.  </a:t>
            </a:r>
            <a:endParaRPr lang="en-US" sz="3199" dirty="0"/>
          </a:p>
        </p:txBody>
      </p:sp>
      <p:sp>
        <p:nvSpPr>
          <p:cNvPr id="262" name="Rectangle 9"/>
          <p:cNvSpPr>
            <a:spLocks noChangeArrowheads="1"/>
          </p:cNvSpPr>
          <p:nvPr/>
        </p:nvSpPr>
        <p:spPr bwMode="auto">
          <a:xfrm>
            <a:off x="11405338" y="9042511"/>
            <a:ext cx="9780535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/>
              <a:t>MPEG motion vectors are sparse, typically defined on a 16x16 pixel grid.</a:t>
            </a:r>
          </a:p>
        </p:txBody>
      </p:sp>
      <p:sp>
        <p:nvSpPr>
          <p:cNvPr id="264" name="Rectangle 9"/>
          <p:cNvSpPr>
            <a:spLocks noChangeArrowheads="1"/>
          </p:cNvSpPr>
          <p:nvPr/>
        </p:nvSpPr>
        <p:spPr bwMode="auto">
          <a:xfrm>
            <a:off x="10997659" y="7927770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273" name="Rectangle 9"/>
          <p:cNvSpPr>
            <a:spLocks noChangeArrowheads="1"/>
          </p:cNvSpPr>
          <p:nvPr/>
        </p:nvSpPr>
        <p:spPr bwMode="auto">
          <a:xfrm>
            <a:off x="10997668" y="8971020"/>
            <a:ext cx="5016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278" name="Rectangle 9"/>
          <p:cNvSpPr>
            <a:spLocks noChangeArrowheads="1"/>
          </p:cNvSpPr>
          <p:nvPr/>
        </p:nvSpPr>
        <p:spPr bwMode="auto">
          <a:xfrm>
            <a:off x="11415842" y="10086529"/>
            <a:ext cx="9780535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/>
              <a:t>The quality of MPEG flow is comparable to motion estimation by standard Optical Flow algorithms.</a:t>
            </a:r>
          </a:p>
        </p:txBody>
      </p:sp>
      <p:sp>
        <p:nvSpPr>
          <p:cNvPr id="279" name="Rectangle 9"/>
          <p:cNvSpPr>
            <a:spLocks noChangeArrowheads="1"/>
          </p:cNvSpPr>
          <p:nvPr/>
        </p:nvSpPr>
        <p:spPr bwMode="auto">
          <a:xfrm>
            <a:off x="11008174" y="10011653"/>
            <a:ext cx="5016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8" name="Rectangle 17"/>
          <p:cNvSpPr/>
          <p:nvPr/>
        </p:nvSpPr>
        <p:spPr>
          <a:xfrm>
            <a:off x="11401642" y="11394930"/>
            <a:ext cx="8378319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99" b="1" dirty="0">
                <a:solidFill>
                  <a:srgbClr val="FF0000"/>
                </a:solidFill>
              </a:rPr>
              <a:t>Motion in the synthetic MPI </a:t>
            </a:r>
            <a:r>
              <a:rPr lang="en-US" sz="3199" b="1" dirty="0" err="1">
                <a:solidFill>
                  <a:srgbClr val="FF0000"/>
                </a:solidFill>
              </a:rPr>
              <a:t>Sintel</a:t>
            </a:r>
            <a:r>
              <a:rPr lang="en-US" sz="3199" b="1" dirty="0">
                <a:solidFill>
                  <a:srgbClr val="FF0000"/>
                </a:solidFill>
              </a:rPr>
              <a:t> Flow dataset:</a:t>
            </a:r>
            <a:endParaRPr lang="en-US" sz="3199" dirty="0"/>
          </a:p>
        </p:txBody>
      </p:sp>
      <p:sp>
        <p:nvSpPr>
          <p:cNvPr id="281" name="Rectangle 280"/>
          <p:cNvSpPr/>
          <p:nvPr/>
        </p:nvSpPr>
        <p:spPr>
          <a:xfrm>
            <a:off x="11701350" y="19802330"/>
            <a:ext cx="4390304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99" b="1" dirty="0">
                <a:solidFill>
                  <a:srgbClr val="FF0000"/>
                </a:solidFill>
              </a:rPr>
              <a:t>Motion in movie frames:</a:t>
            </a:r>
            <a:endParaRPr lang="en-US" sz="3199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3787" y="20464690"/>
            <a:ext cx="4172150" cy="177000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98949" y="20420353"/>
            <a:ext cx="4281388" cy="1861412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83787" y="26868495"/>
            <a:ext cx="4172150" cy="1770003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70871" y="22475682"/>
            <a:ext cx="4152900" cy="1762125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79649" y="24664187"/>
            <a:ext cx="4171950" cy="177165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97139" y="22475672"/>
            <a:ext cx="4286250" cy="184785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297147" y="24655036"/>
            <a:ext cx="4295775" cy="18669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97146" y="26868493"/>
            <a:ext cx="4283199" cy="184956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95937" y="8036951"/>
            <a:ext cx="7062893" cy="492575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0132013" y="17794776"/>
            <a:ext cx="728042" cy="1353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586728" y="18885165"/>
            <a:ext cx="1028700" cy="1038225"/>
          </a:xfrm>
          <a:prstGeom prst="rect">
            <a:avLst/>
          </a:prstGeom>
        </p:spPr>
      </p:pic>
      <p:pic>
        <p:nvPicPr>
          <p:cNvPr id="291" name="Picture 64" descr="descr_hist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518514" y="15536428"/>
            <a:ext cx="3388721" cy="833996"/>
          </a:xfrm>
          <a:prstGeom prst="rect">
            <a:avLst/>
          </a:prstGeom>
        </p:spPr>
      </p:pic>
      <p:pic>
        <p:nvPicPr>
          <p:cNvPr id="293" name="Picture 66" descr="class1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31074" y="19897186"/>
            <a:ext cx="1486142" cy="1013489"/>
          </a:xfrm>
          <a:prstGeom prst="rect">
            <a:avLst/>
          </a:prstGeom>
        </p:spPr>
      </p:pic>
      <p:pic>
        <p:nvPicPr>
          <p:cNvPr id="294" name="Picture 67" descr="class2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502799" y="19884819"/>
            <a:ext cx="1498406" cy="1008065"/>
          </a:xfrm>
          <a:prstGeom prst="rect">
            <a:avLst/>
          </a:prstGeom>
        </p:spPr>
      </p:pic>
      <p:pic>
        <p:nvPicPr>
          <p:cNvPr id="296" name="Picture 69" descr="class4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088268" y="19874490"/>
            <a:ext cx="1500520" cy="1050047"/>
          </a:xfrm>
          <a:prstGeom prst="rect">
            <a:avLst/>
          </a:prstGeom>
        </p:spPr>
      </p:pic>
      <p:pic>
        <p:nvPicPr>
          <p:cNvPr id="297" name="Picture 70" descr="class5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738105" y="19877071"/>
            <a:ext cx="1521735" cy="1053551"/>
          </a:xfrm>
          <a:prstGeom prst="rect">
            <a:avLst/>
          </a:prstGeom>
        </p:spPr>
      </p:pic>
      <p:pic>
        <p:nvPicPr>
          <p:cNvPr id="300" name="Picture 86" descr="tab1_right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846495" y="15007601"/>
            <a:ext cx="5818314" cy="2813304"/>
          </a:xfrm>
          <a:prstGeom prst="rect">
            <a:avLst/>
          </a:prstGeom>
        </p:spPr>
      </p:pic>
      <p:pic>
        <p:nvPicPr>
          <p:cNvPr id="301" name="Picture 31" descr="hollywood2-flann-fps-map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498545" y="24272689"/>
            <a:ext cx="6604894" cy="4560807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30888337" y="19305451"/>
            <a:ext cx="2328458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99" b="1" dirty="0">
                <a:solidFill>
                  <a:srgbClr val="FF0000"/>
                </a:solidFill>
              </a:rPr>
              <a:t>Hollywood 2</a:t>
            </a:r>
            <a:endParaRPr lang="en-US" sz="3199" dirty="0"/>
          </a:p>
        </p:txBody>
      </p:sp>
      <p:sp>
        <p:nvSpPr>
          <p:cNvPr id="305" name="Rectangle 304"/>
          <p:cNvSpPr/>
          <p:nvPr/>
        </p:nvSpPr>
        <p:spPr>
          <a:xfrm>
            <a:off x="30888337" y="23458476"/>
            <a:ext cx="1798890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99" b="1" dirty="0">
                <a:solidFill>
                  <a:srgbClr val="FF0000"/>
                </a:solidFill>
              </a:rPr>
              <a:t>HMDB 51</a:t>
            </a:r>
            <a:endParaRPr lang="en-US" sz="3199" dirty="0"/>
          </a:p>
        </p:txBody>
      </p:sp>
      <p:sp>
        <p:nvSpPr>
          <p:cNvPr id="306" name="Rectangle 305"/>
          <p:cNvSpPr/>
          <p:nvPr/>
        </p:nvSpPr>
        <p:spPr>
          <a:xfrm>
            <a:off x="38634921" y="24206840"/>
            <a:ext cx="1366080" cy="584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199" b="1" dirty="0">
                <a:solidFill>
                  <a:srgbClr val="FF0000"/>
                </a:solidFill>
              </a:rPr>
              <a:t>UCF 50</a:t>
            </a:r>
            <a:endParaRPr lang="en-US" sz="3199" dirty="0"/>
          </a:p>
        </p:txBody>
      </p:sp>
      <p:pic>
        <p:nvPicPr>
          <p:cNvPr id="313" name="Picture 72" descr="class1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16379" y="24043124"/>
            <a:ext cx="1465075" cy="1046015"/>
          </a:xfrm>
          <a:prstGeom prst="rect">
            <a:avLst/>
          </a:prstGeom>
        </p:spPr>
      </p:pic>
      <p:pic>
        <p:nvPicPr>
          <p:cNvPr id="314" name="Picture 73" descr="class2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238829" y="24057143"/>
            <a:ext cx="1459520" cy="1035905"/>
          </a:xfrm>
          <a:prstGeom prst="rect">
            <a:avLst/>
          </a:prstGeom>
        </p:spPr>
      </p:pic>
      <p:pic>
        <p:nvPicPr>
          <p:cNvPr id="317" name="Picture 76" descr="class5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0980047" y="24043123"/>
            <a:ext cx="1473899" cy="1046016"/>
          </a:xfrm>
          <a:prstGeom prst="rect">
            <a:avLst/>
          </a:prstGeom>
        </p:spPr>
      </p:pic>
      <p:pic>
        <p:nvPicPr>
          <p:cNvPr id="318" name="Picture 77" descr="class6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860782" y="24057143"/>
            <a:ext cx="1465075" cy="1035905"/>
          </a:xfrm>
          <a:prstGeom prst="rect">
            <a:avLst/>
          </a:prstGeom>
        </p:spPr>
      </p:pic>
      <p:pic>
        <p:nvPicPr>
          <p:cNvPr id="319" name="Picture 78" descr="crop_class1.png"/>
          <p:cNvPicPr>
            <a:picLocks noChangeAspect="1"/>
          </p:cNvPicPr>
          <p:nvPr/>
        </p:nvPicPr>
        <p:blipFill>
          <a:blip r:embed="rId29"/>
          <a:srcRect l="2982" t="5080" r="1291" b="6852"/>
          <a:stretch>
            <a:fillRect/>
          </a:stretch>
        </p:blipFill>
        <p:spPr>
          <a:xfrm>
            <a:off x="43634058" y="24857602"/>
            <a:ext cx="1503763" cy="1036672"/>
          </a:xfrm>
          <a:prstGeom prst="rect">
            <a:avLst/>
          </a:prstGeom>
        </p:spPr>
      </p:pic>
      <p:pic>
        <p:nvPicPr>
          <p:cNvPr id="320" name="Picture 79" descr="crop_class2.png"/>
          <p:cNvPicPr>
            <a:picLocks noChangeAspect="1"/>
          </p:cNvPicPr>
          <p:nvPr/>
        </p:nvPicPr>
        <p:blipFill>
          <a:blip r:embed="rId30"/>
          <a:srcRect l="-5" r="2141"/>
          <a:stretch>
            <a:fillRect/>
          </a:stretch>
        </p:blipFill>
        <p:spPr>
          <a:xfrm>
            <a:off x="38744138" y="24802392"/>
            <a:ext cx="1480362" cy="1130503"/>
          </a:xfrm>
          <a:prstGeom prst="rect">
            <a:avLst/>
          </a:prstGeom>
        </p:spPr>
      </p:pic>
      <p:pic>
        <p:nvPicPr>
          <p:cNvPr id="322" name="Picture 81" descr="crop_class4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0349095" y="24791487"/>
            <a:ext cx="1594853" cy="1147145"/>
          </a:xfrm>
          <a:prstGeom prst="rect">
            <a:avLst/>
          </a:prstGeom>
        </p:spPr>
      </p:pic>
      <p:pic>
        <p:nvPicPr>
          <p:cNvPr id="323" name="Picture 82" descr="crop_class5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2068543" y="24857602"/>
            <a:ext cx="1440920" cy="10366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8377221" y="20305065"/>
            <a:ext cx="6457949" cy="355282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270523" y="15627561"/>
            <a:ext cx="5979746" cy="2227748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 rot="16200000">
            <a:off x="10222112" y="25247282"/>
            <a:ext cx="21275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Quantized </a:t>
            </a:r>
            <a:br>
              <a:rPr lang="en-US" sz="2000" dirty="0"/>
            </a:br>
            <a:r>
              <a:rPr lang="en-US" sz="2000" dirty="0"/>
              <a:t>Lukas-</a:t>
            </a:r>
            <a:r>
              <a:rPr lang="en-US" sz="2000" dirty="0" err="1"/>
              <a:t>Kanade</a:t>
            </a:r>
            <a:r>
              <a:rPr lang="en-US" sz="2000" dirty="0"/>
              <a:t> flow</a:t>
            </a:r>
          </a:p>
        </p:txBody>
      </p:sp>
      <p:sp>
        <p:nvSpPr>
          <p:cNvPr id="183" name="Rectangle 182"/>
          <p:cNvSpPr/>
          <p:nvPr/>
        </p:nvSpPr>
        <p:spPr>
          <a:xfrm rot="16200000">
            <a:off x="10401581" y="27380882"/>
            <a:ext cx="1768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Quantized </a:t>
            </a:r>
            <a:br>
              <a:rPr lang="en-US" sz="2000" dirty="0"/>
            </a:br>
            <a:r>
              <a:rPr lang="en-US" sz="2000" dirty="0" err="1"/>
              <a:t>Farnebäck</a:t>
            </a:r>
            <a:r>
              <a:rPr lang="en-US" sz="2000" dirty="0"/>
              <a:t> flow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941016" y="5195569"/>
            <a:ext cx="44969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10660349" y="6938581"/>
            <a:ext cx="0" cy="218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21156871" y="6938581"/>
            <a:ext cx="0" cy="218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0538155" y="6928751"/>
            <a:ext cx="0" cy="218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9"/>
          <p:cNvSpPr>
            <a:spLocks noChangeArrowheads="1"/>
          </p:cNvSpPr>
          <p:nvPr/>
        </p:nvSpPr>
        <p:spPr bwMode="auto">
          <a:xfrm>
            <a:off x="864003" y="6621569"/>
            <a:ext cx="5068435" cy="5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Fast action recognition.</a:t>
            </a:r>
            <a:endParaRPr lang="en-US" sz="3199" dirty="0"/>
          </a:p>
        </p:txBody>
      </p:sp>
      <p:sp>
        <p:nvSpPr>
          <p:cNvPr id="201" name="Rectangle 9"/>
          <p:cNvSpPr>
            <a:spLocks noChangeArrowheads="1"/>
          </p:cNvSpPr>
          <p:nvPr/>
        </p:nvSpPr>
        <p:spPr bwMode="auto">
          <a:xfrm>
            <a:off x="825904" y="7194708"/>
            <a:ext cx="5120200" cy="5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smtClean="0"/>
              <a:t>State-of-the-art </a:t>
            </a:r>
            <a:r>
              <a:rPr lang="en-US" sz="3199" dirty="0" smtClean="0"/>
              <a:t>performance.</a:t>
            </a:r>
            <a:endParaRPr lang="en-US" sz="3199" dirty="0"/>
          </a:p>
        </p:txBody>
      </p:sp>
      <p:sp>
        <p:nvSpPr>
          <p:cNvPr id="202" name="Rectangle 9"/>
          <p:cNvSpPr>
            <a:spLocks noChangeArrowheads="1"/>
          </p:cNvSpPr>
          <p:nvPr/>
        </p:nvSpPr>
        <p:spPr bwMode="auto">
          <a:xfrm>
            <a:off x="456332" y="6568231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203" name="Rectangle 9"/>
          <p:cNvSpPr>
            <a:spLocks noChangeArrowheads="1"/>
          </p:cNvSpPr>
          <p:nvPr/>
        </p:nvSpPr>
        <p:spPr bwMode="auto">
          <a:xfrm>
            <a:off x="456332" y="7141366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204" name="Rectangle 203"/>
          <p:cNvSpPr/>
          <p:nvPr/>
        </p:nvSpPr>
        <p:spPr>
          <a:xfrm>
            <a:off x="-142320" y="5969357"/>
            <a:ext cx="423850" cy="155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54" descr="bbc.jpg"/>
          <p:cNvPicPr>
            <a:picLocks noChangeAspect="1"/>
          </p:cNvPicPr>
          <p:nvPr/>
        </p:nvPicPr>
        <p:blipFill>
          <a:blip r:embed="rId35"/>
          <a:srcRect l="4082" t="33461" r="3704" b="37440"/>
          <a:stretch>
            <a:fillRect/>
          </a:stretch>
        </p:blipFill>
        <p:spPr>
          <a:xfrm>
            <a:off x="1229704" y="10014372"/>
            <a:ext cx="810683" cy="257469"/>
          </a:xfrm>
          <a:prstGeom prst="rect">
            <a:avLst/>
          </a:prstGeom>
        </p:spPr>
      </p:pic>
      <p:pic>
        <p:nvPicPr>
          <p:cNvPr id="89" name="Picture 53" descr="YouTube-logo-full_color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73376" y="10314235"/>
            <a:ext cx="1008418" cy="6214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3041" y="9825296"/>
            <a:ext cx="4119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Decades of TV channels</a:t>
            </a:r>
            <a:endParaRPr lang="en-US" sz="3200" dirty="0"/>
          </a:p>
        </p:txBody>
      </p:sp>
      <p:pic>
        <p:nvPicPr>
          <p:cNvPr id="1026" name="Picture 2" descr="http://upload.wikimedia.org/wikipedia/commons/thumb/6/64/Cisco_logo.svg/800px-Cisco_logo.svg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4" y="10907517"/>
            <a:ext cx="867011" cy="48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2227801" y="10800656"/>
            <a:ext cx="7746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5M years of video transfer per month in 2018</a:t>
            </a:r>
            <a:endParaRPr lang="en-US" sz="3200" dirty="0"/>
          </a:p>
        </p:txBody>
      </p:sp>
      <p:sp>
        <p:nvSpPr>
          <p:cNvPr id="94" name="Rectangle 93"/>
          <p:cNvSpPr/>
          <p:nvPr/>
        </p:nvSpPr>
        <p:spPr>
          <a:xfrm>
            <a:off x="2258281" y="10328216"/>
            <a:ext cx="5938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6000 years of new video </a:t>
            </a:r>
            <a:r>
              <a:rPr lang="en-US" sz="3200" dirty="0" smtClean="0"/>
              <a:t>each year</a:t>
            </a:r>
            <a:endParaRPr lang="en-US" sz="3200" dirty="0"/>
          </a:p>
        </p:txBody>
      </p:sp>
      <p:pic>
        <p:nvPicPr>
          <p:cNvPr id="95" name="Picture 53" descr="YouTube-logo-full_color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85100" y="12262610"/>
            <a:ext cx="1008418" cy="621484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2258281" y="12276591"/>
            <a:ext cx="26486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Video indexing</a:t>
            </a:r>
            <a:endParaRPr lang="en-US" sz="3200" dirty="0"/>
          </a:p>
        </p:txBody>
      </p:sp>
      <p:sp>
        <p:nvSpPr>
          <p:cNvPr id="98" name="Rectangle 97"/>
          <p:cNvSpPr/>
          <p:nvPr/>
        </p:nvSpPr>
        <p:spPr>
          <a:xfrm>
            <a:off x="2258281" y="12764271"/>
            <a:ext cx="2196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Surveillance</a:t>
            </a:r>
            <a:endParaRPr lang="en-US" sz="3200" dirty="0"/>
          </a:p>
        </p:txBody>
      </p:sp>
      <p:sp>
        <p:nvSpPr>
          <p:cNvPr id="100" name="Rectangle 99"/>
          <p:cNvSpPr/>
          <p:nvPr/>
        </p:nvSpPr>
        <p:spPr>
          <a:xfrm>
            <a:off x="2243041" y="13251951"/>
            <a:ext cx="3274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Augmented reality</a:t>
            </a:r>
            <a:endParaRPr lang="en-US" sz="3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08" y="13284563"/>
            <a:ext cx="631314" cy="6313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5908" y="12806549"/>
            <a:ext cx="544838" cy="569976"/>
          </a:xfrm>
          <a:prstGeom prst="rect">
            <a:avLst/>
          </a:prstGeom>
        </p:spPr>
      </p:pic>
      <p:sp>
        <p:nvSpPr>
          <p:cNvPr id="110" name="Rectangle 9"/>
          <p:cNvSpPr>
            <a:spLocks noChangeArrowheads="1"/>
          </p:cNvSpPr>
          <p:nvPr/>
        </p:nvSpPr>
        <p:spPr bwMode="auto">
          <a:xfrm>
            <a:off x="825793" y="14174132"/>
            <a:ext cx="9453059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Current state-of-the-art </a:t>
            </a:r>
            <a:r>
              <a:rPr lang="en-US" sz="3199" dirty="0" smtClean="0"/>
              <a:t>methods for action recognition typically process ≈1 frame per second</a:t>
            </a:r>
            <a:endParaRPr lang="en-US" sz="3199" dirty="0"/>
          </a:p>
        </p:txBody>
      </p:sp>
      <p:sp>
        <p:nvSpPr>
          <p:cNvPr id="111" name="Rectangle 9"/>
          <p:cNvSpPr>
            <a:spLocks noChangeArrowheads="1"/>
          </p:cNvSpPr>
          <p:nvPr/>
        </p:nvSpPr>
        <p:spPr bwMode="auto">
          <a:xfrm>
            <a:off x="456222" y="14120790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1" name="Rectangle 10"/>
          <p:cNvSpPr/>
          <p:nvPr/>
        </p:nvSpPr>
        <p:spPr>
          <a:xfrm>
            <a:off x="918969" y="18807383"/>
            <a:ext cx="16233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Time for video feature extraction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261462" y="21024105"/>
            <a:ext cx="2937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Dense trajectories [1] </a:t>
            </a:r>
            <a:endParaRPr lang="en-US" sz="2400" dirty="0"/>
          </a:p>
        </p:txBody>
      </p:sp>
      <p:grpSp>
        <p:nvGrpSpPr>
          <p:cNvPr id="46" name="Groupe 45"/>
          <p:cNvGrpSpPr/>
          <p:nvPr/>
        </p:nvGrpSpPr>
        <p:grpSpPr>
          <a:xfrm>
            <a:off x="2331703" y="18305507"/>
            <a:ext cx="2746924" cy="2729893"/>
            <a:chOff x="2331703" y="18286797"/>
            <a:chExt cx="2746924" cy="2729893"/>
          </a:xfrm>
        </p:grpSpPr>
        <p:grpSp>
          <p:nvGrpSpPr>
            <p:cNvPr id="16" name="Groupe 15"/>
            <p:cNvGrpSpPr/>
            <p:nvPr/>
          </p:nvGrpSpPr>
          <p:grpSpPr>
            <a:xfrm>
              <a:off x="2331703" y="18286797"/>
              <a:ext cx="2746924" cy="2729893"/>
              <a:chOff x="2838331" y="16220085"/>
              <a:chExt cx="2746924" cy="2729893"/>
            </a:xfrm>
          </p:grpSpPr>
          <p:pic>
            <p:nvPicPr>
              <p:cNvPr id="199" name="Picture 56" descr="heng_pie.png"/>
              <p:cNvPicPr>
                <a:picLocks noChangeAspect="1"/>
              </p:cNvPicPr>
              <p:nvPr/>
            </p:nvPicPr>
            <p:blipFill rotWithShape="1">
              <a:blip r:embed="rId40"/>
              <a:srcRect l="17563" t="16181" r="41232" b="17540"/>
              <a:stretch/>
            </p:blipFill>
            <p:spPr>
              <a:xfrm>
                <a:off x="2838331" y="16220085"/>
                <a:ext cx="2746924" cy="2729893"/>
              </a:xfrm>
              <a:prstGeom prst="rect">
                <a:avLst/>
              </a:prstGeom>
            </p:spPr>
          </p:pic>
          <p:pic>
            <p:nvPicPr>
              <p:cNvPr id="115" name="Picture 56" descr="heng_pie.png"/>
              <p:cNvPicPr>
                <a:picLocks noChangeAspect="1"/>
              </p:cNvPicPr>
              <p:nvPr/>
            </p:nvPicPr>
            <p:blipFill rotWithShape="1">
              <a:blip r:embed="rId40"/>
              <a:srcRect l="41737" t="54896" r="53539" b="37312"/>
              <a:stretch/>
            </p:blipFill>
            <p:spPr>
              <a:xfrm>
                <a:off x="4996789" y="17787765"/>
                <a:ext cx="314893" cy="320948"/>
              </a:xfrm>
              <a:prstGeom prst="rect">
                <a:avLst/>
              </a:prstGeom>
            </p:spPr>
          </p:pic>
          <p:pic>
            <p:nvPicPr>
              <p:cNvPr id="116" name="Picture 56" descr="heng_pie.png"/>
              <p:cNvPicPr>
                <a:picLocks noChangeAspect="1"/>
              </p:cNvPicPr>
              <p:nvPr/>
            </p:nvPicPr>
            <p:blipFill rotWithShape="1">
              <a:blip r:embed="rId40"/>
              <a:srcRect l="25748" t="51645" r="68075" b="42033"/>
              <a:stretch/>
            </p:blipFill>
            <p:spPr>
              <a:xfrm>
                <a:off x="3074600" y="17409230"/>
                <a:ext cx="411783" cy="260393"/>
              </a:xfrm>
              <a:prstGeom prst="rect">
                <a:avLst/>
              </a:prstGeom>
            </p:spPr>
          </p:pic>
          <p:pic>
            <p:nvPicPr>
              <p:cNvPr id="118" name="Picture 56" descr="heng_pie.png"/>
              <p:cNvPicPr>
                <a:picLocks noChangeAspect="1"/>
              </p:cNvPicPr>
              <p:nvPr/>
            </p:nvPicPr>
            <p:blipFill rotWithShape="1">
              <a:blip r:embed="rId40"/>
              <a:srcRect l="34617" t="28586" r="62113" b="62739"/>
              <a:stretch/>
            </p:blipFill>
            <p:spPr>
              <a:xfrm>
                <a:off x="3856279" y="16498950"/>
                <a:ext cx="218003" cy="357282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3989416" y="19616706"/>
              <a:ext cx="627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61%</a:t>
              </a:r>
              <a:endParaRPr lang="en-US" sz="20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689850" y="19266331"/>
              <a:ext cx="627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31%</a:t>
              </a:r>
              <a:endParaRPr lang="en-US" sz="20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254328" y="18504693"/>
              <a:ext cx="4972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8%</a:t>
              </a:r>
              <a:endParaRPr lang="en-US" sz="20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7401788" y="18237591"/>
            <a:ext cx="2571178" cy="3274395"/>
            <a:chOff x="8029316" y="16321501"/>
            <a:chExt cx="2571178" cy="3274395"/>
          </a:xfrm>
        </p:grpSpPr>
        <p:sp>
          <p:nvSpPr>
            <p:cNvPr id="114" name="Rectangle 113"/>
            <p:cNvSpPr/>
            <p:nvPr/>
          </p:nvSpPr>
          <p:spPr>
            <a:xfrm>
              <a:off x="8482109" y="19134231"/>
              <a:ext cx="17122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/>
                <a:t>Our method</a:t>
              </a:r>
              <a:endParaRPr lang="en-US" sz="2400" dirty="0"/>
            </a:p>
          </p:txBody>
        </p:sp>
        <p:grpSp>
          <p:nvGrpSpPr>
            <p:cNvPr id="36" name="Groupe 35"/>
            <p:cNvGrpSpPr/>
            <p:nvPr/>
          </p:nvGrpSpPr>
          <p:grpSpPr>
            <a:xfrm>
              <a:off x="8029316" y="16399855"/>
              <a:ext cx="2571178" cy="2685203"/>
              <a:chOff x="7276282" y="16471571"/>
              <a:chExt cx="2571178" cy="2685203"/>
            </a:xfrm>
          </p:grpSpPr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282" y="16585596"/>
                <a:ext cx="2571178" cy="2571178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7718072" y="16471571"/>
                <a:ext cx="254411" cy="2197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8221437" y="16321501"/>
              <a:ext cx="6254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&lt;1%</a:t>
              </a:r>
              <a:endParaRPr lang="en-US" sz="2000" b="1" dirty="0"/>
            </a:p>
          </p:txBody>
        </p:sp>
      </p:grpSp>
      <p:sp>
        <p:nvSpPr>
          <p:cNvPr id="139" name="Rectangle 9"/>
          <p:cNvSpPr>
            <a:spLocks noChangeArrowheads="1"/>
          </p:cNvSpPr>
          <p:nvPr/>
        </p:nvSpPr>
        <p:spPr bwMode="auto">
          <a:xfrm>
            <a:off x="864003" y="17088954"/>
            <a:ext cx="8738533" cy="5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&gt;100x speed-up of video feature extraction.</a:t>
            </a:r>
            <a:endParaRPr lang="en-US" sz="3199" dirty="0"/>
          </a:p>
        </p:txBody>
      </p:sp>
      <p:sp>
        <p:nvSpPr>
          <p:cNvPr id="140" name="Rectangle 9"/>
          <p:cNvSpPr>
            <a:spLocks noChangeArrowheads="1"/>
          </p:cNvSpPr>
          <p:nvPr/>
        </p:nvSpPr>
        <p:spPr bwMode="auto">
          <a:xfrm>
            <a:off x="825903" y="21587325"/>
            <a:ext cx="9054865" cy="5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4x real-time action recognition (CPU). </a:t>
            </a:r>
            <a:endParaRPr lang="en-US" sz="3199" dirty="0"/>
          </a:p>
        </p:txBody>
      </p:sp>
      <p:sp>
        <p:nvSpPr>
          <p:cNvPr id="141" name="Rectangle 9"/>
          <p:cNvSpPr>
            <a:spLocks noChangeArrowheads="1"/>
          </p:cNvSpPr>
          <p:nvPr/>
        </p:nvSpPr>
        <p:spPr bwMode="auto">
          <a:xfrm>
            <a:off x="456332" y="17035616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42" name="Rectangle 9"/>
          <p:cNvSpPr>
            <a:spLocks noChangeArrowheads="1"/>
          </p:cNvSpPr>
          <p:nvPr/>
        </p:nvSpPr>
        <p:spPr bwMode="auto">
          <a:xfrm>
            <a:off x="456332" y="21533983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43" name="Rectangle 9"/>
          <p:cNvSpPr>
            <a:spLocks noChangeArrowheads="1"/>
          </p:cNvSpPr>
          <p:nvPr/>
        </p:nvSpPr>
        <p:spPr bwMode="auto">
          <a:xfrm>
            <a:off x="828678" y="22127654"/>
            <a:ext cx="9054865" cy="58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Minor decrease in recognition accuracy.</a:t>
            </a:r>
            <a:endParaRPr lang="en-US" sz="3199" dirty="0"/>
          </a:p>
        </p:txBody>
      </p:sp>
      <p:sp>
        <p:nvSpPr>
          <p:cNvPr id="144" name="Rectangle 9"/>
          <p:cNvSpPr>
            <a:spLocks noChangeArrowheads="1"/>
          </p:cNvSpPr>
          <p:nvPr/>
        </p:nvSpPr>
        <p:spPr bwMode="auto">
          <a:xfrm>
            <a:off x="459107" y="22074312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45" name="Flèche droite 44"/>
          <p:cNvSpPr/>
          <p:nvPr/>
        </p:nvSpPr>
        <p:spPr>
          <a:xfrm>
            <a:off x="5787574" y="19431522"/>
            <a:ext cx="1038998" cy="530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e 25"/>
          <p:cNvGrpSpPr/>
          <p:nvPr/>
        </p:nvGrpSpPr>
        <p:grpSpPr>
          <a:xfrm>
            <a:off x="4876751" y="17846533"/>
            <a:ext cx="2599603" cy="983184"/>
            <a:chOff x="5029573" y="15896997"/>
            <a:chExt cx="2599603" cy="983184"/>
          </a:xfrm>
        </p:grpSpPr>
        <p:pic>
          <p:nvPicPr>
            <p:cNvPr id="119" name="Picture 56" descr="heng_pie.png"/>
            <p:cNvPicPr>
              <a:picLocks noChangeAspect="1"/>
            </p:cNvPicPr>
            <p:nvPr/>
          </p:nvPicPr>
          <p:blipFill rotWithShape="1">
            <a:blip r:embed="rId40"/>
            <a:srcRect l="41737" t="54896" r="53539" b="37312"/>
            <a:stretch/>
          </p:blipFill>
          <p:spPr>
            <a:xfrm>
              <a:off x="5034179" y="15966337"/>
              <a:ext cx="237423" cy="241988"/>
            </a:xfrm>
            <a:prstGeom prst="rect">
              <a:avLst/>
            </a:prstGeom>
          </p:spPr>
        </p:pic>
        <p:pic>
          <p:nvPicPr>
            <p:cNvPr id="120" name="Picture 56" descr="heng_pie.png"/>
            <p:cNvPicPr>
              <a:picLocks noChangeAspect="1"/>
            </p:cNvPicPr>
            <p:nvPr/>
          </p:nvPicPr>
          <p:blipFill rotWithShape="1">
            <a:blip r:embed="rId40"/>
            <a:srcRect l="25748" t="51645" r="68075" b="42033"/>
            <a:stretch/>
          </p:blipFill>
          <p:spPr>
            <a:xfrm>
              <a:off x="5034179" y="16270518"/>
              <a:ext cx="238665" cy="233775"/>
            </a:xfrm>
            <a:prstGeom prst="rect">
              <a:avLst/>
            </a:prstGeom>
          </p:spPr>
        </p:pic>
        <p:pic>
          <p:nvPicPr>
            <p:cNvPr id="121" name="Picture 56" descr="heng_pie.png"/>
            <p:cNvPicPr>
              <a:picLocks noChangeAspect="1"/>
            </p:cNvPicPr>
            <p:nvPr/>
          </p:nvPicPr>
          <p:blipFill rotWithShape="1">
            <a:blip r:embed="rId40"/>
            <a:srcRect l="34617" t="28586" r="62113" b="62739"/>
            <a:stretch/>
          </p:blipFill>
          <p:spPr>
            <a:xfrm>
              <a:off x="5029573" y="16568664"/>
              <a:ext cx="239533" cy="24932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5268145" y="15896997"/>
              <a:ext cx="2361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Optical flow estimation</a:t>
              </a:r>
              <a:endParaRPr lang="en-US" sz="18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72748" y="16510849"/>
              <a:ext cx="954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dirty="0" smtClean="0"/>
                <a:t>racking</a:t>
              </a:r>
              <a:endParaRPr lang="en-US" sz="18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259857" y="16216704"/>
              <a:ext cx="2323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Descriptor aggregation</a:t>
              </a:r>
              <a:endParaRPr lang="en-US" sz="1800" dirty="0"/>
            </a:p>
          </p:txBody>
        </p:sp>
      </p:grpSp>
      <p:sp>
        <p:nvSpPr>
          <p:cNvPr id="148" name="Rectangle 9"/>
          <p:cNvSpPr>
            <a:spLocks noChangeArrowheads="1"/>
          </p:cNvSpPr>
          <p:nvPr/>
        </p:nvSpPr>
        <p:spPr bwMode="auto">
          <a:xfrm>
            <a:off x="828678" y="22676294"/>
            <a:ext cx="9054865" cy="101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Publicly available </a:t>
            </a:r>
            <a:r>
              <a:rPr lang="en-US" sz="3199" dirty="0"/>
              <a:t>implementation</a:t>
            </a:r>
            <a:br>
              <a:rPr lang="en-US" sz="3199" dirty="0"/>
            </a:br>
            <a:r>
              <a:rPr lang="en-US" sz="2800" dirty="0">
                <a:solidFill>
                  <a:srgbClr val="7030A0"/>
                </a:solidFill>
              </a:rPr>
              <a:t>http://www.di.ens.fr/willow/research/fastvideofeat</a:t>
            </a:r>
            <a:endParaRPr lang="en-US" sz="3199" dirty="0">
              <a:solidFill>
                <a:srgbClr val="7030A0"/>
              </a:solidFill>
            </a:endParaRP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459107" y="22622952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51" name="Rectangle 9"/>
          <p:cNvSpPr>
            <a:spLocks noChangeArrowheads="1"/>
          </p:cNvSpPr>
          <p:nvPr/>
        </p:nvSpPr>
        <p:spPr bwMode="auto">
          <a:xfrm>
            <a:off x="163465" y="24873813"/>
            <a:ext cx="10573148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[1] H</a:t>
            </a:r>
            <a:r>
              <a:rPr lang="en-US" sz="2800" dirty="0"/>
              <a:t>. Wang, A. </a:t>
            </a:r>
            <a:r>
              <a:rPr lang="en-US" sz="2800" dirty="0" err="1"/>
              <a:t>Klaser</a:t>
            </a:r>
            <a:r>
              <a:rPr lang="en-US" sz="2800" dirty="0"/>
              <a:t>, C. </a:t>
            </a:r>
            <a:r>
              <a:rPr lang="en-US" sz="2800" dirty="0" err="1"/>
              <a:t>Schmid</a:t>
            </a:r>
            <a:r>
              <a:rPr lang="en-US" sz="2800" dirty="0"/>
              <a:t>, and C.-L. Liu. Dense trajectories and motion boundary descriptors for action recognition. IJCV, 2013</a:t>
            </a:r>
            <a:r>
              <a:rPr lang="en-US" sz="2800" dirty="0" smtClean="0"/>
              <a:t>.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[2] F</a:t>
            </a:r>
            <a:r>
              <a:rPr lang="en-US" sz="2800" dirty="0"/>
              <a:t>. Shi, E. </a:t>
            </a:r>
            <a:r>
              <a:rPr lang="en-US" sz="2800" dirty="0" err="1"/>
              <a:t>Petriu</a:t>
            </a:r>
            <a:r>
              <a:rPr lang="en-US" sz="2800" dirty="0"/>
              <a:t>, and R. </a:t>
            </a:r>
            <a:r>
              <a:rPr lang="en-US" sz="2800" dirty="0" err="1"/>
              <a:t>Laganiere</a:t>
            </a:r>
            <a:r>
              <a:rPr lang="en-US" sz="2800" dirty="0"/>
              <a:t>. Sampling strategies for real-time action recognition. In CVPR, pages 2595–2602, 2013</a:t>
            </a:r>
            <a:r>
              <a:rPr lang="en-US" sz="2800" dirty="0" smtClean="0"/>
              <a:t>.</a:t>
            </a:r>
            <a:endParaRPr lang="en-US" sz="2800" i="1" dirty="0" smtClean="0"/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[3</a:t>
            </a:r>
            <a:r>
              <a:rPr lang="en-US" sz="2800" dirty="0"/>
              <a:t>] F. </a:t>
            </a:r>
            <a:r>
              <a:rPr lang="en-US" sz="2800" dirty="0" err="1"/>
              <a:t>Perronnin</a:t>
            </a:r>
            <a:r>
              <a:rPr lang="en-US" sz="2800" dirty="0"/>
              <a:t> and J. Sanchez. High-dimensional signature compression for large-scale image classification. In CVPR, 2012.</a:t>
            </a:r>
            <a:endParaRPr lang="en-US" sz="2800" i="1" dirty="0" smtClean="0"/>
          </a:p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[4] M. Muja and D. Lowe. Fast approximate nearest neighbors with automatic algorithm configuration. In VISSAPP, pp. 331–340, 2009.</a:t>
            </a:r>
            <a:endParaRPr lang="en-US" sz="2800" i="1" dirty="0" smtClean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8649574" y="25941942"/>
            <a:ext cx="7746137" cy="2522487"/>
          </a:xfrm>
          <a:prstGeom prst="rect">
            <a:avLst/>
          </a:prstGeom>
        </p:spPr>
      </p:pic>
      <p:sp>
        <p:nvSpPr>
          <p:cNvPr id="154" name="Rectangle 153"/>
          <p:cNvSpPr/>
          <p:nvPr/>
        </p:nvSpPr>
        <p:spPr>
          <a:xfrm rot="16200000">
            <a:off x="10619272" y="23055065"/>
            <a:ext cx="1333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Quantized </a:t>
            </a:r>
            <a:br>
              <a:rPr lang="en-US" sz="2000" dirty="0"/>
            </a:br>
            <a:r>
              <a:rPr lang="en-US" sz="2000" dirty="0" smtClean="0"/>
              <a:t>MPEG flow</a:t>
            </a:r>
            <a:endParaRPr lang="en-US" sz="2000" dirty="0"/>
          </a:p>
        </p:txBody>
      </p:sp>
      <p:sp>
        <p:nvSpPr>
          <p:cNvPr id="155" name="Rectangle 9"/>
          <p:cNvSpPr>
            <a:spLocks noChangeArrowheads="1"/>
          </p:cNvSpPr>
          <p:nvPr/>
        </p:nvSpPr>
        <p:spPr bwMode="auto">
          <a:xfrm>
            <a:off x="31136169" y="6845647"/>
            <a:ext cx="111132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 smtClean="0">
                <a:solidFill>
                  <a:srgbClr val="FF0000"/>
                </a:solidFill>
              </a:rPr>
              <a:t>Descriptor </a:t>
            </a:r>
            <a:r>
              <a:rPr lang="en-US" sz="5400" b="1" dirty="0" smtClean="0">
                <a:solidFill>
                  <a:srgbClr val="FF0000"/>
                </a:solidFill>
              </a:rPr>
              <a:t>evaluation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56" name="Rectangle 9"/>
          <p:cNvSpPr>
            <a:spLocks noChangeArrowheads="1"/>
          </p:cNvSpPr>
          <p:nvPr/>
        </p:nvSpPr>
        <p:spPr bwMode="auto">
          <a:xfrm>
            <a:off x="31157941" y="14621129"/>
            <a:ext cx="68887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 smtClean="0">
                <a:solidFill>
                  <a:srgbClr val="FF0000"/>
                </a:solidFill>
              </a:rPr>
              <a:t>Parameter sensitivity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157" name="Rectangle 9"/>
          <p:cNvSpPr>
            <a:spLocks noChangeArrowheads="1"/>
          </p:cNvSpPr>
          <p:nvPr/>
        </p:nvSpPr>
        <p:spPr bwMode="auto">
          <a:xfrm>
            <a:off x="31167838" y="18488116"/>
            <a:ext cx="1269613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 smtClean="0">
                <a:solidFill>
                  <a:srgbClr val="FF0000"/>
                </a:solidFill>
              </a:rPr>
              <a:t>Comparison to the state of the art</a:t>
            </a:r>
            <a:endParaRPr lang="en-US" sz="5400" b="1" dirty="0">
              <a:solidFill>
                <a:srgbClr val="FF0000"/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30901529" y="21022601"/>
            <a:ext cx="7212854" cy="2314969"/>
            <a:chOff x="30901529" y="21022601"/>
            <a:chExt cx="7212854" cy="2314969"/>
          </a:xfrm>
        </p:grpSpPr>
        <p:grpSp>
          <p:nvGrpSpPr>
            <p:cNvPr id="51" name="Groupe 50"/>
            <p:cNvGrpSpPr/>
            <p:nvPr/>
          </p:nvGrpSpPr>
          <p:grpSpPr>
            <a:xfrm>
              <a:off x="30901529" y="21022601"/>
              <a:ext cx="7212854" cy="2314969"/>
              <a:chOff x="31036997" y="21047682"/>
              <a:chExt cx="7212854" cy="2314969"/>
            </a:xfrm>
          </p:grpSpPr>
          <p:pic>
            <p:nvPicPr>
              <p:cNvPr id="292" name="Picture 43" descr="hwd2-table.png"/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036997" y="21047682"/>
                <a:ext cx="7212854" cy="2314969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31727339" y="23009887"/>
                <a:ext cx="578811" cy="262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31591871" y="22947395"/>
              <a:ext cx="428625" cy="304800"/>
            </a:xfrm>
            <a:prstGeom prst="rect">
              <a:avLst/>
            </a:prstGeom>
          </p:spPr>
        </p:pic>
      </p:grpSp>
      <p:pic>
        <p:nvPicPr>
          <p:cNvPr id="167" name="Image 166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9398128" y="27994305"/>
            <a:ext cx="657225" cy="314325"/>
          </a:xfrm>
          <a:prstGeom prst="rect">
            <a:avLst/>
          </a:prstGeom>
        </p:spPr>
      </p:pic>
      <p:grpSp>
        <p:nvGrpSpPr>
          <p:cNvPr id="91" name="Groupe 90"/>
          <p:cNvGrpSpPr/>
          <p:nvPr/>
        </p:nvGrpSpPr>
        <p:grpSpPr>
          <a:xfrm>
            <a:off x="31296940" y="11742873"/>
            <a:ext cx="7841539" cy="2356166"/>
            <a:chOff x="31500142" y="11809609"/>
            <a:chExt cx="7841539" cy="2356166"/>
          </a:xfrm>
        </p:grpSpPr>
        <p:pic>
          <p:nvPicPr>
            <p:cNvPr id="303" name="Picture 87" descr="tab2.png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1500142" y="11809609"/>
              <a:ext cx="7841539" cy="2356166"/>
            </a:xfrm>
            <a:prstGeom prst="rect">
              <a:avLst/>
            </a:prstGeom>
          </p:spPr>
        </p:pic>
        <p:pic>
          <p:nvPicPr>
            <p:cNvPr id="168" name="Image 167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5896196" y="13282822"/>
              <a:ext cx="738244" cy="353073"/>
            </a:xfrm>
            <a:prstGeom prst="rect">
              <a:avLst/>
            </a:prstGeom>
          </p:spPr>
        </p:pic>
        <p:pic>
          <p:nvPicPr>
            <p:cNvPr id="171" name="Image 170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7092203" y="13709287"/>
              <a:ext cx="738244" cy="353073"/>
            </a:xfrm>
            <a:prstGeom prst="rect">
              <a:avLst/>
            </a:prstGeom>
          </p:spPr>
        </p:pic>
      </p:grpSp>
      <p:grpSp>
        <p:nvGrpSpPr>
          <p:cNvPr id="80" name="Groupe 79"/>
          <p:cNvGrpSpPr/>
          <p:nvPr/>
        </p:nvGrpSpPr>
        <p:grpSpPr>
          <a:xfrm>
            <a:off x="31173475" y="7690658"/>
            <a:ext cx="12397153" cy="4042217"/>
            <a:chOff x="31376677" y="7690658"/>
            <a:chExt cx="12397153" cy="4042217"/>
          </a:xfrm>
        </p:grpSpPr>
        <p:pic>
          <p:nvPicPr>
            <p:cNvPr id="302" name="Picture 85" descr="tab1_left.png"/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31376677" y="7690658"/>
              <a:ext cx="12397153" cy="4042217"/>
            </a:xfrm>
            <a:prstGeom prst="rect">
              <a:avLst/>
            </a:prstGeom>
          </p:spPr>
        </p:pic>
        <p:pic>
          <p:nvPicPr>
            <p:cNvPr id="174" name="Image 173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9152998" y="8749601"/>
              <a:ext cx="738244" cy="353073"/>
            </a:xfrm>
            <a:prstGeom prst="rect">
              <a:avLst/>
            </a:prstGeom>
          </p:spPr>
        </p:pic>
        <p:pic>
          <p:nvPicPr>
            <p:cNvPr id="175" name="Image 174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42794338" y="8749601"/>
              <a:ext cx="738244" cy="353073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>
          <a:xfrm>
            <a:off x="39212921" y="12675076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libri" charset="0"/>
              </a:rPr>
              <a:t>-1% 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205744" y="12207953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libri" charset="0"/>
              </a:rPr>
              <a:t>-1%  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40224041" y="12805456"/>
            <a:ext cx="893815" cy="628481"/>
            <a:chOff x="40456237" y="12865443"/>
            <a:chExt cx="1357510" cy="806441"/>
          </a:xfrm>
        </p:grpSpPr>
        <p:sp>
          <p:nvSpPr>
            <p:cNvPr id="60" name="Forme libre 59"/>
            <p:cNvSpPr/>
            <p:nvPr/>
          </p:nvSpPr>
          <p:spPr>
            <a:xfrm>
              <a:off x="40456237" y="12990825"/>
              <a:ext cx="1128016" cy="445850"/>
            </a:xfrm>
            <a:custGeom>
              <a:avLst/>
              <a:gdLst>
                <a:gd name="connsiteX0" fmla="*/ 0 w 1128016"/>
                <a:gd name="connsiteY0" fmla="*/ 73168 h 445850"/>
                <a:gd name="connsiteX1" fmla="*/ 524786 w 1128016"/>
                <a:gd name="connsiteY1" fmla="*/ 17509 h 445850"/>
                <a:gd name="connsiteX2" fmla="*/ 842838 w 1128016"/>
                <a:gd name="connsiteY2" fmla="*/ 343512 h 445850"/>
                <a:gd name="connsiteX3" fmla="*/ 1105231 w 1128016"/>
                <a:gd name="connsiteY3" fmla="*/ 438928 h 445850"/>
                <a:gd name="connsiteX4" fmla="*/ 1097280 w 1128016"/>
                <a:gd name="connsiteY4" fmla="*/ 430977 h 44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16" h="445850">
                  <a:moveTo>
                    <a:pt x="0" y="73168"/>
                  </a:moveTo>
                  <a:cubicBezTo>
                    <a:pt x="192156" y="22810"/>
                    <a:pt x="384313" y="-27548"/>
                    <a:pt x="524786" y="17509"/>
                  </a:cubicBezTo>
                  <a:cubicBezTo>
                    <a:pt x="665259" y="62566"/>
                    <a:pt x="746097" y="273276"/>
                    <a:pt x="842838" y="343512"/>
                  </a:cubicBezTo>
                  <a:cubicBezTo>
                    <a:pt x="939579" y="413748"/>
                    <a:pt x="1062824" y="424351"/>
                    <a:pt x="1105231" y="438928"/>
                  </a:cubicBezTo>
                  <a:cubicBezTo>
                    <a:pt x="1147638" y="453505"/>
                    <a:pt x="1122459" y="442241"/>
                    <a:pt x="1097280" y="4309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orme libre 177"/>
            <p:cNvSpPr/>
            <p:nvPr/>
          </p:nvSpPr>
          <p:spPr>
            <a:xfrm>
              <a:off x="40669632" y="12865443"/>
              <a:ext cx="1128016" cy="445850"/>
            </a:xfrm>
            <a:custGeom>
              <a:avLst/>
              <a:gdLst>
                <a:gd name="connsiteX0" fmla="*/ 0 w 1128016"/>
                <a:gd name="connsiteY0" fmla="*/ 73168 h 445850"/>
                <a:gd name="connsiteX1" fmla="*/ 524786 w 1128016"/>
                <a:gd name="connsiteY1" fmla="*/ 17509 h 445850"/>
                <a:gd name="connsiteX2" fmla="*/ 842838 w 1128016"/>
                <a:gd name="connsiteY2" fmla="*/ 343512 h 445850"/>
                <a:gd name="connsiteX3" fmla="*/ 1105231 w 1128016"/>
                <a:gd name="connsiteY3" fmla="*/ 438928 h 445850"/>
                <a:gd name="connsiteX4" fmla="*/ 1097280 w 1128016"/>
                <a:gd name="connsiteY4" fmla="*/ 430977 h 44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16" h="445850">
                  <a:moveTo>
                    <a:pt x="0" y="73168"/>
                  </a:moveTo>
                  <a:cubicBezTo>
                    <a:pt x="192156" y="22810"/>
                    <a:pt x="384313" y="-27548"/>
                    <a:pt x="524786" y="17509"/>
                  </a:cubicBezTo>
                  <a:cubicBezTo>
                    <a:pt x="665259" y="62566"/>
                    <a:pt x="746097" y="273276"/>
                    <a:pt x="842838" y="343512"/>
                  </a:cubicBezTo>
                  <a:cubicBezTo>
                    <a:pt x="939579" y="413748"/>
                    <a:pt x="1062824" y="424351"/>
                    <a:pt x="1105231" y="438928"/>
                  </a:cubicBezTo>
                  <a:cubicBezTo>
                    <a:pt x="1147638" y="453505"/>
                    <a:pt x="1122459" y="442241"/>
                    <a:pt x="1097280" y="4309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orme libre 178"/>
            <p:cNvSpPr/>
            <p:nvPr/>
          </p:nvSpPr>
          <p:spPr>
            <a:xfrm>
              <a:off x="40469110" y="13222469"/>
              <a:ext cx="1128016" cy="445850"/>
            </a:xfrm>
            <a:custGeom>
              <a:avLst/>
              <a:gdLst>
                <a:gd name="connsiteX0" fmla="*/ 0 w 1128016"/>
                <a:gd name="connsiteY0" fmla="*/ 73168 h 445850"/>
                <a:gd name="connsiteX1" fmla="*/ 524786 w 1128016"/>
                <a:gd name="connsiteY1" fmla="*/ 17509 h 445850"/>
                <a:gd name="connsiteX2" fmla="*/ 842838 w 1128016"/>
                <a:gd name="connsiteY2" fmla="*/ 343512 h 445850"/>
                <a:gd name="connsiteX3" fmla="*/ 1105231 w 1128016"/>
                <a:gd name="connsiteY3" fmla="*/ 438928 h 445850"/>
                <a:gd name="connsiteX4" fmla="*/ 1097280 w 1128016"/>
                <a:gd name="connsiteY4" fmla="*/ 430977 h 44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16" h="445850">
                  <a:moveTo>
                    <a:pt x="0" y="73168"/>
                  </a:moveTo>
                  <a:cubicBezTo>
                    <a:pt x="192156" y="22810"/>
                    <a:pt x="384313" y="-27548"/>
                    <a:pt x="524786" y="17509"/>
                  </a:cubicBezTo>
                  <a:cubicBezTo>
                    <a:pt x="665259" y="62566"/>
                    <a:pt x="746097" y="273276"/>
                    <a:pt x="842838" y="343512"/>
                  </a:cubicBezTo>
                  <a:cubicBezTo>
                    <a:pt x="939579" y="413748"/>
                    <a:pt x="1062824" y="424351"/>
                    <a:pt x="1105231" y="438928"/>
                  </a:cubicBezTo>
                  <a:cubicBezTo>
                    <a:pt x="1147638" y="453505"/>
                    <a:pt x="1122459" y="442241"/>
                    <a:pt x="1097280" y="43097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orme libre 63"/>
            <p:cNvSpPr/>
            <p:nvPr/>
          </p:nvSpPr>
          <p:spPr>
            <a:xfrm>
              <a:off x="41577126" y="13306926"/>
              <a:ext cx="236621" cy="364958"/>
            </a:xfrm>
            <a:custGeom>
              <a:avLst/>
              <a:gdLst>
                <a:gd name="connsiteX0" fmla="*/ 228600 w 236621"/>
                <a:gd name="connsiteY0" fmla="*/ 0 h 364958"/>
                <a:gd name="connsiteX1" fmla="*/ 0 w 236621"/>
                <a:gd name="connsiteY1" fmla="*/ 124327 h 364958"/>
                <a:gd name="connsiteX2" fmla="*/ 4011 w 236621"/>
                <a:gd name="connsiteY2" fmla="*/ 364958 h 364958"/>
                <a:gd name="connsiteX3" fmla="*/ 236621 w 236621"/>
                <a:gd name="connsiteY3" fmla="*/ 220579 h 364958"/>
                <a:gd name="connsiteX4" fmla="*/ 228600 w 236621"/>
                <a:gd name="connsiteY4" fmla="*/ 0 h 36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621" h="364958">
                  <a:moveTo>
                    <a:pt x="228600" y="0"/>
                  </a:moveTo>
                  <a:lnTo>
                    <a:pt x="0" y="124327"/>
                  </a:lnTo>
                  <a:lnTo>
                    <a:pt x="4011" y="364958"/>
                  </a:lnTo>
                  <a:lnTo>
                    <a:pt x="236621" y="220579"/>
                  </a:lnTo>
                  <a:cubicBezTo>
                    <a:pt x="235284" y="148390"/>
                    <a:pt x="233948" y="76200"/>
                    <a:pt x="2286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orme libre 67"/>
            <p:cNvSpPr/>
            <p:nvPr/>
          </p:nvSpPr>
          <p:spPr>
            <a:xfrm>
              <a:off x="40470221" y="12933947"/>
              <a:ext cx="200526" cy="348916"/>
            </a:xfrm>
            <a:custGeom>
              <a:avLst/>
              <a:gdLst>
                <a:gd name="connsiteX0" fmla="*/ 200526 w 200526"/>
                <a:gd name="connsiteY0" fmla="*/ 0 h 348916"/>
                <a:gd name="connsiteX1" fmla="*/ 0 w 200526"/>
                <a:gd name="connsiteY1" fmla="*/ 124327 h 348916"/>
                <a:gd name="connsiteX2" fmla="*/ 8021 w 200526"/>
                <a:gd name="connsiteY2" fmla="*/ 348916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526" h="348916">
                  <a:moveTo>
                    <a:pt x="200526" y="0"/>
                  </a:moveTo>
                  <a:lnTo>
                    <a:pt x="0" y="124327"/>
                  </a:lnTo>
                  <a:lnTo>
                    <a:pt x="8021" y="34891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Flèche droite 68"/>
          <p:cNvSpPr/>
          <p:nvPr/>
        </p:nvSpPr>
        <p:spPr>
          <a:xfrm>
            <a:off x="41424807" y="12905908"/>
            <a:ext cx="332873" cy="213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e 75"/>
          <p:cNvGrpSpPr/>
          <p:nvPr/>
        </p:nvGrpSpPr>
        <p:grpSpPr>
          <a:xfrm>
            <a:off x="42047122" y="12763511"/>
            <a:ext cx="828751" cy="705401"/>
            <a:chOff x="42904611" y="12954000"/>
            <a:chExt cx="1064595" cy="668827"/>
          </a:xfrm>
        </p:grpSpPr>
        <p:sp>
          <p:nvSpPr>
            <p:cNvPr id="71" name="Forme libre 70"/>
            <p:cNvSpPr/>
            <p:nvPr/>
          </p:nvSpPr>
          <p:spPr>
            <a:xfrm>
              <a:off x="42908621" y="12954000"/>
              <a:ext cx="1042737" cy="665747"/>
            </a:xfrm>
            <a:custGeom>
              <a:avLst/>
              <a:gdLst>
                <a:gd name="connsiteX0" fmla="*/ 168442 w 1042737"/>
                <a:gd name="connsiteY0" fmla="*/ 0 h 665747"/>
                <a:gd name="connsiteX1" fmla="*/ 0 w 1042737"/>
                <a:gd name="connsiteY1" fmla="*/ 104274 h 665747"/>
                <a:gd name="connsiteX2" fmla="*/ 8021 w 1042737"/>
                <a:gd name="connsiteY2" fmla="*/ 300789 h 665747"/>
                <a:gd name="connsiteX3" fmla="*/ 894347 w 1042737"/>
                <a:gd name="connsiteY3" fmla="*/ 665747 h 665747"/>
                <a:gd name="connsiteX4" fmla="*/ 890337 w 1042737"/>
                <a:gd name="connsiteY4" fmla="*/ 461211 h 665747"/>
                <a:gd name="connsiteX5" fmla="*/ 1042737 w 1042737"/>
                <a:gd name="connsiteY5" fmla="*/ 364958 h 665747"/>
                <a:gd name="connsiteX6" fmla="*/ 168442 w 1042737"/>
                <a:gd name="connsiteY6" fmla="*/ 0 h 6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2737" h="665747">
                  <a:moveTo>
                    <a:pt x="168442" y="0"/>
                  </a:moveTo>
                  <a:lnTo>
                    <a:pt x="0" y="104274"/>
                  </a:lnTo>
                  <a:lnTo>
                    <a:pt x="8021" y="300789"/>
                  </a:lnTo>
                  <a:lnTo>
                    <a:pt x="894347" y="665747"/>
                  </a:lnTo>
                  <a:cubicBezTo>
                    <a:pt x="893010" y="597568"/>
                    <a:pt x="891674" y="529390"/>
                    <a:pt x="890337" y="461211"/>
                  </a:cubicBezTo>
                  <a:lnTo>
                    <a:pt x="1042737" y="364958"/>
                  </a:lnTo>
                  <a:lnTo>
                    <a:pt x="168442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rme libre 71"/>
            <p:cNvSpPr/>
            <p:nvPr/>
          </p:nvSpPr>
          <p:spPr>
            <a:xfrm>
              <a:off x="42904611" y="13062284"/>
              <a:ext cx="894347" cy="360948"/>
            </a:xfrm>
            <a:custGeom>
              <a:avLst/>
              <a:gdLst>
                <a:gd name="connsiteX0" fmla="*/ 0 w 894347"/>
                <a:gd name="connsiteY0" fmla="*/ 0 h 360948"/>
                <a:gd name="connsiteX1" fmla="*/ 894347 w 894347"/>
                <a:gd name="connsiteY1" fmla="*/ 360948 h 36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47" h="360948">
                  <a:moveTo>
                    <a:pt x="0" y="0"/>
                  </a:moveTo>
                  <a:lnTo>
                    <a:pt x="894347" y="36094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43802360" y="13312971"/>
              <a:ext cx="166846" cy="309856"/>
            </a:xfrm>
            <a:custGeom>
              <a:avLst/>
              <a:gdLst>
                <a:gd name="connsiteX0" fmla="*/ 6501 w 166846"/>
                <a:gd name="connsiteY0" fmla="*/ 309856 h 309856"/>
                <a:gd name="connsiteX1" fmla="*/ 166846 w 166846"/>
                <a:gd name="connsiteY1" fmla="*/ 201514 h 309856"/>
                <a:gd name="connsiteX2" fmla="*/ 158178 w 166846"/>
                <a:gd name="connsiteY2" fmla="*/ 0 h 309856"/>
                <a:gd name="connsiteX3" fmla="*/ 0 w 166846"/>
                <a:gd name="connsiteY3" fmla="*/ 99674 h 309856"/>
                <a:gd name="connsiteX4" fmla="*/ 6501 w 166846"/>
                <a:gd name="connsiteY4" fmla="*/ 309856 h 30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46" h="309856">
                  <a:moveTo>
                    <a:pt x="6501" y="309856"/>
                  </a:moveTo>
                  <a:lnTo>
                    <a:pt x="166846" y="201514"/>
                  </a:lnTo>
                  <a:lnTo>
                    <a:pt x="158178" y="0"/>
                  </a:lnTo>
                  <a:lnTo>
                    <a:pt x="0" y="99674"/>
                  </a:lnTo>
                  <a:lnTo>
                    <a:pt x="6501" y="30985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Flèche droite 207"/>
          <p:cNvSpPr/>
          <p:nvPr/>
        </p:nvSpPr>
        <p:spPr>
          <a:xfrm>
            <a:off x="41424806" y="12253820"/>
            <a:ext cx="332873" cy="213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e 80"/>
          <p:cNvGrpSpPr/>
          <p:nvPr/>
        </p:nvGrpSpPr>
        <p:grpSpPr>
          <a:xfrm>
            <a:off x="31398590" y="17804676"/>
            <a:ext cx="5804377" cy="523220"/>
            <a:chOff x="31601792" y="17856018"/>
            <a:chExt cx="5804377" cy="523220"/>
          </a:xfrm>
        </p:grpSpPr>
        <p:sp>
          <p:nvSpPr>
            <p:cNvPr id="78" name="Flèche droite 77"/>
            <p:cNvSpPr/>
            <p:nvPr/>
          </p:nvSpPr>
          <p:spPr>
            <a:xfrm>
              <a:off x="31601792" y="18028953"/>
              <a:ext cx="207131" cy="184666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1911203" y="17856018"/>
              <a:ext cx="54949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  <a:latin typeface="Calibri" charset="0"/>
                </a:rPr>
                <a:t>OF stride marginally affects accuracy</a:t>
              </a:r>
              <a:endParaRPr lang="en-US" sz="28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9" name="Groupe 208"/>
          <p:cNvGrpSpPr/>
          <p:nvPr/>
        </p:nvGrpSpPr>
        <p:grpSpPr>
          <a:xfrm>
            <a:off x="37931006" y="17811602"/>
            <a:ext cx="7146475" cy="523220"/>
            <a:chOff x="31601792" y="17856018"/>
            <a:chExt cx="7146475" cy="523220"/>
          </a:xfrm>
        </p:grpSpPr>
        <p:sp>
          <p:nvSpPr>
            <p:cNvPr id="210" name="Flèche droite 209"/>
            <p:cNvSpPr/>
            <p:nvPr/>
          </p:nvSpPr>
          <p:spPr>
            <a:xfrm>
              <a:off x="31601792" y="18028953"/>
              <a:ext cx="207131" cy="184666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1911203" y="17856018"/>
              <a:ext cx="68370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  <a:latin typeface="Calibri" charset="0"/>
                </a:rPr>
                <a:t>Stable recognition </a:t>
              </a:r>
              <a:r>
                <a:rPr lang="en-US" sz="2800" dirty="0" smtClean="0">
                  <a:solidFill>
                    <a:srgbClr val="7030A0"/>
                  </a:solidFill>
                  <a:latin typeface="Calibri" charset="0"/>
                </a:rPr>
                <a:t>across codecs </a:t>
              </a:r>
              <a:r>
                <a:rPr lang="en-US" sz="2800" dirty="0" smtClean="0">
                  <a:solidFill>
                    <a:srgbClr val="7030A0"/>
                  </a:solidFill>
                  <a:latin typeface="Calibri" charset="0"/>
                </a:rPr>
                <a:t>and bit-rates</a:t>
              </a:r>
              <a:endParaRPr lang="en-US" sz="28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13" name="Groupe 212"/>
          <p:cNvGrpSpPr/>
          <p:nvPr/>
        </p:nvGrpSpPr>
        <p:grpSpPr>
          <a:xfrm>
            <a:off x="31450446" y="14042178"/>
            <a:ext cx="8370592" cy="523220"/>
            <a:chOff x="31601792" y="17856018"/>
            <a:chExt cx="8370592" cy="523220"/>
          </a:xfrm>
        </p:grpSpPr>
        <p:sp>
          <p:nvSpPr>
            <p:cNvPr id="214" name="Flèche droite 213"/>
            <p:cNvSpPr/>
            <p:nvPr/>
          </p:nvSpPr>
          <p:spPr>
            <a:xfrm>
              <a:off x="31601792" y="18028953"/>
              <a:ext cx="207131" cy="184666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911203" y="17856018"/>
              <a:ext cx="80611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7030A0"/>
                  </a:solidFill>
                  <a:latin typeface="Calibri" charset="0"/>
                </a:rPr>
                <a:t>Trajectory information </a:t>
              </a:r>
              <a:r>
                <a:rPr lang="en-US" sz="2800" dirty="0" smtClean="0">
                  <a:solidFill>
                    <a:srgbClr val="7030A0"/>
                  </a:solidFill>
                  <a:latin typeface="Calibri" charset="0"/>
                </a:rPr>
                <a:t>has limited influence on results</a:t>
              </a:r>
              <a:endParaRPr lang="en-US" sz="28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0" name="Groupe 219"/>
          <p:cNvGrpSpPr/>
          <p:nvPr/>
        </p:nvGrpSpPr>
        <p:grpSpPr>
          <a:xfrm>
            <a:off x="40286122" y="11915310"/>
            <a:ext cx="828751" cy="705401"/>
            <a:chOff x="42904611" y="12954000"/>
            <a:chExt cx="1064595" cy="668827"/>
          </a:xfrm>
        </p:grpSpPr>
        <p:sp>
          <p:nvSpPr>
            <p:cNvPr id="221" name="Forme libre 220"/>
            <p:cNvSpPr/>
            <p:nvPr/>
          </p:nvSpPr>
          <p:spPr>
            <a:xfrm>
              <a:off x="42908621" y="12954000"/>
              <a:ext cx="1042737" cy="665747"/>
            </a:xfrm>
            <a:custGeom>
              <a:avLst/>
              <a:gdLst>
                <a:gd name="connsiteX0" fmla="*/ 168442 w 1042737"/>
                <a:gd name="connsiteY0" fmla="*/ 0 h 665747"/>
                <a:gd name="connsiteX1" fmla="*/ 0 w 1042737"/>
                <a:gd name="connsiteY1" fmla="*/ 104274 h 665747"/>
                <a:gd name="connsiteX2" fmla="*/ 8021 w 1042737"/>
                <a:gd name="connsiteY2" fmla="*/ 300789 h 665747"/>
                <a:gd name="connsiteX3" fmla="*/ 894347 w 1042737"/>
                <a:gd name="connsiteY3" fmla="*/ 665747 h 665747"/>
                <a:gd name="connsiteX4" fmla="*/ 890337 w 1042737"/>
                <a:gd name="connsiteY4" fmla="*/ 461211 h 665747"/>
                <a:gd name="connsiteX5" fmla="*/ 1042737 w 1042737"/>
                <a:gd name="connsiteY5" fmla="*/ 364958 h 665747"/>
                <a:gd name="connsiteX6" fmla="*/ 168442 w 1042737"/>
                <a:gd name="connsiteY6" fmla="*/ 0 h 6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2737" h="665747">
                  <a:moveTo>
                    <a:pt x="168442" y="0"/>
                  </a:moveTo>
                  <a:lnTo>
                    <a:pt x="0" y="104274"/>
                  </a:lnTo>
                  <a:lnTo>
                    <a:pt x="8021" y="300789"/>
                  </a:lnTo>
                  <a:lnTo>
                    <a:pt x="894347" y="665747"/>
                  </a:lnTo>
                  <a:cubicBezTo>
                    <a:pt x="893010" y="597568"/>
                    <a:pt x="891674" y="529390"/>
                    <a:pt x="890337" y="461211"/>
                  </a:cubicBezTo>
                  <a:lnTo>
                    <a:pt x="1042737" y="364958"/>
                  </a:lnTo>
                  <a:lnTo>
                    <a:pt x="168442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orme libre 221"/>
            <p:cNvSpPr/>
            <p:nvPr/>
          </p:nvSpPr>
          <p:spPr>
            <a:xfrm>
              <a:off x="42904611" y="13062284"/>
              <a:ext cx="894347" cy="360948"/>
            </a:xfrm>
            <a:custGeom>
              <a:avLst/>
              <a:gdLst>
                <a:gd name="connsiteX0" fmla="*/ 0 w 894347"/>
                <a:gd name="connsiteY0" fmla="*/ 0 h 360948"/>
                <a:gd name="connsiteX1" fmla="*/ 894347 w 894347"/>
                <a:gd name="connsiteY1" fmla="*/ 360948 h 36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47" h="360948">
                  <a:moveTo>
                    <a:pt x="0" y="0"/>
                  </a:moveTo>
                  <a:lnTo>
                    <a:pt x="894347" y="36094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orme libre 222"/>
            <p:cNvSpPr/>
            <p:nvPr/>
          </p:nvSpPr>
          <p:spPr>
            <a:xfrm>
              <a:off x="43802360" y="13312971"/>
              <a:ext cx="166846" cy="309856"/>
            </a:xfrm>
            <a:custGeom>
              <a:avLst/>
              <a:gdLst>
                <a:gd name="connsiteX0" fmla="*/ 6501 w 166846"/>
                <a:gd name="connsiteY0" fmla="*/ 309856 h 309856"/>
                <a:gd name="connsiteX1" fmla="*/ 166846 w 166846"/>
                <a:gd name="connsiteY1" fmla="*/ 201514 h 309856"/>
                <a:gd name="connsiteX2" fmla="*/ 158178 w 166846"/>
                <a:gd name="connsiteY2" fmla="*/ 0 h 309856"/>
                <a:gd name="connsiteX3" fmla="*/ 0 w 166846"/>
                <a:gd name="connsiteY3" fmla="*/ 99674 h 309856"/>
                <a:gd name="connsiteX4" fmla="*/ 6501 w 166846"/>
                <a:gd name="connsiteY4" fmla="*/ 309856 h 30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46" h="309856">
                  <a:moveTo>
                    <a:pt x="6501" y="309856"/>
                  </a:moveTo>
                  <a:lnTo>
                    <a:pt x="166846" y="201514"/>
                  </a:lnTo>
                  <a:lnTo>
                    <a:pt x="158178" y="0"/>
                  </a:lnTo>
                  <a:lnTo>
                    <a:pt x="0" y="99674"/>
                  </a:lnTo>
                  <a:lnTo>
                    <a:pt x="6501" y="30985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e 89"/>
          <p:cNvGrpSpPr/>
          <p:nvPr/>
        </p:nvGrpSpPr>
        <p:grpSpPr>
          <a:xfrm>
            <a:off x="42045987" y="12142510"/>
            <a:ext cx="884957" cy="368461"/>
            <a:chOff x="42158856" y="11960506"/>
            <a:chExt cx="884957" cy="368461"/>
          </a:xfrm>
        </p:grpSpPr>
        <p:sp>
          <p:nvSpPr>
            <p:cNvPr id="226" name="Forme libre 225"/>
            <p:cNvSpPr/>
            <p:nvPr/>
          </p:nvSpPr>
          <p:spPr>
            <a:xfrm>
              <a:off x="42165914" y="12063148"/>
              <a:ext cx="737828" cy="45719"/>
            </a:xfrm>
            <a:custGeom>
              <a:avLst/>
              <a:gdLst>
                <a:gd name="connsiteX0" fmla="*/ 0 w 894347"/>
                <a:gd name="connsiteY0" fmla="*/ 0 h 360948"/>
                <a:gd name="connsiteX1" fmla="*/ 894347 w 894347"/>
                <a:gd name="connsiteY1" fmla="*/ 360948 h 36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47" h="360948">
                  <a:moveTo>
                    <a:pt x="0" y="0"/>
                  </a:moveTo>
                  <a:lnTo>
                    <a:pt x="894347" y="36094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orme libre 226"/>
            <p:cNvSpPr/>
            <p:nvPr/>
          </p:nvSpPr>
          <p:spPr>
            <a:xfrm>
              <a:off x="42913929" y="12002121"/>
              <a:ext cx="129884" cy="326800"/>
            </a:xfrm>
            <a:custGeom>
              <a:avLst/>
              <a:gdLst>
                <a:gd name="connsiteX0" fmla="*/ 6501 w 166846"/>
                <a:gd name="connsiteY0" fmla="*/ 309856 h 309856"/>
                <a:gd name="connsiteX1" fmla="*/ 166846 w 166846"/>
                <a:gd name="connsiteY1" fmla="*/ 201514 h 309856"/>
                <a:gd name="connsiteX2" fmla="*/ 158178 w 166846"/>
                <a:gd name="connsiteY2" fmla="*/ 0 h 309856"/>
                <a:gd name="connsiteX3" fmla="*/ 0 w 166846"/>
                <a:gd name="connsiteY3" fmla="*/ 99674 h 309856"/>
                <a:gd name="connsiteX4" fmla="*/ 6501 w 166846"/>
                <a:gd name="connsiteY4" fmla="*/ 309856 h 30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46" h="309856">
                  <a:moveTo>
                    <a:pt x="6501" y="309856"/>
                  </a:moveTo>
                  <a:lnTo>
                    <a:pt x="166846" y="201514"/>
                  </a:lnTo>
                  <a:lnTo>
                    <a:pt x="158178" y="0"/>
                  </a:lnTo>
                  <a:lnTo>
                    <a:pt x="0" y="99674"/>
                  </a:lnTo>
                  <a:lnTo>
                    <a:pt x="6501" y="30985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orme libre 237"/>
            <p:cNvSpPr/>
            <p:nvPr/>
          </p:nvSpPr>
          <p:spPr>
            <a:xfrm>
              <a:off x="42299937" y="11960678"/>
              <a:ext cx="737828" cy="45719"/>
            </a:xfrm>
            <a:custGeom>
              <a:avLst/>
              <a:gdLst>
                <a:gd name="connsiteX0" fmla="*/ 0 w 894347"/>
                <a:gd name="connsiteY0" fmla="*/ 0 h 360948"/>
                <a:gd name="connsiteX1" fmla="*/ 894347 w 894347"/>
                <a:gd name="connsiteY1" fmla="*/ 360948 h 36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47" h="360948">
                  <a:moveTo>
                    <a:pt x="0" y="0"/>
                  </a:moveTo>
                  <a:lnTo>
                    <a:pt x="894347" y="36094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42158856" y="11960506"/>
              <a:ext cx="748496" cy="368461"/>
            </a:xfrm>
            <a:custGeom>
              <a:avLst/>
              <a:gdLst>
                <a:gd name="connsiteX0" fmla="*/ 748496 w 748496"/>
                <a:gd name="connsiteY0" fmla="*/ 368461 h 368461"/>
                <a:gd name="connsiteX1" fmla="*/ 0 w 748496"/>
                <a:gd name="connsiteY1" fmla="*/ 316375 h 368461"/>
                <a:gd name="connsiteX2" fmla="*/ 1929 w 748496"/>
                <a:gd name="connsiteY2" fmla="*/ 92598 h 368461"/>
                <a:gd name="connsiteX3" fmla="*/ 144683 w 748496"/>
                <a:gd name="connsiteY3" fmla="*/ 0 h 368461"/>
                <a:gd name="connsiteX4" fmla="*/ 144683 w 748496"/>
                <a:gd name="connsiteY4" fmla="*/ 0 h 36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496" h="368461">
                  <a:moveTo>
                    <a:pt x="748496" y="368461"/>
                  </a:moveTo>
                  <a:lnTo>
                    <a:pt x="0" y="316375"/>
                  </a:lnTo>
                  <a:lnTo>
                    <a:pt x="1929" y="92598"/>
                  </a:lnTo>
                  <a:lnTo>
                    <a:pt x="144683" y="0"/>
                  </a:lnTo>
                  <a:lnTo>
                    <a:pt x="14468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40821781" y="11889029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</a:rPr>
              <a:t>V*</a:t>
            </a:r>
            <a:endParaRPr lang="en-US" sz="2400" dirty="0"/>
          </a:p>
        </p:txBody>
      </p:sp>
      <p:sp>
        <p:nvSpPr>
          <p:cNvPr id="245" name="Rectangle 244"/>
          <p:cNvSpPr/>
          <p:nvPr/>
        </p:nvSpPr>
        <p:spPr>
          <a:xfrm>
            <a:off x="42655945" y="1186347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</a:rPr>
              <a:t>V0</a:t>
            </a:r>
            <a:endParaRPr lang="en-US" sz="2400" dirty="0"/>
          </a:p>
        </p:txBody>
      </p:sp>
      <p:sp>
        <p:nvSpPr>
          <p:cNvPr id="246" name="Rectangle 245"/>
          <p:cNvSpPr/>
          <p:nvPr/>
        </p:nvSpPr>
        <p:spPr>
          <a:xfrm>
            <a:off x="42673734" y="12733585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</a:rPr>
              <a:t>V*</a:t>
            </a:r>
            <a:endParaRPr lang="en-US" sz="2400" dirty="0"/>
          </a:p>
        </p:txBody>
      </p:sp>
      <p:sp>
        <p:nvSpPr>
          <p:cNvPr id="247" name="Rectangle 246"/>
          <p:cNvSpPr/>
          <p:nvPr/>
        </p:nvSpPr>
        <p:spPr>
          <a:xfrm>
            <a:off x="40851916" y="1271269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charset="0"/>
              </a:rPr>
              <a:t>[1]</a:t>
            </a:r>
            <a:endParaRPr lang="en-US" sz="2400" dirty="0"/>
          </a:p>
        </p:txBody>
      </p:sp>
      <p:grpSp>
        <p:nvGrpSpPr>
          <p:cNvPr id="1024" name="Groupe 1023"/>
          <p:cNvGrpSpPr/>
          <p:nvPr/>
        </p:nvGrpSpPr>
        <p:grpSpPr>
          <a:xfrm>
            <a:off x="30835366" y="25202587"/>
            <a:ext cx="7881927" cy="3261842"/>
            <a:chOff x="30970834" y="25627914"/>
            <a:chExt cx="7881927" cy="3261842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30970834" y="25627914"/>
              <a:ext cx="7881927" cy="3261842"/>
            </a:xfrm>
            <a:prstGeom prst="rect">
              <a:avLst/>
            </a:prstGeom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1727339" y="28403731"/>
              <a:ext cx="657225" cy="314325"/>
            </a:xfrm>
            <a:prstGeom prst="rect">
              <a:avLst/>
            </a:prstGeom>
          </p:spPr>
        </p:pic>
        <p:pic>
          <p:nvPicPr>
            <p:cNvPr id="92" name="Image 91"/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32055951" y="27665346"/>
              <a:ext cx="609600" cy="295275"/>
            </a:xfrm>
            <a:prstGeom prst="rect">
              <a:avLst/>
            </a:prstGeom>
          </p:spPr>
        </p:pic>
        <p:pic>
          <p:nvPicPr>
            <p:cNvPr id="249" name="Image 248"/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32393065" y="28031882"/>
              <a:ext cx="609600" cy="295275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00" y="22127653"/>
            <a:ext cx="1582995" cy="1582995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93" y="3022807"/>
            <a:ext cx="1961128" cy="1961128"/>
          </a:xfrm>
          <a:prstGeom prst="rect">
            <a:avLst/>
          </a:prstGeom>
        </p:spPr>
      </p:pic>
      <p:sp>
        <p:nvSpPr>
          <p:cNvPr id="189" name="Rectangle 9"/>
          <p:cNvSpPr>
            <a:spLocks noChangeArrowheads="1"/>
          </p:cNvSpPr>
          <p:nvPr/>
        </p:nvSpPr>
        <p:spPr bwMode="auto">
          <a:xfrm>
            <a:off x="21573957" y="13323833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90" name="Rectangle 9"/>
          <p:cNvSpPr>
            <a:spLocks noChangeArrowheads="1"/>
          </p:cNvSpPr>
          <p:nvPr/>
        </p:nvSpPr>
        <p:spPr bwMode="auto">
          <a:xfrm>
            <a:off x="21946303" y="15136703"/>
            <a:ext cx="7647839" cy="15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Grid cells of two scales:</a:t>
            </a:r>
            <a:br>
              <a:rPr lang="en-US" sz="3199" dirty="0" smtClean="0"/>
            </a:br>
            <a:r>
              <a:rPr lang="en-US" sz="3199" dirty="0"/>
              <a:t>   16x16 pixels, 5 frames</a:t>
            </a:r>
            <a:br>
              <a:rPr lang="en-US" sz="3199" dirty="0"/>
            </a:br>
            <a:r>
              <a:rPr lang="en-US" sz="3199" dirty="0"/>
              <a:t>   </a:t>
            </a:r>
            <a:r>
              <a:rPr lang="en-US" sz="3199" dirty="0" smtClean="0"/>
              <a:t>24x24 </a:t>
            </a:r>
            <a:r>
              <a:rPr lang="en-US" sz="3199" dirty="0"/>
              <a:t>pixels, 5 </a:t>
            </a:r>
            <a:r>
              <a:rPr lang="en-US" sz="3199" dirty="0" smtClean="0"/>
              <a:t>frames</a:t>
            </a:r>
            <a:endParaRPr lang="en-US" sz="3199" dirty="0"/>
          </a:p>
        </p:txBody>
      </p:sp>
      <p:sp>
        <p:nvSpPr>
          <p:cNvPr id="193" name="Rectangle 9"/>
          <p:cNvSpPr>
            <a:spLocks noChangeArrowheads="1"/>
          </p:cNvSpPr>
          <p:nvPr/>
        </p:nvSpPr>
        <p:spPr bwMode="auto">
          <a:xfrm>
            <a:off x="21576732" y="15083360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194" name="Rectangle 9"/>
          <p:cNvSpPr>
            <a:spLocks noChangeArrowheads="1"/>
          </p:cNvSpPr>
          <p:nvPr/>
        </p:nvSpPr>
        <p:spPr bwMode="auto">
          <a:xfrm>
            <a:off x="21946303" y="16802949"/>
            <a:ext cx="7647839" cy="156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Dense descriptor sampling with</a:t>
            </a:r>
            <a:r>
              <a:rPr lang="en-US" sz="3199" dirty="0"/>
              <a:t/>
            </a:r>
            <a:br>
              <a:rPr lang="en-US" sz="3199" dirty="0"/>
            </a:br>
            <a:r>
              <a:rPr lang="en-US" sz="3199" dirty="0" smtClean="0"/>
              <a:t>   16 pixels spatial stride</a:t>
            </a:r>
            <a:br>
              <a:rPr lang="en-US" sz="3199" dirty="0" smtClean="0"/>
            </a:br>
            <a:r>
              <a:rPr lang="en-US" sz="3199" dirty="0" smtClean="0"/>
              <a:t>   5 frames temporal stride</a:t>
            </a:r>
          </a:p>
        </p:txBody>
      </p:sp>
      <p:sp>
        <p:nvSpPr>
          <p:cNvPr id="195" name="Rectangle 9"/>
          <p:cNvSpPr>
            <a:spLocks noChangeArrowheads="1"/>
          </p:cNvSpPr>
          <p:nvPr/>
        </p:nvSpPr>
        <p:spPr bwMode="auto">
          <a:xfrm>
            <a:off x="21576732" y="16749607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4" name="Rectangle 3"/>
          <p:cNvSpPr/>
          <p:nvPr/>
        </p:nvSpPr>
        <p:spPr>
          <a:xfrm>
            <a:off x="26013473" y="11385431"/>
            <a:ext cx="3213460" cy="424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9"/>
          <p:cNvSpPr>
            <a:spLocks noChangeArrowheads="1"/>
          </p:cNvSpPr>
          <p:nvPr/>
        </p:nvSpPr>
        <p:spPr bwMode="auto">
          <a:xfrm>
            <a:off x="21985099" y="19724126"/>
            <a:ext cx="7882926" cy="206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Feature encoding and classification </a:t>
            </a:r>
            <a:r>
              <a:rPr lang="en-US" sz="3199" dirty="0" smtClean="0"/>
              <a:t>schemes:</a:t>
            </a:r>
            <a:r>
              <a:rPr lang="en-US" sz="3199" dirty="0" smtClean="0"/>
              <a:t/>
            </a:r>
            <a:br>
              <a:rPr lang="en-US" sz="3199" dirty="0" smtClean="0"/>
            </a:br>
            <a:r>
              <a:rPr lang="en-US" sz="3199" dirty="0" smtClean="0"/>
              <a:t>   </a:t>
            </a:r>
            <a:r>
              <a:rPr lang="en-US" sz="3199" b="1" dirty="0" smtClean="0">
                <a:solidFill>
                  <a:srgbClr val="FF0000"/>
                </a:solidFill>
              </a:rPr>
              <a:t>Histogram</a:t>
            </a:r>
            <a:r>
              <a:rPr lang="en-US" sz="3199" dirty="0"/>
              <a:t> </a:t>
            </a:r>
            <a:r>
              <a:rPr lang="en-US" sz="3199" dirty="0" smtClean="0"/>
              <a:t>encoding  +        kernel SVM</a:t>
            </a:r>
            <a:br>
              <a:rPr lang="en-US" sz="3199" dirty="0" smtClean="0"/>
            </a:br>
            <a:r>
              <a:rPr lang="en-US" sz="3199" dirty="0" smtClean="0"/>
              <a:t>   </a:t>
            </a:r>
            <a:r>
              <a:rPr lang="en-US" sz="3199" b="1" dirty="0" smtClean="0">
                <a:solidFill>
                  <a:srgbClr val="FF0000"/>
                </a:solidFill>
              </a:rPr>
              <a:t>VLAD </a:t>
            </a:r>
            <a:r>
              <a:rPr lang="en-US" sz="3199" dirty="0" smtClean="0"/>
              <a:t>+ linear SVM</a:t>
            </a:r>
            <a:r>
              <a:rPr lang="en-US" sz="3199" dirty="0"/>
              <a:t/>
            </a:r>
            <a:br>
              <a:rPr lang="en-US" sz="3199" dirty="0"/>
            </a:br>
            <a:r>
              <a:rPr lang="en-US" sz="3199" dirty="0" smtClean="0"/>
              <a:t>   </a:t>
            </a:r>
            <a:r>
              <a:rPr lang="en-US" sz="3199" b="1" dirty="0" smtClean="0">
                <a:solidFill>
                  <a:srgbClr val="FF0000"/>
                </a:solidFill>
              </a:rPr>
              <a:t>Fisher Vector</a:t>
            </a:r>
            <a:r>
              <a:rPr lang="en-US" sz="3199" dirty="0" smtClean="0"/>
              <a:t> [3] </a:t>
            </a:r>
            <a:r>
              <a:rPr lang="en-US" sz="3199" dirty="0"/>
              <a:t>+ linear </a:t>
            </a:r>
            <a:r>
              <a:rPr lang="en-US" sz="3199" dirty="0" smtClean="0"/>
              <a:t>SVM</a:t>
            </a:r>
            <a:endParaRPr lang="en-US" sz="3199" b="1" dirty="0" smtClean="0">
              <a:solidFill>
                <a:srgbClr val="FF0000"/>
              </a:solidFill>
            </a:endParaRPr>
          </a:p>
        </p:txBody>
      </p:sp>
      <p:sp>
        <p:nvSpPr>
          <p:cNvPr id="216" name="Rectangle 9"/>
          <p:cNvSpPr>
            <a:spLocks noChangeArrowheads="1"/>
          </p:cNvSpPr>
          <p:nvPr/>
        </p:nvSpPr>
        <p:spPr bwMode="auto">
          <a:xfrm>
            <a:off x="21615527" y="19670784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217" name="Rectangle 9"/>
          <p:cNvSpPr>
            <a:spLocks noChangeArrowheads="1"/>
          </p:cNvSpPr>
          <p:nvPr/>
        </p:nvSpPr>
        <p:spPr bwMode="auto">
          <a:xfrm>
            <a:off x="21987873" y="21822323"/>
            <a:ext cx="7647839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Descriptor assignment using approximate Nearest Neighbor search (FLANN) [4].</a:t>
            </a:r>
            <a:endParaRPr lang="en-US" sz="3199" dirty="0"/>
          </a:p>
        </p:txBody>
      </p:sp>
      <p:sp>
        <p:nvSpPr>
          <p:cNvPr id="218" name="Rectangle 9"/>
          <p:cNvSpPr>
            <a:spLocks noChangeArrowheads="1"/>
          </p:cNvSpPr>
          <p:nvPr/>
        </p:nvSpPr>
        <p:spPr bwMode="auto">
          <a:xfrm>
            <a:off x="21618302" y="21768980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sp>
        <p:nvSpPr>
          <p:cNvPr id="219" name="Rectangle 9"/>
          <p:cNvSpPr>
            <a:spLocks noChangeArrowheads="1"/>
          </p:cNvSpPr>
          <p:nvPr/>
        </p:nvSpPr>
        <p:spPr bwMode="auto">
          <a:xfrm>
            <a:off x="21987873" y="22938735"/>
            <a:ext cx="7647839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199" dirty="0" smtClean="0"/>
              <a:t>Approximate FV aggregation with updates of five nearest </a:t>
            </a:r>
            <a:r>
              <a:rPr lang="en-US" sz="3199" smtClean="0"/>
              <a:t>centroids only.</a:t>
            </a:r>
            <a:endParaRPr lang="en-US" sz="3199" dirty="0" smtClean="0"/>
          </a:p>
        </p:txBody>
      </p:sp>
      <p:sp>
        <p:nvSpPr>
          <p:cNvPr id="224" name="Rectangle 9"/>
          <p:cNvSpPr>
            <a:spLocks noChangeArrowheads="1"/>
          </p:cNvSpPr>
          <p:nvPr/>
        </p:nvSpPr>
        <p:spPr bwMode="auto">
          <a:xfrm>
            <a:off x="21618302" y="22885393"/>
            <a:ext cx="51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•</a:t>
            </a:r>
            <a:endParaRPr lang="en-US" sz="3199" dirty="0"/>
          </a:p>
        </p:txBody>
      </p:sp>
      <p:grpSp>
        <p:nvGrpSpPr>
          <p:cNvPr id="225" name="Groupe 224"/>
          <p:cNvGrpSpPr/>
          <p:nvPr/>
        </p:nvGrpSpPr>
        <p:grpSpPr>
          <a:xfrm>
            <a:off x="31242799" y="28405776"/>
            <a:ext cx="10575170" cy="523220"/>
            <a:chOff x="31601792" y="17856018"/>
            <a:chExt cx="10575170" cy="523220"/>
          </a:xfrm>
        </p:grpSpPr>
        <p:sp>
          <p:nvSpPr>
            <p:cNvPr id="228" name="Flèche droite 227"/>
            <p:cNvSpPr/>
            <p:nvPr/>
          </p:nvSpPr>
          <p:spPr>
            <a:xfrm>
              <a:off x="31601792" y="18028953"/>
              <a:ext cx="207131" cy="184666"/>
            </a:xfrm>
            <a:prstGeom prst="rightArrow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1911203" y="17856018"/>
              <a:ext cx="102657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7030A0"/>
                  </a:solidFill>
                  <a:latin typeface="Calibri" charset="0"/>
                </a:rPr>
                <a:t>Code available </a:t>
              </a:r>
              <a:r>
                <a:rPr lang="en-US" sz="2800" b="1" dirty="0">
                  <a:solidFill>
                    <a:srgbClr val="7030A0"/>
                  </a:solidFill>
                </a:rPr>
                <a:t>http://</a:t>
              </a:r>
              <a:r>
                <a:rPr lang="en-US" sz="2800" b="1" dirty="0" smtClean="0">
                  <a:solidFill>
                    <a:srgbClr val="7030A0"/>
                  </a:solidFill>
                </a:rPr>
                <a:t>www.di.ens.fr/willow/research/fastvideofeat</a:t>
              </a:r>
              <a:endParaRPr lang="en-US" sz="2800" b="1" dirty="0">
                <a:solidFill>
                  <a:srgbClr val="7030A0"/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6191106" y="20198048"/>
            <a:ext cx="533400" cy="59055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2" t="6652" r="8198" b="13947"/>
          <a:stretch/>
        </p:blipFill>
        <p:spPr>
          <a:xfrm>
            <a:off x="16161974" y="12063148"/>
            <a:ext cx="4249910" cy="211013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1449930" y="8118398"/>
            <a:ext cx="30938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Hollywood2</a:t>
            </a:r>
            <a:br>
              <a:rPr lang="en-US" sz="2800" dirty="0" smtClean="0"/>
            </a:br>
            <a:r>
              <a:rPr lang="en-US" sz="2800" dirty="0" smtClean="0"/>
              <a:t>Histogram encoding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Vrai"/>
  <p:tag name="EMBEDFONTS" val="Faux"/>
  <p:tag name="USEBOLDAMS" val="Faux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FIRSTILAPTEV@OPEIMKMFUVWYY57I" val="4325"/>
  <p:tag name="DEFAULTFONTSIZE" val="1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451</Words>
  <Application>Microsoft Office PowerPoint</Application>
  <PresentationFormat>Personnalisé</PresentationFormat>
  <Paragraphs>92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duchenne</dc:creator>
  <cp:lastModifiedBy>ilaptev</cp:lastModifiedBy>
  <cp:revision>189</cp:revision>
  <cp:lastPrinted>2009-09-21T19:21:30Z</cp:lastPrinted>
  <dcterms:created xsi:type="dcterms:W3CDTF">2011-11-05T09:41:27Z</dcterms:created>
  <dcterms:modified xsi:type="dcterms:W3CDTF">2014-06-20T16:28:51Z</dcterms:modified>
</cp:coreProperties>
</file>