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71" r:id="rId3"/>
    <p:sldId id="274" r:id="rId4"/>
    <p:sldId id="263" r:id="rId5"/>
    <p:sldId id="275" r:id="rId6"/>
    <p:sldId id="265" r:id="rId7"/>
    <p:sldId id="276"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757F"/>
    <a:srgbClr val="3DA5B3"/>
    <a:srgbClr val="7D43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86" autoAdjust="0"/>
  </p:normalViewPr>
  <p:slideViewPr>
    <p:cSldViewPr>
      <p:cViewPr varScale="1">
        <p:scale>
          <a:sx n="104" d="100"/>
          <a:sy n="104" d="100"/>
        </p:scale>
        <p:origin x="144" y="25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9/1/2023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9/1/2023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a:p>
        </p:txBody>
      </p:sp>
    </p:spTree>
    <p:extLst>
      <p:ext uri="{BB962C8B-B14F-4D97-AF65-F5344CB8AC3E}">
        <p14:creationId xmlns:p14="http://schemas.microsoft.com/office/powerpoint/2010/main" val="16999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9/1/2023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9/1/2023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9/1/2023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9/1/2023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9/1/2023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9/1/2023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9/1/2023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9/1/2023</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9/1/2023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9/1/2023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9/1/2023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freesvg.org/roll-fil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hyperlink" Target="https://pixabay.com/en/movie-play-negative-film-cinema-147368/"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3" y="3733800"/>
            <a:ext cx="6629399" cy="1143000"/>
          </a:xfrm>
        </p:spPr>
        <p:txBody>
          <a:bodyPr>
            <a:normAutofit fontScale="90000"/>
          </a:bodyPr>
          <a:lstStyle/>
          <a:p>
            <a:r>
              <a:rPr lang="en-US" dirty="0">
                <a:solidFill>
                  <a:srgbClr val="002060"/>
                </a:solidFill>
                <a:latin typeface="Engravers MT" panose="02090707080505020304" pitchFamily="18" charset="0"/>
              </a:rPr>
              <a:t>Rockbuster Stealth</a:t>
            </a:r>
          </a:p>
        </p:txBody>
      </p:sp>
      <p:sp>
        <p:nvSpPr>
          <p:cNvPr id="3" name="Subtitle 2"/>
          <p:cNvSpPr>
            <a:spLocks noGrp="1"/>
          </p:cNvSpPr>
          <p:nvPr>
            <p:ph type="subTitle" idx="1"/>
          </p:nvPr>
        </p:nvSpPr>
        <p:spPr>
          <a:xfrm>
            <a:off x="1293812" y="5029200"/>
            <a:ext cx="4343399" cy="1414731"/>
          </a:xfrm>
        </p:spPr>
        <p:txBody>
          <a:bodyPr>
            <a:normAutofit lnSpcReduction="10000"/>
          </a:bodyPr>
          <a:lstStyle/>
          <a:p>
            <a:r>
              <a:rPr lang="en-US" sz="2800" dirty="0">
                <a:solidFill>
                  <a:srgbClr val="0070C0"/>
                </a:solidFill>
                <a:latin typeface="Times New Roman" panose="02020603050405020304" pitchFamily="18" charset="0"/>
                <a:cs typeface="Times New Roman" panose="02020603050405020304" pitchFamily="18" charset="0"/>
              </a:rPr>
              <a:t>Business Analysis</a:t>
            </a:r>
          </a:p>
          <a:p>
            <a:endParaRPr lang="en-US" sz="2800" dirty="0">
              <a:solidFill>
                <a:srgbClr val="0070C0"/>
              </a:solidFill>
              <a:latin typeface="Times New Roman" panose="02020603050405020304" pitchFamily="18" charset="0"/>
              <a:cs typeface="Times New Roman" panose="02020603050405020304" pitchFamily="18" charset="0"/>
            </a:endParaRPr>
          </a:p>
          <a:p>
            <a:r>
              <a:rPr lang="en-US" sz="2400" dirty="0">
                <a:solidFill>
                  <a:srgbClr val="29757F"/>
                </a:solidFill>
                <a:latin typeface="Times New Roman" panose="02020603050405020304" pitchFamily="18" charset="0"/>
                <a:cs typeface="Times New Roman" panose="02020603050405020304" pitchFamily="18" charset="0"/>
              </a:rPr>
              <a:t>Alexander Koba</a:t>
            </a:r>
          </a:p>
          <a:p>
            <a:r>
              <a:rPr lang="en-US" sz="2400" dirty="0">
                <a:solidFill>
                  <a:srgbClr val="29757F"/>
                </a:solidFill>
                <a:latin typeface="Times New Roman" panose="02020603050405020304" pitchFamily="18" charset="0"/>
                <a:cs typeface="Times New Roman" panose="02020603050405020304" pitchFamily="18" charset="0"/>
              </a:rPr>
              <a:t>August 2023</a:t>
            </a:r>
            <a:endParaRPr lang="en-US" sz="2800" dirty="0">
              <a:solidFill>
                <a:srgbClr val="29757F"/>
              </a:solidFill>
              <a:latin typeface="Times New Roman" panose="02020603050405020304" pitchFamily="18" charset="0"/>
              <a:cs typeface="Times New Roman" panose="02020603050405020304" pitchFamily="18" charset="0"/>
            </a:endParaRPr>
          </a:p>
        </p:txBody>
      </p:sp>
      <p:pic>
        <p:nvPicPr>
          <p:cNvPr id="8" name="Picture 7" descr="A film reel with a black background">
            <a:extLst>
              <a:ext uri="{FF2B5EF4-FFF2-40B4-BE49-F238E27FC236}">
                <a16:creationId xmlns:a16="http://schemas.microsoft.com/office/drawing/2014/main" id="{53FC0495-6D54-DBCD-0878-BF5DC3BADB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7012" y="144002"/>
            <a:ext cx="2921251" cy="2921251"/>
          </a:xfrm>
          <a:prstGeom prst="rect">
            <a:avLst/>
          </a:prstGeom>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228600"/>
            <a:ext cx="3428998" cy="533400"/>
          </a:xfrm>
          <a:solidFill>
            <a:schemeClr val="accent5">
              <a:lumMod val="20000"/>
              <a:lumOff val="80000"/>
            </a:schemeClr>
          </a:solidFill>
        </p:spPr>
        <p:txBody>
          <a:bodyPr>
            <a:normAutofit/>
          </a:bodyPr>
          <a:lstStyle/>
          <a:p>
            <a:r>
              <a:rPr lang="en-US" sz="2400" dirty="0">
                <a:latin typeface="Engravers MT" panose="02090707080505020304" pitchFamily="18" charset="0"/>
              </a:rPr>
              <a:t>Introduction</a:t>
            </a:r>
            <a:endParaRPr lang="en-US" sz="3200" dirty="0">
              <a:latin typeface="Engravers MT" panose="02090707080505020304" pitchFamily="18" charset="0"/>
            </a:endParaRPr>
          </a:p>
        </p:txBody>
      </p:sp>
      <p:sp>
        <p:nvSpPr>
          <p:cNvPr id="3" name="Content Placeholder 2"/>
          <p:cNvSpPr>
            <a:spLocks noGrp="1"/>
          </p:cNvSpPr>
          <p:nvPr>
            <p:ph idx="1"/>
          </p:nvPr>
        </p:nvSpPr>
        <p:spPr>
          <a:xfrm>
            <a:off x="1141412" y="1828800"/>
            <a:ext cx="10177617" cy="4114800"/>
          </a:xfrm>
          <a:solidFill>
            <a:schemeClr val="accent5">
              <a:lumMod val="20000"/>
              <a:lumOff val="80000"/>
            </a:schemeClr>
          </a:solidFill>
        </p:spPr>
        <p:txBody>
          <a:bodyPr>
            <a:normAutofit lnSpcReduction="10000"/>
          </a:bodyPr>
          <a:lstStyle/>
          <a:p>
            <a:pPr marL="0">
              <a:lnSpc>
                <a:spcPct val="100000"/>
              </a:lnSpc>
              <a:spcBef>
                <a:spcPts val="0"/>
              </a:spcBef>
              <a:spcAft>
                <a:spcPts val="1200"/>
              </a:spcAft>
              <a:buFont typeface="Wingdings" panose="05000000000000000000" pitchFamily="2" charset="2"/>
              <a:buChar char="v"/>
            </a:pPr>
            <a:r>
              <a:rPr lang="en-US" b="1" i="1" dirty="0">
                <a:solidFill>
                  <a:srgbClr val="FF0000"/>
                </a:solidFill>
              </a:rPr>
              <a:t> Rockbuster Stealth LLC </a:t>
            </a:r>
            <a:r>
              <a:rPr lang="en-US" dirty="0">
                <a:solidFill>
                  <a:schemeClr val="tx2"/>
                </a:solidFill>
              </a:rPr>
              <a:t>is a movie rental company that had stores around the world. Facing stiff competition from streaming services such as Netflix and Amazon Prime, the management team plans to use its existing movie licenses to launch an online video rental service to stay competitive. </a:t>
            </a:r>
          </a:p>
          <a:p>
            <a:pPr marL="0" indent="0">
              <a:lnSpc>
                <a:spcPct val="100000"/>
              </a:lnSpc>
              <a:spcBef>
                <a:spcPts val="0"/>
              </a:spcBef>
              <a:spcAft>
                <a:spcPts val="1200"/>
              </a:spcAft>
              <a:buFont typeface="Wingdings" panose="05000000000000000000" pitchFamily="2" charset="2"/>
              <a:buChar char="v"/>
            </a:pPr>
            <a:r>
              <a:rPr lang="en-US" dirty="0">
                <a:solidFill>
                  <a:schemeClr val="tx2"/>
                </a:solidFill>
              </a:rPr>
              <a:t> The Rockbuster management needs data-driven analysis and conclusions that they can use for their future company strategy.</a:t>
            </a:r>
          </a:p>
          <a:p>
            <a:pPr marL="0" indent="0">
              <a:lnSpc>
                <a:spcPct val="100000"/>
              </a:lnSpc>
              <a:spcBef>
                <a:spcPts val="0"/>
              </a:spcBef>
              <a:spcAft>
                <a:spcPts val="1200"/>
              </a:spcAft>
              <a:buFont typeface="Wingdings" panose="05000000000000000000" pitchFamily="2" charset="2"/>
              <a:buChar char="v"/>
            </a:pPr>
            <a:r>
              <a:rPr lang="en-US" dirty="0">
                <a:solidFill>
                  <a:schemeClr val="tx2"/>
                </a:solidFill>
              </a:rPr>
              <a:t> Some of the main questions they’d like to answer:                                    Which countries are Rockbuster customers based in?                                Do sales figures vary between geographic regions?                             Which movies contributed the most/least to revenue gain?</a:t>
            </a:r>
          </a:p>
        </p:txBody>
      </p:sp>
      <p:pic>
        <p:nvPicPr>
          <p:cNvPr id="4" name="Picture 3">
            <a:extLst>
              <a:ext uri="{FF2B5EF4-FFF2-40B4-BE49-F238E27FC236}">
                <a16:creationId xmlns:a16="http://schemas.microsoft.com/office/drawing/2014/main" id="{B56905F4-9D53-B596-4123-BAA7F271BFC3}"/>
              </a:ext>
            </a:extLst>
          </p:cNvPr>
          <p:cNvPicPr>
            <a:picLocks noChangeAspect="1"/>
          </p:cNvPicPr>
          <p:nvPr/>
        </p:nvPicPr>
        <p:blipFill>
          <a:blip r:embed="rId2"/>
          <a:stretch>
            <a:fillRect/>
          </a:stretch>
        </p:blipFill>
        <p:spPr>
          <a:xfrm>
            <a:off x="10361612" y="247073"/>
            <a:ext cx="1606360" cy="1606360"/>
          </a:xfrm>
          <a:prstGeom prst="rect">
            <a:avLst/>
          </a:prstGeom>
        </p:spPr>
      </p:pic>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7694" y="381000"/>
            <a:ext cx="3581400" cy="457200"/>
          </a:xfrm>
          <a:solidFill>
            <a:schemeClr val="accent2">
              <a:lumMod val="20000"/>
              <a:lumOff val="80000"/>
            </a:schemeClr>
          </a:solidFill>
        </p:spPr>
        <p:txBody>
          <a:bodyPr/>
          <a:lstStyle/>
          <a:p>
            <a:r>
              <a:rPr lang="en-US" sz="2400" dirty="0">
                <a:latin typeface="Engravers MT" panose="02090707080505020304" pitchFamily="18" charset="0"/>
              </a:rPr>
              <a:t>DATA OVERVIEW</a:t>
            </a:r>
          </a:p>
        </p:txBody>
      </p:sp>
      <p:sp>
        <p:nvSpPr>
          <p:cNvPr id="7" name="Text Placeholder 6"/>
          <p:cNvSpPr>
            <a:spLocks noGrp="1"/>
          </p:cNvSpPr>
          <p:nvPr>
            <p:ph type="body" sz="half" idx="2"/>
          </p:nvPr>
        </p:nvSpPr>
        <p:spPr>
          <a:xfrm>
            <a:off x="498594" y="1066800"/>
            <a:ext cx="4419600" cy="3124200"/>
          </a:xfrm>
          <a:solidFill>
            <a:schemeClr val="accent2">
              <a:lumMod val="20000"/>
              <a:lumOff val="80000"/>
            </a:schemeClr>
          </a:solidFill>
        </p:spPr>
        <p:txBody>
          <a:bodyPr>
            <a:normAutofit/>
          </a:bodyPr>
          <a:lstStyle/>
          <a:p>
            <a:r>
              <a:rPr lang="en-US" dirty="0" err="1"/>
              <a:t>Rockbuster’s</a:t>
            </a:r>
            <a:r>
              <a:rPr lang="en-US" dirty="0"/>
              <a:t>  business data saved in the </a:t>
            </a:r>
            <a:r>
              <a:rPr lang="en-US" b="1" i="1" dirty="0">
                <a:solidFill>
                  <a:srgbClr val="FF0000"/>
                </a:solidFill>
              </a:rPr>
              <a:t>PostgreSQL</a:t>
            </a:r>
            <a:r>
              <a:rPr lang="en-US" dirty="0"/>
              <a:t> Database. The main data characteristics are: </a:t>
            </a:r>
          </a:p>
          <a:p>
            <a:endParaRPr lang="en-US" dirty="0"/>
          </a:p>
          <a:p>
            <a:pPr marL="285750" indent="-285750">
              <a:buFont typeface="Wingdings" panose="05000000000000000000" pitchFamily="2" charset="2"/>
              <a:buChar char="Ø"/>
            </a:pPr>
            <a:r>
              <a:rPr lang="en-US" dirty="0"/>
              <a:t>Number of sale countries – </a:t>
            </a:r>
            <a:r>
              <a:rPr lang="en-US" dirty="0">
                <a:solidFill>
                  <a:srgbClr val="FF0000"/>
                </a:solidFill>
              </a:rPr>
              <a:t>109</a:t>
            </a:r>
          </a:p>
          <a:p>
            <a:pPr marL="285750" indent="-285750">
              <a:buFont typeface="Wingdings" panose="05000000000000000000" pitchFamily="2" charset="2"/>
              <a:buChar char="Ø"/>
            </a:pPr>
            <a:r>
              <a:rPr lang="en-US" dirty="0"/>
              <a:t>Number of customers – </a:t>
            </a:r>
            <a:r>
              <a:rPr lang="en-US" dirty="0">
                <a:solidFill>
                  <a:srgbClr val="FF0000"/>
                </a:solidFill>
              </a:rPr>
              <a:t>599</a:t>
            </a:r>
          </a:p>
          <a:p>
            <a:pPr marL="285750" indent="-285750">
              <a:buFont typeface="Wingdings" panose="05000000000000000000" pitchFamily="2" charset="2"/>
              <a:buChar char="Ø"/>
            </a:pPr>
            <a:r>
              <a:rPr lang="en-US" dirty="0"/>
              <a:t>Number of titles – </a:t>
            </a:r>
            <a:r>
              <a:rPr lang="en-US" dirty="0">
                <a:solidFill>
                  <a:srgbClr val="FF0000"/>
                </a:solidFill>
              </a:rPr>
              <a:t>1000</a:t>
            </a:r>
          </a:p>
          <a:p>
            <a:pPr marL="285750" indent="-285750">
              <a:buFont typeface="Wingdings" panose="05000000000000000000" pitchFamily="2" charset="2"/>
              <a:buChar char="Ø"/>
            </a:pPr>
            <a:r>
              <a:rPr lang="en-US" dirty="0"/>
              <a:t>Number of film categories - </a:t>
            </a:r>
            <a:r>
              <a:rPr lang="en-US" dirty="0">
                <a:solidFill>
                  <a:srgbClr val="FF0000"/>
                </a:solidFill>
              </a:rPr>
              <a:t>20</a:t>
            </a:r>
          </a:p>
          <a:p>
            <a:pPr marL="285750" indent="-285750">
              <a:buFont typeface="Wingdings" panose="05000000000000000000" pitchFamily="2" charset="2"/>
              <a:buChar char="Ø"/>
            </a:pPr>
            <a:r>
              <a:rPr lang="en-US" dirty="0"/>
              <a:t>Number of languages – </a:t>
            </a:r>
            <a:r>
              <a:rPr lang="en-US" dirty="0">
                <a:solidFill>
                  <a:srgbClr val="FF0000"/>
                </a:solidFill>
              </a:rPr>
              <a:t>6</a:t>
            </a:r>
          </a:p>
          <a:p>
            <a:pPr marL="285750" indent="-285750">
              <a:buFont typeface="Wingdings" panose="05000000000000000000" pitchFamily="2" charset="2"/>
              <a:buChar char="Ø"/>
            </a:pPr>
            <a:r>
              <a:rPr lang="en-US" dirty="0">
                <a:solidFill>
                  <a:schemeClr val="tx2"/>
                </a:solidFill>
              </a:rPr>
              <a:t>Revenue</a:t>
            </a:r>
            <a:r>
              <a:rPr lang="en-US" dirty="0">
                <a:solidFill>
                  <a:srgbClr val="FF0000"/>
                </a:solidFill>
              </a:rPr>
              <a:t> - $61,312.04</a:t>
            </a:r>
          </a:p>
          <a:p>
            <a:endParaRPr lang="en-US" dirty="0">
              <a:solidFill>
                <a:srgbClr val="FF0000"/>
              </a:solidFill>
            </a:endParaRPr>
          </a:p>
          <a:p>
            <a:r>
              <a:rPr lang="en-US" sz="1400" dirty="0">
                <a:solidFill>
                  <a:schemeClr val="tx2"/>
                </a:solidFill>
              </a:rPr>
              <a:t>Period of data collection 05/2005 -  02/2006</a:t>
            </a:r>
          </a:p>
          <a:p>
            <a:pPr marL="285750" indent="-285750">
              <a:buFont typeface="Wingdings" panose="05000000000000000000" pitchFamily="2" charset="2"/>
              <a:buChar char="Ø"/>
            </a:pPr>
            <a:endParaRPr lang="en-US" dirty="0">
              <a:solidFill>
                <a:srgbClr val="FF0000"/>
              </a:solidFill>
            </a:endParaRPr>
          </a:p>
        </p:txBody>
      </p:sp>
      <p:graphicFrame>
        <p:nvGraphicFramePr>
          <p:cNvPr id="2" name="Table 2">
            <a:extLst>
              <a:ext uri="{FF2B5EF4-FFF2-40B4-BE49-F238E27FC236}">
                <a16:creationId xmlns:a16="http://schemas.microsoft.com/office/drawing/2014/main" id="{3D5A9B35-6B85-31B1-D335-58B71B223399}"/>
              </a:ext>
            </a:extLst>
          </p:cNvPr>
          <p:cNvGraphicFramePr>
            <a:graphicFrameLocks noGrp="1"/>
          </p:cNvGraphicFramePr>
          <p:nvPr>
            <p:extLst>
              <p:ext uri="{D42A27DB-BD31-4B8C-83A1-F6EECF244321}">
                <p14:modId xmlns:p14="http://schemas.microsoft.com/office/powerpoint/2010/main" val="2275390159"/>
              </p:ext>
            </p:extLst>
          </p:nvPr>
        </p:nvGraphicFramePr>
        <p:xfrm>
          <a:off x="5180012" y="3962400"/>
          <a:ext cx="6934200" cy="2833254"/>
        </p:xfrm>
        <a:graphic>
          <a:graphicData uri="http://schemas.openxmlformats.org/drawingml/2006/table">
            <a:tbl>
              <a:tblPr firstRow="1" bandRow="1">
                <a:tableStyleId>{073A0DAA-6AF3-43AB-8588-CEC1D06C72B9}</a:tableStyleId>
              </a:tblPr>
              <a:tblGrid>
                <a:gridCol w="2057400">
                  <a:extLst>
                    <a:ext uri="{9D8B030D-6E8A-4147-A177-3AD203B41FA5}">
                      <a16:colId xmlns:a16="http://schemas.microsoft.com/office/drawing/2014/main" val="1294551910"/>
                    </a:ext>
                  </a:extLst>
                </a:gridCol>
                <a:gridCol w="1409700">
                  <a:extLst>
                    <a:ext uri="{9D8B030D-6E8A-4147-A177-3AD203B41FA5}">
                      <a16:colId xmlns:a16="http://schemas.microsoft.com/office/drawing/2014/main" val="126001627"/>
                    </a:ext>
                  </a:extLst>
                </a:gridCol>
                <a:gridCol w="1733550">
                  <a:extLst>
                    <a:ext uri="{9D8B030D-6E8A-4147-A177-3AD203B41FA5}">
                      <a16:colId xmlns:a16="http://schemas.microsoft.com/office/drawing/2014/main" val="3878330859"/>
                    </a:ext>
                  </a:extLst>
                </a:gridCol>
                <a:gridCol w="1733550">
                  <a:extLst>
                    <a:ext uri="{9D8B030D-6E8A-4147-A177-3AD203B41FA5}">
                      <a16:colId xmlns:a16="http://schemas.microsoft.com/office/drawing/2014/main" val="2939669643"/>
                    </a:ext>
                  </a:extLst>
                </a:gridCol>
              </a:tblGrid>
              <a:tr h="517698">
                <a:tc>
                  <a:txBody>
                    <a:bodyPr/>
                    <a:lstStyle/>
                    <a:p>
                      <a:pPr algn="ctr"/>
                      <a:r>
                        <a:rPr lang="en-US" dirty="0"/>
                        <a:t>Indicator</a:t>
                      </a:r>
                    </a:p>
                  </a:txBody>
                  <a:tcPr/>
                </a:tc>
                <a:tc>
                  <a:txBody>
                    <a:bodyPr/>
                    <a:lstStyle/>
                    <a:p>
                      <a:pPr algn="ctr"/>
                      <a:r>
                        <a:rPr lang="en-US" dirty="0">
                          <a:solidFill>
                            <a:schemeClr val="bg1"/>
                          </a:solidFill>
                        </a:rPr>
                        <a:t>MIN</a:t>
                      </a:r>
                    </a:p>
                  </a:txBody>
                  <a:tcPr/>
                </a:tc>
                <a:tc>
                  <a:txBody>
                    <a:bodyPr/>
                    <a:lstStyle/>
                    <a:p>
                      <a:pPr algn="ctr"/>
                      <a:r>
                        <a:rPr lang="en-US" dirty="0"/>
                        <a:t>MAX</a:t>
                      </a:r>
                    </a:p>
                  </a:txBody>
                  <a:tcPr/>
                </a:tc>
                <a:tc>
                  <a:txBody>
                    <a:bodyPr/>
                    <a:lstStyle/>
                    <a:p>
                      <a:pPr algn="ctr"/>
                      <a:r>
                        <a:rPr lang="en-US" dirty="0"/>
                        <a:t>MEAN</a:t>
                      </a:r>
                    </a:p>
                  </a:txBody>
                  <a:tcPr/>
                </a:tc>
                <a:extLst>
                  <a:ext uri="{0D108BD9-81ED-4DB2-BD59-A6C34878D82A}">
                    <a16:rowId xmlns:a16="http://schemas.microsoft.com/office/drawing/2014/main" val="1073014865"/>
                  </a:ext>
                </a:extLst>
              </a:tr>
              <a:tr h="517698">
                <a:tc>
                  <a:txBody>
                    <a:bodyPr/>
                    <a:lstStyle/>
                    <a:p>
                      <a:r>
                        <a:rPr lang="en-US" dirty="0">
                          <a:solidFill>
                            <a:schemeClr val="tx2"/>
                          </a:solidFill>
                        </a:rPr>
                        <a:t>Rental rate ($)</a:t>
                      </a:r>
                    </a:p>
                  </a:txBody>
                  <a:tcPr/>
                </a:tc>
                <a:tc>
                  <a:txBody>
                    <a:bodyPr/>
                    <a:lstStyle/>
                    <a:p>
                      <a:r>
                        <a:rPr lang="en-US" dirty="0">
                          <a:solidFill>
                            <a:schemeClr val="tx2"/>
                          </a:solidFill>
                        </a:rPr>
                        <a:t>0.99</a:t>
                      </a:r>
                    </a:p>
                  </a:txBody>
                  <a:tcPr/>
                </a:tc>
                <a:tc>
                  <a:txBody>
                    <a:bodyPr/>
                    <a:lstStyle/>
                    <a:p>
                      <a:r>
                        <a:rPr lang="en-US" dirty="0">
                          <a:solidFill>
                            <a:schemeClr val="tx2"/>
                          </a:solidFill>
                        </a:rPr>
                        <a:t>4.99</a:t>
                      </a:r>
                    </a:p>
                  </a:txBody>
                  <a:tcPr/>
                </a:tc>
                <a:tc>
                  <a:txBody>
                    <a:bodyPr/>
                    <a:lstStyle/>
                    <a:p>
                      <a:r>
                        <a:rPr lang="en-US" dirty="0">
                          <a:solidFill>
                            <a:schemeClr val="tx2"/>
                          </a:solidFill>
                        </a:rPr>
                        <a:t>2.98</a:t>
                      </a:r>
                    </a:p>
                  </a:txBody>
                  <a:tcPr/>
                </a:tc>
                <a:extLst>
                  <a:ext uri="{0D108BD9-81ED-4DB2-BD59-A6C34878D82A}">
                    <a16:rowId xmlns:a16="http://schemas.microsoft.com/office/drawing/2014/main" val="585479261"/>
                  </a:ext>
                </a:extLst>
              </a:tr>
              <a:tr h="517698">
                <a:tc>
                  <a:txBody>
                    <a:bodyPr/>
                    <a:lstStyle/>
                    <a:p>
                      <a:r>
                        <a:rPr lang="en-US" dirty="0">
                          <a:solidFill>
                            <a:schemeClr val="tx2"/>
                          </a:solidFill>
                        </a:rPr>
                        <a:t>Rental duration (days)</a:t>
                      </a:r>
                    </a:p>
                  </a:txBody>
                  <a:tcPr/>
                </a:tc>
                <a:tc>
                  <a:txBody>
                    <a:bodyPr/>
                    <a:lstStyle/>
                    <a:p>
                      <a:r>
                        <a:rPr lang="en-US" dirty="0">
                          <a:solidFill>
                            <a:schemeClr val="tx2"/>
                          </a:solidFill>
                        </a:rPr>
                        <a:t>3</a:t>
                      </a:r>
                    </a:p>
                  </a:txBody>
                  <a:tcPr/>
                </a:tc>
                <a:tc>
                  <a:txBody>
                    <a:bodyPr/>
                    <a:lstStyle/>
                    <a:p>
                      <a:r>
                        <a:rPr lang="en-US" dirty="0">
                          <a:solidFill>
                            <a:schemeClr val="tx2"/>
                          </a:solidFill>
                        </a:rPr>
                        <a:t>7</a:t>
                      </a:r>
                    </a:p>
                  </a:txBody>
                  <a:tcPr/>
                </a:tc>
                <a:tc>
                  <a:txBody>
                    <a:bodyPr/>
                    <a:lstStyle/>
                    <a:p>
                      <a:r>
                        <a:rPr lang="en-US" dirty="0">
                          <a:solidFill>
                            <a:schemeClr val="tx2"/>
                          </a:solidFill>
                        </a:rPr>
                        <a:t>5</a:t>
                      </a:r>
                    </a:p>
                  </a:txBody>
                  <a:tcPr/>
                </a:tc>
                <a:extLst>
                  <a:ext uri="{0D108BD9-81ED-4DB2-BD59-A6C34878D82A}">
                    <a16:rowId xmlns:a16="http://schemas.microsoft.com/office/drawing/2014/main" val="324664443"/>
                  </a:ext>
                </a:extLst>
              </a:tr>
              <a:tr h="517698">
                <a:tc>
                  <a:txBody>
                    <a:bodyPr/>
                    <a:lstStyle/>
                    <a:p>
                      <a:r>
                        <a:rPr lang="en-US" dirty="0">
                          <a:solidFill>
                            <a:schemeClr val="tx2"/>
                          </a:solidFill>
                        </a:rPr>
                        <a:t>Length (minutes)</a:t>
                      </a:r>
                    </a:p>
                  </a:txBody>
                  <a:tcPr/>
                </a:tc>
                <a:tc>
                  <a:txBody>
                    <a:bodyPr/>
                    <a:lstStyle/>
                    <a:p>
                      <a:r>
                        <a:rPr lang="en-US" dirty="0">
                          <a:solidFill>
                            <a:schemeClr val="tx2"/>
                          </a:solidFill>
                        </a:rPr>
                        <a:t>46</a:t>
                      </a:r>
                    </a:p>
                  </a:txBody>
                  <a:tcPr/>
                </a:tc>
                <a:tc>
                  <a:txBody>
                    <a:bodyPr/>
                    <a:lstStyle/>
                    <a:p>
                      <a:r>
                        <a:rPr lang="en-US" dirty="0">
                          <a:solidFill>
                            <a:schemeClr val="tx2"/>
                          </a:solidFill>
                        </a:rPr>
                        <a:t>185</a:t>
                      </a:r>
                    </a:p>
                  </a:txBody>
                  <a:tcPr/>
                </a:tc>
                <a:tc>
                  <a:txBody>
                    <a:bodyPr/>
                    <a:lstStyle/>
                    <a:p>
                      <a:r>
                        <a:rPr lang="en-US" dirty="0">
                          <a:solidFill>
                            <a:schemeClr val="tx2"/>
                          </a:solidFill>
                        </a:rPr>
                        <a:t>115</a:t>
                      </a:r>
                    </a:p>
                  </a:txBody>
                  <a:tcPr/>
                </a:tc>
                <a:extLst>
                  <a:ext uri="{0D108BD9-81ED-4DB2-BD59-A6C34878D82A}">
                    <a16:rowId xmlns:a16="http://schemas.microsoft.com/office/drawing/2014/main" val="1732166903"/>
                  </a:ext>
                </a:extLst>
              </a:tr>
              <a:tr h="517698">
                <a:tc>
                  <a:txBody>
                    <a:bodyPr/>
                    <a:lstStyle/>
                    <a:p>
                      <a:r>
                        <a:rPr lang="en-US" dirty="0">
                          <a:solidFill>
                            <a:schemeClr val="tx2"/>
                          </a:solidFill>
                        </a:rPr>
                        <a:t>Replacement cost ($)</a:t>
                      </a:r>
                    </a:p>
                  </a:txBody>
                  <a:tcPr/>
                </a:tc>
                <a:tc>
                  <a:txBody>
                    <a:bodyPr/>
                    <a:lstStyle/>
                    <a:p>
                      <a:r>
                        <a:rPr lang="en-US" dirty="0">
                          <a:solidFill>
                            <a:schemeClr val="tx2"/>
                          </a:solidFill>
                        </a:rPr>
                        <a:t>9.99</a:t>
                      </a:r>
                    </a:p>
                  </a:txBody>
                  <a:tcPr/>
                </a:tc>
                <a:tc>
                  <a:txBody>
                    <a:bodyPr/>
                    <a:lstStyle/>
                    <a:p>
                      <a:r>
                        <a:rPr lang="en-US" dirty="0">
                          <a:solidFill>
                            <a:schemeClr val="tx2"/>
                          </a:solidFill>
                        </a:rPr>
                        <a:t>29.99</a:t>
                      </a:r>
                    </a:p>
                  </a:txBody>
                  <a:tcPr/>
                </a:tc>
                <a:tc>
                  <a:txBody>
                    <a:bodyPr/>
                    <a:lstStyle/>
                    <a:p>
                      <a:r>
                        <a:rPr lang="en-US" dirty="0">
                          <a:solidFill>
                            <a:schemeClr val="tx2"/>
                          </a:solidFill>
                        </a:rPr>
                        <a:t>19.98</a:t>
                      </a:r>
                    </a:p>
                  </a:txBody>
                  <a:tcPr/>
                </a:tc>
                <a:extLst>
                  <a:ext uri="{0D108BD9-81ED-4DB2-BD59-A6C34878D82A}">
                    <a16:rowId xmlns:a16="http://schemas.microsoft.com/office/drawing/2014/main" val="1953359635"/>
                  </a:ext>
                </a:extLst>
              </a:tr>
            </a:tbl>
          </a:graphicData>
        </a:graphic>
      </p:graphicFrame>
      <p:sp>
        <p:nvSpPr>
          <p:cNvPr id="4" name="Subtitle 2">
            <a:extLst>
              <a:ext uri="{FF2B5EF4-FFF2-40B4-BE49-F238E27FC236}">
                <a16:creationId xmlns:a16="http://schemas.microsoft.com/office/drawing/2014/main" id="{5CAEE05C-12F7-E1EC-E5D5-1C9FBEB42E58}"/>
              </a:ext>
            </a:extLst>
          </p:cNvPr>
          <p:cNvSpPr txBox="1">
            <a:spLocks/>
          </p:cNvSpPr>
          <p:nvPr/>
        </p:nvSpPr>
        <p:spPr>
          <a:xfrm>
            <a:off x="7161212" y="2895600"/>
            <a:ext cx="2590800" cy="533400"/>
          </a:xfrm>
          <a:prstGeom prst="rect">
            <a:avLst/>
          </a:prstGeom>
          <a:solidFill>
            <a:schemeClr val="accent2">
              <a:lumMod val="20000"/>
              <a:lumOff val="80000"/>
            </a:schemeClr>
          </a:solidFill>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en-US" sz="2800" dirty="0">
                <a:solidFill>
                  <a:schemeClr val="tx2"/>
                </a:solidFill>
                <a:latin typeface="Times New Roman" panose="02020603050405020304" pitchFamily="18" charset="0"/>
                <a:cs typeface="Times New Roman" panose="02020603050405020304" pitchFamily="18" charset="0"/>
              </a:rPr>
              <a:t>Rental statistics</a:t>
            </a:r>
          </a:p>
        </p:txBody>
      </p:sp>
      <p:pic>
        <p:nvPicPr>
          <p:cNvPr id="8" name="Picture 7">
            <a:extLst>
              <a:ext uri="{FF2B5EF4-FFF2-40B4-BE49-F238E27FC236}">
                <a16:creationId xmlns:a16="http://schemas.microsoft.com/office/drawing/2014/main" id="{A1249688-BA9B-97C5-4B95-4A05DF53BCFD}"/>
              </a:ext>
            </a:extLst>
          </p:cNvPr>
          <p:cNvPicPr>
            <a:picLocks noChangeAspect="1"/>
          </p:cNvPicPr>
          <p:nvPr/>
        </p:nvPicPr>
        <p:blipFill>
          <a:blip r:embed="rId2"/>
          <a:stretch>
            <a:fillRect/>
          </a:stretch>
        </p:blipFill>
        <p:spPr>
          <a:xfrm>
            <a:off x="9904412" y="66659"/>
            <a:ext cx="2111316" cy="2111316"/>
          </a:xfrm>
          <a:prstGeom prst="rect">
            <a:avLst/>
          </a:prstGeom>
        </p:spPr>
      </p:pic>
    </p:spTree>
    <p:extLst>
      <p:ext uri="{BB962C8B-B14F-4D97-AF65-F5344CB8AC3E}">
        <p14:creationId xmlns:p14="http://schemas.microsoft.com/office/powerpoint/2010/main" val="410579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583868" y="227565"/>
            <a:ext cx="7467600" cy="497269"/>
          </a:xfrm>
          <a:solidFill>
            <a:schemeClr val="accent2">
              <a:lumMod val="20000"/>
              <a:lumOff val="80000"/>
            </a:schemeClr>
          </a:solidFill>
        </p:spPr>
        <p:txBody>
          <a:bodyPr>
            <a:noAutofit/>
          </a:bodyPr>
          <a:lstStyle/>
          <a:p>
            <a:pPr algn="ctr"/>
            <a:r>
              <a:rPr lang="en-US" sz="2400" dirty="0">
                <a:latin typeface="Times New Roman" panose="02020603050405020304" pitchFamily="18" charset="0"/>
                <a:cs typeface="Times New Roman" panose="02020603050405020304" pitchFamily="18" charset="0"/>
              </a:rPr>
              <a:t>The choropleth map of the sum of payments by countries</a:t>
            </a:r>
          </a:p>
        </p:txBody>
      </p:sp>
      <p:pic>
        <p:nvPicPr>
          <p:cNvPr id="3" name="Picture 2">
            <a:extLst>
              <a:ext uri="{FF2B5EF4-FFF2-40B4-BE49-F238E27FC236}">
                <a16:creationId xmlns:a16="http://schemas.microsoft.com/office/drawing/2014/main" id="{AED7BF78-AD00-E00E-C68E-6B82702E168D}"/>
              </a:ext>
            </a:extLst>
          </p:cNvPr>
          <p:cNvPicPr>
            <a:picLocks noChangeAspect="1"/>
          </p:cNvPicPr>
          <p:nvPr/>
        </p:nvPicPr>
        <p:blipFill>
          <a:blip r:embed="rId2"/>
          <a:stretch>
            <a:fillRect/>
          </a:stretch>
        </p:blipFill>
        <p:spPr>
          <a:xfrm>
            <a:off x="2513012" y="915508"/>
            <a:ext cx="9609313" cy="5466292"/>
          </a:xfrm>
          <a:prstGeom prst="rect">
            <a:avLst/>
          </a:prstGeom>
        </p:spPr>
      </p:pic>
      <p:pic>
        <p:nvPicPr>
          <p:cNvPr id="9" name="Picture 8">
            <a:extLst>
              <a:ext uri="{FF2B5EF4-FFF2-40B4-BE49-F238E27FC236}">
                <a16:creationId xmlns:a16="http://schemas.microsoft.com/office/drawing/2014/main" id="{DC89B2E7-B7CD-981F-4874-6B827C937822}"/>
              </a:ext>
            </a:extLst>
          </p:cNvPr>
          <p:cNvPicPr>
            <a:picLocks noChangeAspect="1"/>
          </p:cNvPicPr>
          <p:nvPr/>
        </p:nvPicPr>
        <p:blipFill>
          <a:blip r:embed="rId3"/>
          <a:stretch>
            <a:fillRect/>
          </a:stretch>
        </p:blipFill>
        <p:spPr>
          <a:xfrm>
            <a:off x="10514012" y="6019800"/>
            <a:ext cx="1495634" cy="724001"/>
          </a:xfrm>
          <a:prstGeom prst="rect">
            <a:avLst/>
          </a:prstGeom>
        </p:spPr>
      </p:pic>
      <p:sp>
        <p:nvSpPr>
          <p:cNvPr id="10" name="Text Placeholder 4">
            <a:extLst>
              <a:ext uri="{FF2B5EF4-FFF2-40B4-BE49-F238E27FC236}">
                <a16:creationId xmlns:a16="http://schemas.microsoft.com/office/drawing/2014/main" id="{2ADFC84F-A16C-BDC2-9F9D-7704F9559F45}"/>
              </a:ext>
            </a:extLst>
          </p:cNvPr>
          <p:cNvSpPr txBox="1">
            <a:spLocks/>
          </p:cNvSpPr>
          <p:nvPr/>
        </p:nvSpPr>
        <p:spPr>
          <a:xfrm>
            <a:off x="0" y="934199"/>
            <a:ext cx="2513012" cy="666001"/>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pPr algn="ctr"/>
            <a:r>
              <a:rPr lang="en-US" dirty="0">
                <a:solidFill>
                  <a:srgbClr val="FFFF00"/>
                </a:solidFill>
                <a:latin typeface="Times New Roman" panose="02020603050405020304" pitchFamily="18" charset="0"/>
                <a:cs typeface="Times New Roman" panose="02020603050405020304" pitchFamily="18" charset="0"/>
              </a:rPr>
              <a:t>Countries which give the most revenue ($)</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a:t>
            </a:r>
          </a:p>
        </p:txBody>
      </p:sp>
      <p:sp>
        <p:nvSpPr>
          <p:cNvPr id="11" name="Text Placeholder 4">
            <a:extLst>
              <a:ext uri="{FF2B5EF4-FFF2-40B4-BE49-F238E27FC236}">
                <a16:creationId xmlns:a16="http://schemas.microsoft.com/office/drawing/2014/main" id="{DCF3B5B6-378E-C2A4-8B8E-5A4497F822E2}"/>
              </a:ext>
            </a:extLst>
          </p:cNvPr>
          <p:cNvSpPr txBox="1">
            <a:spLocks/>
          </p:cNvSpPr>
          <p:nvPr/>
        </p:nvSpPr>
        <p:spPr>
          <a:xfrm>
            <a:off x="0" y="1618891"/>
            <a:ext cx="2513012" cy="1581509"/>
          </a:xfrm>
          <a:prstGeom prst="rect">
            <a:avLst/>
          </a:prstGeom>
          <a:solidFill>
            <a:schemeClr val="accent2">
              <a:lumMod val="20000"/>
              <a:lumOff val="80000"/>
            </a:schemeClr>
          </a:solidFill>
        </p:spPr>
        <p:txBody>
          <a:bodyPr vert="horz" lIns="91440" tIns="45720" rIns="91440" bIns="45720" rtlCol="0" anchor="t">
            <a:no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pPr indent="-274320" defTabSz="274320">
              <a:buAutoNum type="arabicPeriod"/>
            </a:pPr>
            <a:r>
              <a:rPr lang="en-US" dirty="0">
                <a:latin typeface="Times New Roman" panose="02020603050405020304" pitchFamily="18" charset="0"/>
                <a:cs typeface="Times New Roman" panose="02020603050405020304" pitchFamily="18" charset="0"/>
              </a:rPr>
              <a:t>India			6,035	</a:t>
            </a:r>
          </a:p>
          <a:p>
            <a:pPr indent="-274320" defTabSz="274320">
              <a:buAutoNum type="arabicPeriod"/>
            </a:pPr>
            <a:r>
              <a:rPr lang="en-US" dirty="0">
                <a:latin typeface="Times New Roman" panose="02020603050405020304" pitchFamily="18" charset="0"/>
                <a:cs typeface="Times New Roman" panose="02020603050405020304" pitchFamily="18" charset="0"/>
              </a:rPr>
              <a:t>China		5,251</a:t>
            </a:r>
          </a:p>
          <a:p>
            <a:pPr indent="-274320" defTabSz="274320">
              <a:buAutoNum type="arabicPeriod"/>
            </a:pPr>
            <a:r>
              <a:rPr lang="en-US" dirty="0">
                <a:latin typeface="Times New Roman" panose="02020603050405020304" pitchFamily="18" charset="0"/>
                <a:cs typeface="Times New Roman" panose="02020603050405020304" pitchFamily="18" charset="0"/>
              </a:rPr>
              <a:t>USA			3,685</a:t>
            </a:r>
          </a:p>
          <a:p>
            <a:pPr indent="-274320" defTabSz="274320">
              <a:buAutoNum type="arabicPeriod"/>
            </a:pPr>
            <a:r>
              <a:rPr lang="en-US" dirty="0">
                <a:latin typeface="Times New Roman" panose="02020603050405020304" pitchFamily="18" charset="0"/>
                <a:cs typeface="Times New Roman" panose="02020603050405020304" pitchFamily="18" charset="0"/>
              </a:rPr>
              <a:t>Japan		3,128</a:t>
            </a:r>
          </a:p>
          <a:p>
            <a:pPr indent="-274320" defTabSz="274320">
              <a:buAutoNum type="arabicPeriod"/>
            </a:pPr>
            <a:r>
              <a:rPr lang="en-US" dirty="0">
                <a:latin typeface="Times New Roman" panose="02020603050405020304" pitchFamily="18" charset="0"/>
                <a:cs typeface="Times New Roman" panose="02020603050405020304" pitchFamily="18" charset="0"/>
              </a:rPr>
              <a:t>Brazil		2,919</a:t>
            </a:r>
          </a:p>
          <a:p>
            <a:endParaRPr lang="en-US"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125E33A-C213-4D9E-D3DB-0A65E0F9D7B1}"/>
              </a:ext>
            </a:extLst>
          </p:cNvPr>
          <p:cNvPicPr>
            <a:picLocks noChangeAspect="1"/>
          </p:cNvPicPr>
          <p:nvPr/>
        </p:nvPicPr>
        <p:blipFill>
          <a:blip r:embed="rId4"/>
          <a:stretch>
            <a:fillRect/>
          </a:stretch>
        </p:blipFill>
        <p:spPr>
          <a:xfrm>
            <a:off x="167377" y="4572000"/>
            <a:ext cx="2109399" cy="2109399"/>
          </a:xfrm>
          <a:prstGeom prst="rect">
            <a:avLst/>
          </a:prstGeom>
        </p:spPr>
      </p:pic>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0847" y="152400"/>
            <a:ext cx="7467600" cy="497269"/>
          </a:xfrm>
          <a:solidFill>
            <a:schemeClr val="accent2">
              <a:lumMod val="20000"/>
              <a:lumOff val="80000"/>
            </a:schemeClr>
          </a:solidFill>
        </p:spPr>
        <p:txBody>
          <a:bodyPr>
            <a:noAutofit/>
          </a:bodyPr>
          <a:lstStyle/>
          <a:p>
            <a:pPr algn="ctr"/>
            <a:r>
              <a:rPr lang="en-US" sz="2400" dirty="0">
                <a:latin typeface="Times New Roman" panose="02020603050405020304" pitchFamily="18" charset="0"/>
                <a:cs typeface="Times New Roman" panose="02020603050405020304" pitchFamily="18" charset="0"/>
              </a:rPr>
              <a:t>The choropleth map of the customers number by countries</a:t>
            </a:r>
          </a:p>
        </p:txBody>
      </p:sp>
      <p:sp>
        <p:nvSpPr>
          <p:cNvPr id="10" name="Text Placeholder 4">
            <a:extLst>
              <a:ext uri="{FF2B5EF4-FFF2-40B4-BE49-F238E27FC236}">
                <a16:creationId xmlns:a16="http://schemas.microsoft.com/office/drawing/2014/main" id="{2ADFC84F-A16C-BDC2-9F9D-7704F9559F45}"/>
              </a:ext>
            </a:extLst>
          </p:cNvPr>
          <p:cNvSpPr txBox="1">
            <a:spLocks/>
          </p:cNvSpPr>
          <p:nvPr/>
        </p:nvSpPr>
        <p:spPr>
          <a:xfrm>
            <a:off x="9661599" y="1507113"/>
            <a:ext cx="2513012" cy="666001"/>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pPr algn="ctr"/>
            <a:r>
              <a:rPr lang="en-US" dirty="0">
                <a:solidFill>
                  <a:srgbClr val="FFFF00"/>
                </a:solidFill>
                <a:latin typeface="Times New Roman" panose="02020603050405020304" pitchFamily="18" charset="0"/>
                <a:cs typeface="Times New Roman" panose="02020603050405020304" pitchFamily="18" charset="0"/>
              </a:rPr>
              <a:t>Countries which have the most customers</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a:t>
            </a:r>
          </a:p>
        </p:txBody>
      </p:sp>
      <p:sp>
        <p:nvSpPr>
          <p:cNvPr id="11" name="Text Placeholder 4">
            <a:extLst>
              <a:ext uri="{FF2B5EF4-FFF2-40B4-BE49-F238E27FC236}">
                <a16:creationId xmlns:a16="http://schemas.microsoft.com/office/drawing/2014/main" id="{DCF3B5B6-378E-C2A4-8B8E-5A4497F822E2}"/>
              </a:ext>
            </a:extLst>
          </p:cNvPr>
          <p:cNvSpPr txBox="1">
            <a:spLocks/>
          </p:cNvSpPr>
          <p:nvPr/>
        </p:nvSpPr>
        <p:spPr>
          <a:xfrm>
            <a:off x="9661599" y="2168499"/>
            <a:ext cx="2513012" cy="1581509"/>
          </a:xfrm>
          <a:prstGeom prst="rect">
            <a:avLst/>
          </a:prstGeom>
          <a:solidFill>
            <a:schemeClr val="accent2">
              <a:lumMod val="20000"/>
              <a:lumOff val="80000"/>
            </a:schemeClr>
          </a:solidFill>
        </p:spPr>
        <p:txBody>
          <a:bodyPr vert="horz" lIns="91440" tIns="45720" rIns="91440" bIns="45720" rtlCol="0" anchor="t">
            <a:no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pPr indent="-274320" defTabSz="274320">
              <a:buAutoNum type="arabicPeriod"/>
            </a:pPr>
            <a:r>
              <a:rPr lang="en-US" dirty="0">
                <a:latin typeface="Times New Roman" panose="02020603050405020304" pitchFamily="18" charset="0"/>
                <a:cs typeface="Times New Roman" panose="02020603050405020304" pitchFamily="18" charset="0"/>
              </a:rPr>
              <a:t>India			60</a:t>
            </a:r>
          </a:p>
          <a:p>
            <a:pPr indent="-274320" defTabSz="274320">
              <a:buAutoNum type="arabicPeriod"/>
            </a:pPr>
            <a:r>
              <a:rPr lang="en-US" dirty="0">
                <a:latin typeface="Times New Roman" panose="02020603050405020304" pitchFamily="18" charset="0"/>
                <a:cs typeface="Times New Roman" panose="02020603050405020304" pitchFamily="18" charset="0"/>
              </a:rPr>
              <a:t>China		53</a:t>
            </a:r>
          </a:p>
          <a:p>
            <a:pPr indent="-274320" defTabSz="274320">
              <a:buAutoNum type="arabicPeriod"/>
            </a:pPr>
            <a:r>
              <a:rPr lang="en-US" dirty="0">
                <a:latin typeface="Times New Roman" panose="02020603050405020304" pitchFamily="18" charset="0"/>
                <a:cs typeface="Times New Roman" panose="02020603050405020304" pitchFamily="18" charset="0"/>
              </a:rPr>
              <a:t>USA			36</a:t>
            </a:r>
          </a:p>
          <a:p>
            <a:pPr indent="-274320" defTabSz="274320">
              <a:buAutoNum type="arabicPeriod"/>
            </a:pPr>
            <a:r>
              <a:rPr lang="en-US" dirty="0">
                <a:latin typeface="Times New Roman" panose="02020603050405020304" pitchFamily="18" charset="0"/>
                <a:cs typeface="Times New Roman" panose="02020603050405020304" pitchFamily="18" charset="0"/>
              </a:rPr>
              <a:t>Japan		31</a:t>
            </a:r>
          </a:p>
          <a:p>
            <a:pPr indent="-274320" defTabSz="274320">
              <a:buAutoNum type="arabicPeriod"/>
            </a:pPr>
            <a:r>
              <a:rPr lang="en-US" dirty="0">
                <a:latin typeface="Times New Roman" panose="02020603050405020304" pitchFamily="18" charset="0"/>
                <a:cs typeface="Times New Roman" panose="02020603050405020304" pitchFamily="18" charset="0"/>
              </a:rPr>
              <a:t>Brazil		28</a:t>
            </a:r>
          </a:p>
          <a:p>
            <a:endParaRPr lang="en-US"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125E33A-C213-4D9E-D3DB-0A65E0F9D7B1}"/>
              </a:ext>
            </a:extLst>
          </p:cNvPr>
          <p:cNvPicPr>
            <a:picLocks noChangeAspect="1"/>
          </p:cNvPicPr>
          <p:nvPr/>
        </p:nvPicPr>
        <p:blipFill>
          <a:blip r:embed="rId2"/>
          <a:stretch>
            <a:fillRect/>
          </a:stretch>
        </p:blipFill>
        <p:spPr>
          <a:xfrm>
            <a:off x="10742612" y="0"/>
            <a:ext cx="1470429" cy="1470429"/>
          </a:xfrm>
          <a:prstGeom prst="rect">
            <a:avLst/>
          </a:prstGeom>
        </p:spPr>
      </p:pic>
      <p:pic>
        <p:nvPicPr>
          <p:cNvPr id="6" name="Picture 5">
            <a:extLst>
              <a:ext uri="{FF2B5EF4-FFF2-40B4-BE49-F238E27FC236}">
                <a16:creationId xmlns:a16="http://schemas.microsoft.com/office/drawing/2014/main" id="{7075C1DA-A430-9914-F3D9-85863CCE279B}"/>
              </a:ext>
            </a:extLst>
          </p:cNvPr>
          <p:cNvPicPr>
            <a:picLocks noChangeAspect="1"/>
          </p:cNvPicPr>
          <p:nvPr/>
        </p:nvPicPr>
        <p:blipFill>
          <a:blip r:embed="rId3"/>
          <a:stretch>
            <a:fillRect/>
          </a:stretch>
        </p:blipFill>
        <p:spPr>
          <a:xfrm>
            <a:off x="70847" y="1398328"/>
            <a:ext cx="9590752" cy="5459671"/>
          </a:xfrm>
          <a:prstGeom prst="rect">
            <a:avLst/>
          </a:prstGeom>
        </p:spPr>
      </p:pic>
      <p:pic>
        <p:nvPicPr>
          <p:cNvPr id="8" name="Picture 7">
            <a:extLst>
              <a:ext uri="{FF2B5EF4-FFF2-40B4-BE49-F238E27FC236}">
                <a16:creationId xmlns:a16="http://schemas.microsoft.com/office/drawing/2014/main" id="{20C4D68A-076A-0C9B-4B5C-8EE13FC1CF5D}"/>
              </a:ext>
            </a:extLst>
          </p:cNvPr>
          <p:cNvPicPr>
            <a:picLocks noChangeAspect="1"/>
          </p:cNvPicPr>
          <p:nvPr/>
        </p:nvPicPr>
        <p:blipFill>
          <a:blip r:embed="rId4"/>
          <a:stretch>
            <a:fillRect/>
          </a:stretch>
        </p:blipFill>
        <p:spPr>
          <a:xfrm>
            <a:off x="8047078" y="6005510"/>
            <a:ext cx="1524213" cy="752580"/>
          </a:xfrm>
          <a:prstGeom prst="rect">
            <a:avLst/>
          </a:prstGeom>
        </p:spPr>
      </p:pic>
      <p:sp>
        <p:nvSpPr>
          <p:cNvPr id="2" name="Text Placeholder 4">
            <a:extLst>
              <a:ext uri="{FF2B5EF4-FFF2-40B4-BE49-F238E27FC236}">
                <a16:creationId xmlns:a16="http://schemas.microsoft.com/office/drawing/2014/main" id="{7ED8F4DC-15E3-EE38-1984-87D0688EC66B}"/>
              </a:ext>
            </a:extLst>
          </p:cNvPr>
          <p:cNvSpPr txBox="1">
            <a:spLocks/>
          </p:cNvSpPr>
          <p:nvPr/>
        </p:nvSpPr>
        <p:spPr>
          <a:xfrm>
            <a:off x="9661599" y="4227090"/>
            <a:ext cx="2513012" cy="666001"/>
          </a:xfrm>
          <a:prstGeom prst="rect">
            <a:avLst/>
          </a:prstGeom>
          <a:solidFill>
            <a:schemeClr val="tx2"/>
          </a:solidFill>
        </p:spPr>
        <p:txBody>
          <a:bodyPr vert="horz" lIns="91440" tIns="45720" rIns="91440" bIns="45720" rtlCol="0" anchor="t">
            <a:no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pPr algn="ctr"/>
            <a:r>
              <a:rPr lang="en-US" dirty="0">
                <a:solidFill>
                  <a:srgbClr val="FFFF00"/>
                </a:solidFill>
                <a:latin typeface="Times New Roman" panose="02020603050405020304" pitchFamily="18" charset="0"/>
                <a:cs typeface="Times New Roman" panose="02020603050405020304" pitchFamily="18" charset="0"/>
              </a:rPr>
              <a:t>Languages of films</a:t>
            </a:r>
            <a:endParaRPr lang="en-US" dirty="0">
              <a:latin typeface="Times New Roman" panose="02020603050405020304" pitchFamily="18" charset="0"/>
              <a:cs typeface="Times New Roman" panose="02020603050405020304" pitchFamily="18" charset="0"/>
            </a:endParaRPr>
          </a:p>
        </p:txBody>
      </p:sp>
      <p:sp>
        <p:nvSpPr>
          <p:cNvPr id="3" name="Text Placeholder 4">
            <a:extLst>
              <a:ext uri="{FF2B5EF4-FFF2-40B4-BE49-F238E27FC236}">
                <a16:creationId xmlns:a16="http://schemas.microsoft.com/office/drawing/2014/main" id="{9783B2C1-9FE0-24F1-3319-3BD38B62E9E0}"/>
              </a:ext>
            </a:extLst>
          </p:cNvPr>
          <p:cNvSpPr txBox="1">
            <a:spLocks/>
          </p:cNvSpPr>
          <p:nvPr/>
        </p:nvSpPr>
        <p:spPr>
          <a:xfrm>
            <a:off x="9965605" y="4893091"/>
            <a:ext cx="1904999" cy="1812509"/>
          </a:xfrm>
          <a:prstGeom prst="rect">
            <a:avLst/>
          </a:prstGeom>
          <a:solidFill>
            <a:schemeClr val="accent3">
              <a:lumMod val="20000"/>
              <a:lumOff val="80000"/>
            </a:schemeClr>
          </a:solidFill>
        </p:spPr>
        <p:txBody>
          <a:bodyPr vert="horz" lIns="91440" tIns="45720" rIns="91440" bIns="45720" rtlCol="0" anchor="t">
            <a:no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pPr indent="-274320" defTabSz="274320">
              <a:buAutoNum type="arabicPeriod"/>
            </a:pPr>
            <a:r>
              <a:rPr lang="en-US" dirty="0">
                <a:latin typeface="Times New Roman" panose="02020603050405020304" pitchFamily="18" charset="0"/>
                <a:cs typeface="Times New Roman" panose="02020603050405020304" pitchFamily="18" charset="0"/>
              </a:rPr>
              <a:t>English</a:t>
            </a:r>
          </a:p>
          <a:p>
            <a:pPr indent="-274320" defTabSz="274320">
              <a:buAutoNum type="arabicPeriod"/>
            </a:pPr>
            <a:r>
              <a:rPr lang="en-US" dirty="0">
                <a:latin typeface="Times New Roman" panose="02020603050405020304" pitchFamily="18" charset="0"/>
                <a:cs typeface="Times New Roman" panose="02020603050405020304" pitchFamily="18" charset="0"/>
              </a:rPr>
              <a:t>French</a:t>
            </a:r>
          </a:p>
          <a:p>
            <a:pPr indent="-274320" defTabSz="274320">
              <a:buAutoNum type="arabicPeriod"/>
            </a:pPr>
            <a:r>
              <a:rPr lang="en-US" dirty="0">
                <a:latin typeface="Times New Roman" panose="02020603050405020304" pitchFamily="18" charset="0"/>
                <a:cs typeface="Times New Roman" panose="02020603050405020304" pitchFamily="18" charset="0"/>
              </a:rPr>
              <a:t>German</a:t>
            </a:r>
          </a:p>
          <a:p>
            <a:pPr indent="-274320" defTabSz="274320">
              <a:buAutoNum type="arabicPeriod"/>
            </a:pPr>
            <a:r>
              <a:rPr lang="en-US" dirty="0">
                <a:latin typeface="Times New Roman" panose="02020603050405020304" pitchFamily="18" charset="0"/>
                <a:cs typeface="Times New Roman" panose="02020603050405020304" pitchFamily="18" charset="0"/>
              </a:rPr>
              <a:t>Mandarin</a:t>
            </a:r>
          </a:p>
          <a:p>
            <a:pPr indent="-274320" defTabSz="274320">
              <a:buAutoNum type="arabicPeriod"/>
            </a:pPr>
            <a:r>
              <a:rPr lang="en-US" dirty="0">
                <a:latin typeface="Times New Roman" panose="02020603050405020304" pitchFamily="18" charset="0"/>
                <a:cs typeface="Times New Roman" panose="02020603050405020304" pitchFamily="18" charset="0"/>
              </a:rPr>
              <a:t>Japanese</a:t>
            </a:r>
          </a:p>
          <a:p>
            <a:pPr indent="-274320" defTabSz="274320">
              <a:buAutoNum type="arabicPeriod"/>
            </a:pPr>
            <a:r>
              <a:rPr lang="en-US" dirty="0">
                <a:latin typeface="Times New Roman" panose="02020603050405020304" pitchFamily="18" charset="0"/>
                <a:cs typeface="Times New Roman" panose="02020603050405020304" pitchFamily="18" charset="0"/>
              </a:rPr>
              <a:t>Italian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61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3"/>
          </p:nvPr>
        </p:nvSpPr>
        <p:spPr>
          <a:xfrm>
            <a:off x="1789113" y="94381"/>
            <a:ext cx="8153400" cy="439019"/>
          </a:xfrm>
          <a:solidFill>
            <a:schemeClr val="accent2">
              <a:lumMod val="20000"/>
              <a:lumOff val="80000"/>
            </a:schemeClr>
          </a:solidFill>
        </p:spPr>
        <p:txBody>
          <a:bodyPr>
            <a:normAutofit/>
          </a:bodyPr>
          <a:lstStyle/>
          <a:p>
            <a:pPr algn="ctr"/>
            <a:r>
              <a:rPr lang="en-US" sz="1800" dirty="0">
                <a:latin typeface="Engravers MT" panose="02090707080505020304" pitchFamily="18" charset="0"/>
              </a:rPr>
              <a:t>SOME characteristics of the movie database</a:t>
            </a:r>
          </a:p>
        </p:txBody>
      </p:sp>
      <p:sp>
        <p:nvSpPr>
          <p:cNvPr id="11" name="Content Placeholder 10"/>
          <p:cNvSpPr>
            <a:spLocks noGrp="1"/>
          </p:cNvSpPr>
          <p:nvPr>
            <p:ph sz="quarter" idx="4"/>
          </p:nvPr>
        </p:nvSpPr>
        <p:spPr>
          <a:xfrm>
            <a:off x="1217612" y="595612"/>
            <a:ext cx="3962400" cy="439019"/>
          </a:xfrm>
        </p:spPr>
        <p:txBody>
          <a:bodyPr>
            <a:normAutofit/>
          </a:bodyPr>
          <a:lstStyle/>
          <a:p>
            <a:pPr marL="45720" indent="0" algn="ctr">
              <a:buNone/>
            </a:pPr>
            <a:r>
              <a:rPr lang="en-US" b="1" dirty="0"/>
              <a:t>Number of film titles by genres</a:t>
            </a:r>
          </a:p>
          <a:p>
            <a:pPr marL="45720" indent="0">
              <a:buNone/>
            </a:pPr>
            <a:endParaRPr lang="en-US" dirty="0"/>
          </a:p>
        </p:txBody>
      </p:sp>
      <p:graphicFrame>
        <p:nvGraphicFramePr>
          <p:cNvPr id="5" name="Content Placeholder 5">
            <a:extLst>
              <a:ext uri="{FF2B5EF4-FFF2-40B4-BE49-F238E27FC236}">
                <a16:creationId xmlns:a16="http://schemas.microsoft.com/office/drawing/2014/main" id="{1B873B49-8137-974D-A9E2-4A9027A21AA7}"/>
              </a:ext>
            </a:extLst>
          </p:cNvPr>
          <p:cNvGraphicFramePr>
            <a:graphicFrameLocks/>
          </p:cNvGraphicFramePr>
          <p:nvPr>
            <p:extLst>
              <p:ext uri="{D42A27DB-BD31-4B8C-83A1-F6EECF244321}">
                <p14:modId xmlns:p14="http://schemas.microsoft.com/office/powerpoint/2010/main" val="3176180793"/>
              </p:ext>
            </p:extLst>
          </p:nvPr>
        </p:nvGraphicFramePr>
        <p:xfrm>
          <a:off x="5855134" y="2438683"/>
          <a:ext cx="5791200" cy="4324936"/>
        </p:xfrm>
        <a:graphic>
          <a:graphicData uri="http://schemas.openxmlformats.org/drawingml/2006/table">
            <a:tbl>
              <a:tblPr firstRow="1" bandRow="1">
                <a:tableStyleId>{073A0DAA-6AF3-43AB-8588-CEC1D06C72B9}</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93176">
                <a:tc>
                  <a:txBody>
                    <a:bodyPr/>
                    <a:lstStyle/>
                    <a:p>
                      <a:pPr algn="ctr"/>
                      <a:r>
                        <a:rPr lang="en-US" dirty="0"/>
                        <a:t>First Name</a:t>
                      </a:r>
                    </a:p>
                  </a:txBody>
                  <a:tcPr anchor="ctr"/>
                </a:tc>
                <a:tc>
                  <a:txBody>
                    <a:bodyPr/>
                    <a:lstStyle/>
                    <a:p>
                      <a:pPr algn="ctr"/>
                      <a:r>
                        <a:rPr lang="en-US" dirty="0"/>
                        <a:t>Last Name</a:t>
                      </a:r>
                    </a:p>
                  </a:txBody>
                  <a:tcPr anchor="ctr"/>
                </a:tc>
                <a:tc>
                  <a:txBody>
                    <a:bodyPr/>
                    <a:lstStyle/>
                    <a:p>
                      <a:pPr algn="ctr"/>
                      <a:r>
                        <a:rPr lang="en-US" dirty="0"/>
                        <a:t>Number</a:t>
                      </a:r>
                    </a:p>
                  </a:txBody>
                  <a:tcPr anchor="ctr"/>
                </a:tc>
                <a:extLst>
                  <a:ext uri="{0D108BD9-81ED-4DB2-BD59-A6C34878D82A}">
                    <a16:rowId xmlns:a16="http://schemas.microsoft.com/office/drawing/2014/main" val="10000"/>
                  </a:ext>
                </a:extLst>
              </a:tr>
              <a:tr h="393176">
                <a:tc>
                  <a:txBody>
                    <a:bodyPr/>
                    <a:lstStyle/>
                    <a:p>
                      <a:r>
                        <a:rPr lang="en-US" dirty="0"/>
                        <a:t>Gina</a:t>
                      </a:r>
                    </a:p>
                  </a:txBody>
                  <a:tcPr anchor="ctr">
                    <a:solidFill>
                      <a:schemeClr val="accent4">
                        <a:lumMod val="20000"/>
                        <a:lumOff val="80000"/>
                      </a:schemeClr>
                    </a:solidFill>
                  </a:tcPr>
                </a:tc>
                <a:tc>
                  <a:txBody>
                    <a:bodyPr/>
                    <a:lstStyle/>
                    <a:p>
                      <a:pPr algn="l"/>
                      <a:r>
                        <a:rPr lang="en-US" dirty="0"/>
                        <a:t>Degeneres </a:t>
                      </a:r>
                    </a:p>
                  </a:txBody>
                  <a:tcPr anchor="ctr">
                    <a:solidFill>
                      <a:schemeClr val="accent4">
                        <a:lumMod val="20000"/>
                        <a:lumOff val="80000"/>
                      </a:schemeClr>
                    </a:solidFill>
                  </a:tcPr>
                </a:tc>
                <a:tc>
                  <a:txBody>
                    <a:bodyPr/>
                    <a:lstStyle/>
                    <a:p>
                      <a:pPr algn="ctr"/>
                      <a:r>
                        <a:rPr lang="en-US" dirty="0"/>
                        <a:t>42</a:t>
                      </a:r>
                    </a:p>
                  </a:txBody>
                  <a:tcPr anchor="ctr">
                    <a:solidFill>
                      <a:schemeClr val="accent4">
                        <a:lumMod val="20000"/>
                        <a:lumOff val="80000"/>
                      </a:schemeClr>
                    </a:solidFill>
                  </a:tcPr>
                </a:tc>
                <a:extLst>
                  <a:ext uri="{0D108BD9-81ED-4DB2-BD59-A6C34878D82A}">
                    <a16:rowId xmlns:a16="http://schemas.microsoft.com/office/drawing/2014/main" val="10002"/>
                  </a:ext>
                </a:extLst>
              </a:tr>
              <a:tr h="393176">
                <a:tc>
                  <a:txBody>
                    <a:bodyPr/>
                    <a:lstStyle/>
                    <a:p>
                      <a:r>
                        <a:rPr lang="en-US" dirty="0"/>
                        <a:t>Walter</a:t>
                      </a:r>
                    </a:p>
                  </a:txBody>
                  <a:tcPr anchor="ctr">
                    <a:solidFill>
                      <a:schemeClr val="accent4">
                        <a:lumMod val="20000"/>
                        <a:lumOff val="80000"/>
                      </a:schemeClr>
                    </a:solidFill>
                  </a:tcPr>
                </a:tc>
                <a:tc>
                  <a:txBody>
                    <a:bodyPr/>
                    <a:lstStyle/>
                    <a:p>
                      <a:pPr algn="l"/>
                      <a:r>
                        <a:rPr lang="en-US" sz="1800" kern="1200" dirty="0">
                          <a:solidFill>
                            <a:schemeClr val="dk1"/>
                          </a:solidFill>
                          <a:effectLst/>
                          <a:latin typeface="+mn-lt"/>
                          <a:ea typeface="+mn-ea"/>
                          <a:cs typeface="+mn-cs"/>
                        </a:rPr>
                        <a:t>Torn </a:t>
                      </a:r>
                      <a:endParaRPr lang="en-US" dirty="0"/>
                    </a:p>
                  </a:txBody>
                  <a:tcPr anchor="ctr">
                    <a:solidFill>
                      <a:schemeClr val="accent4">
                        <a:lumMod val="20000"/>
                        <a:lumOff val="80000"/>
                      </a:schemeClr>
                    </a:solidFill>
                  </a:tcPr>
                </a:tc>
                <a:tc>
                  <a:txBody>
                    <a:bodyPr/>
                    <a:lstStyle/>
                    <a:p>
                      <a:pPr algn="ctr"/>
                      <a:r>
                        <a:rPr lang="en-US" dirty="0"/>
                        <a:t>41</a:t>
                      </a:r>
                    </a:p>
                  </a:txBody>
                  <a:tcPr anchor="ctr">
                    <a:solidFill>
                      <a:schemeClr val="accent4">
                        <a:lumMod val="20000"/>
                        <a:lumOff val="80000"/>
                      </a:schemeClr>
                    </a:solidFill>
                  </a:tcPr>
                </a:tc>
                <a:extLst>
                  <a:ext uri="{0D108BD9-81ED-4DB2-BD59-A6C34878D82A}">
                    <a16:rowId xmlns:a16="http://schemas.microsoft.com/office/drawing/2014/main" val="10003"/>
                  </a:ext>
                </a:extLst>
              </a:tr>
              <a:tr h="393176">
                <a:tc>
                  <a:txBody>
                    <a:bodyPr/>
                    <a:lstStyle/>
                    <a:p>
                      <a:r>
                        <a:rPr lang="en-US" dirty="0"/>
                        <a:t>Mary                            </a:t>
                      </a:r>
                    </a:p>
                  </a:txBody>
                  <a:tcPr anchor="ctr">
                    <a:solidFill>
                      <a:schemeClr val="accent4">
                        <a:lumMod val="20000"/>
                        <a:lumOff val="80000"/>
                      </a:schemeClr>
                    </a:solidFill>
                  </a:tcPr>
                </a:tc>
                <a:tc>
                  <a:txBody>
                    <a:bodyPr/>
                    <a:lstStyle/>
                    <a:p>
                      <a:pPr algn="l"/>
                      <a:r>
                        <a:rPr lang="en-US" sz="1800" kern="1200" dirty="0">
                          <a:solidFill>
                            <a:schemeClr val="dk1"/>
                          </a:solidFill>
                          <a:effectLst/>
                          <a:latin typeface="+mn-lt"/>
                          <a:ea typeface="+mn-ea"/>
                          <a:cs typeface="+mn-cs"/>
                        </a:rPr>
                        <a:t>Keitel </a:t>
                      </a:r>
                      <a:r>
                        <a:rPr lang="en-US" dirty="0"/>
                        <a:t>          </a:t>
                      </a:r>
                    </a:p>
                  </a:txBody>
                  <a:tcPr anchor="ctr">
                    <a:solidFill>
                      <a:schemeClr val="accent4">
                        <a:lumMod val="20000"/>
                        <a:lumOff val="80000"/>
                      </a:schemeClr>
                    </a:solidFill>
                  </a:tcPr>
                </a:tc>
                <a:tc>
                  <a:txBody>
                    <a:bodyPr/>
                    <a:lstStyle/>
                    <a:p>
                      <a:pPr algn="ctr"/>
                      <a:r>
                        <a:rPr lang="en-US" dirty="0"/>
                        <a:t>40</a:t>
                      </a:r>
                    </a:p>
                  </a:txBody>
                  <a:tcPr anchor="ctr">
                    <a:solidFill>
                      <a:schemeClr val="accent4">
                        <a:lumMod val="20000"/>
                        <a:lumOff val="80000"/>
                      </a:schemeClr>
                    </a:solidFill>
                  </a:tcPr>
                </a:tc>
                <a:extLst>
                  <a:ext uri="{0D108BD9-81ED-4DB2-BD59-A6C34878D82A}">
                    <a16:rowId xmlns:a16="http://schemas.microsoft.com/office/drawing/2014/main" val="884075846"/>
                  </a:ext>
                </a:extLst>
              </a:tr>
              <a:tr h="393176">
                <a:tc>
                  <a:txBody>
                    <a:bodyPr/>
                    <a:lstStyle/>
                    <a:p>
                      <a:r>
                        <a:rPr lang="en-US" dirty="0"/>
                        <a:t>Matthew</a:t>
                      </a:r>
                    </a:p>
                  </a:txBody>
                  <a:tcPr anchor="ctr">
                    <a:solidFill>
                      <a:schemeClr val="accent4">
                        <a:lumMod val="20000"/>
                        <a:lumOff val="80000"/>
                      </a:schemeClr>
                    </a:solidFill>
                  </a:tcPr>
                </a:tc>
                <a:tc>
                  <a:txBody>
                    <a:bodyPr/>
                    <a:lstStyle/>
                    <a:p>
                      <a:pPr algn="l"/>
                      <a:r>
                        <a:rPr lang="en-US" sz="1800" kern="1200" dirty="0">
                          <a:solidFill>
                            <a:schemeClr val="dk1"/>
                          </a:solidFill>
                          <a:effectLst/>
                          <a:latin typeface="+mn-lt"/>
                          <a:ea typeface="+mn-ea"/>
                          <a:cs typeface="+mn-cs"/>
                        </a:rPr>
                        <a:t>Carrey </a:t>
                      </a:r>
                      <a:endParaRPr lang="en-US" dirty="0"/>
                    </a:p>
                  </a:txBody>
                  <a:tcPr anchor="ctr">
                    <a:solidFill>
                      <a:schemeClr val="accent4">
                        <a:lumMod val="20000"/>
                        <a:lumOff val="80000"/>
                      </a:schemeClr>
                    </a:solidFill>
                  </a:tcPr>
                </a:tc>
                <a:tc>
                  <a:txBody>
                    <a:bodyPr/>
                    <a:lstStyle/>
                    <a:p>
                      <a:pPr algn="ctr"/>
                      <a:r>
                        <a:rPr lang="en-US" dirty="0"/>
                        <a:t>39</a:t>
                      </a:r>
                    </a:p>
                  </a:txBody>
                  <a:tcPr anchor="ctr">
                    <a:solidFill>
                      <a:schemeClr val="accent4">
                        <a:lumMod val="20000"/>
                        <a:lumOff val="80000"/>
                      </a:schemeClr>
                    </a:solidFill>
                  </a:tcPr>
                </a:tc>
                <a:extLst>
                  <a:ext uri="{0D108BD9-81ED-4DB2-BD59-A6C34878D82A}">
                    <a16:rowId xmlns:a16="http://schemas.microsoft.com/office/drawing/2014/main" val="671816554"/>
                  </a:ext>
                </a:extLst>
              </a:tr>
              <a:tr h="393176">
                <a:tc>
                  <a:txBody>
                    <a:bodyPr/>
                    <a:lstStyle/>
                    <a:p>
                      <a:r>
                        <a:rPr lang="en-US" dirty="0"/>
                        <a:t>Sandra</a:t>
                      </a:r>
                    </a:p>
                  </a:txBody>
                  <a:tcPr anchor="ctr">
                    <a:solidFill>
                      <a:schemeClr val="accent4">
                        <a:lumMod val="20000"/>
                        <a:lumOff val="80000"/>
                      </a:schemeClr>
                    </a:solidFill>
                  </a:tcPr>
                </a:tc>
                <a:tc>
                  <a:txBody>
                    <a:bodyPr/>
                    <a:lstStyle/>
                    <a:p>
                      <a:pPr algn="l"/>
                      <a:r>
                        <a:rPr lang="en-US" sz="1800" kern="1200" dirty="0">
                          <a:solidFill>
                            <a:schemeClr val="dk1"/>
                          </a:solidFill>
                          <a:effectLst/>
                          <a:latin typeface="+mn-lt"/>
                          <a:ea typeface="+mn-ea"/>
                          <a:cs typeface="+mn-cs"/>
                        </a:rPr>
                        <a:t>Kilmer </a:t>
                      </a:r>
                      <a:endParaRPr lang="en-US" dirty="0"/>
                    </a:p>
                  </a:txBody>
                  <a:tcPr anchor="ctr">
                    <a:solidFill>
                      <a:schemeClr val="accent4">
                        <a:lumMod val="20000"/>
                        <a:lumOff val="80000"/>
                      </a:schemeClr>
                    </a:solidFill>
                  </a:tcPr>
                </a:tc>
                <a:tc>
                  <a:txBody>
                    <a:bodyPr/>
                    <a:lstStyle/>
                    <a:p>
                      <a:pPr algn="ctr"/>
                      <a:r>
                        <a:rPr lang="en-US" dirty="0"/>
                        <a:t>37</a:t>
                      </a:r>
                    </a:p>
                  </a:txBody>
                  <a:tcPr anchor="ctr">
                    <a:solidFill>
                      <a:schemeClr val="accent4">
                        <a:lumMod val="20000"/>
                        <a:lumOff val="80000"/>
                      </a:schemeClr>
                    </a:solidFill>
                  </a:tcPr>
                </a:tc>
                <a:extLst>
                  <a:ext uri="{0D108BD9-81ED-4DB2-BD59-A6C34878D82A}">
                    <a16:rowId xmlns:a16="http://schemas.microsoft.com/office/drawing/2014/main" val="454859906"/>
                  </a:ext>
                </a:extLst>
              </a:tr>
              <a:tr h="393176">
                <a:tc>
                  <a:txBody>
                    <a:bodyPr/>
                    <a:lstStyle/>
                    <a:p>
                      <a:r>
                        <a:rPr lang="en-US" dirty="0"/>
                        <a:t>Scarlett</a:t>
                      </a:r>
                    </a:p>
                  </a:txBody>
                  <a:tcPr anchor="ctr">
                    <a:solidFill>
                      <a:schemeClr val="accent4">
                        <a:lumMod val="20000"/>
                        <a:lumOff val="80000"/>
                      </a:schemeClr>
                    </a:solidFill>
                  </a:tcPr>
                </a:tc>
                <a:tc>
                  <a:txBody>
                    <a:bodyPr/>
                    <a:lstStyle/>
                    <a:p>
                      <a:pPr algn="l"/>
                      <a:r>
                        <a:rPr lang="en-US" sz="1800" kern="1200" dirty="0">
                          <a:solidFill>
                            <a:schemeClr val="dk1"/>
                          </a:solidFill>
                          <a:effectLst/>
                          <a:latin typeface="+mn-lt"/>
                          <a:ea typeface="+mn-ea"/>
                          <a:cs typeface="+mn-cs"/>
                        </a:rPr>
                        <a:t>Damon </a:t>
                      </a:r>
                      <a:endParaRPr lang="en-US" dirty="0"/>
                    </a:p>
                  </a:txBody>
                  <a:tcPr anchor="ctr">
                    <a:solidFill>
                      <a:schemeClr val="accent4">
                        <a:lumMod val="20000"/>
                        <a:lumOff val="80000"/>
                      </a:schemeClr>
                    </a:solidFill>
                  </a:tcPr>
                </a:tc>
                <a:tc>
                  <a:txBody>
                    <a:bodyPr/>
                    <a:lstStyle/>
                    <a:p>
                      <a:pPr algn="ctr"/>
                      <a:r>
                        <a:rPr lang="en-US" dirty="0"/>
                        <a:t>36</a:t>
                      </a:r>
                    </a:p>
                  </a:txBody>
                  <a:tcPr anchor="ctr">
                    <a:solidFill>
                      <a:schemeClr val="accent4">
                        <a:lumMod val="20000"/>
                        <a:lumOff val="80000"/>
                      </a:schemeClr>
                    </a:solidFill>
                  </a:tcPr>
                </a:tc>
                <a:extLst>
                  <a:ext uri="{0D108BD9-81ED-4DB2-BD59-A6C34878D82A}">
                    <a16:rowId xmlns:a16="http://schemas.microsoft.com/office/drawing/2014/main" val="2220711151"/>
                  </a:ext>
                </a:extLst>
              </a:tr>
              <a:tr h="393176">
                <a:tc>
                  <a:txBody>
                    <a:bodyPr/>
                    <a:lstStyle/>
                    <a:p>
                      <a:r>
                        <a:rPr lang="en-US" dirty="0"/>
                        <a:t>Angela</a:t>
                      </a:r>
                    </a:p>
                  </a:txBody>
                  <a:tcPr anchor="ctr">
                    <a:solidFill>
                      <a:schemeClr val="accent4">
                        <a:lumMod val="20000"/>
                        <a:lumOff val="80000"/>
                      </a:schemeClr>
                    </a:solidFill>
                  </a:tcPr>
                </a:tc>
                <a:tc>
                  <a:txBody>
                    <a:bodyPr/>
                    <a:lstStyle/>
                    <a:p>
                      <a:pPr algn="l"/>
                      <a:r>
                        <a:rPr lang="en-US" sz="1800" kern="1200" dirty="0">
                          <a:solidFill>
                            <a:schemeClr val="dk1"/>
                          </a:solidFill>
                          <a:effectLst/>
                          <a:latin typeface="+mn-lt"/>
                          <a:ea typeface="+mn-ea"/>
                          <a:cs typeface="+mn-cs"/>
                        </a:rPr>
                        <a:t>Witherspoon </a:t>
                      </a:r>
                      <a:endParaRPr lang="en-US" dirty="0"/>
                    </a:p>
                  </a:txBody>
                  <a:tcPr anchor="ctr">
                    <a:solidFill>
                      <a:schemeClr val="accent4">
                        <a:lumMod val="20000"/>
                        <a:lumOff val="80000"/>
                      </a:schemeClr>
                    </a:solidFill>
                  </a:tcPr>
                </a:tc>
                <a:tc>
                  <a:txBody>
                    <a:bodyPr/>
                    <a:lstStyle/>
                    <a:p>
                      <a:pPr algn="ctr"/>
                      <a:r>
                        <a:rPr lang="en-US" dirty="0"/>
                        <a:t>35</a:t>
                      </a:r>
                    </a:p>
                  </a:txBody>
                  <a:tcPr anchor="ctr">
                    <a:solidFill>
                      <a:schemeClr val="accent4">
                        <a:lumMod val="20000"/>
                        <a:lumOff val="80000"/>
                      </a:schemeClr>
                    </a:solidFill>
                  </a:tcPr>
                </a:tc>
                <a:extLst>
                  <a:ext uri="{0D108BD9-81ED-4DB2-BD59-A6C34878D82A}">
                    <a16:rowId xmlns:a16="http://schemas.microsoft.com/office/drawing/2014/main" val="3359877293"/>
                  </a:ext>
                </a:extLst>
              </a:tr>
              <a:tr h="393176">
                <a:tc>
                  <a:txBody>
                    <a:bodyPr/>
                    <a:lstStyle/>
                    <a:p>
                      <a:r>
                        <a:rPr lang="en-US" dirty="0"/>
                        <a:t>Vivien</a:t>
                      </a:r>
                    </a:p>
                  </a:txBody>
                  <a:tcPr anchor="ctr">
                    <a:solidFill>
                      <a:schemeClr val="accent4">
                        <a:lumMod val="20000"/>
                        <a:lumOff val="80000"/>
                      </a:schemeClr>
                    </a:solidFill>
                  </a:tcPr>
                </a:tc>
                <a:tc>
                  <a:txBody>
                    <a:bodyPr/>
                    <a:lstStyle/>
                    <a:p>
                      <a:pPr algn="l"/>
                      <a:r>
                        <a:rPr lang="en-US" sz="1800" kern="1200" dirty="0">
                          <a:solidFill>
                            <a:schemeClr val="dk1"/>
                          </a:solidFill>
                          <a:effectLst/>
                          <a:latin typeface="+mn-lt"/>
                          <a:ea typeface="+mn-ea"/>
                          <a:cs typeface="+mn-cs"/>
                        </a:rPr>
                        <a:t>Basinger </a:t>
                      </a:r>
                      <a:endParaRPr lang="en-US" dirty="0"/>
                    </a:p>
                  </a:txBody>
                  <a:tcPr anchor="ctr">
                    <a:solidFill>
                      <a:schemeClr val="accent4">
                        <a:lumMod val="20000"/>
                        <a:lumOff val="80000"/>
                      </a:schemeClr>
                    </a:solidFill>
                  </a:tcPr>
                </a:tc>
                <a:tc>
                  <a:txBody>
                    <a:bodyPr/>
                    <a:lstStyle/>
                    <a:p>
                      <a:pPr algn="ctr"/>
                      <a:r>
                        <a:rPr lang="en-US" dirty="0"/>
                        <a:t>35</a:t>
                      </a:r>
                    </a:p>
                  </a:txBody>
                  <a:tcPr anchor="ctr">
                    <a:solidFill>
                      <a:schemeClr val="accent4">
                        <a:lumMod val="20000"/>
                        <a:lumOff val="80000"/>
                      </a:schemeClr>
                    </a:solidFill>
                  </a:tcPr>
                </a:tc>
                <a:extLst>
                  <a:ext uri="{0D108BD9-81ED-4DB2-BD59-A6C34878D82A}">
                    <a16:rowId xmlns:a16="http://schemas.microsoft.com/office/drawing/2014/main" val="2207613027"/>
                  </a:ext>
                </a:extLst>
              </a:tr>
              <a:tr h="393176">
                <a:tc>
                  <a:txBody>
                    <a:bodyPr/>
                    <a:lstStyle/>
                    <a:p>
                      <a:r>
                        <a:rPr lang="en-US" dirty="0"/>
                        <a:t>Val</a:t>
                      </a:r>
                    </a:p>
                  </a:txBody>
                  <a:tcPr anchor="ctr">
                    <a:solidFill>
                      <a:schemeClr val="accent4">
                        <a:lumMod val="20000"/>
                        <a:lumOff val="80000"/>
                      </a:schemeClr>
                    </a:solidFill>
                  </a:tcPr>
                </a:tc>
                <a:tc>
                  <a:txBody>
                    <a:bodyPr/>
                    <a:lstStyle/>
                    <a:p>
                      <a:pPr algn="l"/>
                      <a:r>
                        <a:rPr lang="en-US" sz="1800" kern="1200" dirty="0">
                          <a:solidFill>
                            <a:schemeClr val="dk1"/>
                          </a:solidFill>
                          <a:effectLst/>
                          <a:latin typeface="+mn-lt"/>
                          <a:ea typeface="+mn-ea"/>
                          <a:cs typeface="+mn-cs"/>
                        </a:rPr>
                        <a:t>Bolger </a:t>
                      </a:r>
                      <a:endParaRPr lang="en-US" dirty="0"/>
                    </a:p>
                  </a:txBody>
                  <a:tcPr anchor="ctr">
                    <a:solidFill>
                      <a:schemeClr val="accent4">
                        <a:lumMod val="20000"/>
                        <a:lumOff val="80000"/>
                      </a:schemeClr>
                    </a:solidFill>
                  </a:tcPr>
                </a:tc>
                <a:tc>
                  <a:txBody>
                    <a:bodyPr/>
                    <a:lstStyle/>
                    <a:p>
                      <a:pPr algn="ctr"/>
                      <a:r>
                        <a:rPr lang="en-US" dirty="0"/>
                        <a:t>35</a:t>
                      </a:r>
                    </a:p>
                  </a:txBody>
                  <a:tcPr anchor="ctr">
                    <a:solidFill>
                      <a:schemeClr val="accent4">
                        <a:lumMod val="20000"/>
                        <a:lumOff val="80000"/>
                      </a:schemeClr>
                    </a:solidFill>
                  </a:tcPr>
                </a:tc>
                <a:extLst>
                  <a:ext uri="{0D108BD9-81ED-4DB2-BD59-A6C34878D82A}">
                    <a16:rowId xmlns:a16="http://schemas.microsoft.com/office/drawing/2014/main" val="4067012974"/>
                  </a:ext>
                </a:extLst>
              </a:tr>
              <a:tr h="393176">
                <a:tc>
                  <a:txBody>
                    <a:bodyPr/>
                    <a:lstStyle/>
                    <a:p>
                      <a:r>
                        <a:rPr lang="en-US" dirty="0"/>
                        <a:t>Henry</a:t>
                      </a:r>
                    </a:p>
                  </a:txBody>
                  <a:tcPr anchor="ctr">
                    <a:solidFill>
                      <a:schemeClr val="accent4">
                        <a:lumMod val="20000"/>
                        <a:lumOff val="80000"/>
                      </a:schemeClr>
                    </a:solidFill>
                  </a:tcPr>
                </a:tc>
                <a:tc>
                  <a:txBody>
                    <a:bodyPr/>
                    <a:lstStyle/>
                    <a:p>
                      <a:pPr algn="l"/>
                      <a:r>
                        <a:rPr lang="en-US" dirty="0"/>
                        <a:t>Berry </a:t>
                      </a:r>
                    </a:p>
                  </a:txBody>
                  <a:tcPr anchor="ctr">
                    <a:solidFill>
                      <a:schemeClr val="accent4">
                        <a:lumMod val="20000"/>
                        <a:lumOff val="80000"/>
                      </a:schemeClr>
                    </a:solidFill>
                  </a:tcPr>
                </a:tc>
                <a:tc>
                  <a:txBody>
                    <a:bodyPr/>
                    <a:lstStyle/>
                    <a:p>
                      <a:pPr algn="ctr"/>
                      <a:r>
                        <a:rPr lang="en-US" dirty="0"/>
                        <a:t>35</a:t>
                      </a:r>
                    </a:p>
                  </a:txBody>
                  <a:tcPr anchor="ctr">
                    <a:solidFill>
                      <a:schemeClr val="accent4">
                        <a:lumMod val="20000"/>
                        <a:lumOff val="80000"/>
                      </a:schemeClr>
                    </a:solidFill>
                  </a:tcPr>
                </a:tc>
                <a:extLst>
                  <a:ext uri="{0D108BD9-81ED-4DB2-BD59-A6C34878D82A}">
                    <a16:rowId xmlns:a16="http://schemas.microsoft.com/office/drawing/2014/main" val="3524540201"/>
                  </a:ext>
                </a:extLst>
              </a:tr>
            </a:tbl>
          </a:graphicData>
        </a:graphic>
      </p:graphicFrame>
      <p:graphicFrame>
        <p:nvGraphicFramePr>
          <p:cNvPr id="8" name="Content Placeholder 5">
            <a:extLst>
              <a:ext uri="{FF2B5EF4-FFF2-40B4-BE49-F238E27FC236}">
                <a16:creationId xmlns:a16="http://schemas.microsoft.com/office/drawing/2014/main" id="{83942614-D04E-30BF-0D1C-6EF1F2763D2C}"/>
              </a:ext>
            </a:extLst>
          </p:cNvPr>
          <p:cNvGraphicFramePr>
            <a:graphicFrameLocks/>
          </p:cNvGraphicFramePr>
          <p:nvPr>
            <p:extLst>
              <p:ext uri="{D42A27DB-BD31-4B8C-83A1-F6EECF244321}">
                <p14:modId xmlns:p14="http://schemas.microsoft.com/office/powerpoint/2010/main" val="482115152"/>
              </p:ext>
            </p:extLst>
          </p:nvPr>
        </p:nvGraphicFramePr>
        <p:xfrm>
          <a:off x="1217612" y="1034631"/>
          <a:ext cx="3825240" cy="4324936"/>
        </p:xfrm>
        <a:graphic>
          <a:graphicData uri="http://schemas.openxmlformats.org/drawingml/2006/table">
            <a:tbl>
              <a:tblPr firstRow="1" bandRow="1">
                <a:tableStyleId>{073A0DAA-6AF3-43AB-8588-CEC1D06C72B9}</a:tableStyleId>
              </a:tblPr>
              <a:tblGrid>
                <a:gridCol w="2323134">
                  <a:extLst>
                    <a:ext uri="{9D8B030D-6E8A-4147-A177-3AD203B41FA5}">
                      <a16:colId xmlns:a16="http://schemas.microsoft.com/office/drawing/2014/main" val="20001"/>
                    </a:ext>
                  </a:extLst>
                </a:gridCol>
                <a:gridCol w="1502106">
                  <a:extLst>
                    <a:ext uri="{9D8B030D-6E8A-4147-A177-3AD203B41FA5}">
                      <a16:colId xmlns:a16="http://schemas.microsoft.com/office/drawing/2014/main" val="20002"/>
                    </a:ext>
                  </a:extLst>
                </a:gridCol>
              </a:tblGrid>
              <a:tr h="393176">
                <a:tc>
                  <a:txBody>
                    <a:bodyPr/>
                    <a:lstStyle/>
                    <a:p>
                      <a:pPr algn="ctr"/>
                      <a:r>
                        <a:rPr lang="en-US" dirty="0"/>
                        <a:t>Genre</a:t>
                      </a:r>
                    </a:p>
                  </a:txBody>
                  <a:tcPr anchor="ctr"/>
                </a:tc>
                <a:tc>
                  <a:txBody>
                    <a:bodyPr/>
                    <a:lstStyle/>
                    <a:p>
                      <a:pPr algn="ctr"/>
                      <a:r>
                        <a:rPr lang="en-US" dirty="0"/>
                        <a:t>Number</a:t>
                      </a:r>
                    </a:p>
                  </a:txBody>
                  <a:tcPr anchor="ctr"/>
                </a:tc>
                <a:extLst>
                  <a:ext uri="{0D108BD9-81ED-4DB2-BD59-A6C34878D82A}">
                    <a16:rowId xmlns:a16="http://schemas.microsoft.com/office/drawing/2014/main" val="10000"/>
                  </a:ext>
                </a:extLst>
              </a:tr>
              <a:tr h="393176">
                <a:tc>
                  <a:txBody>
                    <a:bodyPr/>
                    <a:lstStyle/>
                    <a:p>
                      <a:pPr algn="l"/>
                      <a:r>
                        <a:rPr lang="en-US" dirty="0"/>
                        <a:t>Sports</a:t>
                      </a:r>
                    </a:p>
                  </a:txBody>
                  <a:tcPr anchor="ctr">
                    <a:solidFill>
                      <a:schemeClr val="accent3">
                        <a:lumMod val="20000"/>
                        <a:lumOff val="80000"/>
                      </a:schemeClr>
                    </a:solidFill>
                  </a:tcPr>
                </a:tc>
                <a:tc>
                  <a:txBody>
                    <a:bodyPr/>
                    <a:lstStyle/>
                    <a:p>
                      <a:pPr algn="ctr"/>
                      <a:r>
                        <a:rPr lang="en-US" dirty="0"/>
                        <a:t>74</a:t>
                      </a:r>
                    </a:p>
                  </a:txBody>
                  <a:tcPr anchor="ctr">
                    <a:solidFill>
                      <a:schemeClr val="accent3">
                        <a:lumMod val="20000"/>
                        <a:lumOff val="80000"/>
                      </a:schemeClr>
                    </a:solidFill>
                  </a:tcPr>
                </a:tc>
                <a:extLst>
                  <a:ext uri="{0D108BD9-81ED-4DB2-BD59-A6C34878D82A}">
                    <a16:rowId xmlns:a16="http://schemas.microsoft.com/office/drawing/2014/main" val="10001"/>
                  </a:ext>
                </a:extLst>
              </a:tr>
              <a:tr h="393176">
                <a:tc>
                  <a:txBody>
                    <a:bodyPr/>
                    <a:lstStyle/>
                    <a:p>
                      <a:pPr algn="l"/>
                      <a:r>
                        <a:rPr lang="en-US" dirty="0"/>
                        <a:t>Foreign</a:t>
                      </a:r>
                    </a:p>
                  </a:txBody>
                  <a:tcPr anchor="ctr">
                    <a:solidFill>
                      <a:schemeClr val="accent3">
                        <a:lumMod val="20000"/>
                        <a:lumOff val="80000"/>
                      </a:schemeClr>
                    </a:solidFill>
                  </a:tcPr>
                </a:tc>
                <a:tc>
                  <a:txBody>
                    <a:bodyPr/>
                    <a:lstStyle/>
                    <a:p>
                      <a:pPr algn="ctr"/>
                      <a:r>
                        <a:rPr lang="en-US" dirty="0"/>
                        <a:t>73</a:t>
                      </a:r>
                    </a:p>
                  </a:txBody>
                  <a:tcPr anchor="ctr">
                    <a:solidFill>
                      <a:schemeClr val="accent3">
                        <a:lumMod val="20000"/>
                        <a:lumOff val="80000"/>
                      </a:schemeClr>
                    </a:solidFill>
                  </a:tcPr>
                </a:tc>
                <a:extLst>
                  <a:ext uri="{0D108BD9-81ED-4DB2-BD59-A6C34878D82A}">
                    <a16:rowId xmlns:a16="http://schemas.microsoft.com/office/drawing/2014/main" val="10002"/>
                  </a:ext>
                </a:extLst>
              </a:tr>
              <a:tr h="393176">
                <a:tc>
                  <a:txBody>
                    <a:bodyPr/>
                    <a:lstStyle/>
                    <a:p>
                      <a:pPr algn="l"/>
                      <a:r>
                        <a:rPr lang="en-US" dirty="0"/>
                        <a:t>Thriller</a:t>
                      </a:r>
                    </a:p>
                  </a:txBody>
                  <a:tcPr anchor="ctr">
                    <a:solidFill>
                      <a:schemeClr val="accent3">
                        <a:lumMod val="20000"/>
                        <a:lumOff val="80000"/>
                      </a:schemeClr>
                    </a:solidFill>
                  </a:tcPr>
                </a:tc>
                <a:tc>
                  <a:txBody>
                    <a:bodyPr/>
                    <a:lstStyle/>
                    <a:p>
                      <a:pPr algn="ctr"/>
                      <a:r>
                        <a:rPr lang="en-US" dirty="0"/>
                        <a:t>69</a:t>
                      </a:r>
                    </a:p>
                  </a:txBody>
                  <a:tcPr anchor="ctr">
                    <a:solidFill>
                      <a:schemeClr val="accent3">
                        <a:lumMod val="20000"/>
                        <a:lumOff val="80000"/>
                      </a:schemeClr>
                    </a:solidFill>
                  </a:tcPr>
                </a:tc>
                <a:extLst>
                  <a:ext uri="{0D108BD9-81ED-4DB2-BD59-A6C34878D82A}">
                    <a16:rowId xmlns:a16="http://schemas.microsoft.com/office/drawing/2014/main" val="10003"/>
                  </a:ext>
                </a:extLst>
              </a:tr>
              <a:tr h="393176">
                <a:tc>
                  <a:txBody>
                    <a:bodyPr/>
                    <a:lstStyle/>
                    <a:p>
                      <a:pPr algn="l"/>
                      <a:r>
                        <a:rPr lang="en-US" dirty="0"/>
                        <a:t>Documentary</a:t>
                      </a:r>
                    </a:p>
                  </a:txBody>
                  <a:tcPr anchor="ctr">
                    <a:solidFill>
                      <a:schemeClr val="accent3">
                        <a:lumMod val="20000"/>
                        <a:lumOff val="80000"/>
                      </a:schemeClr>
                    </a:solidFill>
                  </a:tcPr>
                </a:tc>
                <a:tc>
                  <a:txBody>
                    <a:bodyPr/>
                    <a:lstStyle/>
                    <a:p>
                      <a:pPr algn="ctr"/>
                      <a:r>
                        <a:rPr lang="en-US" dirty="0"/>
                        <a:t>68</a:t>
                      </a:r>
                    </a:p>
                  </a:txBody>
                  <a:tcPr anchor="ctr">
                    <a:solidFill>
                      <a:schemeClr val="accent3">
                        <a:lumMod val="20000"/>
                        <a:lumOff val="80000"/>
                      </a:schemeClr>
                    </a:solidFill>
                  </a:tcPr>
                </a:tc>
                <a:extLst>
                  <a:ext uri="{0D108BD9-81ED-4DB2-BD59-A6C34878D82A}">
                    <a16:rowId xmlns:a16="http://schemas.microsoft.com/office/drawing/2014/main" val="884075846"/>
                  </a:ext>
                </a:extLst>
              </a:tr>
              <a:tr h="393176">
                <a:tc>
                  <a:txBody>
                    <a:bodyPr/>
                    <a:lstStyle/>
                    <a:p>
                      <a:pPr algn="l"/>
                      <a:r>
                        <a:rPr lang="en-US" dirty="0"/>
                        <a:t>Animation</a:t>
                      </a:r>
                    </a:p>
                  </a:txBody>
                  <a:tcPr anchor="ctr">
                    <a:solidFill>
                      <a:schemeClr val="accent3">
                        <a:lumMod val="20000"/>
                        <a:lumOff val="80000"/>
                      </a:schemeClr>
                    </a:solidFill>
                  </a:tcPr>
                </a:tc>
                <a:tc>
                  <a:txBody>
                    <a:bodyPr/>
                    <a:lstStyle/>
                    <a:p>
                      <a:pPr algn="ctr"/>
                      <a:r>
                        <a:rPr lang="en-US" dirty="0"/>
                        <a:t>66</a:t>
                      </a:r>
                    </a:p>
                  </a:txBody>
                  <a:tcPr anchor="ctr">
                    <a:solidFill>
                      <a:schemeClr val="accent3">
                        <a:lumMod val="20000"/>
                        <a:lumOff val="80000"/>
                      </a:schemeClr>
                    </a:solidFill>
                  </a:tcPr>
                </a:tc>
                <a:extLst>
                  <a:ext uri="{0D108BD9-81ED-4DB2-BD59-A6C34878D82A}">
                    <a16:rowId xmlns:a16="http://schemas.microsoft.com/office/drawing/2014/main" val="671816554"/>
                  </a:ext>
                </a:extLst>
              </a:tr>
              <a:tr h="393176">
                <a:tc>
                  <a:txBody>
                    <a:bodyPr/>
                    <a:lstStyle/>
                    <a:p>
                      <a:pPr algn="l"/>
                      <a:r>
                        <a:rPr lang="en-US" dirty="0"/>
                        <a:t>Action</a:t>
                      </a:r>
                    </a:p>
                  </a:txBody>
                  <a:tcPr anchor="ctr">
                    <a:solidFill>
                      <a:schemeClr val="accent3">
                        <a:lumMod val="20000"/>
                        <a:lumOff val="80000"/>
                      </a:schemeClr>
                    </a:solidFill>
                  </a:tcPr>
                </a:tc>
                <a:tc>
                  <a:txBody>
                    <a:bodyPr/>
                    <a:lstStyle/>
                    <a:p>
                      <a:pPr algn="ctr"/>
                      <a:r>
                        <a:rPr lang="en-US" dirty="0"/>
                        <a:t>64</a:t>
                      </a:r>
                    </a:p>
                  </a:txBody>
                  <a:tcPr anchor="ctr">
                    <a:solidFill>
                      <a:schemeClr val="accent3">
                        <a:lumMod val="20000"/>
                        <a:lumOff val="80000"/>
                      </a:schemeClr>
                    </a:solidFill>
                  </a:tcPr>
                </a:tc>
                <a:extLst>
                  <a:ext uri="{0D108BD9-81ED-4DB2-BD59-A6C34878D82A}">
                    <a16:rowId xmlns:a16="http://schemas.microsoft.com/office/drawing/2014/main" val="454859906"/>
                  </a:ext>
                </a:extLst>
              </a:tr>
              <a:tr h="393176">
                <a:tc>
                  <a:txBody>
                    <a:bodyPr/>
                    <a:lstStyle/>
                    <a:p>
                      <a:pPr algn="l"/>
                      <a:r>
                        <a:rPr lang="en-US" dirty="0"/>
                        <a:t>New</a:t>
                      </a:r>
                    </a:p>
                  </a:txBody>
                  <a:tcPr anchor="ctr">
                    <a:solidFill>
                      <a:schemeClr val="accent3">
                        <a:lumMod val="20000"/>
                        <a:lumOff val="80000"/>
                      </a:schemeClr>
                    </a:solidFill>
                  </a:tcPr>
                </a:tc>
                <a:tc>
                  <a:txBody>
                    <a:bodyPr/>
                    <a:lstStyle/>
                    <a:p>
                      <a:pPr algn="ctr"/>
                      <a:r>
                        <a:rPr lang="en-US" dirty="0"/>
                        <a:t>63</a:t>
                      </a:r>
                    </a:p>
                  </a:txBody>
                  <a:tcPr anchor="ctr">
                    <a:solidFill>
                      <a:schemeClr val="accent3">
                        <a:lumMod val="20000"/>
                        <a:lumOff val="80000"/>
                      </a:schemeClr>
                    </a:solidFill>
                  </a:tcPr>
                </a:tc>
                <a:extLst>
                  <a:ext uri="{0D108BD9-81ED-4DB2-BD59-A6C34878D82A}">
                    <a16:rowId xmlns:a16="http://schemas.microsoft.com/office/drawing/2014/main" val="2220711151"/>
                  </a:ext>
                </a:extLst>
              </a:tr>
              <a:tr h="393176">
                <a:tc>
                  <a:txBody>
                    <a:bodyPr/>
                    <a:lstStyle/>
                    <a:p>
                      <a:pPr algn="l"/>
                      <a:r>
                        <a:rPr lang="en-US" dirty="0"/>
                        <a:t>Drama</a:t>
                      </a:r>
                    </a:p>
                  </a:txBody>
                  <a:tcPr anchor="ctr">
                    <a:solidFill>
                      <a:schemeClr val="accent3">
                        <a:lumMod val="20000"/>
                        <a:lumOff val="80000"/>
                      </a:schemeClr>
                    </a:solidFill>
                  </a:tcPr>
                </a:tc>
                <a:tc>
                  <a:txBody>
                    <a:bodyPr/>
                    <a:lstStyle/>
                    <a:p>
                      <a:pPr algn="ctr"/>
                      <a:r>
                        <a:rPr lang="en-US" dirty="0"/>
                        <a:t>62</a:t>
                      </a:r>
                    </a:p>
                  </a:txBody>
                  <a:tcPr anchor="ctr">
                    <a:solidFill>
                      <a:schemeClr val="accent3">
                        <a:lumMod val="20000"/>
                        <a:lumOff val="80000"/>
                      </a:schemeClr>
                    </a:solidFill>
                  </a:tcPr>
                </a:tc>
                <a:extLst>
                  <a:ext uri="{0D108BD9-81ED-4DB2-BD59-A6C34878D82A}">
                    <a16:rowId xmlns:a16="http://schemas.microsoft.com/office/drawing/2014/main" val="3359877293"/>
                  </a:ext>
                </a:extLst>
              </a:tr>
              <a:tr h="393176">
                <a:tc>
                  <a:txBody>
                    <a:bodyPr/>
                    <a:lstStyle/>
                    <a:p>
                      <a:pPr algn="l"/>
                      <a:r>
                        <a:rPr lang="en-US" dirty="0"/>
                        <a:t>Sci-Fi</a:t>
                      </a:r>
                    </a:p>
                  </a:txBody>
                  <a:tcPr anchor="ctr">
                    <a:solidFill>
                      <a:schemeClr val="accent3">
                        <a:lumMod val="20000"/>
                        <a:lumOff val="80000"/>
                      </a:schemeClr>
                    </a:solidFill>
                  </a:tcPr>
                </a:tc>
                <a:tc>
                  <a:txBody>
                    <a:bodyPr/>
                    <a:lstStyle/>
                    <a:p>
                      <a:pPr algn="ctr"/>
                      <a:r>
                        <a:rPr lang="en-US" dirty="0"/>
                        <a:t>61</a:t>
                      </a:r>
                    </a:p>
                  </a:txBody>
                  <a:tcPr anchor="ctr">
                    <a:solidFill>
                      <a:schemeClr val="accent3">
                        <a:lumMod val="20000"/>
                        <a:lumOff val="80000"/>
                      </a:schemeClr>
                    </a:solidFill>
                  </a:tcPr>
                </a:tc>
                <a:extLst>
                  <a:ext uri="{0D108BD9-81ED-4DB2-BD59-A6C34878D82A}">
                    <a16:rowId xmlns:a16="http://schemas.microsoft.com/office/drawing/2014/main" val="2207613027"/>
                  </a:ext>
                </a:extLst>
              </a:tr>
              <a:tr h="393176">
                <a:tc>
                  <a:txBody>
                    <a:bodyPr/>
                    <a:lstStyle/>
                    <a:p>
                      <a:pPr algn="l"/>
                      <a:r>
                        <a:rPr lang="en-US" dirty="0"/>
                        <a:t>Games</a:t>
                      </a:r>
                    </a:p>
                  </a:txBody>
                  <a:tcPr anchor="ctr">
                    <a:solidFill>
                      <a:schemeClr val="accent3">
                        <a:lumMod val="20000"/>
                        <a:lumOff val="80000"/>
                      </a:schemeClr>
                    </a:solidFill>
                  </a:tcPr>
                </a:tc>
                <a:tc>
                  <a:txBody>
                    <a:bodyPr/>
                    <a:lstStyle/>
                    <a:p>
                      <a:pPr algn="ctr"/>
                      <a:r>
                        <a:rPr lang="en-US" dirty="0"/>
                        <a:t>61</a:t>
                      </a:r>
                    </a:p>
                  </a:txBody>
                  <a:tcPr anchor="ctr">
                    <a:solidFill>
                      <a:schemeClr val="accent3">
                        <a:lumMod val="20000"/>
                        <a:lumOff val="80000"/>
                      </a:schemeClr>
                    </a:solidFill>
                  </a:tcPr>
                </a:tc>
                <a:extLst>
                  <a:ext uri="{0D108BD9-81ED-4DB2-BD59-A6C34878D82A}">
                    <a16:rowId xmlns:a16="http://schemas.microsoft.com/office/drawing/2014/main" val="4067012974"/>
                  </a:ext>
                </a:extLst>
              </a:tr>
            </a:tbl>
          </a:graphicData>
        </a:graphic>
      </p:graphicFrame>
      <p:sp>
        <p:nvSpPr>
          <p:cNvPr id="9" name="Content Placeholder 10">
            <a:extLst>
              <a:ext uri="{FF2B5EF4-FFF2-40B4-BE49-F238E27FC236}">
                <a16:creationId xmlns:a16="http://schemas.microsoft.com/office/drawing/2014/main" id="{F52B4908-2F95-5B13-A47F-630BF411C33A}"/>
              </a:ext>
            </a:extLst>
          </p:cNvPr>
          <p:cNvSpPr txBox="1">
            <a:spLocks/>
          </p:cNvSpPr>
          <p:nvPr/>
        </p:nvSpPr>
        <p:spPr>
          <a:xfrm>
            <a:off x="7908925" y="1981200"/>
            <a:ext cx="2057400" cy="38387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4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4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4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4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400" kern="1200" baseline="0">
                <a:solidFill>
                  <a:schemeClr val="tx1"/>
                </a:solidFill>
                <a:latin typeface="+mn-lt"/>
                <a:ea typeface="+mn-ea"/>
                <a:cs typeface="+mn-cs"/>
              </a:defRPr>
            </a:lvl9pPr>
          </a:lstStyle>
          <a:p>
            <a:pPr marL="45720" indent="0" algn="ctr">
              <a:buFont typeface="Arial" pitchFamily="34" charset="0"/>
              <a:buNone/>
            </a:pPr>
            <a:r>
              <a:rPr lang="en-US" b="1" dirty="0"/>
              <a:t>Main Actors</a:t>
            </a:r>
          </a:p>
          <a:p>
            <a:pPr marL="45720" indent="0">
              <a:buFont typeface="Arial" pitchFamily="34" charset="0"/>
              <a:buNone/>
            </a:pPr>
            <a:endParaRPr lang="en-US" dirty="0"/>
          </a:p>
        </p:txBody>
      </p:sp>
      <p:pic>
        <p:nvPicPr>
          <p:cNvPr id="12" name="Picture 11">
            <a:extLst>
              <a:ext uri="{FF2B5EF4-FFF2-40B4-BE49-F238E27FC236}">
                <a16:creationId xmlns:a16="http://schemas.microsoft.com/office/drawing/2014/main" id="{122849FD-78BB-1EAB-2037-FA0F72D2C3B0}"/>
              </a:ext>
            </a:extLst>
          </p:cNvPr>
          <p:cNvPicPr>
            <a:picLocks noChangeAspect="1"/>
          </p:cNvPicPr>
          <p:nvPr/>
        </p:nvPicPr>
        <p:blipFill>
          <a:blip r:embed="rId3"/>
          <a:stretch>
            <a:fillRect/>
          </a:stretch>
        </p:blipFill>
        <p:spPr>
          <a:xfrm>
            <a:off x="108475" y="5405133"/>
            <a:ext cx="1347399" cy="1347399"/>
          </a:xfrm>
          <a:prstGeom prst="rect">
            <a:avLst/>
          </a:prstGeom>
        </p:spPr>
      </p:pic>
      <p:pic>
        <p:nvPicPr>
          <p:cNvPr id="14" name="Picture 13" descr="A green arrow in a grey square&#10;&#10;Description automatically generated">
            <a:extLst>
              <a:ext uri="{FF2B5EF4-FFF2-40B4-BE49-F238E27FC236}">
                <a16:creationId xmlns:a16="http://schemas.microsoft.com/office/drawing/2014/main" id="{F383182A-87EC-64D9-0B2D-BDED02B14F6E}"/>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969625" y="94381"/>
            <a:ext cx="1124819" cy="1124819"/>
          </a:xfrm>
          <a:prstGeom prst="rect">
            <a:avLst/>
          </a:prstGeom>
        </p:spPr>
      </p:pic>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254479"/>
            <a:ext cx="2052518" cy="457200"/>
          </a:xfrm>
          <a:solidFill>
            <a:schemeClr val="accent2">
              <a:lumMod val="20000"/>
              <a:lumOff val="80000"/>
            </a:schemeClr>
          </a:solidFill>
        </p:spPr>
        <p:txBody>
          <a:bodyPr/>
          <a:lstStyle/>
          <a:p>
            <a:pPr algn="ctr"/>
            <a:r>
              <a:rPr kumimoji="0" lang="en-US" sz="2800" b="0" i="0" u="none" strike="noStrike" kern="1200" cap="none" spc="0" normalizeH="0" baseline="0" noProof="0" dirty="0">
                <a:ln>
                  <a:noFill/>
                </a:ln>
                <a:solidFill>
                  <a:srgbClr val="545454"/>
                </a:solidFill>
                <a:effectLst/>
                <a:uLnTx/>
                <a:uFillTx/>
                <a:latin typeface="Times New Roman" panose="02020603050405020304" pitchFamily="18" charset="0"/>
                <a:ea typeface="+mn-ea"/>
                <a:cs typeface="Times New Roman" panose="02020603050405020304" pitchFamily="18" charset="0"/>
              </a:rPr>
              <a:t>Conclusions</a:t>
            </a:r>
            <a:endParaRPr lang="en-US" sz="3600"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half" idx="2"/>
          </p:nvPr>
        </p:nvSpPr>
        <p:spPr>
          <a:xfrm>
            <a:off x="597188" y="1122317"/>
            <a:ext cx="4648200" cy="3124200"/>
          </a:xfrm>
          <a:solidFill>
            <a:schemeClr val="accent2">
              <a:lumMod val="20000"/>
              <a:lumOff val="80000"/>
            </a:schemeClr>
          </a:solidFill>
        </p:spPr>
        <p:txBody>
          <a:bodyPr>
            <a:normAutofit fontScale="92500" lnSpcReduction="20000"/>
          </a:bodyPr>
          <a:lstStyle/>
          <a:p>
            <a:pPr marL="285750" indent="-285750">
              <a:buFont typeface="Wingdings" panose="05000000000000000000" pitchFamily="2" charset="2"/>
              <a:buChar char="Ø"/>
            </a:pPr>
            <a:r>
              <a:rPr lang="en-US" dirty="0"/>
              <a:t>The revenue and customers of the company, that are spread around the world, fit into an online service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Sports, foreign, thriller, documentary, and animation genres are the most popular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India, China, and Japan give the most revenue in Asia</a:t>
            </a:r>
          </a:p>
          <a:p>
            <a:pPr marL="285750" indent="-285750">
              <a:buFont typeface="Wingdings" panose="05000000000000000000" pitchFamily="2" charset="2"/>
              <a:buChar char="Ø"/>
            </a:pPr>
            <a:endParaRPr lang="en-US" dirty="0">
              <a:solidFill>
                <a:srgbClr val="FF0000"/>
              </a:solidFill>
            </a:endParaRPr>
          </a:p>
          <a:p>
            <a:pPr marL="285750" indent="-285750">
              <a:buFont typeface="Wingdings" panose="05000000000000000000" pitchFamily="2" charset="2"/>
              <a:buChar char="Ø"/>
            </a:pPr>
            <a:r>
              <a:rPr lang="en-US" dirty="0"/>
              <a:t>USA and Brazil give the most revenue in Americas</a:t>
            </a:r>
          </a:p>
          <a:p>
            <a:pPr marL="285750" indent="-285750">
              <a:buFont typeface="Wingdings" panose="05000000000000000000" pitchFamily="2" charset="2"/>
              <a:buChar char="Ø"/>
            </a:pPr>
            <a:endParaRPr lang="en-US" dirty="0">
              <a:solidFill>
                <a:srgbClr val="FF0000"/>
              </a:solidFill>
            </a:endParaRPr>
          </a:p>
          <a:p>
            <a:pPr marL="285750" indent="-285750">
              <a:buFont typeface="Wingdings" panose="05000000000000000000" pitchFamily="2" charset="2"/>
              <a:buChar char="Ø"/>
            </a:pPr>
            <a:r>
              <a:rPr lang="en-US" dirty="0">
                <a:solidFill>
                  <a:schemeClr val="tx2"/>
                </a:solidFill>
              </a:rPr>
              <a:t>The number of customers is spread similarly </a:t>
            </a:r>
            <a:endParaRPr lang="en-US" dirty="0">
              <a:solidFill>
                <a:srgbClr val="FF0000"/>
              </a:solidFill>
            </a:endParaRPr>
          </a:p>
          <a:p>
            <a:pPr marL="285750" indent="-285750">
              <a:buFont typeface="Wingdings" panose="05000000000000000000" pitchFamily="2" charset="2"/>
              <a:buChar char="Ø"/>
            </a:pPr>
            <a:endParaRPr lang="en-US" dirty="0">
              <a:solidFill>
                <a:srgbClr val="FF0000"/>
              </a:solidFill>
            </a:endParaRPr>
          </a:p>
        </p:txBody>
      </p:sp>
      <p:sp>
        <p:nvSpPr>
          <p:cNvPr id="4" name="Subtitle 2">
            <a:extLst>
              <a:ext uri="{FF2B5EF4-FFF2-40B4-BE49-F238E27FC236}">
                <a16:creationId xmlns:a16="http://schemas.microsoft.com/office/drawing/2014/main" id="{5CAEE05C-12F7-E1EC-E5D5-1C9FBEB42E58}"/>
              </a:ext>
            </a:extLst>
          </p:cNvPr>
          <p:cNvSpPr txBox="1">
            <a:spLocks/>
          </p:cNvSpPr>
          <p:nvPr/>
        </p:nvSpPr>
        <p:spPr>
          <a:xfrm>
            <a:off x="6475412" y="1219200"/>
            <a:ext cx="2590800" cy="533400"/>
          </a:xfrm>
          <a:prstGeom prst="rect">
            <a:avLst/>
          </a:prstGeom>
          <a:solidFill>
            <a:schemeClr val="accent2">
              <a:lumMod val="20000"/>
              <a:lumOff val="80000"/>
            </a:schemeClr>
          </a:solidFill>
        </p:spPr>
        <p:txBody>
          <a:bodyPr vert="horz" lIns="91440" tIns="45720" rIns="91440" bIns="45720" rtlCol="0">
            <a:normAutofit fontScale="85000" lnSpcReduction="10000"/>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en-US" sz="2800" dirty="0">
                <a:solidFill>
                  <a:schemeClr val="tx2"/>
                </a:solidFill>
                <a:latin typeface="Times New Roman" panose="02020603050405020304" pitchFamily="18" charset="0"/>
                <a:cs typeface="Times New Roman" panose="02020603050405020304" pitchFamily="18" charset="0"/>
              </a:rPr>
              <a:t>Recommendations</a:t>
            </a:r>
          </a:p>
        </p:txBody>
      </p:sp>
      <p:pic>
        <p:nvPicPr>
          <p:cNvPr id="8" name="Picture 7">
            <a:extLst>
              <a:ext uri="{FF2B5EF4-FFF2-40B4-BE49-F238E27FC236}">
                <a16:creationId xmlns:a16="http://schemas.microsoft.com/office/drawing/2014/main" id="{A1249688-BA9B-97C5-4B95-4A05DF53BCFD}"/>
              </a:ext>
            </a:extLst>
          </p:cNvPr>
          <p:cNvPicPr>
            <a:picLocks noChangeAspect="1"/>
          </p:cNvPicPr>
          <p:nvPr/>
        </p:nvPicPr>
        <p:blipFill>
          <a:blip r:embed="rId2"/>
          <a:stretch>
            <a:fillRect/>
          </a:stretch>
        </p:blipFill>
        <p:spPr>
          <a:xfrm>
            <a:off x="9904412" y="66659"/>
            <a:ext cx="2111316" cy="2111316"/>
          </a:xfrm>
          <a:prstGeom prst="rect">
            <a:avLst/>
          </a:prstGeom>
        </p:spPr>
      </p:pic>
      <p:sp>
        <p:nvSpPr>
          <p:cNvPr id="10" name="Text Placeholder 6">
            <a:extLst>
              <a:ext uri="{FF2B5EF4-FFF2-40B4-BE49-F238E27FC236}">
                <a16:creationId xmlns:a16="http://schemas.microsoft.com/office/drawing/2014/main" id="{3D3C8B75-EB41-3FF1-79D4-089E95C851C8}"/>
              </a:ext>
            </a:extLst>
          </p:cNvPr>
          <p:cNvSpPr txBox="1">
            <a:spLocks/>
          </p:cNvSpPr>
          <p:nvPr/>
        </p:nvSpPr>
        <p:spPr>
          <a:xfrm>
            <a:off x="6094412" y="2177975"/>
            <a:ext cx="4648200" cy="2775025"/>
          </a:xfrm>
          <a:prstGeom prst="rect">
            <a:avLst/>
          </a:prstGeom>
          <a:solidFill>
            <a:schemeClr val="accent3">
              <a:lumMod val="20000"/>
              <a:lumOff val="80000"/>
            </a:schemeClr>
          </a:solidFill>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900" kern="1200" baseline="0">
                <a:solidFill>
                  <a:schemeClr val="tx1"/>
                </a:solidFill>
                <a:latin typeface="+mn-lt"/>
                <a:ea typeface="+mn-ea"/>
                <a:cs typeface="+mn-cs"/>
              </a:defRPr>
            </a:lvl9pPr>
          </a:lstStyle>
          <a:p>
            <a:pPr marL="285750" indent="-285750">
              <a:buFont typeface="Wingdings" panose="05000000000000000000" pitchFamily="2" charset="2"/>
              <a:buChar char="Ø"/>
            </a:pPr>
            <a:r>
              <a:rPr lang="en-US" dirty="0"/>
              <a:t>Forward more marketing resources to the top countries as India, China, Japan, USA, Brazil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Invest in more movies into the most popular categories like sport,  foreign, thriller, documentary, and animation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Expand the inventory of films by including more national languages.  </a:t>
            </a:r>
          </a:p>
        </p:txBody>
      </p:sp>
    </p:spTree>
    <p:extLst>
      <p:ext uri="{BB962C8B-B14F-4D97-AF65-F5344CB8AC3E}">
        <p14:creationId xmlns:p14="http://schemas.microsoft.com/office/powerpoint/2010/main" val="4149039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91_win32_fixed.potx" id="{67E1CE12-4E7F-4E00-8450-70E8A44C0BA6}" vid="{5B359CD9-B23F-44EB-BBF8-9808683E469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983</TotalTime>
  <Words>478</Words>
  <Application>Microsoft Office PowerPoint</Application>
  <PresentationFormat>Custom</PresentationFormat>
  <Paragraphs>149</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Engravers MT</vt:lpstr>
      <vt:lpstr>Times New Roman</vt:lpstr>
      <vt:lpstr>Wingdings</vt:lpstr>
      <vt:lpstr>World Presentation 16x9</vt:lpstr>
      <vt:lpstr>Rockbuster Stealth</vt:lpstr>
      <vt:lpstr>Introduction</vt:lpstr>
      <vt:lpstr>DATA OVERVIEW</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dc:title>
  <dc:creator>Alexander I Koba</dc:creator>
  <cp:lastModifiedBy>Alexander I Koba</cp:lastModifiedBy>
  <cp:revision>15</cp:revision>
  <dcterms:created xsi:type="dcterms:W3CDTF">2023-08-28T23:18:12Z</dcterms:created>
  <dcterms:modified xsi:type="dcterms:W3CDTF">2023-09-01T16:59:47Z</dcterms:modified>
</cp:coreProperties>
</file>