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x="18288000" cy="10287000"/>
  <p:notesSz cx="6858000" cy="9144000"/>
  <p:embeddedFontLst>
    <p:embeddedFont>
      <p:font typeface="HK Grotesk Bold" charset="1" panose="00000800000000000000"/>
      <p:regular r:id="rId30"/>
    </p:embeddedFont>
    <p:embeddedFont>
      <p:font typeface="HK Grotesk" charset="1" panose="00000500000000000000"/>
      <p:regular r:id="rId31"/>
    </p:embeddedFont>
    <p:embeddedFont>
      <p:font typeface="Open Sans Bold" charset="1" panose="020B0806030504020204"/>
      <p:regular r:id="rId3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27" Target="slides/slide22.xml" Type="http://schemas.openxmlformats.org/officeDocument/2006/relationships/slide"/><Relationship Id="rId28" Target="slides/slide23.xml" Type="http://schemas.openxmlformats.org/officeDocument/2006/relationships/slide"/><Relationship Id="rId29" Target="slides/slide24.xml" Type="http://schemas.openxmlformats.org/officeDocument/2006/relationships/slide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31" Target="fonts/font31.fntdata" Type="http://schemas.openxmlformats.org/officeDocument/2006/relationships/font"/><Relationship Id="rId32" Target="fonts/font32.fntdata" Type="http://schemas.openxmlformats.org/officeDocument/2006/relationships/font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5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21.png" Type="http://schemas.openxmlformats.org/officeDocument/2006/relationships/image"/><Relationship Id="rId4" Target="../media/image22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23.png" Type="http://schemas.openxmlformats.org/officeDocument/2006/relationships/image"/><Relationship Id="rId4" Target="../media/image24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25.png" Type="http://schemas.openxmlformats.org/officeDocument/2006/relationships/image"/><Relationship Id="rId4" Target="../media/image26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27.png" Type="http://schemas.openxmlformats.org/officeDocument/2006/relationships/image"/><Relationship Id="rId4" Target="../media/image28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9.png" Type="http://schemas.openxmlformats.org/officeDocument/2006/relationships/image"/><Relationship Id="rId3" Target="../media/image30.png" Type="http://schemas.openxmlformats.org/officeDocument/2006/relationships/image"/><Relationship Id="rId4" Target="../media/image31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2.png" Type="http://schemas.openxmlformats.org/officeDocument/2006/relationships/image"/><Relationship Id="rId3" Target="../media/image33.pn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2.png" Type="http://schemas.openxmlformats.org/officeDocument/2006/relationships/image"/><Relationship Id="rId3" Target="../media/image34.pn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2.png" Type="http://schemas.openxmlformats.org/officeDocument/2006/relationships/image"/><Relationship Id="rId3" Target="../media/image35.png" Type="http://schemas.openxmlformats.org/officeDocument/2006/relationships/image"/><Relationship Id="rId4" Target="../media/image36.png" Type="http://schemas.openxmlformats.org/officeDocument/2006/relationships/image"/><Relationship Id="rId5" Target="../media/image37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2.png" Type="http://schemas.openxmlformats.org/officeDocument/2006/relationships/image"/><Relationship Id="rId3" Target="../media/image38.png" Type="http://schemas.openxmlformats.org/officeDocument/2006/relationships/image"/><Relationship Id="rId4" Target="../media/image39.png" Type="http://schemas.openxmlformats.org/officeDocument/2006/relationships/image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0.png" Type="http://schemas.openxmlformats.org/officeDocument/2006/relationships/image"/></Relationships>
</file>

<file path=ppt/slides/_rels/slide2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1.png" Type="http://schemas.openxmlformats.org/officeDocument/2006/relationships/image"/><Relationship Id="rId3" Target="../media/image42.svg" Type="http://schemas.openxmlformats.org/officeDocument/2006/relationships/image"/></Relationships>
</file>

<file path=ppt/slides/_rels/slide2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43.png" Type="http://schemas.openxmlformats.org/officeDocument/2006/relationships/image"/><Relationship Id="rId7" Target="../media/image44.png" Type="http://schemas.openxmlformats.org/officeDocument/2006/relationships/image"/><Relationship Id="rId8" Target="../media/image45.png" Type="http://schemas.openxmlformats.org/officeDocument/2006/relationships/image"/><Relationship Id="rId9" Target="../media/image46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png" Type="http://schemas.openxmlformats.org/officeDocument/2006/relationships/image"/><Relationship Id="rId4" Target="../media/image11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png" Type="http://schemas.openxmlformats.org/officeDocument/2006/relationships/image"/><Relationship Id="rId4" Target="../media/image14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16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083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677163" y="-908649"/>
            <a:ext cx="6025980" cy="12104298"/>
            <a:chOff x="0" y="0"/>
            <a:chExt cx="8034640" cy="1613906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7816932"/>
              <a:ext cx="8034640" cy="8322132"/>
            </a:xfrm>
            <a:custGeom>
              <a:avLst/>
              <a:gdLst/>
              <a:ahLst/>
              <a:cxnLst/>
              <a:rect r="r" b="b" t="t" l="l"/>
              <a:pathLst>
                <a:path h="8322132" w="8034640">
                  <a:moveTo>
                    <a:pt x="0" y="0"/>
                  </a:moveTo>
                  <a:lnTo>
                    <a:pt x="8034640" y="0"/>
                  </a:lnTo>
                  <a:lnTo>
                    <a:pt x="8034640" y="8322131"/>
                  </a:lnTo>
                  <a:lnTo>
                    <a:pt x="0" y="832213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37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034640" cy="8322132"/>
            </a:xfrm>
            <a:custGeom>
              <a:avLst/>
              <a:gdLst/>
              <a:ahLst/>
              <a:cxnLst/>
              <a:rect r="r" b="b" t="t" l="l"/>
              <a:pathLst>
                <a:path h="8322132" w="8034640">
                  <a:moveTo>
                    <a:pt x="0" y="0"/>
                  </a:moveTo>
                  <a:lnTo>
                    <a:pt x="8034640" y="0"/>
                  </a:lnTo>
                  <a:lnTo>
                    <a:pt x="8034640" y="8322132"/>
                  </a:lnTo>
                  <a:lnTo>
                    <a:pt x="0" y="832213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37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1789709" y="1883904"/>
            <a:ext cx="637025" cy="637025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BF1341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0"/>
              <a:ext cx="812800" cy="8128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92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0" y="0"/>
            <a:ext cx="1789709" cy="1883904"/>
            <a:chOff x="0" y="0"/>
            <a:chExt cx="2283547" cy="2403734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283547" cy="2403734"/>
            </a:xfrm>
            <a:custGeom>
              <a:avLst/>
              <a:gdLst/>
              <a:ahLst/>
              <a:cxnLst/>
              <a:rect r="r" b="b" t="t" l="l"/>
              <a:pathLst>
                <a:path h="2403734" w="2283547">
                  <a:moveTo>
                    <a:pt x="0" y="0"/>
                  </a:moveTo>
                  <a:lnTo>
                    <a:pt x="2283547" y="0"/>
                  </a:lnTo>
                  <a:lnTo>
                    <a:pt x="2283547" y="2403734"/>
                  </a:lnTo>
                  <a:lnTo>
                    <a:pt x="0" y="2403734"/>
                  </a:lnTo>
                  <a:close/>
                </a:path>
              </a:pathLst>
            </a:custGeom>
            <a:solidFill>
              <a:srgbClr val="F6EFEF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0"/>
              <a:ext cx="2283547" cy="240373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92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859021">
            <a:off x="12945113" y="-357764"/>
            <a:ext cx="8247125" cy="12550307"/>
            <a:chOff x="0" y="0"/>
            <a:chExt cx="10522771" cy="16013339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0522771" cy="16013339"/>
            </a:xfrm>
            <a:custGeom>
              <a:avLst/>
              <a:gdLst/>
              <a:ahLst/>
              <a:cxnLst/>
              <a:rect r="r" b="b" t="t" l="l"/>
              <a:pathLst>
                <a:path h="16013339" w="10522771">
                  <a:moveTo>
                    <a:pt x="0" y="0"/>
                  </a:moveTo>
                  <a:lnTo>
                    <a:pt x="10522771" y="0"/>
                  </a:lnTo>
                  <a:lnTo>
                    <a:pt x="10522771" y="16013339"/>
                  </a:lnTo>
                  <a:lnTo>
                    <a:pt x="0" y="16013339"/>
                  </a:lnTo>
                  <a:close/>
                </a:path>
              </a:pathLst>
            </a:custGeom>
            <a:solidFill>
              <a:srgbClr val="BF1341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0"/>
              <a:ext cx="10522771" cy="1601333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92"/>
                </a:lnSpc>
              </a:pPr>
            </a:p>
          </p:txBody>
        </p:sp>
      </p:grpSp>
      <p:sp>
        <p:nvSpPr>
          <p:cNvPr name="AutoShape 14" id="14"/>
          <p:cNvSpPr/>
          <p:nvPr/>
        </p:nvSpPr>
        <p:spPr>
          <a:xfrm flipH="true">
            <a:off x="-295241" y="8268422"/>
            <a:ext cx="11315801" cy="9525"/>
          </a:xfrm>
          <a:prstGeom prst="line">
            <a:avLst/>
          </a:prstGeom>
          <a:ln cap="flat" w="1905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5" id="15"/>
          <p:cNvSpPr/>
          <p:nvPr/>
        </p:nvSpPr>
        <p:spPr>
          <a:xfrm flipH="false" flipV="false" rot="0">
            <a:off x="13702060" y="6217815"/>
            <a:ext cx="1794860" cy="2279330"/>
          </a:xfrm>
          <a:custGeom>
            <a:avLst/>
            <a:gdLst/>
            <a:ahLst/>
            <a:cxnLst/>
            <a:rect r="r" b="b" t="t" l="l"/>
            <a:pathLst>
              <a:path h="2279330" w="1794860">
                <a:moveTo>
                  <a:pt x="0" y="0"/>
                </a:moveTo>
                <a:lnTo>
                  <a:pt x="1794860" y="0"/>
                </a:lnTo>
                <a:lnTo>
                  <a:pt x="1794860" y="2279330"/>
                </a:lnTo>
                <a:lnTo>
                  <a:pt x="0" y="227933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31914" t="-35551" r="-34250" b="-33829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5496920" y="6341903"/>
            <a:ext cx="2000425" cy="2000425"/>
          </a:xfrm>
          <a:custGeom>
            <a:avLst/>
            <a:gdLst/>
            <a:ahLst/>
            <a:cxnLst/>
            <a:rect r="r" b="b" t="t" l="l"/>
            <a:pathLst>
              <a:path h="2000425" w="2000425">
                <a:moveTo>
                  <a:pt x="0" y="0"/>
                </a:moveTo>
                <a:lnTo>
                  <a:pt x="2000425" y="0"/>
                </a:lnTo>
                <a:lnTo>
                  <a:pt x="2000425" y="2000425"/>
                </a:lnTo>
                <a:lnTo>
                  <a:pt x="0" y="200042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4643114" y="1066000"/>
            <a:ext cx="2663607" cy="1635809"/>
          </a:xfrm>
          <a:custGeom>
            <a:avLst/>
            <a:gdLst/>
            <a:ahLst/>
            <a:cxnLst/>
            <a:rect r="r" b="b" t="t" l="l"/>
            <a:pathLst>
              <a:path h="1635809" w="2663607">
                <a:moveTo>
                  <a:pt x="0" y="0"/>
                </a:moveTo>
                <a:lnTo>
                  <a:pt x="2663607" y="0"/>
                </a:lnTo>
                <a:lnTo>
                  <a:pt x="2663607" y="1635809"/>
                </a:lnTo>
                <a:lnTo>
                  <a:pt x="0" y="163580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-61620" r="0" b="-55487"/>
            </a:stretch>
          </a:blipFill>
        </p:spPr>
      </p:sp>
      <p:grpSp>
        <p:nvGrpSpPr>
          <p:cNvPr name="Group 18" id="18"/>
          <p:cNvGrpSpPr/>
          <p:nvPr/>
        </p:nvGrpSpPr>
        <p:grpSpPr>
          <a:xfrm rot="0">
            <a:off x="2748000" y="785177"/>
            <a:ext cx="10936823" cy="2834478"/>
            <a:chOff x="0" y="0"/>
            <a:chExt cx="14582431" cy="3779305"/>
          </a:xfrm>
        </p:grpSpPr>
        <p:sp>
          <p:nvSpPr>
            <p:cNvPr name="TextBox 19" id="19"/>
            <p:cNvSpPr txBox="true"/>
            <p:nvPr/>
          </p:nvSpPr>
          <p:spPr>
            <a:xfrm rot="0">
              <a:off x="0" y="85725"/>
              <a:ext cx="14582431" cy="256942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7419"/>
                </a:lnSpc>
              </a:pPr>
              <a:r>
                <a:rPr lang="en-US" sz="6999" b="true">
                  <a:solidFill>
                    <a:srgbClr val="F6EFEF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Estrellas Químicamente peculiares</a:t>
              </a:r>
            </a:p>
          </p:txBody>
        </p:sp>
        <p:sp>
          <p:nvSpPr>
            <p:cNvPr name="TextBox 20" id="20"/>
            <p:cNvSpPr txBox="true"/>
            <p:nvPr/>
          </p:nvSpPr>
          <p:spPr>
            <a:xfrm rot="0">
              <a:off x="0" y="2902878"/>
              <a:ext cx="14582431" cy="87642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5208"/>
                </a:lnSpc>
              </a:pPr>
              <a:r>
                <a:rPr lang="en-US" sz="4200" b="true">
                  <a:solidFill>
                    <a:srgbClr val="BF1341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Astronomy Student - University of Antioquia</a:t>
              </a:r>
            </a:p>
          </p:txBody>
        </p:sp>
      </p:grpSp>
      <p:sp>
        <p:nvSpPr>
          <p:cNvPr name="TextBox 21" id="21"/>
          <p:cNvSpPr txBox="true"/>
          <p:nvPr/>
        </p:nvSpPr>
        <p:spPr>
          <a:xfrm rot="0">
            <a:off x="14643114" y="8687102"/>
            <a:ext cx="2103086" cy="3687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92"/>
              </a:lnSpc>
            </a:pPr>
            <a:r>
              <a:rPr lang="en-US" sz="2413" b="true">
                <a:solidFill>
                  <a:srgbClr val="F6EFEF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UdeA + UCN</a:t>
            </a:r>
          </a:p>
        </p:txBody>
      </p:sp>
      <p:grpSp>
        <p:nvGrpSpPr>
          <p:cNvPr name="Group 22" id="22"/>
          <p:cNvGrpSpPr/>
          <p:nvPr/>
        </p:nvGrpSpPr>
        <p:grpSpPr>
          <a:xfrm rot="0">
            <a:off x="4001512" y="6099436"/>
            <a:ext cx="4756471" cy="796510"/>
            <a:chOff x="0" y="0"/>
            <a:chExt cx="6341962" cy="1062013"/>
          </a:xfrm>
        </p:grpSpPr>
        <p:sp>
          <p:nvSpPr>
            <p:cNvPr name="TextBox 23" id="23"/>
            <p:cNvSpPr txBox="true"/>
            <p:nvPr/>
          </p:nvSpPr>
          <p:spPr>
            <a:xfrm rot="0">
              <a:off x="0" y="-9525"/>
              <a:ext cx="6341962" cy="51329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099"/>
                </a:lnSpc>
              </a:pPr>
              <a:r>
                <a:rPr lang="en-US" sz="2499" b="true">
                  <a:solidFill>
                    <a:srgbClr val="F6EFEF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Estudiante:</a:t>
              </a:r>
            </a:p>
          </p:txBody>
        </p:sp>
        <p:sp>
          <p:nvSpPr>
            <p:cNvPr name="TextBox 24" id="24"/>
            <p:cNvSpPr txBox="true"/>
            <p:nvPr/>
          </p:nvSpPr>
          <p:spPr>
            <a:xfrm rot="0">
              <a:off x="0" y="548721"/>
              <a:ext cx="6341962" cy="51329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099"/>
                </a:lnSpc>
              </a:pPr>
              <a:r>
                <a:rPr lang="en-US" sz="2499">
                  <a:solidFill>
                    <a:srgbClr val="F6EFEF"/>
                  </a:solidFill>
                  <a:latin typeface="HK Grotesk"/>
                  <a:ea typeface="HK Grotesk"/>
                  <a:cs typeface="HK Grotesk"/>
                  <a:sym typeface="HK Grotesk"/>
                </a:rPr>
                <a:t>Alexander González Troncoso</a:t>
              </a:r>
            </a:p>
          </p:txBody>
        </p:sp>
      </p:grpSp>
      <p:grpSp>
        <p:nvGrpSpPr>
          <p:cNvPr name="Group 25" id="25"/>
          <p:cNvGrpSpPr/>
          <p:nvPr/>
        </p:nvGrpSpPr>
        <p:grpSpPr>
          <a:xfrm rot="0">
            <a:off x="4001512" y="7179166"/>
            <a:ext cx="7480444" cy="796510"/>
            <a:chOff x="0" y="0"/>
            <a:chExt cx="9973926" cy="1062013"/>
          </a:xfrm>
        </p:grpSpPr>
        <p:sp>
          <p:nvSpPr>
            <p:cNvPr name="TextBox 26" id="26"/>
            <p:cNvSpPr txBox="true"/>
            <p:nvPr/>
          </p:nvSpPr>
          <p:spPr>
            <a:xfrm rot="0">
              <a:off x="0" y="-9525"/>
              <a:ext cx="9973926" cy="51329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099"/>
                </a:lnSpc>
              </a:pPr>
              <a:r>
                <a:rPr lang="en-US" sz="2499" b="true">
                  <a:solidFill>
                    <a:srgbClr val="F6EFEF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Asesores:</a:t>
              </a:r>
            </a:p>
          </p:txBody>
        </p:sp>
        <p:sp>
          <p:nvSpPr>
            <p:cNvPr name="TextBox 27" id="27"/>
            <p:cNvSpPr txBox="true"/>
            <p:nvPr/>
          </p:nvSpPr>
          <p:spPr>
            <a:xfrm rot="0">
              <a:off x="0" y="548721"/>
              <a:ext cx="9973926" cy="51329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099"/>
                </a:lnSpc>
              </a:pPr>
              <a:r>
                <a:rPr lang="en-US" sz="2499">
                  <a:solidFill>
                    <a:srgbClr val="F6EFEF"/>
                  </a:solidFill>
                  <a:latin typeface="HK Grotesk"/>
                  <a:ea typeface="HK Grotesk"/>
                  <a:cs typeface="HK Grotesk"/>
                  <a:sym typeface="HK Grotesk"/>
                </a:rPr>
                <a:t>Lauren Flor, Danilo González y Juan C. Muñoz</a:t>
              </a:r>
            </a:p>
          </p:txBody>
        </p:sp>
      </p:grpSp>
      <p:grpSp>
        <p:nvGrpSpPr>
          <p:cNvPr name="Group 28" id="28"/>
          <p:cNvGrpSpPr/>
          <p:nvPr/>
        </p:nvGrpSpPr>
        <p:grpSpPr>
          <a:xfrm rot="0">
            <a:off x="4001512" y="8633766"/>
            <a:ext cx="6277477" cy="830656"/>
            <a:chOff x="0" y="0"/>
            <a:chExt cx="8369969" cy="1107541"/>
          </a:xfrm>
        </p:grpSpPr>
        <p:sp>
          <p:nvSpPr>
            <p:cNvPr name="TextBox 29" id="29"/>
            <p:cNvSpPr txBox="true"/>
            <p:nvPr/>
          </p:nvSpPr>
          <p:spPr>
            <a:xfrm rot="0">
              <a:off x="0" y="-9525"/>
              <a:ext cx="8369969" cy="51329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099"/>
                </a:lnSpc>
              </a:pPr>
              <a:r>
                <a:rPr lang="en-US" sz="2499" b="true">
                  <a:solidFill>
                    <a:srgbClr val="F6EFEF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Facultad de Ciencias Exactas y Naturales</a:t>
              </a:r>
            </a:p>
          </p:txBody>
        </p:sp>
        <p:sp>
          <p:nvSpPr>
            <p:cNvPr name="TextBox 30" id="30"/>
            <p:cNvSpPr txBox="true"/>
            <p:nvPr/>
          </p:nvSpPr>
          <p:spPr>
            <a:xfrm rot="0">
              <a:off x="0" y="594250"/>
              <a:ext cx="8369969" cy="51329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099"/>
                </a:lnSpc>
              </a:pPr>
              <a:r>
                <a:rPr lang="en-US" sz="2499">
                  <a:solidFill>
                    <a:srgbClr val="F6EFEF"/>
                  </a:solidFill>
                  <a:latin typeface="HK Grotesk"/>
                  <a:ea typeface="HK Grotesk"/>
                  <a:cs typeface="HK Grotesk"/>
                  <a:sym typeface="HK Grotesk"/>
                </a:rPr>
                <a:t>Pasantía Joven Investigador - FACom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567820" y="9649975"/>
            <a:ext cx="2073496" cy="637025"/>
            <a:chOff x="0" y="0"/>
            <a:chExt cx="264564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645640" cy="812800"/>
            </a:xfrm>
            <a:custGeom>
              <a:avLst/>
              <a:gdLst/>
              <a:ahLst/>
              <a:cxnLst/>
              <a:rect r="r" b="b" t="t" l="l"/>
              <a:pathLst>
                <a:path h="812800" w="2645640">
                  <a:moveTo>
                    <a:pt x="0" y="0"/>
                  </a:moveTo>
                  <a:lnTo>
                    <a:pt x="2645640" y="0"/>
                  </a:lnTo>
                  <a:lnTo>
                    <a:pt x="264564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BF1341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2645640" cy="8128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92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2965293" y="3127909"/>
            <a:ext cx="12357415" cy="5637550"/>
          </a:xfrm>
          <a:custGeom>
            <a:avLst/>
            <a:gdLst/>
            <a:ahLst/>
            <a:cxnLst/>
            <a:rect r="r" b="b" t="t" l="l"/>
            <a:pathLst>
              <a:path h="5637550" w="12357415">
                <a:moveTo>
                  <a:pt x="0" y="0"/>
                </a:moveTo>
                <a:lnTo>
                  <a:pt x="12357414" y="0"/>
                </a:lnTo>
                <a:lnTo>
                  <a:pt x="12357414" y="5637550"/>
                </a:lnTo>
                <a:lnTo>
                  <a:pt x="0" y="563755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868435" y="754280"/>
            <a:ext cx="12517041" cy="1728671"/>
            <a:chOff x="0" y="0"/>
            <a:chExt cx="16689388" cy="2304895"/>
          </a:xfrm>
        </p:grpSpPr>
        <p:sp>
          <p:nvSpPr>
            <p:cNvPr name="TextBox 7" id="7"/>
            <p:cNvSpPr txBox="true"/>
            <p:nvPr/>
          </p:nvSpPr>
          <p:spPr>
            <a:xfrm rot="0">
              <a:off x="0" y="104775"/>
              <a:ext cx="16689388" cy="140611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7898"/>
                </a:lnSpc>
              </a:pPr>
              <a:r>
                <a:rPr lang="en-US" sz="7450" b="true">
                  <a:solidFill>
                    <a:srgbClr val="14083B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Periodograma VR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1733134"/>
              <a:ext cx="16435920" cy="57176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439"/>
                </a:lnSpc>
              </a:pPr>
              <a:r>
                <a:rPr lang="en-US" sz="2773" b="true">
                  <a:solidFill>
                    <a:srgbClr val="FFFFFF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VR de CERES</a:t>
              </a: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5885776" y="9078693"/>
            <a:ext cx="7220396" cy="3592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92"/>
              </a:lnSpc>
              <a:spcBef>
                <a:spcPct val="0"/>
              </a:spcBef>
            </a:pPr>
            <a:r>
              <a:rPr lang="en-US" b="true" sz="2413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Figura 7: Periodograma para los datos de CERES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4496243" y="2463901"/>
            <a:ext cx="4098592" cy="3507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27"/>
              </a:lnSpc>
            </a:pPr>
            <a:r>
              <a:rPr lang="en-US" sz="2199" b="true">
                <a:solidFill>
                  <a:srgbClr val="F2F2F2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Periodo de 10.46 días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538799" y="2463901"/>
            <a:ext cx="4098592" cy="3507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27"/>
              </a:lnSpc>
            </a:pPr>
            <a:r>
              <a:rPr lang="en-US" sz="2199" b="true">
                <a:solidFill>
                  <a:srgbClr val="F2F2F2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Periodo de 11.12 días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567820" y="9649975"/>
            <a:ext cx="2073496" cy="637025"/>
            <a:chOff x="0" y="0"/>
            <a:chExt cx="264564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645640" cy="812800"/>
            </a:xfrm>
            <a:custGeom>
              <a:avLst/>
              <a:gdLst/>
              <a:ahLst/>
              <a:cxnLst/>
              <a:rect r="r" b="b" t="t" l="l"/>
              <a:pathLst>
                <a:path h="812800" w="2645640">
                  <a:moveTo>
                    <a:pt x="0" y="0"/>
                  </a:moveTo>
                  <a:lnTo>
                    <a:pt x="2645640" y="0"/>
                  </a:lnTo>
                  <a:lnTo>
                    <a:pt x="264564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BF1341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2645640" cy="8128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92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9291457" y="1805674"/>
            <a:ext cx="7798642" cy="7726682"/>
          </a:xfrm>
          <a:custGeom>
            <a:avLst/>
            <a:gdLst/>
            <a:ahLst/>
            <a:cxnLst/>
            <a:rect r="r" b="b" t="t" l="l"/>
            <a:pathLst>
              <a:path h="7726682" w="7798642">
                <a:moveTo>
                  <a:pt x="0" y="0"/>
                </a:moveTo>
                <a:lnTo>
                  <a:pt x="7798641" y="0"/>
                </a:lnTo>
                <a:lnTo>
                  <a:pt x="7798641" y="7726682"/>
                </a:lnTo>
                <a:lnTo>
                  <a:pt x="0" y="772668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868435" y="754280"/>
            <a:ext cx="12517041" cy="1728671"/>
            <a:chOff x="0" y="0"/>
            <a:chExt cx="16689388" cy="2304895"/>
          </a:xfrm>
        </p:grpSpPr>
        <p:sp>
          <p:nvSpPr>
            <p:cNvPr name="TextBox 7" id="7"/>
            <p:cNvSpPr txBox="true"/>
            <p:nvPr/>
          </p:nvSpPr>
          <p:spPr>
            <a:xfrm rot="0">
              <a:off x="0" y="104775"/>
              <a:ext cx="16689388" cy="140611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7898"/>
                </a:lnSpc>
              </a:pPr>
              <a:r>
                <a:rPr lang="en-US" sz="7450" b="true">
                  <a:solidFill>
                    <a:srgbClr val="14083B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False Alarm Probability | FAP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1733134"/>
              <a:ext cx="16435920" cy="57176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439"/>
                </a:lnSpc>
              </a:pPr>
              <a:r>
                <a:rPr lang="en-US" sz="2773" b="true">
                  <a:solidFill>
                    <a:srgbClr val="FFFFFF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VR de iSpec</a:t>
              </a: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1028700" y="3477993"/>
            <a:ext cx="7888486" cy="33310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92"/>
              </a:lnSpc>
              <a:spcBef>
                <a:spcPct val="0"/>
              </a:spcBef>
            </a:pPr>
            <a:r>
              <a:rPr lang="en-US" b="true" sz="2413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--------------------------------------------------------------------------------</a:t>
            </a:r>
          </a:p>
          <a:p>
            <a:pPr algn="ctr">
              <a:lnSpc>
                <a:spcPts val="2992"/>
              </a:lnSpc>
              <a:spcBef>
                <a:spcPct val="0"/>
              </a:spcBef>
            </a:pPr>
            <a:r>
              <a:rPr lang="en-US" b="true" sz="2413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Valor del máximo pico:  14.500</a:t>
            </a:r>
          </a:p>
          <a:p>
            <a:pPr algn="ctr">
              <a:lnSpc>
                <a:spcPts val="2992"/>
              </a:lnSpc>
              <a:spcBef>
                <a:spcPct val="0"/>
              </a:spcBef>
            </a:pPr>
            <a:r>
              <a:rPr lang="en-US" b="true" sz="2413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'False Alarm Probability' con dato</a:t>
            </a:r>
          </a:p>
          <a:p>
            <a:pPr algn="ctr">
              <a:lnSpc>
                <a:spcPts val="2992"/>
              </a:lnSpc>
              <a:spcBef>
                <a:spcPct val="0"/>
              </a:spcBef>
            </a:pPr>
            <a:r>
              <a:rPr lang="en-US" b="true" sz="2413">
                <a:solidFill>
                  <a:srgbClr val="14083B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bootstrap: 0.320</a:t>
            </a:r>
          </a:p>
          <a:p>
            <a:pPr algn="ctr">
              <a:lnSpc>
                <a:spcPts val="2992"/>
              </a:lnSpc>
              <a:spcBef>
                <a:spcPct val="0"/>
              </a:spcBef>
            </a:pPr>
            <a:r>
              <a:rPr lang="en-US" b="true" sz="2413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--------------------------------------------------------------------------------</a:t>
            </a:r>
          </a:p>
          <a:p>
            <a:pPr algn="ctr">
              <a:lnSpc>
                <a:spcPts val="2992"/>
              </a:lnSpc>
              <a:spcBef>
                <a:spcPct val="0"/>
              </a:spcBef>
            </a:pPr>
            <a:r>
              <a:rPr lang="en-US" b="true" sz="2413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Valor del máximo pico:  10.717</a:t>
            </a:r>
          </a:p>
          <a:p>
            <a:pPr algn="ctr">
              <a:lnSpc>
                <a:spcPts val="2992"/>
              </a:lnSpc>
              <a:spcBef>
                <a:spcPct val="0"/>
              </a:spcBef>
            </a:pPr>
            <a:r>
              <a:rPr lang="en-US" b="true" sz="2413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'False Alarm Probbility' sin dato</a:t>
            </a:r>
          </a:p>
          <a:p>
            <a:pPr algn="ctr">
              <a:lnSpc>
                <a:spcPts val="2992"/>
              </a:lnSpc>
              <a:spcBef>
                <a:spcPct val="0"/>
              </a:spcBef>
            </a:pPr>
            <a:r>
              <a:rPr lang="en-US" b="true" sz="2413">
                <a:solidFill>
                  <a:srgbClr val="14083B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bootstrap: 0.065</a:t>
            </a:r>
          </a:p>
          <a:p>
            <a:pPr algn="ctr">
              <a:lnSpc>
                <a:spcPts val="2992"/>
              </a:lnSpc>
              <a:spcBef>
                <a:spcPct val="0"/>
              </a:spcBef>
            </a:pPr>
            <a:r>
              <a:rPr lang="en-US" b="true" sz="2413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--------------------------------------------------------------------------------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538139" y="8527611"/>
            <a:ext cx="6869609" cy="7306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92"/>
              </a:lnSpc>
              <a:spcBef>
                <a:spcPct val="0"/>
              </a:spcBef>
            </a:pPr>
            <a:r>
              <a:rPr lang="en-US" b="true" sz="2413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Figura 6: Frecuencias y Periodos encontrados</a:t>
            </a:r>
          </a:p>
          <a:p>
            <a:pPr algn="ctr">
              <a:lnSpc>
                <a:spcPts val="2992"/>
              </a:lnSpc>
              <a:spcBef>
                <a:spcPct val="0"/>
              </a:spcBef>
            </a:pPr>
            <a:r>
              <a:rPr lang="en-US" b="true" sz="2413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para VR de iSpec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567820" y="9649975"/>
            <a:ext cx="2073496" cy="637025"/>
            <a:chOff x="0" y="0"/>
            <a:chExt cx="264564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645640" cy="812800"/>
            </a:xfrm>
            <a:custGeom>
              <a:avLst/>
              <a:gdLst/>
              <a:ahLst/>
              <a:cxnLst/>
              <a:rect r="r" b="b" t="t" l="l"/>
              <a:pathLst>
                <a:path h="812800" w="2645640">
                  <a:moveTo>
                    <a:pt x="0" y="0"/>
                  </a:moveTo>
                  <a:lnTo>
                    <a:pt x="2645640" y="0"/>
                  </a:lnTo>
                  <a:lnTo>
                    <a:pt x="264564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BF1341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2645640" cy="8128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92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868435" y="754280"/>
            <a:ext cx="12517041" cy="1728671"/>
            <a:chOff x="0" y="0"/>
            <a:chExt cx="16689388" cy="2304895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0" y="104775"/>
              <a:ext cx="16689388" cy="140611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7898"/>
                </a:lnSpc>
              </a:pPr>
              <a:r>
                <a:rPr lang="en-US" sz="7450" b="true">
                  <a:solidFill>
                    <a:srgbClr val="14083B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Residuos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1733134"/>
              <a:ext cx="16435920" cy="57176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439"/>
                </a:lnSpc>
              </a:pPr>
              <a:r>
                <a:rPr lang="en-US" sz="2773" b="true">
                  <a:solidFill>
                    <a:srgbClr val="FFFFFF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     Python</a:t>
              </a: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807004" y="2070292"/>
            <a:ext cx="385284" cy="422184"/>
          </a:xfrm>
          <a:custGeom>
            <a:avLst/>
            <a:gdLst/>
            <a:ahLst/>
            <a:cxnLst/>
            <a:rect r="r" b="b" t="t" l="l"/>
            <a:pathLst>
              <a:path h="422184" w="385284">
                <a:moveTo>
                  <a:pt x="0" y="0"/>
                </a:moveTo>
                <a:lnTo>
                  <a:pt x="385284" y="0"/>
                </a:lnTo>
                <a:lnTo>
                  <a:pt x="385284" y="422184"/>
                </a:lnTo>
                <a:lnTo>
                  <a:pt x="0" y="42218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307358" y="2931353"/>
            <a:ext cx="7388759" cy="5911007"/>
          </a:xfrm>
          <a:custGeom>
            <a:avLst/>
            <a:gdLst/>
            <a:ahLst/>
            <a:cxnLst/>
            <a:rect r="r" b="b" t="t" l="l"/>
            <a:pathLst>
              <a:path h="5911007" w="7388759">
                <a:moveTo>
                  <a:pt x="0" y="0"/>
                </a:moveTo>
                <a:lnTo>
                  <a:pt x="7388759" y="0"/>
                </a:lnTo>
                <a:lnTo>
                  <a:pt x="7388759" y="5911007"/>
                </a:lnTo>
                <a:lnTo>
                  <a:pt x="0" y="591100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9660094" y="2748023"/>
            <a:ext cx="7450763" cy="5911007"/>
          </a:xfrm>
          <a:custGeom>
            <a:avLst/>
            <a:gdLst/>
            <a:ahLst/>
            <a:cxnLst/>
            <a:rect r="r" b="b" t="t" l="l"/>
            <a:pathLst>
              <a:path h="5911007" w="7450763">
                <a:moveTo>
                  <a:pt x="0" y="0"/>
                </a:moveTo>
                <a:lnTo>
                  <a:pt x="7450763" y="0"/>
                </a:lnTo>
                <a:lnTo>
                  <a:pt x="7450763" y="5911007"/>
                </a:lnTo>
                <a:lnTo>
                  <a:pt x="0" y="591100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5672952" y="9290762"/>
            <a:ext cx="7646045" cy="3592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92"/>
              </a:lnSpc>
              <a:spcBef>
                <a:spcPct val="0"/>
              </a:spcBef>
            </a:pPr>
            <a:r>
              <a:rPr lang="en-US" b="true" sz="2413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Figura 8: Residuos de los datos respecto al modelo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567820" y="9649975"/>
            <a:ext cx="2073496" cy="637025"/>
            <a:chOff x="0" y="0"/>
            <a:chExt cx="264564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645640" cy="812800"/>
            </a:xfrm>
            <a:custGeom>
              <a:avLst/>
              <a:gdLst/>
              <a:ahLst/>
              <a:cxnLst/>
              <a:rect r="r" b="b" t="t" l="l"/>
              <a:pathLst>
                <a:path h="812800" w="2645640">
                  <a:moveTo>
                    <a:pt x="0" y="0"/>
                  </a:moveTo>
                  <a:lnTo>
                    <a:pt x="2645640" y="0"/>
                  </a:lnTo>
                  <a:lnTo>
                    <a:pt x="264564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BF1341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2645640" cy="8128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92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868435" y="754280"/>
            <a:ext cx="12517041" cy="1728671"/>
            <a:chOff x="0" y="0"/>
            <a:chExt cx="16689388" cy="2304895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0" y="104775"/>
              <a:ext cx="16689388" cy="140611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7898"/>
                </a:lnSpc>
              </a:pPr>
              <a:r>
                <a:rPr lang="en-US" sz="7450" b="true">
                  <a:solidFill>
                    <a:srgbClr val="14083B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Simulaciones Monte Carlo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1733134"/>
              <a:ext cx="16435920" cy="57176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439"/>
                </a:lnSpc>
              </a:pPr>
              <a:r>
                <a:rPr lang="en-US" sz="2773" b="true">
                  <a:solidFill>
                    <a:srgbClr val="FFFFFF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     Python</a:t>
              </a: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807004" y="2070292"/>
            <a:ext cx="385284" cy="422184"/>
          </a:xfrm>
          <a:custGeom>
            <a:avLst/>
            <a:gdLst/>
            <a:ahLst/>
            <a:cxnLst/>
            <a:rect r="r" b="b" t="t" l="l"/>
            <a:pathLst>
              <a:path h="422184" w="385284">
                <a:moveTo>
                  <a:pt x="0" y="0"/>
                </a:moveTo>
                <a:lnTo>
                  <a:pt x="385284" y="0"/>
                </a:lnTo>
                <a:lnTo>
                  <a:pt x="385284" y="422184"/>
                </a:lnTo>
                <a:lnTo>
                  <a:pt x="0" y="42218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028700" y="2771737"/>
            <a:ext cx="7864435" cy="6002537"/>
          </a:xfrm>
          <a:custGeom>
            <a:avLst/>
            <a:gdLst/>
            <a:ahLst/>
            <a:cxnLst/>
            <a:rect r="r" b="b" t="t" l="l"/>
            <a:pathLst>
              <a:path h="6002537" w="7864435">
                <a:moveTo>
                  <a:pt x="0" y="0"/>
                </a:moveTo>
                <a:lnTo>
                  <a:pt x="7864435" y="0"/>
                </a:lnTo>
                <a:lnTo>
                  <a:pt x="7864435" y="6002537"/>
                </a:lnTo>
                <a:lnTo>
                  <a:pt x="0" y="600253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9265093" y="2771737"/>
            <a:ext cx="8107808" cy="6230240"/>
          </a:xfrm>
          <a:custGeom>
            <a:avLst/>
            <a:gdLst/>
            <a:ahLst/>
            <a:cxnLst/>
            <a:rect r="r" b="b" t="t" l="l"/>
            <a:pathLst>
              <a:path h="6230240" w="8107808">
                <a:moveTo>
                  <a:pt x="0" y="0"/>
                </a:moveTo>
                <a:lnTo>
                  <a:pt x="8107808" y="0"/>
                </a:lnTo>
                <a:lnTo>
                  <a:pt x="8107808" y="6230240"/>
                </a:lnTo>
                <a:lnTo>
                  <a:pt x="0" y="623024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-38565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4936129" y="9078693"/>
            <a:ext cx="8657927" cy="3592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92"/>
              </a:lnSpc>
              <a:spcBef>
                <a:spcPct val="0"/>
              </a:spcBef>
            </a:pPr>
            <a:r>
              <a:rPr lang="en-US" b="true" sz="2413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Figura 9: Simulaciones para cada caso con 100000 puntos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0">
            <a:off x="10064751" y="2168976"/>
            <a:ext cx="3254245" cy="959478"/>
          </a:xfrm>
          <a:custGeom>
            <a:avLst/>
            <a:gdLst/>
            <a:ahLst/>
            <a:cxnLst/>
            <a:rect r="r" b="b" t="t" l="l"/>
            <a:pathLst>
              <a:path h="959478" w="3254245">
                <a:moveTo>
                  <a:pt x="0" y="0"/>
                </a:moveTo>
                <a:lnTo>
                  <a:pt x="3254246" y="0"/>
                </a:lnTo>
                <a:lnTo>
                  <a:pt x="3254246" y="959478"/>
                </a:lnTo>
                <a:lnTo>
                  <a:pt x="0" y="95947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248097" t="-9993" r="0" b="-544737"/>
            </a:stretch>
          </a:blipFill>
        </p:spPr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567820" y="9649975"/>
            <a:ext cx="2073496" cy="637025"/>
            <a:chOff x="0" y="0"/>
            <a:chExt cx="264564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645640" cy="812800"/>
            </a:xfrm>
            <a:custGeom>
              <a:avLst/>
              <a:gdLst/>
              <a:ahLst/>
              <a:cxnLst/>
              <a:rect r="r" b="b" t="t" l="l"/>
              <a:pathLst>
                <a:path h="812800" w="2645640">
                  <a:moveTo>
                    <a:pt x="0" y="0"/>
                  </a:moveTo>
                  <a:lnTo>
                    <a:pt x="2645640" y="0"/>
                  </a:lnTo>
                  <a:lnTo>
                    <a:pt x="264564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BF1341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2645640" cy="8128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92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868435" y="754280"/>
            <a:ext cx="12517041" cy="1728671"/>
            <a:chOff x="0" y="0"/>
            <a:chExt cx="16689388" cy="2304895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0" y="104775"/>
              <a:ext cx="16689388" cy="140611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7898"/>
                </a:lnSpc>
              </a:pPr>
              <a:r>
                <a:rPr lang="en-US" sz="7450" b="true">
                  <a:solidFill>
                    <a:srgbClr val="14083B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Simulaciones Monte Carlo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1733134"/>
              <a:ext cx="16435920" cy="57176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439"/>
                </a:lnSpc>
              </a:pPr>
              <a:r>
                <a:rPr lang="en-US" sz="2773" b="true">
                  <a:solidFill>
                    <a:srgbClr val="FFFFFF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     Python</a:t>
              </a: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807004" y="2070292"/>
            <a:ext cx="385284" cy="422184"/>
          </a:xfrm>
          <a:custGeom>
            <a:avLst/>
            <a:gdLst/>
            <a:ahLst/>
            <a:cxnLst/>
            <a:rect r="r" b="b" t="t" l="l"/>
            <a:pathLst>
              <a:path h="422184" w="385284">
                <a:moveTo>
                  <a:pt x="0" y="0"/>
                </a:moveTo>
                <a:lnTo>
                  <a:pt x="385284" y="0"/>
                </a:lnTo>
                <a:lnTo>
                  <a:pt x="385284" y="422184"/>
                </a:lnTo>
                <a:lnTo>
                  <a:pt x="0" y="42218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924833" y="2714318"/>
            <a:ext cx="6736303" cy="5906833"/>
          </a:xfrm>
          <a:custGeom>
            <a:avLst/>
            <a:gdLst/>
            <a:ahLst/>
            <a:cxnLst/>
            <a:rect r="r" b="b" t="t" l="l"/>
            <a:pathLst>
              <a:path h="5906833" w="6736303">
                <a:moveTo>
                  <a:pt x="0" y="0"/>
                </a:moveTo>
                <a:lnTo>
                  <a:pt x="6736303" y="0"/>
                </a:lnTo>
                <a:lnTo>
                  <a:pt x="6736303" y="5906833"/>
                </a:lnTo>
                <a:lnTo>
                  <a:pt x="0" y="590683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9265093" y="2714318"/>
            <a:ext cx="6736303" cy="5906833"/>
          </a:xfrm>
          <a:custGeom>
            <a:avLst/>
            <a:gdLst/>
            <a:ahLst/>
            <a:cxnLst/>
            <a:rect r="r" b="b" t="t" l="l"/>
            <a:pathLst>
              <a:path h="5906833" w="6736303">
                <a:moveTo>
                  <a:pt x="0" y="0"/>
                </a:moveTo>
                <a:lnTo>
                  <a:pt x="6736303" y="0"/>
                </a:lnTo>
                <a:lnTo>
                  <a:pt x="6736303" y="5906833"/>
                </a:lnTo>
                <a:lnTo>
                  <a:pt x="0" y="590683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5654374" y="9078693"/>
            <a:ext cx="7221438" cy="3592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92"/>
              </a:lnSpc>
              <a:spcBef>
                <a:spcPct val="0"/>
              </a:spcBef>
            </a:pPr>
            <a:r>
              <a:rPr lang="en-US" b="true" sz="2413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Figura 10:  Distribución cumulativa de los datos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567820" y="9649975"/>
            <a:ext cx="2073496" cy="637025"/>
            <a:chOff x="0" y="0"/>
            <a:chExt cx="264564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645640" cy="812800"/>
            </a:xfrm>
            <a:custGeom>
              <a:avLst/>
              <a:gdLst/>
              <a:ahLst/>
              <a:cxnLst/>
              <a:rect r="r" b="b" t="t" l="l"/>
              <a:pathLst>
                <a:path h="812800" w="2645640">
                  <a:moveTo>
                    <a:pt x="0" y="0"/>
                  </a:moveTo>
                  <a:lnTo>
                    <a:pt x="2645640" y="0"/>
                  </a:lnTo>
                  <a:lnTo>
                    <a:pt x="264564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BF1341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2645640" cy="8128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92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868435" y="859055"/>
            <a:ext cx="12517041" cy="10283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898"/>
              </a:lnSpc>
            </a:pPr>
            <a:r>
              <a:rPr lang="en-US" sz="7450" b="true">
                <a:solidFill>
                  <a:srgbClr val="14083B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Curvas de luz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868435" y="2049368"/>
            <a:ext cx="12326940" cy="4335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9"/>
              </a:lnSpc>
            </a:pPr>
            <a:r>
              <a:rPr lang="en-US" sz="2773" b="true">
                <a:solidFill>
                  <a:srgbClr val="FFFFFF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     Python: Lightkurve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807004" y="2070292"/>
            <a:ext cx="385284" cy="422184"/>
          </a:xfrm>
          <a:custGeom>
            <a:avLst/>
            <a:gdLst/>
            <a:ahLst/>
            <a:cxnLst/>
            <a:rect r="r" b="b" t="t" l="l"/>
            <a:pathLst>
              <a:path h="422184" w="385284">
                <a:moveTo>
                  <a:pt x="0" y="0"/>
                </a:moveTo>
                <a:lnTo>
                  <a:pt x="385284" y="0"/>
                </a:lnTo>
                <a:lnTo>
                  <a:pt x="385284" y="422184"/>
                </a:lnTo>
                <a:lnTo>
                  <a:pt x="0" y="42218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8382330" y="514783"/>
            <a:ext cx="8744777" cy="4430225"/>
          </a:xfrm>
          <a:custGeom>
            <a:avLst/>
            <a:gdLst/>
            <a:ahLst/>
            <a:cxnLst/>
            <a:rect r="r" b="b" t="t" l="l"/>
            <a:pathLst>
              <a:path h="4430225" w="8744777">
                <a:moveTo>
                  <a:pt x="0" y="0"/>
                </a:moveTo>
                <a:lnTo>
                  <a:pt x="8744778" y="0"/>
                </a:lnTo>
                <a:lnTo>
                  <a:pt x="8744778" y="4430225"/>
                </a:lnTo>
                <a:lnTo>
                  <a:pt x="0" y="443022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8463186" y="4945008"/>
            <a:ext cx="8583066" cy="4214646"/>
          </a:xfrm>
          <a:custGeom>
            <a:avLst/>
            <a:gdLst/>
            <a:ahLst/>
            <a:cxnLst/>
            <a:rect r="r" b="b" t="t" l="l"/>
            <a:pathLst>
              <a:path h="4214646" w="8583066">
                <a:moveTo>
                  <a:pt x="0" y="0"/>
                </a:moveTo>
                <a:lnTo>
                  <a:pt x="8583066" y="0"/>
                </a:lnTo>
                <a:lnTo>
                  <a:pt x="8583066" y="4214646"/>
                </a:lnTo>
                <a:lnTo>
                  <a:pt x="0" y="421464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512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3711550" y="9159654"/>
            <a:ext cx="10864900" cy="3592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92"/>
              </a:lnSpc>
              <a:spcBef>
                <a:spcPct val="0"/>
              </a:spcBef>
            </a:pPr>
            <a:r>
              <a:rPr lang="en-US" b="true" sz="2413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Figura 11: Curva de luz de  la estrella comparada con la de otra estrella.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192288" y="3357389"/>
            <a:ext cx="6294563" cy="7306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92"/>
              </a:lnSpc>
              <a:spcBef>
                <a:spcPct val="0"/>
              </a:spcBef>
            </a:pPr>
            <a:r>
              <a:rPr lang="en-US" b="true" sz="2413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Estrella Srich con la que estamos trabajando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192288" y="6872724"/>
            <a:ext cx="6294563" cy="3592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92"/>
              </a:lnSpc>
              <a:spcBef>
                <a:spcPct val="0"/>
              </a:spcBef>
            </a:pPr>
            <a:r>
              <a:rPr lang="en-US" b="true" sz="2413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Estrella Nrich TIC411152791</a:t>
            </a:r>
          </a:p>
        </p:txBody>
      </p:sp>
      <p:grpSp>
        <p:nvGrpSpPr>
          <p:cNvPr name="Group 13" id="13"/>
          <p:cNvGrpSpPr/>
          <p:nvPr/>
        </p:nvGrpSpPr>
        <p:grpSpPr>
          <a:xfrm rot="5400000">
            <a:off x="7746230" y="3337249"/>
            <a:ext cx="376721" cy="770968"/>
            <a:chOff x="0" y="0"/>
            <a:chExt cx="812800" cy="1663412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1663412"/>
            </a:xfrm>
            <a:custGeom>
              <a:avLst/>
              <a:gdLst/>
              <a:ahLst/>
              <a:cxnLst/>
              <a:rect r="r" b="b" t="t" l="l"/>
              <a:pathLst>
                <a:path h="1663412" w="812800">
                  <a:moveTo>
                    <a:pt x="406400" y="0"/>
                  </a:moveTo>
                  <a:lnTo>
                    <a:pt x="812800" y="1663412"/>
                  </a:lnTo>
                  <a:lnTo>
                    <a:pt x="0" y="1663412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BF1341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127000" y="743723"/>
              <a:ext cx="558800" cy="8008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5400000">
            <a:off x="7746230" y="6658093"/>
            <a:ext cx="376721" cy="770968"/>
            <a:chOff x="0" y="0"/>
            <a:chExt cx="812800" cy="1663412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12800" cy="1663412"/>
            </a:xfrm>
            <a:custGeom>
              <a:avLst/>
              <a:gdLst/>
              <a:ahLst/>
              <a:cxnLst/>
              <a:rect r="r" b="b" t="t" l="l"/>
              <a:pathLst>
                <a:path h="1663412" w="812800">
                  <a:moveTo>
                    <a:pt x="406400" y="0"/>
                  </a:moveTo>
                  <a:lnTo>
                    <a:pt x="812800" y="1663412"/>
                  </a:lnTo>
                  <a:lnTo>
                    <a:pt x="0" y="1663412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BF1341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127000" y="743723"/>
              <a:ext cx="558800" cy="8008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sp>
        <p:nvSpPr>
          <p:cNvPr name="AutoShape 19" id="19"/>
          <p:cNvSpPr/>
          <p:nvPr/>
        </p:nvSpPr>
        <p:spPr>
          <a:xfrm>
            <a:off x="7182199" y="7043577"/>
            <a:ext cx="609304" cy="0"/>
          </a:xfrm>
          <a:prstGeom prst="line">
            <a:avLst/>
          </a:prstGeom>
          <a:ln cap="rnd" w="38100">
            <a:solidFill>
              <a:srgbClr val="BF1341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0" id="20"/>
          <p:cNvSpPr/>
          <p:nvPr/>
        </p:nvSpPr>
        <p:spPr>
          <a:xfrm>
            <a:off x="7182199" y="3713209"/>
            <a:ext cx="609304" cy="0"/>
          </a:xfrm>
          <a:prstGeom prst="line">
            <a:avLst/>
          </a:prstGeom>
          <a:ln cap="rnd" w="38100">
            <a:solidFill>
              <a:srgbClr val="BF1341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21" id="21"/>
          <p:cNvSpPr txBox="true"/>
          <p:nvPr/>
        </p:nvSpPr>
        <p:spPr>
          <a:xfrm rot="0">
            <a:off x="990303" y="4334082"/>
            <a:ext cx="7302025" cy="12218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81"/>
              </a:lnSpc>
              <a:spcBef>
                <a:spcPct val="0"/>
              </a:spcBef>
            </a:pPr>
            <a:r>
              <a:rPr lang="en-US" b="true" sz="1598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#     mission                  year       author      exptime  [s]    target_name   </a:t>
            </a:r>
          </a:p>
          <a:p>
            <a:pPr algn="ctr">
              <a:lnSpc>
                <a:spcPts val="1981"/>
              </a:lnSpc>
              <a:spcBef>
                <a:spcPct val="0"/>
              </a:spcBef>
            </a:pPr>
            <a:r>
              <a:rPr lang="en-US" b="true" sz="1598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 --- -------------- ---- ----------------- ------- ----------- ----------- -------------- ---- -----------------</a:t>
            </a:r>
          </a:p>
          <a:p>
            <a:pPr algn="ctr">
              <a:lnSpc>
                <a:spcPts val="1981"/>
              </a:lnSpc>
              <a:spcBef>
                <a:spcPct val="0"/>
              </a:spcBef>
            </a:pPr>
            <a:r>
              <a:rPr lang="en-US" b="true" sz="1598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 0 TESS Sector 07          2019           QLP                 1800              99242079           </a:t>
            </a:r>
          </a:p>
          <a:p>
            <a:pPr algn="ctr">
              <a:lnSpc>
                <a:spcPts val="1981"/>
              </a:lnSpc>
              <a:spcBef>
                <a:spcPct val="0"/>
              </a:spcBef>
            </a:pPr>
            <a:r>
              <a:rPr lang="en-US" b="true" sz="1598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 1 TESS Sector 33          2020           QLP                   600               99242079             </a:t>
            </a:r>
          </a:p>
          <a:p>
            <a:pPr algn="ctr">
              <a:lnSpc>
                <a:spcPts val="1981"/>
              </a:lnSpc>
              <a:spcBef>
                <a:spcPct val="0"/>
              </a:spcBef>
            </a:pPr>
            <a:r>
              <a:rPr lang="en-US" b="true" sz="1598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 2 TESS Sector 34          2021           QLP                   600               99242079            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797479" y="7479588"/>
            <a:ext cx="7302025" cy="9758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81"/>
              </a:lnSpc>
              <a:spcBef>
                <a:spcPct val="0"/>
              </a:spcBef>
            </a:pPr>
            <a:r>
              <a:rPr lang="en-US" b="true" sz="1598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#     mission                  year       author      exptime  [s]    target_name   </a:t>
            </a:r>
          </a:p>
          <a:p>
            <a:pPr algn="ctr">
              <a:lnSpc>
                <a:spcPts val="1981"/>
              </a:lnSpc>
              <a:spcBef>
                <a:spcPct val="0"/>
              </a:spcBef>
            </a:pPr>
            <a:r>
              <a:rPr lang="en-US" b="true" sz="1598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 --- -------------- ---- ----------------- ------- ----------- ----------- -------------- ---- -----------------</a:t>
            </a:r>
          </a:p>
          <a:p>
            <a:pPr algn="ctr">
              <a:lnSpc>
                <a:spcPts val="1981"/>
              </a:lnSpc>
              <a:spcBef>
                <a:spcPct val="0"/>
              </a:spcBef>
            </a:pPr>
            <a:r>
              <a:rPr lang="en-US" b="true" sz="1598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 0 TESS Sector 45          2021           QLP                   600              411152791           </a:t>
            </a:r>
          </a:p>
          <a:p>
            <a:pPr algn="ctr">
              <a:lnSpc>
                <a:spcPts val="1981"/>
              </a:lnSpc>
              <a:spcBef>
                <a:spcPct val="0"/>
              </a:spcBef>
            </a:pPr>
            <a:r>
              <a:rPr lang="en-US" b="true" sz="1598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 1 TESS Sector 46          2021           QLP                   600              411152791             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567820" y="9649975"/>
            <a:ext cx="2073496" cy="637025"/>
            <a:chOff x="0" y="0"/>
            <a:chExt cx="264564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645640" cy="812800"/>
            </a:xfrm>
            <a:custGeom>
              <a:avLst/>
              <a:gdLst/>
              <a:ahLst/>
              <a:cxnLst/>
              <a:rect r="r" b="b" t="t" l="l"/>
              <a:pathLst>
                <a:path h="812800" w="2645640">
                  <a:moveTo>
                    <a:pt x="0" y="0"/>
                  </a:moveTo>
                  <a:lnTo>
                    <a:pt x="2645640" y="0"/>
                  </a:lnTo>
                  <a:lnTo>
                    <a:pt x="264564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BF1341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2645640" cy="8128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92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868435" y="859055"/>
            <a:ext cx="12517041" cy="10283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898"/>
              </a:lnSpc>
            </a:pPr>
            <a:r>
              <a:rPr lang="en-US" sz="7450" b="true">
                <a:solidFill>
                  <a:srgbClr val="14083B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Curvas de luz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868435" y="2049368"/>
            <a:ext cx="12326940" cy="4335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9"/>
              </a:lnSpc>
            </a:pPr>
            <a:r>
              <a:rPr lang="en-US" sz="2773" b="true">
                <a:solidFill>
                  <a:srgbClr val="FFFFFF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     Astropy: Lomb-Scargle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8704278" y="506967"/>
            <a:ext cx="8778259" cy="9273067"/>
          </a:xfrm>
          <a:custGeom>
            <a:avLst/>
            <a:gdLst/>
            <a:ahLst/>
            <a:cxnLst/>
            <a:rect r="r" b="b" t="t" l="l"/>
            <a:pathLst>
              <a:path h="9273067" w="8778259">
                <a:moveTo>
                  <a:pt x="0" y="0"/>
                </a:moveTo>
                <a:lnTo>
                  <a:pt x="8778259" y="0"/>
                </a:lnTo>
                <a:lnTo>
                  <a:pt x="8778259" y="9273066"/>
                </a:lnTo>
                <a:lnTo>
                  <a:pt x="0" y="927306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820255" y="2066062"/>
            <a:ext cx="416890" cy="416890"/>
          </a:xfrm>
          <a:custGeom>
            <a:avLst/>
            <a:gdLst/>
            <a:ahLst/>
            <a:cxnLst/>
            <a:rect r="r" b="b" t="t" l="l"/>
            <a:pathLst>
              <a:path h="416890" w="416890">
                <a:moveTo>
                  <a:pt x="0" y="0"/>
                </a:moveTo>
                <a:lnTo>
                  <a:pt x="416890" y="0"/>
                </a:lnTo>
                <a:lnTo>
                  <a:pt x="416890" y="416889"/>
                </a:lnTo>
                <a:lnTo>
                  <a:pt x="0" y="41688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786495" y="3183761"/>
            <a:ext cx="7389589" cy="3919478"/>
          </a:xfrm>
          <a:custGeom>
            <a:avLst/>
            <a:gdLst/>
            <a:ahLst/>
            <a:cxnLst/>
            <a:rect r="r" b="b" t="t" l="l"/>
            <a:pathLst>
              <a:path h="3919478" w="7389589">
                <a:moveTo>
                  <a:pt x="0" y="0"/>
                </a:moveTo>
                <a:lnTo>
                  <a:pt x="7389589" y="0"/>
                </a:lnTo>
                <a:lnTo>
                  <a:pt x="7389589" y="3919478"/>
                </a:lnTo>
                <a:lnTo>
                  <a:pt x="0" y="391947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028700" y="8899086"/>
            <a:ext cx="6905179" cy="3592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92"/>
              </a:lnSpc>
              <a:spcBef>
                <a:spcPct val="0"/>
              </a:spcBef>
            </a:pPr>
            <a:r>
              <a:rPr lang="en-US" b="true" sz="2413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Figura 12: Periodogramas de las curvas de luz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567820" y="9649975"/>
            <a:ext cx="2073496" cy="637025"/>
            <a:chOff x="0" y="0"/>
            <a:chExt cx="264564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645640" cy="812800"/>
            </a:xfrm>
            <a:custGeom>
              <a:avLst/>
              <a:gdLst/>
              <a:ahLst/>
              <a:cxnLst/>
              <a:rect r="r" b="b" t="t" l="l"/>
              <a:pathLst>
                <a:path h="812800" w="2645640">
                  <a:moveTo>
                    <a:pt x="0" y="0"/>
                  </a:moveTo>
                  <a:lnTo>
                    <a:pt x="2645640" y="0"/>
                  </a:lnTo>
                  <a:lnTo>
                    <a:pt x="264564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BF1341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2645640" cy="8128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92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868435" y="859055"/>
            <a:ext cx="12517041" cy="10283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898"/>
              </a:lnSpc>
            </a:pPr>
            <a:r>
              <a:rPr lang="en-US" sz="7450" b="true">
                <a:solidFill>
                  <a:srgbClr val="14083B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The Joker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868435" y="2049368"/>
            <a:ext cx="12326940" cy="4335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9"/>
              </a:lnSpc>
            </a:pPr>
            <a:r>
              <a:rPr lang="en-US" sz="2773" b="true">
                <a:solidFill>
                  <a:srgbClr val="FFFFFF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      The Joker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818977" y="2077807"/>
            <a:ext cx="419447" cy="405145"/>
          </a:xfrm>
          <a:custGeom>
            <a:avLst/>
            <a:gdLst/>
            <a:ahLst/>
            <a:cxnLst/>
            <a:rect r="r" b="b" t="t" l="l"/>
            <a:pathLst>
              <a:path h="405145" w="419447">
                <a:moveTo>
                  <a:pt x="0" y="0"/>
                </a:moveTo>
                <a:lnTo>
                  <a:pt x="419446" y="0"/>
                </a:lnTo>
                <a:lnTo>
                  <a:pt x="419446" y="405144"/>
                </a:lnTo>
                <a:lnTo>
                  <a:pt x="0" y="40514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8036854" y="2706517"/>
            <a:ext cx="9222446" cy="5727501"/>
          </a:xfrm>
          <a:custGeom>
            <a:avLst/>
            <a:gdLst/>
            <a:ahLst/>
            <a:cxnLst/>
            <a:rect r="r" b="b" t="t" l="l"/>
            <a:pathLst>
              <a:path h="5727501" w="9222446">
                <a:moveTo>
                  <a:pt x="0" y="0"/>
                </a:moveTo>
                <a:lnTo>
                  <a:pt x="9222446" y="0"/>
                </a:lnTo>
                <a:lnTo>
                  <a:pt x="9222446" y="5727502"/>
                </a:lnTo>
                <a:lnTo>
                  <a:pt x="0" y="572750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6142286" y="8657584"/>
            <a:ext cx="6003429" cy="3592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92"/>
              </a:lnSpc>
              <a:spcBef>
                <a:spcPct val="0"/>
              </a:spcBef>
            </a:pPr>
            <a:r>
              <a:rPr lang="en-US" b="true" sz="2413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Figura 13: Curvas ajustadas por el Joker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192288" y="3357389"/>
            <a:ext cx="6294563" cy="7306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92"/>
              </a:lnSpc>
              <a:spcBef>
                <a:spcPct val="0"/>
              </a:spcBef>
            </a:pPr>
            <a:r>
              <a:rPr lang="en-US" b="true" sz="2413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De 3_000_000 de “prior_samples” se obtuvieron 53 “posterior_samples”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192288" y="5143500"/>
            <a:ext cx="6294563" cy="14736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92"/>
              </a:lnSpc>
              <a:spcBef>
                <a:spcPct val="0"/>
              </a:spcBef>
            </a:pPr>
            <a:r>
              <a:rPr lang="en-US" b="true" sz="2413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El valor en literatura para obtener estadísticos significativos es &gt; 128 “posterior_samples”, y el valor estimado de “prior_samples” es de 2²⁸. 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567820" y="9649975"/>
            <a:ext cx="2073496" cy="637025"/>
            <a:chOff x="0" y="0"/>
            <a:chExt cx="264564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645640" cy="812800"/>
            </a:xfrm>
            <a:custGeom>
              <a:avLst/>
              <a:gdLst/>
              <a:ahLst/>
              <a:cxnLst/>
              <a:rect r="r" b="b" t="t" l="l"/>
              <a:pathLst>
                <a:path h="812800" w="2645640">
                  <a:moveTo>
                    <a:pt x="0" y="0"/>
                  </a:moveTo>
                  <a:lnTo>
                    <a:pt x="2645640" y="0"/>
                  </a:lnTo>
                  <a:lnTo>
                    <a:pt x="264564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BF1341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2645640" cy="8128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92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868435" y="754280"/>
            <a:ext cx="12517041" cy="1728671"/>
            <a:chOff x="0" y="0"/>
            <a:chExt cx="16689388" cy="2304895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0" y="104775"/>
              <a:ext cx="16689388" cy="140611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7898"/>
                </a:lnSpc>
              </a:pPr>
              <a:r>
                <a:rPr lang="en-US" sz="7450" b="true">
                  <a:solidFill>
                    <a:srgbClr val="14083B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The Joker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1733134"/>
              <a:ext cx="16435920" cy="57176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439"/>
                </a:lnSpc>
              </a:pPr>
              <a:r>
                <a:rPr lang="en-US" sz="2773" b="true">
                  <a:solidFill>
                    <a:srgbClr val="FFFFFF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      The Joker</a:t>
              </a: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818977" y="2077807"/>
            <a:ext cx="419447" cy="405145"/>
          </a:xfrm>
          <a:custGeom>
            <a:avLst/>
            <a:gdLst/>
            <a:ahLst/>
            <a:cxnLst/>
            <a:rect r="r" b="b" t="t" l="l"/>
            <a:pathLst>
              <a:path h="405145" w="419447">
                <a:moveTo>
                  <a:pt x="0" y="0"/>
                </a:moveTo>
                <a:lnTo>
                  <a:pt x="419446" y="0"/>
                </a:lnTo>
                <a:lnTo>
                  <a:pt x="419446" y="405144"/>
                </a:lnTo>
                <a:lnTo>
                  <a:pt x="0" y="40514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7854043" y="0"/>
            <a:ext cx="10433957" cy="10287000"/>
          </a:xfrm>
          <a:custGeom>
            <a:avLst/>
            <a:gdLst/>
            <a:ahLst/>
            <a:cxnLst/>
            <a:rect r="r" b="b" t="t" l="l"/>
            <a:pathLst>
              <a:path h="10287000" w="10433957">
                <a:moveTo>
                  <a:pt x="0" y="0"/>
                </a:moveTo>
                <a:lnTo>
                  <a:pt x="10433957" y="0"/>
                </a:lnTo>
                <a:lnTo>
                  <a:pt x="10433957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171895" y="7459611"/>
            <a:ext cx="5955060" cy="3592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92"/>
              </a:lnSpc>
              <a:spcBef>
                <a:spcPct val="0"/>
              </a:spcBef>
            </a:pPr>
            <a:r>
              <a:rPr lang="en-US" b="true" sz="2413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Figura 14: Distribución de las variables 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171895" y="4220943"/>
            <a:ext cx="6294563" cy="18451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92"/>
              </a:lnSpc>
              <a:spcBef>
                <a:spcPct val="0"/>
              </a:spcBef>
            </a:pPr>
            <a:r>
              <a:rPr lang="en-US" b="true" sz="2413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 pesar de los pocos samples, se muestran ciertas tendencias, pero es necesario correr unos 10_000_000 de “prior_samples” para lograr un número cercano de 128 samples aceptados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567820" y="9649975"/>
            <a:ext cx="2073496" cy="637025"/>
            <a:chOff x="0" y="0"/>
            <a:chExt cx="264564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645640" cy="812800"/>
            </a:xfrm>
            <a:custGeom>
              <a:avLst/>
              <a:gdLst/>
              <a:ahLst/>
              <a:cxnLst/>
              <a:rect r="r" b="b" t="t" l="l"/>
              <a:pathLst>
                <a:path h="812800" w="2645640">
                  <a:moveTo>
                    <a:pt x="0" y="0"/>
                  </a:moveTo>
                  <a:lnTo>
                    <a:pt x="2645640" y="0"/>
                  </a:lnTo>
                  <a:lnTo>
                    <a:pt x="264564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BF1341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2645640" cy="8128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92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868435" y="754280"/>
            <a:ext cx="12517041" cy="1728671"/>
            <a:chOff x="0" y="0"/>
            <a:chExt cx="16689388" cy="2304895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0" y="104775"/>
              <a:ext cx="16689388" cy="140611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7898"/>
                </a:lnSpc>
              </a:pPr>
              <a:r>
                <a:rPr lang="en-US" sz="7450" b="true">
                  <a:solidFill>
                    <a:srgbClr val="14083B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The Joker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1733134"/>
              <a:ext cx="16435920" cy="57176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439"/>
                </a:lnSpc>
              </a:pPr>
              <a:r>
                <a:rPr lang="en-US" sz="2773" b="true">
                  <a:solidFill>
                    <a:srgbClr val="FFFFFF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      The Joker</a:t>
              </a: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818977" y="2077807"/>
            <a:ext cx="419447" cy="405145"/>
          </a:xfrm>
          <a:custGeom>
            <a:avLst/>
            <a:gdLst/>
            <a:ahLst/>
            <a:cxnLst/>
            <a:rect r="r" b="b" t="t" l="l"/>
            <a:pathLst>
              <a:path h="405145" w="419447">
                <a:moveTo>
                  <a:pt x="0" y="0"/>
                </a:moveTo>
                <a:lnTo>
                  <a:pt x="419446" y="0"/>
                </a:lnTo>
                <a:lnTo>
                  <a:pt x="419446" y="405144"/>
                </a:lnTo>
                <a:lnTo>
                  <a:pt x="0" y="40514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660705" y="3188990"/>
            <a:ext cx="5649823" cy="5183666"/>
          </a:xfrm>
          <a:custGeom>
            <a:avLst/>
            <a:gdLst/>
            <a:ahLst/>
            <a:cxnLst/>
            <a:rect r="r" b="b" t="t" l="l"/>
            <a:pathLst>
              <a:path h="5183666" w="5649823">
                <a:moveTo>
                  <a:pt x="0" y="0"/>
                </a:moveTo>
                <a:lnTo>
                  <a:pt x="5649823" y="0"/>
                </a:lnTo>
                <a:lnTo>
                  <a:pt x="5649823" y="5183665"/>
                </a:lnTo>
                <a:lnTo>
                  <a:pt x="0" y="518366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6372852" y="3188990"/>
            <a:ext cx="5705761" cy="5183666"/>
          </a:xfrm>
          <a:custGeom>
            <a:avLst/>
            <a:gdLst/>
            <a:ahLst/>
            <a:cxnLst/>
            <a:rect r="r" b="b" t="t" l="l"/>
            <a:pathLst>
              <a:path h="5183666" w="5705761">
                <a:moveTo>
                  <a:pt x="0" y="0"/>
                </a:moveTo>
                <a:lnTo>
                  <a:pt x="5705762" y="0"/>
                </a:lnTo>
                <a:lnTo>
                  <a:pt x="5705762" y="5183665"/>
                </a:lnTo>
                <a:lnTo>
                  <a:pt x="0" y="518366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2145289" y="3188990"/>
            <a:ext cx="5482006" cy="5183666"/>
          </a:xfrm>
          <a:custGeom>
            <a:avLst/>
            <a:gdLst/>
            <a:ahLst/>
            <a:cxnLst/>
            <a:rect r="r" b="b" t="t" l="l"/>
            <a:pathLst>
              <a:path h="5183666" w="5482006">
                <a:moveTo>
                  <a:pt x="0" y="0"/>
                </a:moveTo>
                <a:lnTo>
                  <a:pt x="5482006" y="0"/>
                </a:lnTo>
                <a:lnTo>
                  <a:pt x="5482006" y="5183665"/>
                </a:lnTo>
                <a:lnTo>
                  <a:pt x="0" y="518366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5333479" y="9078693"/>
            <a:ext cx="7621042" cy="3592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92"/>
              </a:lnSpc>
              <a:spcBef>
                <a:spcPct val="0"/>
              </a:spcBef>
            </a:pPr>
            <a:r>
              <a:rPr lang="en-US" b="true" sz="2413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Figura 15: Parámetros necesarios para hacer una  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8650263" y="4963893"/>
            <a:ext cx="987475" cy="3592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92"/>
              </a:lnSpc>
              <a:spcBef>
                <a:spcPct val="0"/>
              </a:spcBef>
            </a:pPr>
            <a:r>
              <a:rPr lang="en-US" b="true" sz="2413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binary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8650263" y="5323107"/>
            <a:ext cx="987475" cy="3592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92"/>
              </a:lnSpc>
              <a:spcBef>
                <a:spcPct val="0"/>
              </a:spcBef>
            </a:pPr>
            <a:r>
              <a:rPr lang="en-US" b="true" sz="2413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binary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14083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270693" y="4506990"/>
            <a:ext cx="571967" cy="571967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BF1341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812800" cy="8128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92"/>
                </a:lnSpc>
              </a:pPr>
              <a:r>
                <a:rPr lang="en-US" b="true" sz="2413">
                  <a:solidFill>
                    <a:srgbClr val="FFFFFF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270693" y="5372782"/>
            <a:ext cx="571967" cy="571967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BF1341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0"/>
              <a:ext cx="812800" cy="8128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92"/>
                </a:lnSpc>
              </a:pPr>
              <a:r>
                <a:rPr lang="en-US" b="true" sz="2413">
                  <a:solidFill>
                    <a:srgbClr val="FFFFFF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2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270693" y="6235525"/>
            <a:ext cx="571967" cy="571967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BF1341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0"/>
              <a:ext cx="812800" cy="8128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92"/>
                </a:lnSpc>
              </a:pPr>
              <a:r>
                <a:rPr lang="en-US" b="true" sz="2413">
                  <a:solidFill>
                    <a:srgbClr val="FFFFFF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3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270693" y="7098267"/>
            <a:ext cx="571967" cy="571967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BF1341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0"/>
              <a:ext cx="812800" cy="8128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92"/>
                </a:lnSpc>
              </a:pPr>
              <a:r>
                <a:rPr lang="en-US" b="true" sz="2413">
                  <a:solidFill>
                    <a:srgbClr val="FFFFFF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4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4204733" y="9160151"/>
            <a:ext cx="571967" cy="571967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BF1341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0"/>
              <a:ext cx="812800" cy="8128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92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7716033" y="0"/>
            <a:ext cx="571967" cy="2169888"/>
            <a:chOff x="0" y="0"/>
            <a:chExt cx="812800" cy="3083544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3083544"/>
            </a:xfrm>
            <a:custGeom>
              <a:avLst/>
              <a:gdLst/>
              <a:ahLst/>
              <a:cxnLst/>
              <a:rect r="r" b="b" t="t" l="l"/>
              <a:pathLst>
                <a:path h="3083544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3083544"/>
                  </a:lnTo>
                  <a:lnTo>
                    <a:pt x="0" y="3083544"/>
                  </a:lnTo>
                  <a:close/>
                </a:path>
              </a:pathLst>
            </a:custGeom>
            <a:solidFill>
              <a:srgbClr val="F2F2F2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0"/>
              <a:ext cx="812800" cy="308354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92"/>
                </a:lnSpc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0" y="9732118"/>
            <a:ext cx="4204733" cy="554882"/>
            <a:chOff x="0" y="0"/>
            <a:chExt cx="5364953" cy="707991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5364953" cy="707991"/>
            </a:xfrm>
            <a:custGeom>
              <a:avLst/>
              <a:gdLst/>
              <a:ahLst/>
              <a:cxnLst/>
              <a:rect r="r" b="b" t="t" l="l"/>
              <a:pathLst>
                <a:path h="707991" w="5364953">
                  <a:moveTo>
                    <a:pt x="0" y="0"/>
                  </a:moveTo>
                  <a:lnTo>
                    <a:pt x="5364953" y="0"/>
                  </a:lnTo>
                  <a:lnTo>
                    <a:pt x="5364953" y="707991"/>
                  </a:lnTo>
                  <a:lnTo>
                    <a:pt x="0" y="707991"/>
                  </a:lnTo>
                  <a:close/>
                </a:path>
              </a:pathLst>
            </a:custGeom>
            <a:solidFill>
              <a:srgbClr val="F6EFEF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0"/>
              <a:ext cx="5364953" cy="70799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92"/>
                </a:lnSpc>
              </a:pPr>
            </a:p>
          </p:txBody>
        </p:sp>
      </p:grpSp>
      <p:sp>
        <p:nvSpPr>
          <p:cNvPr name="TextBox 23" id="23"/>
          <p:cNvSpPr txBox="true"/>
          <p:nvPr/>
        </p:nvSpPr>
        <p:spPr>
          <a:xfrm rot="0">
            <a:off x="2151673" y="4564308"/>
            <a:ext cx="8332154" cy="4382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9"/>
              </a:lnSpc>
            </a:pPr>
            <a:r>
              <a:rPr lang="en-US" sz="2773" b="true">
                <a:solidFill>
                  <a:srgbClr val="BF1341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Antecedentes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2151673" y="5430100"/>
            <a:ext cx="9448339" cy="4382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9"/>
              </a:lnSpc>
            </a:pPr>
            <a:r>
              <a:rPr lang="en-US" sz="2773" b="true">
                <a:solidFill>
                  <a:srgbClr val="BF1341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Procesamiento de datos y obtención de espectros.</a:t>
            </a:r>
            <a:r>
              <a:rPr lang="en-US" sz="2773" b="true">
                <a:solidFill>
                  <a:srgbClr val="BF1341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 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2151673" y="6292843"/>
            <a:ext cx="9143539" cy="4382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9"/>
              </a:lnSpc>
            </a:pPr>
            <a:r>
              <a:rPr lang="en-US" sz="2773" b="true">
                <a:solidFill>
                  <a:srgbClr val="BF1341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Velocidad Radial por diferentes métodos: iSpec y CERES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2151673" y="7155585"/>
            <a:ext cx="6183497" cy="4382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9"/>
              </a:lnSpc>
            </a:pPr>
            <a:r>
              <a:rPr lang="en-US" sz="2773" b="true">
                <a:solidFill>
                  <a:srgbClr val="BF1341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Periodograma de las VR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270693" y="2274663"/>
            <a:ext cx="12517041" cy="10283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898"/>
              </a:lnSpc>
            </a:pPr>
            <a:r>
              <a:rPr lang="en-US" sz="7450" b="true">
                <a:solidFill>
                  <a:srgbClr val="F6EFEF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Avances del proyecto</a:t>
            </a:r>
          </a:p>
        </p:txBody>
      </p:sp>
      <p:grpSp>
        <p:nvGrpSpPr>
          <p:cNvPr name="Group 28" id="28"/>
          <p:cNvGrpSpPr/>
          <p:nvPr/>
        </p:nvGrpSpPr>
        <p:grpSpPr>
          <a:xfrm rot="0">
            <a:off x="11600012" y="4506990"/>
            <a:ext cx="571967" cy="571967"/>
            <a:chOff x="0" y="0"/>
            <a:chExt cx="812800" cy="8128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BF1341"/>
            </a:solidFill>
          </p:spPr>
        </p:sp>
        <p:sp>
          <p:nvSpPr>
            <p:cNvPr name="TextBox 30" id="30"/>
            <p:cNvSpPr txBox="true"/>
            <p:nvPr/>
          </p:nvSpPr>
          <p:spPr>
            <a:xfrm>
              <a:off x="0" y="0"/>
              <a:ext cx="812800" cy="8128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92"/>
                </a:lnSpc>
              </a:pPr>
              <a:r>
                <a:rPr lang="en-US" b="true" sz="2413">
                  <a:solidFill>
                    <a:srgbClr val="FFFFFF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5</a:t>
              </a:r>
            </a:p>
          </p:txBody>
        </p:sp>
      </p:grpSp>
      <p:grpSp>
        <p:nvGrpSpPr>
          <p:cNvPr name="Group 31" id="31"/>
          <p:cNvGrpSpPr/>
          <p:nvPr/>
        </p:nvGrpSpPr>
        <p:grpSpPr>
          <a:xfrm rot="0">
            <a:off x="11600012" y="5372782"/>
            <a:ext cx="571967" cy="571967"/>
            <a:chOff x="0" y="0"/>
            <a:chExt cx="812800" cy="812800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BF1341"/>
            </a:solidFill>
          </p:spPr>
        </p:sp>
        <p:sp>
          <p:nvSpPr>
            <p:cNvPr name="TextBox 33" id="33"/>
            <p:cNvSpPr txBox="true"/>
            <p:nvPr/>
          </p:nvSpPr>
          <p:spPr>
            <a:xfrm>
              <a:off x="0" y="0"/>
              <a:ext cx="812800" cy="8128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92"/>
                </a:lnSpc>
              </a:pPr>
              <a:r>
                <a:rPr lang="en-US" b="true" sz="2413">
                  <a:solidFill>
                    <a:srgbClr val="FFFFFF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6</a:t>
              </a:r>
            </a:p>
          </p:txBody>
        </p:sp>
      </p:grpSp>
      <p:grpSp>
        <p:nvGrpSpPr>
          <p:cNvPr name="Group 34" id="34"/>
          <p:cNvGrpSpPr/>
          <p:nvPr/>
        </p:nvGrpSpPr>
        <p:grpSpPr>
          <a:xfrm rot="0">
            <a:off x="11600012" y="6235525"/>
            <a:ext cx="571967" cy="571967"/>
            <a:chOff x="0" y="0"/>
            <a:chExt cx="812800" cy="812800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BF1341"/>
            </a:solidFill>
          </p:spPr>
        </p:sp>
        <p:sp>
          <p:nvSpPr>
            <p:cNvPr name="TextBox 36" id="36"/>
            <p:cNvSpPr txBox="true"/>
            <p:nvPr/>
          </p:nvSpPr>
          <p:spPr>
            <a:xfrm>
              <a:off x="0" y="0"/>
              <a:ext cx="812800" cy="8128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92"/>
                </a:lnSpc>
              </a:pPr>
              <a:r>
                <a:rPr lang="en-US" b="true" sz="2413">
                  <a:solidFill>
                    <a:srgbClr val="FFFFFF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7</a:t>
              </a:r>
            </a:p>
          </p:txBody>
        </p:sp>
      </p:grpSp>
      <p:sp>
        <p:nvSpPr>
          <p:cNvPr name="TextBox 37" id="37"/>
          <p:cNvSpPr txBox="true"/>
          <p:nvPr/>
        </p:nvSpPr>
        <p:spPr>
          <a:xfrm rot="0">
            <a:off x="12480992" y="4564308"/>
            <a:ext cx="4778308" cy="4382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9"/>
              </a:lnSpc>
            </a:pPr>
            <a:r>
              <a:rPr lang="en-US" sz="2773" b="true">
                <a:solidFill>
                  <a:srgbClr val="BF1341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Simulaciones de Monte Carlo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12480992" y="5430100"/>
            <a:ext cx="4397600" cy="4382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9"/>
              </a:lnSpc>
            </a:pPr>
            <a:r>
              <a:rPr lang="en-US" sz="2773" b="true">
                <a:solidFill>
                  <a:srgbClr val="BF1341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Curvas de luz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12480992" y="6292843"/>
            <a:ext cx="4397600" cy="4382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9"/>
              </a:lnSpc>
            </a:pPr>
            <a:r>
              <a:rPr lang="en-US" sz="2773" b="true">
                <a:solidFill>
                  <a:srgbClr val="BF1341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Siguientes pasos</a:t>
            </a:r>
          </a:p>
        </p:txBody>
      </p:sp>
      <p:grpSp>
        <p:nvGrpSpPr>
          <p:cNvPr name="Group 40" id="40"/>
          <p:cNvGrpSpPr/>
          <p:nvPr/>
        </p:nvGrpSpPr>
        <p:grpSpPr>
          <a:xfrm rot="0">
            <a:off x="11600012" y="7021900"/>
            <a:ext cx="571967" cy="571967"/>
            <a:chOff x="0" y="0"/>
            <a:chExt cx="812800" cy="812800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BF1341"/>
            </a:solidFill>
          </p:spPr>
        </p:sp>
        <p:sp>
          <p:nvSpPr>
            <p:cNvPr name="TextBox 42" id="42"/>
            <p:cNvSpPr txBox="true"/>
            <p:nvPr/>
          </p:nvSpPr>
          <p:spPr>
            <a:xfrm>
              <a:off x="0" y="0"/>
              <a:ext cx="812800" cy="8128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92"/>
                </a:lnSpc>
              </a:pPr>
              <a:r>
                <a:rPr lang="en-US" b="true" sz="2413">
                  <a:solidFill>
                    <a:srgbClr val="FFFFFF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</a:t>
              </a:r>
            </a:p>
          </p:txBody>
        </p:sp>
      </p:grpSp>
      <p:sp>
        <p:nvSpPr>
          <p:cNvPr name="TextBox 43" id="43"/>
          <p:cNvSpPr txBox="true"/>
          <p:nvPr/>
        </p:nvSpPr>
        <p:spPr>
          <a:xfrm rot="0">
            <a:off x="12480992" y="7079217"/>
            <a:ext cx="4397600" cy="4382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9"/>
              </a:lnSpc>
            </a:pPr>
            <a:r>
              <a:rPr lang="en-US" sz="2773" b="true">
                <a:solidFill>
                  <a:srgbClr val="BF1341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Referencias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567820" y="9649975"/>
            <a:ext cx="2073496" cy="637025"/>
            <a:chOff x="0" y="0"/>
            <a:chExt cx="264564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645640" cy="812800"/>
            </a:xfrm>
            <a:custGeom>
              <a:avLst/>
              <a:gdLst/>
              <a:ahLst/>
              <a:cxnLst/>
              <a:rect r="r" b="b" t="t" l="l"/>
              <a:pathLst>
                <a:path h="812800" w="2645640">
                  <a:moveTo>
                    <a:pt x="0" y="0"/>
                  </a:moveTo>
                  <a:lnTo>
                    <a:pt x="2645640" y="0"/>
                  </a:lnTo>
                  <a:lnTo>
                    <a:pt x="264564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BF1341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2645640" cy="8128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92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868435" y="754280"/>
            <a:ext cx="12517041" cy="1728671"/>
            <a:chOff x="0" y="0"/>
            <a:chExt cx="16689388" cy="2304895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0" y="104775"/>
              <a:ext cx="16689388" cy="140611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7898"/>
                </a:lnSpc>
              </a:pPr>
              <a:r>
                <a:rPr lang="en-US" sz="7450" b="true">
                  <a:solidFill>
                    <a:srgbClr val="14083B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The Joker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1733134"/>
              <a:ext cx="16435920" cy="57176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439"/>
                </a:lnSpc>
              </a:pPr>
              <a:r>
                <a:rPr lang="en-US" sz="2773" b="true">
                  <a:solidFill>
                    <a:srgbClr val="FFFFFF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      The Joker</a:t>
              </a: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818977" y="2077807"/>
            <a:ext cx="419447" cy="405145"/>
          </a:xfrm>
          <a:custGeom>
            <a:avLst/>
            <a:gdLst/>
            <a:ahLst/>
            <a:cxnLst/>
            <a:rect r="r" b="b" t="t" l="l"/>
            <a:pathLst>
              <a:path h="405145" w="419447">
                <a:moveTo>
                  <a:pt x="0" y="0"/>
                </a:moveTo>
                <a:lnTo>
                  <a:pt x="419446" y="0"/>
                </a:lnTo>
                <a:lnTo>
                  <a:pt x="419446" y="405144"/>
                </a:lnTo>
                <a:lnTo>
                  <a:pt x="0" y="40514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2567820" y="3873400"/>
            <a:ext cx="12876271" cy="2092582"/>
            <a:chOff x="0" y="0"/>
            <a:chExt cx="17168362" cy="2790109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3283345" cy="2790109"/>
            </a:xfrm>
            <a:custGeom>
              <a:avLst/>
              <a:gdLst/>
              <a:ahLst/>
              <a:cxnLst/>
              <a:rect r="r" b="b" t="t" l="l"/>
              <a:pathLst>
                <a:path h="2790109" w="13283345">
                  <a:moveTo>
                    <a:pt x="0" y="0"/>
                  </a:moveTo>
                  <a:lnTo>
                    <a:pt x="13283345" y="0"/>
                  </a:lnTo>
                  <a:lnTo>
                    <a:pt x="13283345" y="2790109"/>
                  </a:lnTo>
                  <a:lnTo>
                    <a:pt x="0" y="279010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14399776" y="0"/>
              <a:ext cx="2768585" cy="2790109"/>
            </a:xfrm>
            <a:custGeom>
              <a:avLst/>
              <a:gdLst/>
              <a:ahLst/>
              <a:cxnLst/>
              <a:rect r="r" b="b" t="t" l="l"/>
              <a:pathLst>
                <a:path h="2790109" w="2768585">
                  <a:moveTo>
                    <a:pt x="0" y="0"/>
                  </a:moveTo>
                  <a:lnTo>
                    <a:pt x="2768586" y="0"/>
                  </a:lnTo>
                  <a:lnTo>
                    <a:pt x="2768586" y="2790109"/>
                  </a:lnTo>
                  <a:lnTo>
                    <a:pt x="0" y="279010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2792" t="0" r="0" b="0"/>
              </a:stretch>
            </a:blipFill>
          </p:spPr>
        </p:sp>
      </p:grpSp>
      <p:sp>
        <p:nvSpPr>
          <p:cNvPr name="TextBox 12" id="12"/>
          <p:cNvSpPr txBox="true"/>
          <p:nvPr/>
        </p:nvSpPr>
        <p:spPr>
          <a:xfrm rot="0">
            <a:off x="5388694" y="6958223"/>
            <a:ext cx="7510611" cy="11021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92"/>
              </a:lnSpc>
              <a:spcBef>
                <a:spcPct val="0"/>
              </a:spcBef>
            </a:pPr>
            <a:r>
              <a:rPr lang="en-US" b="true" sz="2413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La masa del objeto en M_Sun, M2 =  0.000289 M⊙ </a:t>
            </a:r>
          </a:p>
          <a:p>
            <a:pPr algn="ctr">
              <a:lnSpc>
                <a:spcPts val="2992"/>
              </a:lnSpc>
              <a:spcBef>
                <a:spcPct val="0"/>
              </a:spcBef>
            </a:pPr>
            <a:r>
              <a:rPr lang="en-US" b="true" sz="2413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La masa del objeto en kg, M2 =  5.752092e+26 kg</a:t>
            </a:r>
          </a:p>
          <a:p>
            <a:pPr algn="ctr">
              <a:lnSpc>
                <a:spcPts val="2992"/>
              </a:lnSpc>
              <a:spcBef>
                <a:spcPct val="0"/>
              </a:spcBef>
            </a:pPr>
            <a:r>
              <a:rPr lang="en-US" b="true" sz="2413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La masa del objeto en M_J, M2 =  0.30304 MJ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567820" y="9649975"/>
            <a:ext cx="2073496" cy="637025"/>
            <a:chOff x="0" y="0"/>
            <a:chExt cx="264564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645640" cy="812800"/>
            </a:xfrm>
            <a:custGeom>
              <a:avLst/>
              <a:gdLst/>
              <a:ahLst/>
              <a:cxnLst/>
              <a:rect r="r" b="b" t="t" l="l"/>
              <a:pathLst>
                <a:path h="812800" w="2645640">
                  <a:moveTo>
                    <a:pt x="0" y="0"/>
                  </a:moveTo>
                  <a:lnTo>
                    <a:pt x="2645640" y="0"/>
                  </a:lnTo>
                  <a:lnTo>
                    <a:pt x="264564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BF1341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2645640" cy="8128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92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868435" y="754280"/>
            <a:ext cx="12517041" cy="1728671"/>
            <a:chOff x="0" y="0"/>
            <a:chExt cx="16689388" cy="2304895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0" y="104775"/>
              <a:ext cx="16689388" cy="140611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7898"/>
                </a:lnSpc>
              </a:pPr>
              <a:r>
                <a:rPr lang="en-US" sz="7450" b="true">
                  <a:solidFill>
                    <a:srgbClr val="14083B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TIC411152791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1733134"/>
              <a:ext cx="16435920" cy="57176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43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3929067" y="1618616"/>
            <a:ext cx="10429865" cy="6953243"/>
          </a:xfrm>
          <a:custGeom>
            <a:avLst/>
            <a:gdLst/>
            <a:ahLst/>
            <a:cxnLst/>
            <a:rect r="r" b="b" t="t" l="l"/>
            <a:pathLst>
              <a:path h="6953243" w="10429865">
                <a:moveTo>
                  <a:pt x="0" y="0"/>
                </a:moveTo>
                <a:lnTo>
                  <a:pt x="10429866" y="0"/>
                </a:lnTo>
                <a:lnTo>
                  <a:pt x="10429866" y="6953243"/>
                </a:lnTo>
                <a:lnTo>
                  <a:pt x="0" y="695324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5205933" y="8657584"/>
            <a:ext cx="7876133" cy="3592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92"/>
              </a:lnSpc>
              <a:spcBef>
                <a:spcPct val="0"/>
              </a:spcBef>
            </a:pPr>
            <a:r>
              <a:rPr lang="en-US" b="true" sz="2413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Figura 16: Velocidades radiales obtenidas por CERES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2868275" y="4305837"/>
            <a:ext cx="333375" cy="333375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BF1341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812800" cy="8128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92"/>
                </a:lnSpc>
              </a:pPr>
            </a:p>
          </p:txBody>
        </p:sp>
      </p:grpSp>
      <p:sp>
        <p:nvSpPr>
          <p:cNvPr name="AutoShape 5" id="5"/>
          <p:cNvSpPr/>
          <p:nvPr/>
        </p:nvSpPr>
        <p:spPr>
          <a:xfrm flipV="true">
            <a:off x="51" y="4491575"/>
            <a:ext cx="13078451" cy="34931"/>
          </a:xfrm>
          <a:prstGeom prst="line">
            <a:avLst/>
          </a:prstGeom>
          <a:ln cap="rnd" w="38100">
            <a:solidFill>
              <a:srgbClr val="BF1341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918451" y="5267862"/>
            <a:ext cx="568417" cy="438391"/>
          </a:xfrm>
          <a:custGeom>
            <a:avLst/>
            <a:gdLst/>
            <a:ahLst/>
            <a:cxnLst/>
            <a:rect r="r" b="b" t="t" l="l"/>
            <a:pathLst>
              <a:path h="438391" w="568417">
                <a:moveTo>
                  <a:pt x="0" y="0"/>
                </a:moveTo>
                <a:lnTo>
                  <a:pt x="568417" y="0"/>
                </a:lnTo>
                <a:lnTo>
                  <a:pt x="568417" y="438392"/>
                </a:lnTo>
                <a:lnTo>
                  <a:pt x="0" y="4383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918451" y="6163454"/>
            <a:ext cx="568417" cy="438391"/>
          </a:xfrm>
          <a:custGeom>
            <a:avLst/>
            <a:gdLst/>
            <a:ahLst/>
            <a:cxnLst/>
            <a:rect r="r" b="b" t="t" l="l"/>
            <a:pathLst>
              <a:path h="438391" w="568417">
                <a:moveTo>
                  <a:pt x="0" y="0"/>
                </a:moveTo>
                <a:lnTo>
                  <a:pt x="568417" y="0"/>
                </a:lnTo>
                <a:lnTo>
                  <a:pt x="568417" y="438391"/>
                </a:lnTo>
                <a:lnTo>
                  <a:pt x="0" y="43839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918451" y="7034090"/>
            <a:ext cx="568417" cy="438391"/>
          </a:xfrm>
          <a:custGeom>
            <a:avLst/>
            <a:gdLst/>
            <a:ahLst/>
            <a:cxnLst/>
            <a:rect r="r" b="b" t="t" l="l"/>
            <a:pathLst>
              <a:path h="438391" w="568417">
                <a:moveTo>
                  <a:pt x="0" y="0"/>
                </a:moveTo>
                <a:lnTo>
                  <a:pt x="568417" y="0"/>
                </a:lnTo>
                <a:lnTo>
                  <a:pt x="568417" y="438391"/>
                </a:lnTo>
                <a:lnTo>
                  <a:pt x="0" y="43839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1174577" y="1947503"/>
            <a:ext cx="12517041" cy="1733369"/>
            <a:chOff x="0" y="0"/>
            <a:chExt cx="16689388" cy="2311159"/>
          </a:xfrm>
        </p:grpSpPr>
        <p:sp>
          <p:nvSpPr>
            <p:cNvPr name="TextBox 10" id="10"/>
            <p:cNvSpPr txBox="true"/>
            <p:nvPr/>
          </p:nvSpPr>
          <p:spPr>
            <a:xfrm rot="0">
              <a:off x="0" y="104775"/>
              <a:ext cx="16689388" cy="140611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7898"/>
                </a:lnSpc>
              </a:pPr>
              <a:r>
                <a:rPr lang="en-US" sz="7450" b="true">
                  <a:solidFill>
                    <a:srgbClr val="14083B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Siguientes pasos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0" y="1733134"/>
              <a:ext cx="16435920" cy="5780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439"/>
                </a:lnSpc>
              </a:pPr>
              <a:r>
                <a:rPr lang="en-US" sz="2773" b="true">
                  <a:solidFill>
                    <a:srgbClr val="F2F2F2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¿Cuáles son los caminos clave para continuar con la investigación?</a:t>
              </a: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2047556" y="5322600"/>
            <a:ext cx="11533812" cy="3836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53"/>
              </a:lnSpc>
            </a:pPr>
            <a:r>
              <a:rPr lang="en-US" sz="2769" b="true">
                <a:solidFill>
                  <a:srgbClr val="F2F2F2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Trabajar con las curvas de luz y con Juliet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2047556" y="6201554"/>
            <a:ext cx="15211744" cy="3836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53"/>
              </a:lnSpc>
            </a:pPr>
            <a:r>
              <a:rPr lang="en-US" sz="2769" b="true">
                <a:solidFill>
                  <a:srgbClr val="F2F2F2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Encontrar posibles correlaciones entre las fluctuaciones de VR y de las curvas de luz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2047556" y="7080508"/>
            <a:ext cx="15211744" cy="3836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53"/>
              </a:lnSpc>
            </a:pPr>
            <a:r>
              <a:rPr lang="en-US" sz="2769" b="true">
                <a:solidFill>
                  <a:srgbClr val="F2F2F2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Analizar las posibilidades de estas anomalías y de estas fluctuaciones en VR y en las curvas de luz</a:t>
            </a:r>
          </a:p>
        </p:txBody>
      </p:sp>
      <p:sp>
        <p:nvSpPr>
          <p:cNvPr name="Freeform 15" id="15"/>
          <p:cNvSpPr/>
          <p:nvPr/>
        </p:nvSpPr>
        <p:spPr>
          <a:xfrm flipH="false" flipV="false" rot="0">
            <a:off x="918451" y="7901106"/>
            <a:ext cx="568417" cy="438391"/>
          </a:xfrm>
          <a:custGeom>
            <a:avLst/>
            <a:gdLst/>
            <a:ahLst/>
            <a:cxnLst/>
            <a:rect r="r" b="b" t="t" l="l"/>
            <a:pathLst>
              <a:path h="438391" w="568417">
                <a:moveTo>
                  <a:pt x="0" y="0"/>
                </a:moveTo>
                <a:lnTo>
                  <a:pt x="568417" y="0"/>
                </a:lnTo>
                <a:lnTo>
                  <a:pt x="568417" y="438391"/>
                </a:lnTo>
                <a:lnTo>
                  <a:pt x="0" y="43839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2047556" y="7947525"/>
            <a:ext cx="11235996" cy="3836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53"/>
              </a:lnSpc>
            </a:pPr>
            <a:r>
              <a:rPr lang="en-US" sz="2769" b="true">
                <a:solidFill>
                  <a:srgbClr val="F2F2F2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Aplicar la misma metodología con las demás estrellas (Son 13 en total)</a:t>
            </a:r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229559" y="2045606"/>
            <a:ext cx="12517041" cy="1733369"/>
            <a:chOff x="0" y="0"/>
            <a:chExt cx="16689388" cy="2311159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104775"/>
              <a:ext cx="16689388" cy="140611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7898"/>
                </a:lnSpc>
              </a:pPr>
              <a:r>
                <a:rPr lang="en-US" sz="7450" b="true">
                  <a:solidFill>
                    <a:srgbClr val="14083B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Referencias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1733134"/>
              <a:ext cx="16435920" cy="5780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439"/>
                </a:lnSpc>
              </a:pPr>
              <a:r>
                <a:rPr lang="en-US" sz="2773" b="true">
                  <a:solidFill>
                    <a:srgbClr val="F2F2F2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Algunas referencias importantes</a:t>
              </a: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229559" y="4264076"/>
            <a:ext cx="15828883" cy="37797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27"/>
              </a:lnSpc>
            </a:pPr>
            <a:r>
              <a:rPr lang="en-US" sz="2199">
                <a:solidFill>
                  <a:srgbClr val="14083B"/>
                </a:solidFill>
                <a:latin typeface="HK Grotesk"/>
                <a:ea typeface="HK Grotesk"/>
                <a:cs typeface="HK Grotesk"/>
                <a:sym typeface="HK Grotesk"/>
              </a:rPr>
              <a:t>1] R. M. Catchpole, B. S. C. Robertson, P. R. Spectroscopic radial velocity Warren, and photometric observations of barium stars.</a:t>
            </a:r>
          </a:p>
          <a:p>
            <a:pPr algn="l">
              <a:lnSpc>
                <a:spcPts val="2727"/>
              </a:lnSpc>
            </a:pPr>
            <a:r>
              <a:rPr lang="en-US" sz="2199">
                <a:solidFill>
                  <a:srgbClr val="14083B"/>
                </a:solidFill>
                <a:latin typeface="HK Grotesk"/>
                <a:ea typeface="HK Grotesk"/>
                <a:cs typeface="HK Grotesk"/>
                <a:sym typeface="HK Grotesk"/>
              </a:rPr>
              <a:t>Monthly Notices of the Royal Astronomical Society, 181(3):391–404, 12 1977.</a:t>
            </a:r>
          </a:p>
          <a:p>
            <a:pPr algn="l">
              <a:lnSpc>
                <a:spcPts val="2727"/>
              </a:lnSpc>
            </a:pPr>
          </a:p>
          <a:p>
            <a:pPr algn="l">
              <a:lnSpc>
                <a:spcPts val="2727"/>
              </a:lnSpc>
            </a:pPr>
            <a:r>
              <a:rPr lang="en-US" sz="2199">
                <a:solidFill>
                  <a:srgbClr val="14083B"/>
                </a:solidFill>
                <a:latin typeface="HK Grotesk"/>
                <a:ea typeface="HK Grotesk"/>
                <a:cs typeface="HK Grotesk"/>
                <a:sym typeface="HK Grotesk"/>
              </a:rPr>
              <a:t>[2] Drisya Karinkuzhi, Aruna Chemical analysis of CH stars – II. Atmospheric parameters Goswami, and elemental abundances.</a:t>
            </a:r>
          </a:p>
          <a:p>
            <a:pPr algn="l">
              <a:lnSpc>
                <a:spcPts val="2727"/>
              </a:lnSpc>
            </a:pPr>
            <a:r>
              <a:rPr lang="en-US" sz="2199">
                <a:solidFill>
                  <a:srgbClr val="14083B"/>
                </a:solidFill>
                <a:latin typeface="HK Grotesk"/>
                <a:ea typeface="HK Grotesk"/>
                <a:cs typeface="HK Grotesk"/>
                <a:sym typeface="HK Grotesk"/>
              </a:rPr>
              <a:t>Monthly Notices of the Royal Astronomical Society, 446(3):2348–2362, 11 2014.</a:t>
            </a:r>
          </a:p>
          <a:p>
            <a:pPr algn="l">
              <a:lnSpc>
                <a:spcPts val="2727"/>
              </a:lnSpc>
            </a:pPr>
          </a:p>
          <a:p>
            <a:pPr algn="l">
              <a:lnSpc>
                <a:spcPts val="2727"/>
              </a:lnSpc>
            </a:pPr>
            <a:r>
              <a:rPr lang="en-US" sz="2199">
                <a:solidFill>
                  <a:srgbClr val="14083B"/>
                </a:solidFill>
                <a:latin typeface="HK Grotesk"/>
                <a:ea typeface="HK Grotesk"/>
                <a:cs typeface="HK Grotesk"/>
                <a:sym typeface="HK Grotesk"/>
              </a:rPr>
              <a:t>[3] C B Pereira, N A Drake, and F The s-process enriched star HD 55496: origin from a globular cluster or from the tidal disruption</a:t>
            </a:r>
          </a:p>
          <a:p>
            <a:pPr algn="l">
              <a:lnSpc>
                <a:spcPts val="2727"/>
              </a:lnSpc>
            </a:pPr>
            <a:r>
              <a:rPr lang="en-US" sz="2199">
                <a:solidFill>
                  <a:srgbClr val="14083B"/>
                </a:solidFill>
                <a:latin typeface="HK Grotesk"/>
                <a:ea typeface="HK Grotesk"/>
                <a:cs typeface="HK Grotesk"/>
                <a:sym typeface="HK Grotesk"/>
              </a:rPr>
              <a:t>of a dwarf galaxy? Monthly Notices of the Royal Astronomical Society 488(1)482-494 05 2019 Roig.</a:t>
            </a:r>
          </a:p>
          <a:p>
            <a:pPr algn="l">
              <a:lnSpc>
                <a:spcPts val="2727"/>
              </a:lnSpc>
            </a:pPr>
          </a:p>
          <a:p>
            <a:pPr algn="l">
              <a:lnSpc>
                <a:spcPts val="2727"/>
              </a:lnSpc>
            </a:pPr>
            <a:r>
              <a:rPr lang="en-US" sz="2199">
                <a:solidFill>
                  <a:srgbClr val="14083B"/>
                </a:solidFill>
                <a:latin typeface="HK Grotesk"/>
                <a:ea typeface="HK Grotesk"/>
                <a:cs typeface="HK Grotesk"/>
                <a:sym typeface="HK Grotesk"/>
              </a:rPr>
              <a:t>[4] O. J. Eggen. PHOTOMETRY OF POSSIBLE BARIUM STARS.</a:t>
            </a:r>
          </a:p>
          <a:p>
            <a:pPr algn="l">
              <a:lnSpc>
                <a:spcPts val="2727"/>
              </a:lnSpc>
            </a:pPr>
            <a:r>
              <a:rPr lang="en-US" sz="2199">
                <a:solidFill>
                  <a:srgbClr val="14083B"/>
                </a:solidFill>
                <a:latin typeface="HK Grotesk"/>
                <a:ea typeface="HK Grotesk"/>
                <a:cs typeface="HK Grotesk"/>
                <a:sym typeface="HK Grotesk"/>
              </a:rPr>
              <a:t>Publications of the Astronomical Society of the Pacific, 87(515):111, feb 1975</a:t>
            </a:r>
          </a:p>
        </p:txBody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083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859021">
            <a:off x="-6096400" y="4647411"/>
            <a:ext cx="8247125" cy="12550307"/>
            <a:chOff x="0" y="0"/>
            <a:chExt cx="10522771" cy="1601333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0522771" cy="16013339"/>
            </a:xfrm>
            <a:custGeom>
              <a:avLst/>
              <a:gdLst/>
              <a:ahLst/>
              <a:cxnLst/>
              <a:rect r="r" b="b" t="t" l="l"/>
              <a:pathLst>
                <a:path h="16013339" w="10522771">
                  <a:moveTo>
                    <a:pt x="0" y="0"/>
                  </a:moveTo>
                  <a:lnTo>
                    <a:pt x="10522771" y="0"/>
                  </a:lnTo>
                  <a:lnTo>
                    <a:pt x="10522771" y="16013339"/>
                  </a:lnTo>
                  <a:lnTo>
                    <a:pt x="0" y="16013339"/>
                  </a:lnTo>
                  <a:close/>
                </a:path>
              </a:pathLst>
            </a:custGeom>
            <a:solidFill>
              <a:srgbClr val="BF1341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10522771" cy="1601333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92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-10800000">
            <a:off x="16207757" y="-694875"/>
            <a:ext cx="6025980" cy="12104298"/>
            <a:chOff x="0" y="0"/>
            <a:chExt cx="8034640" cy="1613906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7816932"/>
              <a:ext cx="8034640" cy="8322132"/>
            </a:xfrm>
            <a:custGeom>
              <a:avLst/>
              <a:gdLst/>
              <a:ahLst/>
              <a:cxnLst/>
              <a:rect r="r" b="b" t="t" l="l"/>
              <a:pathLst>
                <a:path h="8322132" w="8034640">
                  <a:moveTo>
                    <a:pt x="0" y="0"/>
                  </a:moveTo>
                  <a:lnTo>
                    <a:pt x="8034640" y="0"/>
                  </a:lnTo>
                  <a:lnTo>
                    <a:pt x="8034640" y="8322131"/>
                  </a:lnTo>
                  <a:lnTo>
                    <a:pt x="0" y="832213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37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034640" cy="8322132"/>
            </a:xfrm>
            <a:custGeom>
              <a:avLst/>
              <a:gdLst/>
              <a:ahLst/>
              <a:cxnLst/>
              <a:rect r="r" b="b" t="t" l="l"/>
              <a:pathLst>
                <a:path h="8322132" w="8034640">
                  <a:moveTo>
                    <a:pt x="0" y="0"/>
                  </a:moveTo>
                  <a:lnTo>
                    <a:pt x="8034640" y="0"/>
                  </a:lnTo>
                  <a:lnTo>
                    <a:pt x="8034640" y="8322132"/>
                  </a:lnTo>
                  <a:lnTo>
                    <a:pt x="0" y="832213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37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8" id="8"/>
          <p:cNvGrpSpPr/>
          <p:nvPr/>
        </p:nvGrpSpPr>
        <p:grpSpPr>
          <a:xfrm rot="0">
            <a:off x="5416781" y="623440"/>
            <a:ext cx="637025" cy="637025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BF1341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0"/>
              <a:ext cx="812800" cy="8128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92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-1541279" y="0"/>
            <a:ext cx="6958060" cy="623440"/>
            <a:chOff x="0" y="0"/>
            <a:chExt cx="8878012" cy="795467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878012" cy="795467"/>
            </a:xfrm>
            <a:custGeom>
              <a:avLst/>
              <a:gdLst/>
              <a:ahLst/>
              <a:cxnLst/>
              <a:rect r="r" b="b" t="t" l="l"/>
              <a:pathLst>
                <a:path h="795467" w="8878012">
                  <a:moveTo>
                    <a:pt x="0" y="0"/>
                  </a:moveTo>
                  <a:lnTo>
                    <a:pt x="8878012" y="0"/>
                  </a:lnTo>
                  <a:lnTo>
                    <a:pt x="8878012" y="795467"/>
                  </a:lnTo>
                  <a:lnTo>
                    <a:pt x="0" y="795467"/>
                  </a:lnTo>
                  <a:close/>
                </a:path>
              </a:pathLst>
            </a:custGeom>
            <a:solidFill>
              <a:srgbClr val="F6EFEF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0"/>
              <a:ext cx="8878012" cy="7954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92"/>
                </a:lnSpc>
              </a:pPr>
            </a:p>
          </p:txBody>
        </p:sp>
      </p:grpSp>
      <p:sp>
        <p:nvSpPr>
          <p:cNvPr name="AutoShape 14" id="14"/>
          <p:cNvSpPr/>
          <p:nvPr/>
        </p:nvSpPr>
        <p:spPr>
          <a:xfrm flipH="true" flipV="true">
            <a:off x="4827282" y="2205865"/>
            <a:ext cx="0" cy="10153874"/>
          </a:xfrm>
          <a:prstGeom prst="line">
            <a:avLst/>
          </a:prstGeom>
          <a:ln cap="flat" w="1905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5" id="15"/>
          <p:cNvSpPr/>
          <p:nvPr/>
        </p:nvSpPr>
        <p:spPr>
          <a:xfrm flipH="false" flipV="false" rot="0">
            <a:off x="5416781" y="7526421"/>
            <a:ext cx="1435892" cy="1860466"/>
          </a:xfrm>
          <a:custGeom>
            <a:avLst/>
            <a:gdLst/>
            <a:ahLst/>
            <a:cxnLst/>
            <a:rect r="r" b="b" t="t" l="l"/>
            <a:pathLst>
              <a:path h="1860466" w="1435892">
                <a:moveTo>
                  <a:pt x="0" y="0"/>
                </a:moveTo>
                <a:lnTo>
                  <a:pt x="1435892" y="0"/>
                </a:lnTo>
                <a:lnTo>
                  <a:pt x="1435892" y="1860466"/>
                </a:lnTo>
                <a:lnTo>
                  <a:pt x="0" y="186046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36164" t="-34021" r="-32973" b="-34961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7033702" y="7526421"/>
            <a:ext cx="1706058" cy="1706058"/>
          </a:xfrm>
          <a:custGeom>
            <a:avLst/>
            <a:gdLst/>
            <a:ahLst/>
            <a:cxnLst/>
            <a:rect r="r" b="b" t="t" l="l"/>
            <a:pathLst>
              <a:path h="1706058" w="1706058">
                <a:moveTo>
                  <a:pt x="0" y="0"/>
                </a:moveTo>
                <a:lnTo>
                  <a:pt x="1706057" y="0"/>
                </a:lnTo>
                <a:lnTo>
                  <a:pt x="1706057" y="1706058"/>
                </a:lnTo>
                <a:lnTo>
                  <a:pt x="0" y="170605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0940034" y="7526421"/>
            <a:ext cx="2172472" cy="2172472"/>
          </a:xfrm>
          <a:custGeom>
            <a:avLst/>
            <a:gdLst/>
            <a:ahLst/>
            <a:cxnLst/>
            <a:rect r="r" b="b" t="t" l="l"/>
            <a:pathLst>
              <a:path h="2172472" w="2172472">
                <a:moveTo>
                  <a:pt x="0" y="0"/>
                </a:moveTo>
                <a:lnTo>
                  <a:pt x="2172472" y="0"/>
                </a:lnTo>
                <a:lnTo>
                  <a:pt x="2172472" y="2172472"/>
                </a:lnTo>
                <a:lnTo>
                  <a:pt x="0" y="217247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4005401" y="8129656"/>
            <a:ext cx="651752" cy="651752"/>
          </a:xfrm>
          <a:custGeom>
            <a:avLst/>
            <a:gdLst/>
            <a:ahLst/>
            <a:cxnLst/>
            <a:rect r="r" b="b" t="t" l="l"/>
            <a:pathLst>
              <a:path h="651752" w="651752">
                <a:moveTo>
                  <a:pt x="0" y="0"/>
                </a:moveTo>
                <a:lnTo>
                  <a:pt x="651753" y="0"/>
                </a:lnTo>
                <a:lnTo>
                  <a:pt x="651753" y="651752"/>
                </a:lnTo>
                <a:lnTo>
                  <a:pt x="0" y="65175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14771454" y="8129656"/>
            <a:ext cx="651752" cy="651752"/>
          </a:xfrm>
          <a:custGeom>
            <a:avLst/>
            <a:gdLst/>
            <a:ahLst/>
            <a:cxnLst/>
            <a:rect r="r" b="b" t="t" l="l"/>
            <a:pathLst>
              <a:path h="651752" w="651752">
                <a:moveTo>
                  <a:pt x="0" y="0"/>
                </a:moveTo>
                <a:lnTo>
                  <a:pt x="651752" y="0"/>
                </a:lnTo>
                <a:lnTo>
                  <a:pt x="651752" y="651752"/>
                </a:lnTo>
                <a:lnTo>
                  <a:pt x="0" y="651752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13177659" y="8129656"/>
            <a:ext cx="713442" cy="651752"/>
          </a:xfrm>
          <a:custGeom>
            <a:avLst/>
            <a:gdLst/>
            <a:ahLst/>
            <a:cxnLst/>
            <a:rect r="r" b="b" t="t" l="l"/>
            <a:pathLst>
              <a:path h="651752" w="713442">
                <a:moveTo>
                  <a:pt x="0" y="0"/>
                </a:moveTo>
                <a:lnTo>
                  <a:pt x="713442" y="0"/>
                </a:lnTo>
                <a:lnTo>
                  <a:pt x="713442" y="651752"/>
                </a:lnTo>
                <a:lnTo>
                  <a:pt x="0" y="651752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-153650" t="-24279" r="-21184" b="-26144"/>
            </a:stretch>
          </a:blipFill>
        </p:spPr>
      </p:sp>
      <p:grpSp>
        <p:nvGrpSpPr>
          <p:cNvPr name="Group 21" id="21"/>
          <p:cNvGrpSpPr/>
          <p:nvPr/>
        </p:nvGrpSpPr>
        <p:grpSpPr>
          <a:xfrm rot="0">
            <a:off x="5416781" y="2205865"/>
            <a:ext cx="9226332" cy="4939249"/>
            <a:chOff x="0" y="0"/>
            <a:chExt cx="12301776" cy="6585665"/>
          </a:xfrm>
        </p:grpSpPr>
        <p:sp>
          <p:nvSpPr>
            <p:cNvPr name="TextBox 22" id="22"/>
            <p:cNvSpPr txBox="true"/>
            <p:nvPr/>
          </p:nvSpPr>
          <p:spPr>
            <a:xfrm rot="0">
              <a:off x="0" y="133350"/>
              <a:ext cx="12301776" cy="547581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0599"/>
                </a:lnSpc>
              </a:pPr>
              <a:r>
                <a:rPr lang="en-US" sz="9999" b="true">
                  <a:solidFill>
                    <a:srgbClr val="F6EFEF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Muchas</a:t>
              </a:r>
            </a:p>
            <a:p>
              <a:pPr algn="l">
                <a:lnSpc>
                  <a:spcPts val="10599"/>
                </a:lnSpc>
              </a:pPr>
              <a:r>
                <a:rPr lang="en-US" sz="9999" b="true">
                  <a:solidFill>
                    <a:srgbClr val="F6EFEF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gracias por </a:t>
              </a:r>
            </a:p>
            <a:p>
              <a:pPr algn="l">
                <a:lnSpc>
                  <a:spcPts val="10599"/>
                </a:lnSpc>
              </a:pPr>
              <a:r>
                <a:rPr lang="en-US" sz="9999" b="true">
                  <a:solidFill>
                    <a:srgbClr val="F6EFEF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la atención</a:t>
              </a:r>
            </a:p>
          </p:txBody>
        </p:sp>
        <p:sp>
          <p:nvSpPr>
            <p:cNvPr name="TextBox 23" id="23"/>
            <p:cNvSpPr txBox="true"/>
            <p:nvPr/>
          </p:nvSpPr>
          <p:spPr>
            <a:xfrm rot="0">
              <a:off x="0" y="5866422"/>
              <a:ext cx="12301776" cy="71924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340"/>
                </a:lnSpc>
              </a:pPr>
              <a:r>
                <a:rPr lang="en-US" sz="3500" b="true">
                  <a:solidFill>
                    <a:srgbClr val="BF1341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¿Cuál creen que es el panorama más factible?</a:t>
              </a:r>
            </a:p>
          </p:txBody>
        </p:sp>
      </p:grpSp>
      <p:sp>
        <p:nvSpPr>
          <p:cNvPr name="TextBox 24" id="24"/>
          <p:cNvSpPr txBox="true"/>
          <p:nvPr/>
        </p:nvSpPr>
        <p:spPr>
          <a:xfrm rot="0">
            <a:off x="12979732" y="8939567"/>
            <a:ext cx="2641402" cy="3136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80"/>
              </a:lnSpc>
              <a:spcBef>
                <a:spcPct val="0"/>
              </a:spcBef>
            </a:pPr>
            <a:r>
              <a:rPr lang="en-US" b="true" sz="200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@hermesdivulgacion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567820" y="9649975"/>
            <a:ext cx="2073496" cy="637025"/>
            <a:chOff x="0" y="0"/>
            <a:chExt cx="264564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645640" cy="812800"/>
            </a:xfrm>
            <a:custGeom>
              <a:avLst/>
              <a:gdLst/>
              <a:ahLst/>
              <a:cxnLst/>
              <a:rect r="r" b="b" t="t" l="l"/>
              <a:pathLst>
                <a:path h="812800" w="2645640">
                  <a:moveTo>
                    <a:pt x="0" y="0"/>
                  </a:moveTo>
                  <a:lnTo>
                    <a:pt x="2645640" y="0"/>
                  </a:lnTo>
                  <a:lnTo>
                    <a:pt x="264564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BF1341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2645640" cy="8128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92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028700" y="3870299"/>
            <a:ext cx="571967" cy="571967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BF1341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0"/>
              <a:ext cx="812800" cy="8128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92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028700" y="5366190"/>
            <a:ext cx="571967" cy="571967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BF1341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0"/>
              <a:ext cx="812800" cy="8128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92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028700" y="6862082"/>
            <a:ext cx="571967" cy="571967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BF1341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0"/>
              <a:ext cx="812800" cy="8128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92"/>
                </a:lnSpc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9466109" y="2360218"/>
            <a:ext cx="7793191" cy="5566565"/>
          </a:xfrm>
          <a:custGeom>
            <a:avLst/>
            <a:gdLst/>
            <a:ahLst/>
            <a:cxnLst/>
            <a:rect r="r" b="b" t="t" l="l"/>
            <a:pathLst>
              <a:path h="5566565" w="7793191">
                <a:moveTo>
                  <a:pt x="0" y="0"/>
                </a:moveTo>
                <a:lnTo>
                  <a:pt x="7793191" y="0"/>
                </a:lnTo>
                <a:lnTo>
                  <a:pt x="7793191" y="5566564"/>
                </a:lnTo>
                <a:lnTo>
                  <a:pt x="0" y="556656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15" id="15"/>
          <p:cNvGrpSpPr/>
          <p:nvPr/>
        </p:nvGrpSpPr>
        <p:grpSpPr>
          <a:xfrm rot="0">
            <a:off x="868435" y="535205"/>
            <a:ext cx="12517041" cy="1728671"/>
            <a:chOff x="0" y="0"/>
            <a:chExt cx="16689388" cy="2304895"/>
          </a:xfrm>
        </p:grpSpPr>
        <p:sp>
          <p:nvSpPr>
            <p:cNvPr name="TextBox 16" id="16"/>
            <p:cNvSpPr txBox="true"/>
            <p:nvPr/>
          </p:nvSpPr>
          <p:spPr>
            <a:xfrm rot="0">
              <a:off x="0" y="104775"/>
              <a:ext cx="16689388" cy="140611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7898"/>
                </a:lnSpc>
              </a:pPr>
              <a:r>
                <a:rPr lang="en-US" sz="7450" b="true">
                  <a:solidFill>
                    <a:srgbClr val="14083B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Antecedentes</a:t>
              </a:r>
            </a:p>
          </p:txBody>
        </p:sp>
        <p:sp>
          <p:nvSpPr>
            <p:cNvPr name="TextBox 17" id="17"/>
            <p:cNvSpPr txBox="true"/>
            <p:nvPr/>
          </p:nvSpPr>
          <p:spPr>
            <a:xfrm rot="0">
              <a:off x="0" y="1733134"/>
              <a:ext cx="16435920" cy="57176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439"/>
                </a:lnSpc>
              </a:pPr>
              <a:r>
                <a:rPr lang="en-US" sz="2773" b="true">
                  <a:solidFill>
                    <a:srgbClr val="FFFFFF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Espectros de alta resolución</a:t>
              </a:r>
            </a:p>
          </p:txBody>
        </p:sp>
      </p:grpSp>
      <p:sp>
        <p:nvSpPr>
          <p:cNvPr name="TextBox 18" id="18"/>
          <p:cNvSpPr txBox="true"/>
          <p:nvPr/>
        </p:nvSpPr>
        <p:spPr>
          <a:xfrm rot="0">
            <a:off x="1994024" y="3771345"/>
            <a:ext cx="6894236" cy="8340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47"/>
              </a:lnSpc>
            </a:pPr>
            <a:r>
              <a:rPr lang="en-US" sz="2699" b="true">
                <a:solidFill>
                  <a:srgbClr val="F2F2F2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Toma de datos | Datos tomados por FIDEOS en el 2022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994024" y="5267237"/>
            <a:ext cx="6894236" cy="8340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47"/>
              </a:lnSpc>
            </a:pPr>
            <a:r>
              <a:rPr lang="en-US" sz="2699" b="true">
                <a:solidFill>
                  <a:srgbClr val="F2F2F2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13 Objetos | K-rich, Na-rich, N-rich, Si-rich y s-rich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994024" y="6972679"/>
            <a:ext cx="5208313" cy="4149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47"/>
              </a:lnSpc>
            </a:pPr>
            <a:r>
              <a:rPr lang="en-US" sz="2699" b="true">
                <a:solidFill>
                  <a:srgbClr val="F2F2F2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s-rich | HD 55496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567820" y="9649975"/>
            <a:ext cx="2073496" cy="637025"/>
            <a:chOff x="0" y="0"/>
            <a:chExt cx="264564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645640" cy="812800"/>
            </a:xfrm>
            <a:custGeom>
              <a:avLst/>
              <a:gdLst/>
              <a:ahLst/>
              <a:cxnLst/>
              <a:rect r="r" b="b" t="t" l="l"/>
              <a:pathLst>
                <a:path h="812800" w="2645640">
                  <a:moveTo>
                    <a:pt x="0" y="0"/>
                  </a:moveTo>
                  <a:lnTo>
                    <a:pt x="2645640" y="0"/>
                  </a:lnTo>
                  <a:lnTo>
                    <a:pt x="264564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BF1341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2645640" cy="8128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92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196128" y="2402699"/>
            <a:ext cx="7520614" cy="6595226"/>
          </a:xfrm>
          <a:custGeom>
            <a:avLst/>
            <a:gdLst/>
            <a:ahLst/>
            <a:cxnLst/>
            <a:rect r="r" b="b" t="t" l="l"/>
            <a:pathLst>
              <a:path h="6595226" w="7520614">
                <a:moveTo>
                  <a:pt x="0" y="0"/>
                </a:moveTo>
                <a:lnTo>
                  <a:pt x="7520614" y="0"/>
                </a:lnTo>
                <a:lnTo>
                  <a:pt x="7520614" y="6595226"/>
                </a:lnTo>
                <a:lnTo>
                  <a:pt x="0" y="659522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9625168" y="2268574"/>
            <a:ext cx="7520614" cy="6595226"/>
          </a:xfrm>
          <a:custGeom>
            <a:avLst/>
            <a:gdLst/>
            <a:ahLst/>
            <a:cxnLst/>
            <a:rect r="r" b="b" t="t" l="l"/>
            <a:pathLst>
              <a:path h="6595226" w="7520614">
                <a:moveTo>
                  <a:pt x="0" y="0"/>
                </a:moveTo>
                <a:lnTo>
                  <a:pt x="7520614" y="0"/>
                </a:lnTo>
                <a:lnTo>
                  <a:pt x="7520614" y="6595227"/>
                </a:lnTo>
                <a:lnTo>
                  <a:pt x="0" y="659522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868435" y="535205"/>
            <a:ext cx="12517041" cy="1728671"/>
            <a:chOff x="0" y="0"/>
            <a:chExt cx="16689388" cy="2304895"/>
          </a:xfrm>
        </p:grpSpPr>
        <p:sp>
          <p:nvSpPr>
            <p:cNvPr name="TextBox 8" id="8"/>
            <p:cNvSpPr txBox="true"/>
            <p:nvPr/>
          </p:nvSpPr>
          <p:spPr>
            <a:xfrm rot="0">
              <a:off x="0" y="104775"/>
              <a:ext cx="16689388" cy="140611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7898"/>
                </a:lnSpc>
              </a:pPr>
              <a:r>
                <a:rPr lang="en-US" sz="7450" b="true">
                  <a:solidFill>
                    <a:srgbClr val="14083B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HD 55496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1733134"/>
              <a:ext cx="16435920" cy="57176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439"/>
                </a:lnSpc>
              </a:pPr>
              <a:r>
                <a:rPr lang="en-US" sz="2773" b="true">
                  <a:solidFill>
                    <a:srgbClr val="FFFFFF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Estrella químicamente - Srich</a:t>
              </a: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4607719" y="9132050"/>
            <a:ext cx="9072562" cy="3592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92"/>
              </a:lnSpc>
              <a:spcBef>
                <a:spcPct val="0"/>
              </a:spcBef>
            </a:pPr>
            <a:r>
              <a:rPr lang="en-US" b="true" sz="2413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Figura 1: Espectros en crudo, con superposición de órdenes.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567820" y="9649975"/>
            <a:ext cx="2073496" cy="637025"/>
            <a:chOff x="0" y="0"/>
            <a:chExt cx="264564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645640" cy="812800"/>
            </a:xfrm>
            <a:custGeom>
              <a:avLst/>
              <a:gdLst/>
              <a:ahLst/>
              <a:cxnLst/>
              <a:rect r="r" b="b" t="t" l="l"/>
              <a:pathLst>
                <a:path h="812800" w="2645640">
                  <a:moveTo>
                    <a:pt x="0" y="0"/>
                  </a:moveTo>
                  <a:lnTo>
                    <a:pt x="2645640" y="0"/>
                  </a:lnTo>
                  <a:lnTo>
                    <a:pt x="264564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BF1341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2645640" cy="8128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92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3004606" y="2525749"/>
            <a:ext cx="6491369" cy="6726119"/>
          </a:xfrm>
          <a:custGeom>
            <a:avLst/>
            <a:gdLst/>
            <a:ahLst/>
            <a:cxnLst/>
            <a:rect r="r" b="b" t="t" l="l"/>
            <a:pathLst>
              <a:path h="6726119" w="6491369">
                <a:moveTo>
                  <a:pt x="0" y="0"/>
                </a:moveTo>
                <a:lnTo>
                  <a:pt x="6491368" y="0"/>
                </a:lnTo>
                <a:lnTo>
                  <a:pt x="6491368" y="6726120"/>
                </a:lnTo>
                <a:lnTo>
                  <a:pt x="0" y="672612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0139791" y="2525749"/>
            <a:ext cx="6491369" cy="6726119"/>
          </a:xfrm>
          <a:custGeom>
            <a:avLst/>
            <a:gdLst/>
            <a:ahLst/>
            <a:cxnLst/>
            <a:rect r="r" b="b" t="t" l="l"/>
            <a:pathLst>
              <a:path h="6726119" w="6491369">
                <a:moveTo>
                  <a:pt x="0" y="0"/>
                </a:moveTo>
                <a:lnTo>
                  <a:pt x="6491369" y="0"/>
                </a:lnTo>
                <a:lnTo>
                  <a:pt x="6491369" y="6726120"/>
                </a:lnTo>
                <a:lnTo>
                  <a:pt x="0" y="672612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868435" y="754280"/>
            <a:ext cx="12517041" cy="1728671"/>
            <a:chOff x="0" y="0"/>
            <a:chExt cx="16689388" cy="2304895"/>
          </a:xfrm>
        </p:grpSpPr>
        <p:sp>
          <p:nvSpPr>
            <p:cNvPr name="TextBox 8" id="8"/>
            <p:cNvSpPr txBox="true"/>
            <p:nvPr/>
          </p:nvSpPr>
          <p:spPr>
            <a:xfrm rot="0">
              <a:off x="0" y="104775"/>
              <a:ext cx="16689388" cy="140611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7898"/>
                </a:lnSpc>
              </a:pPr>
              <a:r>
                <a:rPr lang="en-US" sz="7450" b="true">
                  <a:solidFill>
                    <a:srgbClr val="14083B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Espectros en 1D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1733134"/>
              <a:ext cx="16435920" cy="57176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439"/>
                </a:lnSpc>
              </a:pPr>
              <a:r>
                <a:rPr lang="en-US" sz="2773" b="true">
                  <a:solidFill>
                    <a:srgbClr val="FFFFFF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     Script de Python</a:t>
              </a: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807004" y="2070292"/>
            <a:ext cx="385284" cy="422184"/>
          </a:xfrm>
          <a:custGeom>
            <a:avLst/>
            <a:gdLst/>
            <a:ahLst/>
            <a:cxnLst/>
            <a:rect r="r" b="b" t="t" l="l"/>
            <a:pathLst>
              <a:path h="422184" w="385284">
                <a:moveTo>
                  <a:pt x="0" y="0"/>
                </a:moveTo>
                <a:lnTo>
                  <a:pt x="385284" y="0"/>
                </a:lnTo>
                <a:lnTo>
                  <a:pt x="385284" y="422184"/>
                </a:lnTo>
                <a:lnTo>
                  <a:pt x="0" y="42218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5001737" y="9290762"/>
            <a:ext cx="8988475" cy="3592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92"/>
              </a:lnSpc>
              <a:spcBef>
                <a:spcPct val="0"/>
              </a:spcBef>
            </a:pPr>
            <a:r>
              <a:rPr lang="en-US" b="true" sz="2413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Figura 2: Recopilación de los 8 Espectros de HD 55496 en 1D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567820" y="9649975"/>
            <a:ext cx="2073496" cy="637025"/>
            <a:chOff x="0" y="0"/>
            <a:chExt cx="264564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645640" cy="812800"/>
            </a:xfrm>
            <a:custGeom>
              <a:avLst/>
              <a:gdLst/>
              <a:ahLst/>
              <a:cxnLst/>
              <a:rect r="r" b="b" t="t" l="l"/>
              <a:pathLst>
                <a:path h="812800" w="2645640">
                  <a:moveTo>
                    <a:pt x="0" y="0"/>
                  </a:moveTo>
                  <a:lnTo>
                    <a:pt x="2645640" y="0"/>
                  </a:lnTo>
                  <a:lnTo>
                    <a:pt x="264564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BF1341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2645640" cy="8128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92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868435" y="754280"/>
            <a:ext cx="12517041" cy="1728671"/>
            <a:chOff x="0" y="0"/>
            <a:chExt cx="16689388" cy="2304895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0" y="104775"/>
              <a:ext cx="16689388" cy="140611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7898"/>
                </a:lnSpc>
              </a:pPr>
              <a:r>
                <a:rPr lang="en-US" sz="7450" b="true">
                  <a:solidFill>
                    <a:srgbClr val="14083B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Velocidad radial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1733134"/>
              <a:ext cx="16435920" cy="57176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439"/>
                </a:lnSpc>
              </a:pPr>
              <a:r>
                <a:rPr lang="en-US" sz="2773" b="true">
                  <a:solidFill>
                    <a:srgbClr val="FFFFFF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     Tareas de iSpec</a:t>
              </a: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732922" y="2967847"/>
            <a:ext cx="6537630" cy="5471712"/>
          </a:xfrm>
          <a:custGeom>
            <a:avLst/>
            <a:gdLst/>
            <a:ahLst/>
            <a:cxnLst/>
            <a:rect r="r" b="b" t="t" l="l"/>
            <a:pathLst>
              <a:path h="5471712" w="6537630">
                <a:moveTo>
                  <a:pt x="0" y="0"/>
                </a:moveTo>
                <a:lnTo>
                  <a:pt x="6537630" y="0"/>
                </a:lnTo>
                <a:lnTo>
                  <a:pt x="6537630" y="5471712"/>
                </a:lnTo>
                <a:lnTo>
                  <a:pt x="0" y="547171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9144000" y="1153024"/>
            <a:ext cx="8115300" cy="7649295"/>
          </a:xfrm>
          <a:custGeom>
            <a:avLst/>
            <a:gdLst/>
            <a:ahLst/>
            <a:cxnLst/>
            <a:rect r="r" b="b" t="t" l="l"/>
            <a:pathLst>
              <a:path h="7649295" w="8115300">
                <a:moveTo>
                  <a:pt x="0" y="0"/>
                </a:moveTo>
                <a:lnTo>
                  <a:pt x="8115300" y="0"/>
                </a:lnTo>
                <a:lnTo>
                  <a:pt x="8115300" y="7649295"/>
                </a:lnTo>
                <a:lnTo>
                  <a:pt x="0" y="764929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803538" y="2061202"/>
            <a:ext cx="412224" cy="412224"/>
          </a:xfrm>
          <a:custGeom>
            <a:avLst/>
            <a:gdLst/>
            <a:ahLst/>
            <a:cxnLst/>
            <a:rect r="r" b="b" t="t" l="l"/>
            <a:pathLst>
              <a:path h="412224" w="412224">
                <a:moveTo>
                  <a:pt x="0" y="0"/>
                </a:moveTo>
                <a:lnTo>
                  <a:pt x="412224" y="0"/>
                </a:lnTo>
                <a:lnTo>
                  <a:pt x="412224" y="412224"/>
                </a:lnTo>
                <a:lnTo>
                  <a:pt x="0" y="41222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2988985" y="9229725"/>
            <a:ext cx="13013978" cy="3592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92"/>
              </a:lnSpc>
              <a:spcBef>
                <a:spcPct val="0"/>
              </a:spcBef>
            </a:pPr>
            <a:r>
              <a:rPr lang="en-US" b="true" sz="2413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Figura 3: Velocidad radial calculada por medio de iSpec para los espectros procesados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567820" y="9649975"/>
            <a:ext cx="2073496" cy="637025"/>
            <a:chOff x="0" y="0"/>
            <a:chExt cx="264564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645640" cy="812800"/>
            </a:xfrm>
            <a:custGeom>
              <a:avLst/>
              <a:gdLst/>
              <a:ahLst/>
              <a:cxnLst/>
              <a:rect r="r" b="b" t="t" l="l"/>
              <a:pathLst>
                <a:path h="812800" w="2645640">
                  <a:moveTo>
                    <a:pt x="0" y="0"/>
                  </a:moveTo>
                  <a:lnTo>
                    <a:pt x="2645640" y="0"/>
                  </a:lnTo>
                  <a:lnTo>
                    <a:pt x="264564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BF1341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2645640" cy="8128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92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868435" y="754280"/>
            <a:ext cx="12517041" cy="1728671"/>
            <a:chOff x="0" y="0"/>
            <a:chExt cx="16689388" cy="2304895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0" y="104775"/>
              <a:ext cx="16689388" cy="140611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7898"/>
                </a:lnSpc>
              </a:pPr>
              <a:r>
                <a:rPr lang="en-US" sz="7450" b="true">
                  <a:solidFill>
                    <a:srgbClr val="14083B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Velocidad radial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1733134"/>
              <a:ext cx="16435920" cy="57176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439"/>
                </a:lnSpc>
              </a:pPr>
              <a:r>
                <a:rPr lang="en-US" sz="2773" b="true">
                  <a:solidFill>
                    <a:srgbClr val="FFFFFF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     Pipeline de CERES</a:t>
              </a: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8870894" y="1153024"/>
            <a:ext cx="8354891" cy="7649295"/>
          </a:xfrm>
          <a:custGeom>
            <a:avLst/>
            <a:gdLst/>
            <a:ahLst/>
            <a:cxnLst/>
            <a:rect r="r" b="b" t="t" l="l"/>
            <a:pathLst>
              <a:path h="7649295" w="8354891">
                <a:moveTo>
                  <a:pt x="0" y="0"/>
                </a:moveTo>
                <a:lnTo>
                  <a:pt x="8354891" y="0"/>
                </a:lnTo>
                <a:lnTo>
                  <a:pt x="8354891" y="7649295"/>
                </a:lnTo>
                <a:lnTo>
                  <a:pt x="0" y="764929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2054344" y="3253955"/>
            <a:ext cx="5758464" cy="5204766"/>
          </a:xfrm>
          <a:custGeom>
            <a:avLst/>
            <a:gdLst/>
            <a:ahLst/>
            <a:cxnLst/>
            <a:rect r="r" b="b" t="t" l="l"/>
            <a:pathLst>
              <a:path h="5204766" w="5758464">
                <a:moveTo>
                  <a:pt x="0" y="0"/>
                </a:moveTo>
                <a:lnTo>
                  <a:pt x="5758464" y="0"/>
                </a:lnTo>
                <a:lnTo>
                  <a:pt x="5758464" y="5204766"/>
                </a:lnTo>
                <a:lnTo>
                  <a:pt x="0" y="520476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4954186" y="9229725"/>
            <a:ext cx="9083576" cy="3592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92"/>
              </a:lnSpc>
              <a:spcBef>
                <a:spcPct val="0"/>
              </a:spcBef>
            </a:pPr>
            <a:r>
              <a:rPr lang="en-US" b="true" sz="2413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Figura 4: Velocidad radial calculada por el pipeline de CERES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567820" y="9649975"/>
            <a:ext cx="2073496" cy="637025"/>
            <a:chOff x="0" y="0"/>
            <a:chExt cx="264564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645640" cy="812800"/>
            </a:xfrm>
            <a:custGeom>
              <a:avLst/>
              <a:gdLst/>
              <a:ahLst/>
              <a:cxnLst/>
              <a:rect r="r" b="b" t="t" l="l"/>
              <a:pathLst>
                <a:path h="812800" w="2645640">
                  <a:moveTo>
                    <a:pt x="0" y="0"/>
                  </a:moveTo>
                  <a:lnTo>
                    <a:pt x="2645640" y="0"/>
                  </a:lnTo>
                  <a:lnTo>
                    <a:pt x="264564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BF1341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2645640" cy="8128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92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2566490" y="2878990"/>
            <a:ext cx="13155021" cy="6053864"/>
          </a:xfrm>
          <a:custGeom>
            <a:avLst/>
            <a:gdLst/>
            <a:ahLst/>
            <a:cxnLst/>
            <a:rect r="r" b="b" t="t" l="l"/>
            <a:pathLst>
              <a:path h="6053864" w="13155021">
                <a:moveTo>
                  <a:pt x="0" y="0"/>
                </a:moveTo>
                <a:lnTo>
                  <a:pt x="13155020" y="0"/>
                </a:lnTo>
                <a:lnTo>
                  <a:pt x="13155020" y="6053864"/>
                </a:lnTo>
                <a:lnTo>
                  <a:pt x="0" y="605386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868435" y="754280"/>
            <a:ext cx="12517041" cy="1728671"/>
            <a:chOff x="0" y="0"/>
            <a:chExt cx="16689388" cy="2304895"/>
          </a:xfrm>
        </p:grpSpPr>
        <p:sp>
          <p:nvSpPr>
            <p:cNvPr name="TextBox 7" id="7"/>
            <p:cNvSpPr txBox="true"/>
            <p:nvPr/>
          </p:nvSpPr>
          <p:spPr>
            <a:xfrm rot="0">
              <a:off x="0" y="104775"/>
              <a:ext cx="16689388" cy="140611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7898"/>
                </a:lnSpc>
              </a:pPr>
              <a:r>
                <a:rPr lang="en-US" sz="7450" b="true">
                  <a:solidFill>
                    <a:srgbClr val="14083B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Periodograma VR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1733134"/>
              <a:ext cx="16435920" cy="57176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439"/>
                </a:lnSpc>
              </a:pPr>
              <a:r>
                <a:rPr lang="en-US" sz="2773" b="true">
                  <a:solidFill>
                    <a:srgbClr val="FFFFFF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VR de iSpec</a:t>
              </a: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5943149" y="9078693"/>
            <a:ext cx="7105650" cy="3592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92"/>
              </a:lnSpc>
              <a:spcBef>
                <a:spcPct val="0"/>
              </a:spcBef>
            </a:pPr>
            <a:r>
              <a:rPr lang="en-US" b="true" sz="2413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Figura 5: Periodograma para los datos de iSpec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4496243" y="2463901"/>
            <a:ext cx="4098592" cy="3507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27"/>
              </a:lnSpc>
            </a:pPr>
            <a:r>
              <a:rPr lang="en-US" sz="2199" b="true">
                <a:solidFill>
                  <a:srgbClr val="F2F2F2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Periodo de 5.41 días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538799" y="2463901"/>
            <a:ext cx="4098592" cy="3507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27"/>
              </a:lnSpc>
            </a:pPr>
            <a:r>
              <a:rPr lang="en-US" sz="2199" b="true">
                <a:solidFill>
                  <a:srgbClr val="F2F2F2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Periodo de 5.36 días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567820" y="9649975"/>
            <a:ext cx="2073496" cy="637025"/>
            <a:chOff x="0" y="0"/>
            <a:chExt cx="264564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645640" cy="812800"/>
            </a:xfrm>
            <a:custGeom>
              <a:avLst/>
              <a:gdLst/>
              <a:ahLst/>
              <a:cxnLst/>
              <a:rect r="r" b="b" t="t" l="l"/>
              <a:pathLst>
                <a:path h="812800" w="2645640">
                  <a:moveTo>
                    <a:pt x="0" y="0"/>
                  </a:moveTo>
                  <a:lnTo>
                    <a:pt x="2645640" y="0"/>
                  </a:lnTo>
                  <a:lnTo>
                    <a:pt x="264564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BF1341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2645640" cy="8128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92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9291457" y="1805674"/>
            <a:ext cx="7798642" cy="7844301"/>
          </a:xfrm>
          <a:custGeom>
            <a:avLst/>
            <a:gdLst/>
            <a:ahLst/>
            <a:cxnLst/>
            <a:rect r="r" b="b" t="t" l="l"/>
            <a:pathLst>
              <a:path h="7844301" w="7798642">
                <a:moveTo>
                  <a:pt x="0" y="0"/>
                </a:moveTo>
                <a:lnTo>
                  <a:pt x="7798641" y="0"/>
                </a:lnTo>
                <a:lnTo>
                  <a:pt x="7798641" y="7844301"/>
                </a:lnTo>
                <a:lnTo>
                  <a:pt x="0" y="784430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868435" y="754280"/>
            <a:ext cx="12517041" cy="1728671"/>
            <a:chOff x="0" y="0"/>
            <a:chExt cx="16689388" cy="2304895"/>
          </a:xfrm>
        </p:grpSpPr>
        <p:sp>
          <p:nvSpPr>
            <p:cNvPr name="TextBox 7" id="7"/>
            <p:cNvSpPr txBox="true"/>
            <p:nvPr/>
          </p:nvSpPr>
          <p:spPr>
            <a:xfrm rot="0">
              <a:off x="0" y="104775"/>
              <a:ext cx="16689388" cy="140611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7898"/>
                </a:lnSpc>
              </a:pPr>
              <a:r>
                <a:rPr lang="en-US" sz="7450" b="true">
                  <a:solidFill>
                    <a:srgbClr val="14083B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False Alarm Probability | FAP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1733134"/>
              <a:ext cx="16435920" cy="57176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439"/>
                </a:lnSpc>
              </a:pPr>
              <a:r>
                <a:rPr lang="en-US" sz="2773" b="true">
                  <a:solidFill>
                    <a:srgbClr val="FFFFFF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VR de iSpec</a:t>
              </a: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1028700" y="3477993"/>
            <a:ext cx="7888486" cy="33310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92"/>
              </a:lnSpc>
              <a:spcBef>
                <a:spcPct val="0"/>
              </a:spcBef>
            </a:pPr>
            <a:r>
              <a:rPr lang="en-US" b="true" sz="2413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--------------------------------------------------------------------------------</a:t>
            </a:r>
          </a:p>
          <a:p>
            <a:pPr algn="ctr">
              <a:lnSpc>
                <a:spcPts val="2992"/>
              </a:lnSpc>
              <a:spcBef>
                <a:spcPct val="0"/>
              </a:spcBef>
            </a:pPr>
            <a:r>
              <a:rPr lang="en-US" b="true" sz="2413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Valor del máximo pico:  14.500</a:t>
            </a:r>
          </a:p>
          <a:p>
            <a:pPr algn="ctr">
              <a:lnSpc>
                <a:spcPts val="2992"/>
              </a:lnSpc>
              <a:spcBef>
                <a:spcPct val="0"/>
              </a:spcBef>
            </a:pPr>
            <a:r>
              <a:rPr lang="en-US" b="true" sz="2413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'False Alarm Probability' con dato</a:t>
            </a:r>
          </a:p>
          <a:p>
            <a:pPr algn="ctr">
              <a:lnSpc>
                <a:spcPts val="2992"/>
              </a:lnSpc>
              <a:spcBef>
                <a:spcPct val="0"/>
              </a:spcBef>
            </a:pPr>
            <a:r>
              <a:rPr lang="en-US" b="true" sz="2413">
                <a:solidFill>
                  <a:srgbClr val="14083B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bootstrap: 0.147</a:t>
            </a:r>
          </a:p>
          <a:p>
            <a:pPr algn="ctr">
              <a:lnSpc>
                <a:spcPts val="2992"/>
              </a:lnSpc>
              <a:spcBef>
                <a:spcPct val="0"/>
              </a:spcBef>
            </a:pPr>
            <a:r>
              <a:rPr lang="en-US" b="true" sz="2413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--------------------------------------------------------------------------------</a:t>
            </a:r>
          </a:p>
          <a:p>
            <a:pPr algn="ctr">
              <a:lnSpc>
                <a:spcPts val="2992"/>
              </a:lnSpc>
              <a:spcBef>
                <a:spcPct val="0"/>
              </a:spcBef>
            </a:pPr>
            <a:r>
              <a:rPr lang="en-US" b="true" sz="2413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Valor del máximo pico:  10.717</a:t>
            </a:r>
          </a:p>
          <a:p>
            <a:pPr algn="ctr">
              <a:lnSpc>
                <a:spcPts val="2992"/>
              </a:lnSpc>
              <a:spcBef>
                <a:spcPct val="0"/>
              </a:spcBef>
            </a:pPr>
            <a:r>
              <a:rPr lang="en-US" b="true" sz="2413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'False Alarm Probbility' sin dato</a:t>
            </a:r>
          </a:p>
          <a:p>
            <a:pPr algn="ctr">
              <a:lnSpc>
                <a:spcPts val="2992"/>
              </a:lnSpc>
              <a:spcBef>
                <a:spcPct val="0"/>
              </a:spcBef>
            </a:pPr>
            <a:r>
              <a:rPr lang="en-US" b="true" sz="2413">
                <a:solidFill>
                  <a:srgbClr val="14083B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bootstrap: 0.139</a:t>
            </a:r>
          </a:p>
          <a:p>
            <a:pPr algn="ctr">
              <a:lnSpc>
                <a:spcPts val="2992"/>
              </a:lnSpc>
              <a:spcBef>
                <a:spcPct val="0"/>
              </a:spcBef>
            </a:pPr>
            <a:r>
              <a:rPr lang="en-US" b="true" sz="2413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--------------------------------------------------------------------------------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538139" y="8527611"/>
            <a:ext cx="6869609" cy="7306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92"/>
              </a:lnSpc>
              <a:spcBef>
                <a:spcPct val="0"/>
              </a:spcBef>
            </a:pPr>
            <a:r>
              <a:rPr lang="en-US" b="true" sz="2413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Figura 6: Frecuencias y Periodos encontrados</a:t>
            </a:r>
          </a:p>
          <a:p>
            <a:pPr algn="ctr">
              <a:lnSpc>
                <a:spcPts val="2992"/>
              </a:lnSpc>
              <a:spcBef>
                <a:spcPct val="0"/>
              </a:spcBef>
            </a:pPr>
            <a:r>
              <a:rPr lang="en-US" b="true" sz="2413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para VR de iSpec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DAGDXOZ4T0Q</dc:identifier>
  <dcterms:modified xsi:type="dcterms:W3CDTF">2011-08-01T06:04:30Z</dcterms:modified>
  <cp:revision>1</cp:revision>
  <dc:title>Presentación Universitaria Ingeniería Informática Profesional Azul Rojo</dc:title>
</cp:coreProperties>
</file>