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75" r:id="rId3"/>
    <p:sldId id="276" r:id="rId4"/>
    <p:sldId id="261" r:id="rId5"/>
    <p:sldId id="268" r:id="rId6"/>
    <p:sldId id="265" r:id="rId7"/>
    <p:sldId id="266" r:id="rId8"/>
    <p:sldId id="263" r:id="rId9"/>
    <p:sldId id="267" r:id="rId10"/>
    <p:sldId id="259" r:id="rId11"/>
    <p:sldId id="269" r:id="rId12"/>
    <p:sldId id="270" r:id="rId13"/>
    <p:sldId id="272" r:id="rId14"/>
    <p:sldId id="277" r:id="rId15"/>
    <p:sldId id="262" r:id="rId16"/>
    <p:sldId id="258" r:id="rId17"/>
    <p:sldId id="257" r:id="rId18"/>
    <p:sldId id="273" r:id="rId19"/>
    <p:sldId id="278" r:id="rId20"/>
    <p:sldId id="279" r:id="rId21"/>
    <p:sldId id="280" r:id="rId22"/>
    <p:sldId id="281" r:id="rId23"/>
    <p:sldId id="284" r:id="rId24"/>
    <p:sldId id="283" r:id="rId25"/>
    <p:sldId id="285" r:id="rId26"/>
    <p:sldId id="288" r:id="rId27"/>
    <p:sldId id="286" r:id="rId28"/>
    <p:sldId id="291" r:id="rId29"/>
    <p:sldId id="292"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ra Guevara" initials="AG" lastIdx="1" clrIdx="0">
    <p:extLst>
      <p:ext uri="{19B8F6BF-5375-455C-9EA6-DF929625EA0E}">
        <p15:presenceInfo xmlns:p15="http://schemas.microsoft.com/office/powerpoint/2012/main" userId="5b37378ace021c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43"/>
    <p:restoredTop sz="94755"/>
  </p:normalViewPr>
  <p:slideViewPr>
    <p:cSldViewPr snapToGrid="0" snapToObjects="1">
      <p:cViewPr varScale="1">
        <p:scale>
          <a:sx n="80" d="100"/>
          <a:sy n="80" d="100"/>
        </p:scale>
        <p:origin x="20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ADBD17-A006-AF40-9845-030DE76F7A53}"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C19B6FA4-69F1-7141-9685-344E5732CF28}">
      <dgm:prSet phldrT="[Text]" custT="1"/>
      <dgm:spPr/>
      <dgm:t>
        <a:bodyPr/>
        <a:lstStyle/>
        <a:p>
          <a:r>
            <a:rPr lang="en-US" sz="3200" dirty="0"/>
            <a:t>B</a:t>
          </a:r>
        </a:p>
      </dgm:t>
    </dgm:pt>
    <dgm:pt modelId="{965C9FD7-DEA5-4140-8A29-80EBE167201A}" type="parTrans" cxnId="{8D4B88FC-D6B9-3A48-BF8F-78CEFDEB71B3}">
      <dgm:prSet/>
      <dgm:spPr/>
      <dgm:t>
        <a:bodyPr/>
        <a:lstStyle/>
        <a:p>
          <a:endParaRPr lang="en-US"/>
        </a:p>
      </dgm:t>
    </dgm:pt>
    <dgm:pt modelId="{9553BDE5-E5F3-AB42-8A35-A11821FE2CEB}" type="sibTrans" cxnId="{8D4B88FC-D6B9-3A48-BF8F-78CEFDEB71B3}">
      <dgm:prSet/>
      <dgm:spPr/>
      <dgm:t>
        <a:bodyPr/>
        <a:lstStyle/>
        <a:p>
          <a:endParaRPr lang="en-US"/>
        </a:p>
      </dgm:t>
    </dgm:pt>
    <dgm:pt modelId="{C95D2CFF-024A-0647-A82E-22FFB0AE4ABF}">
      <dgm:prSet phldrT="[Text]"/>
      <dgm:spPr/>
      <dgm:t>
        <a:bodyPr/>
        <a:lstStyle/>
        <a:p>
          <a:pPr>
            <a:buNone/>
          </a:pPr>
          <a:r>
            <a:rPr lang="en-US" dirty="0"/>
            <a:t>Business Question &amp; Impact, Stakeholders, Timeline</a:t>
          </a:r>
        </a:p>
      </dgm:t>
    </dgm:pt>
    <dgm:pt modelId="{FCB7A56C-EDC3-D145-A9C1-0E656E3D182B}" type="parTrans" cxnId="{70048865-211E-664A-98D8-BA520F7150BD}">
      <dgm:prSet/>
      <dgm:spPr/>
      <dgm:t>
        <a:bodyPr/>
        <a:lstStyle/>
        <a:p>
          <a:endParaRPr lang="en-US"/>
        </a:p>
      </dgm:t>
    </dgm:pt>
    <dgm:pt modelId="{B015E2D8-BE14-AE45-8BF2-F709B8674F38}" type="sibTrans" cxnId="{70048865-211E-664A-98D8-BA520F7150BD}">
      <dgm:prSet/>
      <dgm:spPr/>
      <dgm:t>
        <a:bodyPr/>
        <a:lstStyle/>
        <a:p>
          <a:endParaRPr lang="en-US"/>
        </a:p>
      </dgm:t>
    </dgm:pt>
    <dgm:pt modelId="{E6DF0010-33DE-5747-8FBC-850E05764577}">
      <dgm:prSet phldrT="[Text]" custT="1"/>
      <dgm:spPr/>
      <dgm:t>
        <a:bodyPr/>
        <a:lstStyle/>
        <a:p>
          <a:r>
            <a:rPr lang="en-US" sz="3200" dirty="0"/>
            <a:t>A</a:t>
          </a:r>
        </a:p>
      </dgm:t>
    </dgm:pt>
    <dgm:pt modelId="{1D7140A6-F0C9-0443-AE7C-1256457D5EFB}" type="parTrans" cxnId="{1873D916-4610-0F43-9D43-66D65225B677}">
      <dgm:prSet/>
      <dgm:spPr/>
      <dgm:t>
        <a:bodyPr/>
        <a:lstStyle/>
        <a:p>
          <a:endParaRPr lang="en-US"/>
        </a:p>
      </dgm:t>
    </dgm:pt>
    <dgm:pt modelId="{3131A970-3F1F-644D-8419-AA03D89F1C7B}" type="sibTrans" cxnId="{1873D916-4610-0F43-9D43-66D65225B677}">
      <dgm:prSet/>
      <dgm:spPr/>
      <dgm:t>
        <a:bodyPr/>
        <a:lstStyle/>
        <a:p>
          <a:endParaRPr lang="en-US"/>
        </a:p>
      </dgm:t>
    </dgm:pt>
    <dgm:pt modelId="{47715EE1-B55B-B44B-833F-9618C7EC57D4}">
      <dgm:prSet phldrT="[Text]"/>
      <dgm:spPr/>
      <dgm:t>
        <a:bodyPr/>
        <a:lstStyle/>
        <a:p>
          <a:pPr>
            <a:buNone/>
          </a:pPr>
          <a:r>
            <a:rPr lang="en-US" dirty="0"/>
            <a:t>Analysis Plan &amp; Methodologies</a:t>
          </a:r>
        </a:p>
      </dgm:t>
    </dgm:pt>
    <dgm:pt modelId="{868CAD33-B368-AD4C-B691-990FB2E1CF0B}" type="parTrans" cxnId="{44D4088E-F674-A24C-AD8E-F063CE3EC9BF}">
      <dgm:prSet/>
      <dgm:spPr/>
      <dgm:t>
        <a:bodyPr/>
        <a:lstStyle/>
        <a:p>
          <a:endParaRPr lang="en-US"/>
        </a:p>
      </dgm:t>
    </dgm:pt>
    <dgm:pt modelId="{E25FE962-29BA-4447-AE1C-FF3E19DD93C2}" type="sibTrans" cxnId="{44D4088E-F674-A24C-AD8E-F063CE3EC9BF}">
      <dgm:prSet/>
      <dgm:spPr/>
      <dgm:t>
        <a:bodyPr/>
        <a:lstStyle/>
        <a:p>
          <a:endParaRPr lang="en-US"/>
        </a:p>
      </dgm:t>
    </dgm:pt>
    <dgm:pt modelId="{BE4FB23E-6ECE-3B4E-BB1B-27A5E5EEA646}">
      <dgm:prSet phldrT="[Text]" custT="1"/>
      <dgm:spPr/>
      <dgm:t>
        <a:bodyPr/>
        <a:lstStyle/>
        <a:p>
          <a:r>
            <a:rPr lang="en-US" sz="3200" dirty="0"/>
            <a:t>D</a:t>
          </a:r>
        </a:p>
      </dgm:t>
    </dgm:pt>
    <dgm:pt modelId="{CF014B3D-B329-954F-883D-6970004E8572}" type="parTrans" cxnId="{A9DAE541-0D4A-6E46-AACA-38843CDE669C}">
      <dgm:prSet/>
      <dgm:spPr/>
      <dgm:t>
        <a:bodyPr/>
        <a:lstStyle/>
        <a:p>
          <a:endParaRPr lang="en-US"/>
        </a:p>
      </dgm:t>
    </dgm:pt>
    <dgm:pt modelId="{AD39DF08-92E2-2A49-B355-B7F63EA0AD78}" type="sibTrans" cxnId="{A9DAE541-0D4A-6E46-AACA-38843CDE669C}">
      <dgm:prSet/>
      <dgm:spPr/>
      <dgm:t>
        <a:bodyPr/>
        <a:lstStyle/>
        <a:p>
          <a:endParaRPr lang="en-US"/>
        </a:p>
      </dgm:t>
    </dgm:pt>
    <dgm:pt modelId="{E60656B2-A504-AE40-8F41-CB585573EC2F}">
      <dgm:prSet phldrT="[Text]"/>
      <dgm:spPr/>
      <dgm:t>
        <a:bodyPr/>
        <a:lstStyle/>
        <a:p>
          <a:pPr>
            <a:buNone/>
          </a:pPr>
          <a:r>
            <a:rPr lang="en-US" dirty="0"/>
            <a:t>Data Collection, Processing &amp; Analysis</a:t>
          </a:r>
        </a:p>
      </dgm:t>
    </dgm:pt>
    <dgm:pt modelId="{5C6206ED-BB4B-F440-877D-4D1A2932E939}" type="parTrans" cxnId="{CB6EA7E5-7A36-FC41-A203-A112AD4F61A8}">
      <dgm:prSet/>
      <dgm:spPr/>
      <dgm:t>
        <a:bodyPr/>
        <a:lstStyle/>
        <a:p>
          <a:endParaRPr lang="en-US"/>
        </a:p>
      </dgm:t>
    </dgm:pt>
    <dgm:pt modelId="{96ED0859-3622-9A49-BC76-03B9D9B43A6F}" type="sibTrans" cxnId="{CB6EA7E5-7A36-FC41-A203-A112AD4F61A8}">
      <dgm:prSet/>
      <dgm:spPr/>
      <dgm:t>
        <a:bodyPr/>
        <a:lstStyle/>
        <a:p>
          <a:endParaRPr lang="en-US"/>
        </a:p>
      </dgm:t>
    </dgm:pt>
    <dgm:pt modelId="{BB80CBDA-D941-8E49-8D62-82D90C0AC62E}">
      <dgm:prSet custT="1"/>
      <dgm:spPr/>
      <dgm:t>
        <a:bodyPr/>
        <a:lstStyle/>
        <a:p>
          <a:r>
            <a:rPr lang="en-US" sz="3200" dirty="0"/>
            <a:t>I</a:t>
          </a:r>
          <a:endParaRPr lang="en-US" sz="2000" dirty="0"/>
        </a:p>
      </dgm:t>
    </dgm:pt>
    <dgm:pt modelId="{F4698DDE-30DC-0F41-B5DF-D570567B733A}" type="parTrans" cxnId="{C952C1FC-7208-1A42-B5B1-95C2C355368F}">
      <dgm:prSet/>
      <dgm:spPr/>
      <dgm:t>
        <a:bodyPr/>
        <a:lstStyle/>
        <a:p>
          <a:endParaRPr lang="en-US"/>
        </a:p>
      </dgm:t>
    </dgm:pt>
    <dgm:pt modelId="{DE5E2D4B-12F6-4647-925B-B949B5D8F1B1}" type="sibTrans" cxnId="{C952C1FC-7208-1A42-B5B1-95C2C355368F}">
      <dgm:prSet/>
      <dgm:spPr/>
      <dgm:t>
        <a:bodyPr/>
        <a:lstStyle/>
        <a:p>
          <a:endParaRPr lang="en-US"/>
        </a:p>
      </dgm:t>
    </dgm:pt>
    <dgm:pt modelId="{72E42D52-134D-8141-8045-41A0A8E71209}">
      <dgm:prSet custT="1"/>
      <dgm:spPr/>
      <dgm:t>
        <a:bodyPr/>
        <a:lstStyle/>
        <a:p>
          <a:r>
            <a:rPr lang="en-US" sz="3200" dirty="0"/>
            <a:t>R</a:t>
          </a:r>
        </a:p>
      </dgm:t>
    </dgm:pt>
    <dgm:pt modelId="{3C78DCEE-7EEA-974B-BD95-9A4933688234}" type="parTrans" cxnId="{81A701C2-9D41-F84B-B40A-548F5FB7D288}">
      <dgm:prSet/>
      <dgm:spPr/>
      <dgm:t>
        <a:bodyPr/>
        <a:lstStyle/>
        <a:p>
          <a:endParaRPr lang="en-US"/>
        </a:p>
      </dgm:t>
    </dgm:pt>
    <dgm:pt modelId="{0F05F1BC-8206-404F-9069-A7055EBE26FB}" type="sibTrans" cxnId="{81A701C2-9D41-F84B-B40A-548F5FB7D288}">
      <dgm:prSet/>
      <dgm:spPr/>
      <dgm:t>
        <a:bodyPr/>
        <a:lstStyle/>
        <a:p>
          <a:endParaRPr lang="en-US"/>
        </a:p>
      </dgm:t>
    </dgm:pt>
    <dgm:pt modelId="{4B6DBDC8-2C55-F340-AA4B-CB82C5D43FE9}">
      <dgm:prSet/>
      <dgm:spPr/>
      <dgm:t>
        <a:bodyPr/>
        <a:lstStyle/>
        <a:p>
          <a:pPr>
            <a:buNone/>
          </a:pPr>
          <a:r>
            <a:rPr lang="en-US" dirty="0"/>
            <a:t>Insights</a:t>
          </a:r>
        </a:p>
      </dgm:t>
    </dgm:pt>
    <dgm:pt modelId="{50D51466-30BD-DF4F-AFE1-7363D38A3869}" type="parTrans" cxnId="{4DB78571-11BE-6A4E-8705-183ED1DF3F5D}">
      <dgm:prSet/>
      <dgm:spPr/>
      <dgm:t>
        <a:bodyPr/>
        <a:lstStyle/>
        <a:p>
          <a:endParaRPr lang="en-US"/>
        </a:p>
      </dgm:t>
    </dgm:pt>
    <dgm:pt modelId="{01F3D507-65CB-2F48-A8F3-8941362834AD}" type="sibTrans" cxnId="{4DB78571-11BE-6A4E-8705-183ED1DF3F5D}">
      <dgm:prSet/>
      <dgm:spPr/>
      <dgm:t>
        <a:bodyPr/>
        <a:lstStyle/>
        <a:p>
          <a:endParaRPr lang="en-US"/>
        </a:p>
      </dgm:t>
    </dgm:pt>
    <dgm:pt modelId="{389B64ED-0FCE-944B-9F5C-07940CB5595B}">
      <dgm:prSet/>
      <dgm:spPr/>
      <dgm:t>
        <a:bodyPr/>
        <a:lstStyle/>
        <a:p>
          <a:pPr>
            <a:buNone/>
          </a:pPr>
          <a:r>
            <a:rPr lang="en-US" dirty="0"/>
            <a:t>Recommendations</a:t>
          </a:r>
        </a:p>
      </dgm:t>
    </dgm:pt>
    <dgm:pt modelId="{2BBBC5DA-DF09-8A43-A00A-3FA9A72A20D7}" type="parTrans" cxnId="{BB0F6984-9684-A840-A7A6-B25CEA9B342A}">
      <dgm:prSet/>
      <dgm:spPr/>
      <dgm:t>
        <a:bodyPr/>
        <a:lstStyle/>
        <a:p>
          <a:endParaRPr lang="en-US"/>
        </a:p>
      </dgm:t>
    </dgm:pt>
    <dgm:pt modelId="{401A09FA-77D3-0045-9575-F6A781F59E66}" type="sibTrans" cxnId="{BB0F6984-9684-A840-A7A6-B25CEA9B342A}">
      <dgm:prSet/>
      <dgm:spPr/>
      <dgm:t>
        <a:bodyPr/>
        <a:lstStyle/>
        <a:p>
          <a:endParaRPr lang="en-US"/>
        </a:p>
      </dgm:t>
    </dgm:pt>
    <dgm:pt modelId="{CE01833E-E0D6-3842-B3E1-04DCD10BEF86}" type="pres">
      <dgm:prSet presAssocID="{40ADBD17-A006-AF40-9845-030DE76F7A53}" presName="linearFlow" presStyleCnt="0">
        <dgm:presLayoutVars>
          <dgm:dir/>
          <dgm:animLvl val="lvl"/>
          <dgm:resizeHandles val="exact"/>
        </dgm:presLayoutVars>
      </dgm:prSet>
      <dgm:spPr/>
    </dgm:pt>
    <dgm:pt modelId="{6AE25029-6161-FA41-AEEF-C53A317BEDF6}" type="pres">
      <dgm:prSet presAssocID="{C19B6FA4-69F1-7141-9685-344E5732CF28}" presName="composite" presStyleCnt="0"/>
      <dgm:spPr/>
    </dgm:pt>
    <dgm:pt modelId="{B9324DDB-E5BF-FE43-ABCE-49DDAE2CE874}" type="pres">
      <dgm:prSet presAssocID="{C19B6FA4-69F1-7141-9685-344E5732CF28}" presName="parentText" presStyleLbl="alignNode1" presStyleIdx="0" presStyleCnt="5">
        <dgm:presLayoutVars>
          <dgm:chMax val="1"/>
          <dgm:bulletEnabled val="1"/>
        </dgm:presLayoutVars>
      </dgm:prSet>
      <dgm:spPr/>
    </dgm:pt>
    <dgm:pt modelId="{4EDFDA3F-35E8-F845-9380-44C021ACF39D}" type="pres">
      <dgm:prSet presAssocID="{C19B6FA4-69F1-7141-9685-344E5732CF28}" presName="descendantText" presStyleLbl="alignAcc1" presStyleIdx="0" presStyleCnt="5">
        <dgm:presLayoutVars>
          <dgm:bulletEnabled val="1"/>
        </dgm:presLayoutVars>
      </dgm:prSet>
      <dgm:spPr/>
    </dgm:pt>
    <dgm:pt modelId="{734C15D9-0069-2946-8C01-E5F95CB3B5EB}" type="pres">
      <dgm:prSet presAssocID="{9553BDE5-E5F3-AB42-8A35-A11821FE2CEB}" presName="sp" presStyleCnt="0"/>
      <dgm:spPr/>
    </dgm:pt>
    <dgm:pt modelId="{F2FB0B6C-AF6B-FF43-9DF4-854B3BE86465}" type="pres">
      <dgm:prSet presAssocID="{E6DF0010-33DE-5747-8FBC-850E05764577}" presName="composite" presStyleCnt="0"/>
      <dgm:spPr/>
    </dgm:pt>
    <dgm:pt modelId="{91C138EE-03AB-2440-BB75-DF2B100B3FFA}" type="pres">
      <dgm:prSet presAssocID="{E6DF0010-33DE-5747-8FBC-850E05764577}" presName="parentText" presStyleLbl="alignNode1" presStyleIdx="1" presStyleCnt="5">
        <dgm:presLayoutVars>
          <dgm:chMax val="1"/>
          <dgm:bulletEnabled val="1"/>
        </dgm:presLayoutVars>
      </dgm:prSet>
      <dgm:spPr/>
    </dgm:pt>
    <dgm:pt modelId="{8CA6BD66-3697-EC4A-8E81-A9DE41BDB3D5}" type="pres">
      <dgm:prSet presAssocID="{E6DF0010-33DE-5747-8FBC-850E05764577}" presName="descendantText" presStyleLbl="alignAcc1" presStyleIdx="1" presStyleCnt="5">
        <dgm:presLayoutVars>
          <dgm:bulletEnabled val="1"/>
        </dgm:presLayoutVars>
      </dgm:prSet>
      <dgm:spPr/>
    </dgm:pt>
    <dgm:pt modelId="{2BFC64DD-990C-2C47-8ADD-391A21E2670E}" type="pres">
      <dgm:prSet presAssocID="{3131A970-3F1F-644D-8419-AA03D89F1C7B}" presName="sp" presStyleCnt="0"/>
      <dgm:spPr/>
    </dgm:pt>
    <dgm:pt modelId="{4132BB3F-A1E2-D14D-873E-E1C98F06E8AB}" type="pres">
      <dgm:prSet presAssocID="{BE4FB23E-6ECE-3B4E-BB1B-27A5E5EEA646}" presName="composite" presStyleCnt="0"/>
      <dgm:spPr/>
    </dgm:pt>
    <dgm:pt modelId="{3EB47FA5-6C26-3047-BC9B-6779C3029083}" type="pres">
      <dgm:prSet presAssocID="{BE4FB23E-6ECE-3B4E-BB1B-27A5E5EEA646}" presName="parentText" presStyleLbl="alignNode1" presStyleIdx="2" presStyleCnt="5">
        <dgm:presLayoutVars>
          <dgm:chMax val="1"/>
          <dgm:bulletEnabled val="1"/>
        </dgm:presLayoutVars>
      </dgm:prSet>
      <dgm:spPr/>
    </dgm:pt>
    <dgm:pt modelId="{30F35468-266C-A241-A3DE-8025DDCE170A}" type="pres">
      <dgm:prSet presAssocID="{BE4FB23E-6ECE-3B4E-BB1B-27A5E5EEA646}" presName="descendantText" presStyleLbl="alignAcc1" presStyleIdx="2" presStyleCnt="5">
        <dgm:presLayoutVars>
          <dgm:bulletEnabled val="1"/>
        </dgm:presLayoutVars>
      </dgm:prSet>
      <dgm:spPr/>
    </dgm:pt>
    <dgm:pt modelId="{BA98431C-AB6A-F545-A3CA-297829515F2E}" type="pres">
      <dgm:prSet presAssocID="{AD39DF08-92E2-2A49-B355-B7F63EA0AD78}" presName="sp" presStyleCnt="0"/>
      <dgm:spPr/>
    </dgm:pt>
    <dgm:pt modelId="{7460FBAE-AD31-264E-A4EE-58783902BD20}" type="pres">
      <dgm:prSet presAssocID="{BB80CBDA-D941-8E49-8D62-82D90C0AC62E}" presName="composite" presStyleCnt="0"/>
      <dgm:spPr/>
    </dgm:pt>
    <dgm:pt modelId="{F38DB036-3B0C-4D4E-B8BA-27FFE44E35FE}" type="pres">
      <dgm:prSet presAssocID="{BB80CBDA-D941-8E49-8D62-82D90C0AC62E}" presName="parentText" presStyleLbl="alignNode1" presStyleIdx="3" presStyleCnt="5">
        <dgm:presLayoutVars>
          <dgm:chMax val="1"/>
          <dgm:bulletEnabled val="1"/>
        </dgm:presLayoutVars>
      </dgm:prSet>
      <dgm:spPr/>
    </dgm:pt>
    <dgm:pt modelId="{0621A4D7-FA3D-BF49-AF40-3933E00FE8A5}" type="pres">
      <dgm:prSet presAssocID="{BB80CBDA-D941-8E49-8D62-82D90C0AC62E}" presName="descendantText" presStyleLbl="alignAcc1" presStyleIdx="3" presStyleCnt="5" custLinFactNeighborX="-265">
        <dgm:presLayoutVars>
          <dgm:bulletEnabled val="1"/>
        </dgm:presLayoutVars>
      </dgm:prSet>
      <dgm:spPr/>
    </dgm:pt>
    <dgm:pt modelId="{502BA20E-C5AD-EF4F-BE53-E1F6A369DAC8}" type="pres">
      <dgm:prSet presAssocID="{DE5E2D4B-12F6-4647-925B-B949B5D8F1B1}" presName="sp" presStyleCnt="0"/>
      <dgm:spPr/>
    </dgm:pt>
    <dgm:pt modelId="{4413857C-6E07-0941-B216-2084D8098C32}" type="pres">
      <dgm:prSet presAssocID="{72E42D52-134D-8141-8045-41A0A8E71209}" presName="composite" presStyleCnt="0"/>
      <dgm:spPr/>
    </dgm:pt>
    <dgm:pt modelId="{0DD76878-1BF2-0347-A248-6E23E770B2CB}" type="pres">
      <dgm:prSet presAssocID="{72E42D52-134D-8141-8045-41A0A8E71209}" presName="parentText" presStyleLbl="alignNode1" presStyleIdx="4" presStyleCnt="5">
        <dgm:presLayoutVars>
          <dgm:chMax val="1"/>
          <dgm:bulletEnabled val="1"/>
        </dgm:presLayoutVars>
      </dgm:prSet>
      <dgm:spPr/>
    </dgm:pt>
    <dgm:pt modelId="{E9D955C0-427C-2E4A-9934-D462A06CD3DF}" type="pres">
      <dgm:prSet presAssocID="{72E42D52-134D-8141-8045-41A0A8E71209}" presName="descendantText" presStyleLbl="alignAcc1" presStyleIdx="4" presStyleCnt="5">
        <dgm:presLayoutVars>
          <dgm:bulletEnabled val="1"/>
        </dgm:presLayoutVars>
      </dgm:prSet>
      <dgm:spPr/>
    </dgm:pt>
  </dgm:ptLst>
  <dgm:cxnLst>
    <dgm:cxn modelId="{70023E16-75C4-EB4A-B666-49468A8CA2D1}" type="presOf" srcId="{E60656B2-A504-AE40-8F41-CB585573EC2F}" destId="{30F35468-266C-A241-A3DE-8025DDCE170A}" srcOrd="0" destOrd="0" presId="urn:microsoft.com/office/officeart/2005/8/layout/chevron2"/>
    <dgm:cxn modelId="{1873D916-4610-0F43-9D43-66D65225B677}" srcId="{40ADBD17-A006-AF40-9845-030DE76F7A53}" destId="{E6DF0010-33DE-5747-8FBC-850E05764577}" srcOrd="1" destOrd="0" parTransId="{1D7140A6-F0C9-0443-AE7C-1256457D5EFB}" sibTransId="{3131A970-3F1F-644D-8419-AA03D89F1C7B}"/>
    <dgm:cxn modelId="{491F3E17-0420-C44E-8234-BDB2114D8B26}" type="presOf" srcId="{47715EE1-B55B-B44B-833F-9618C7EC57D4}" destId="{8CA6BD66-3697-EC4A-8E81-A9DE41BDB3D5}" srcOrd="0" destOrd="0" presId="urn:microsoft.com/office/officeart/2005/8/layout/chevron2"/>
    <dgm:cxn modelId="{930D2222-80D1-994C-B1D0-9D016EB87A35}" type="presOf" srcId="{4B6DBDC8-2C55-F340-AA4B-CB82C5D43FE9}" destId="{0621A4D7-FA3D-BF49-AF40-3933E00FE8A5}" srcOrd="0" destOrd="0" presId="urn:microsoft.com/office/officeart/2005/8/layout/chevron2"/>
    <dgm:cxn modelId="{A9DAE541-0D4A-6E46-AACA-38843CDE669C}" srcId="{40ADBD17-A006-AF40-9845-030DE76F7A53}" destId="{BE4FB23E-6ECE-3B4E-BB1B-27A5E5EEA646}" srcOrd="2" destOrd="0" parTransId="{CF014B3D-B329-954F-883D-6970004E8572}" sibTransId="{AD39DF08-92E2-2A49-B355-B7F63EA0AD78}"/>
    <dgm:cxn modelId="{308A9653-1617-4042-A639-D77B8AC66280}" type="presOf" srcId="{72E42D52-134D-8141-8045-41A0A8E71209}" destId="{0DD76878-1BF2-0347-A248-6E23E770B2CB}" srcOrd="0" destOrd="0" presId="urn:microsoft.com/office/officeart/2005/8/layout/chevron2"/>
    <dgm:cxn modelId="{70048865-211E-664A-98D8-BA520F7150BD}" srcId="{C19B6FA4-69F1-7141-9685-344E5732CF28}" destId="{C95D2CFF-024A-0647-A82E-22FFB0AE4ABF}" srcOrd="0" destOrd="0" parTransId="{FCB7A56C-EDC3-D145-A9C1-0E656E3D182B}" sibTransId="{B015E2D8-BE14-AE45-8BF2-F709B8674F38}"/>
    <dgm:cxn modelId="{4DB78571-11BE-6A4E-8705-183ED1DF3F5D}" srcId="{BB80CBDA-D941-8E49-8D62-82D90C0AC62E}" destId="{4B6DBDC8-2C55-F340-AA4B-CB82C5D43FE9}" srcOrd="0" destOrd="0" parTransId="{50D51466-30BD-DF4F-AFE1-7363D38A3869}" sibTransId="{01F3D507-65CB-2F48-A8F3-8941362834AD}"/>
    <dgm:cxn modelId="{0A8FB778-6F5C-DC45-AD7F-BAD0994DEE15}" type="presOf" srcId="{389B64ED-0FCE-944B-9F5C-07940CB5595B}" destId="{E9D955C0-427C-2E4A-9934-D462A06CD3DF}" srcOrd="0" destOrd="0" presId="urn:microsoft.com/office/officeart/2005/8/layout/chevron2"/>
    <dgm:cxn modelId="{BB0F6984-9684-A840-A7A6-B25CEA9B342A}" srcId="{72E42D52-134D-8141-8045-41A0A8E71209}" destId="{389B64ED-0FCE-944B-9F5C-07940CB5595B}" srcOrd="0" destOrd="0" parTransId="{2BBBC5DA-DF09-8A43-A00A-3FA9A72A20D7}" sibTransId="{401A09FA-77D3-0045-9575-F6A781F59E66}"/>
    <dgm:cxn modelId="{07DD738D-1E3D-8D4B-8E8A-5C27FEE621B7}" type="presOf" srcId="{C19B6FA4-69F1-7141-9685-344E5732CF28}" destId="{B9324DDB-E5BF-FE43-ABCE-49DDAE2CE874}" srcOrd="0" destOrd="0" presId="urn:microsoft.com/office/officeart/2005/8/layout/chevron2"/>
    <dgm:cxn modelId="{44D4088E-F674-A24C-AD8E-F063CE3EC9BF}" srcId="{E6DF0010-33DE-5747-8FBC-850E05764577}" destId="{47715EE1-B55B-B44B-833F-9618C7EC57D4}" srcOrd="0" destOrd="0" parTransId="{868CAD33-B368-AD4C-B691-990FB2E1CF0B}" sibTransId="{E25FE962-29BA-4447-AE1C-FF3E19DD93C2}"/>
    <dgm:cxn modelId="{84ADA68F-AF42-084B-B0C5-26091D4C1385}" type="presOf" srcId="{C95D2CFF-024A-0647-A82E-22FFB0AE4ABF}" destId="{4EDFDA3F-35E8-F845-9380-44C021ACF39D}" srcOrd="0" destOrd="0" presId="urn:microsoft.com/office/officeart/2005/8/layout/chevron2"/>
    <dgm:cxn modelId="{FBAB1FAC-1445-2B40-A57F-F1AF737C04FF}" type="presOf" srcId="{BE4FB23E-6ECE-3B4E-BB1B-27A5E5EEA646}" destId="{3EB47FA5-6C26-3047-BC9B-6779C3029083}" srcOrd="0" destOrd="0" presId="urn:microsoft.com/office/officeart/2005/8/layout/chevron2"/>
    <dgm:cxn modelId="{5FDB1CAD-7266-A94D-91FB-ED34C79641B9}" type="presOf" srcId="{E6DF0010-33DE-5747-8FBC-850E05764577}" destId="{91C138EE-03AB-2440-BB75-DF2B100B3FFA}" srcOrd="0" destOrd="0" presId="urn:microsoft.com/office/officeart/2005/8/layout/chevron2"/>
    <dgm:cxn modelId="{81A701C2-9D41-F84B-B40A-548F5FB7D288}" srcId="{40ADBD17-A006-AF40-9845-030DE76F7A53}" destId="{72E42D52-134D-8141-8045-41A0A8E71209}" srcOrd="4" destOrd="0" parTransId="{3C78DCEE-7EEA-974B-BD95-9A4933688234}" sibTransId="{0F05F1BC-8206-404F-9069-A7055EBE26FB}"/>
    <dgm:cxn modelId="{D5A82FE4-151A-5E48-BBA1-63AA93CD517A}" type="presOf" srcId="{40ADBD17-A006-AF40-9845-030DE76F7A53}" destId="{CE01833E-E0D6-3842-B3E1-04DCD10BEF86}" srcOrd="0" destOrd="0" presId="urn:microsoft.com/office/officeart/2005/8/layout/chevron2"/>
    <dgm:cxn modelId="{CB6EA7E5-7A36-FC41-A203-A112AD4F61A8}" srcId="{BE4FB23E-6ECE-3B4E-BB1B-27A5E5EEA646}" destId="{E60656B2-A504-AE40-8F41-CB585573EC2F}" srcOrd="0" destOrd="0" parTransId="{5C6206ED-BB4B-F440-877D-4D1A2932E939}" sibTransId="{96ED0859-3622-9A49-BC76-03B9D9B43A6F}"/>
    <dgm:cxn modelId="{8D4B88FC-D6B9-3A48-BF8F-78CEFDEB71B3}" srcId="{40ADBD17-A006-AF40-9845-030DE76F7A53}" destId="{C19B6FA4-69F1-7141-9685-344E5732CF28}" srcOrd="0" destOrd="0" parTransId="{965C9FD7-DEA5-4140-8A29-80EBE167201A}" sibTransId="{9553BDE5-E5F3-AB42-8A35-A11821FE2CEB}"/>
    <dgm:cxn modelId="{C952C1FC-7208-1A42-B5B1-95C2C355368F}" srcId="{40ADBD17-A006-AF40-9845-030DE76F7A53}" destId="{BB80CBDA-D941-8E49-8D62-82D90C0AC62E}" srcOrd="3" destOrd="0" parTransId="{F4698DDE-30DC-0F41-B5DF-D570567B733A}" sibTransId="{DE5E2D4B-12F6-4647-925B-B949B5D8F1B1}"/>
    <dgm:cxn modelId="{18E765FF-E540-1547-AFC7-6C77833AFBEC}" type="presOf" srcId="{BB80CBDA-D941-8E49-8D62-82D90C0AC62E}" destId="{F38DB036-3B0C-4D4E-B8BA-27FFE44E35FE}" srcOrd="0" destOrd="0" presId="urn:microsoft.com/office/officeart/2005/8/layout/chevron2"/>
    <dgm:cxn modelId="{FCE031A6-E788-AA46-8A4A-7A18B11A318A}" type="presParOf" srcId="{CE01833E-E0D6-3842-B3E1-04DCD10BEF86}" destId="{6AE25029-6161-FA41-AEEF-C53A317BEDF6}" srcOrd="0" destOrd="0" presId="urn:microsoft.com/office/officeart/2005/8/layout/chevron2"/>
    <dgm:cxn modelId="{781F4905-58AB-8B45-8A9C-E91F2E39BBA0}" type="presParOf" srcId="{6AE25029-6161-FA41-AEEF-C53A317BEDF6}" destId="{B9324DDB-E5BF-FE43-ABCE-49DDAE2CE874}" srcOrd="0" destOrd="0" presId="urn:microsoft.com/office/officeart/2005/8/layout/chevron2"/>
    <dgm:cxn modelId="{5A7C16AD-1A88-3F42-A23A-8AC0DA4A7D0D}" type="presParOf" srcId="{6AE25029-6161-FA41-AEEF-C53A317BEDF6}" destId="{4EDFDA3F-35E8-F845-9380-44C021ACF39D}" srcOrd="1" destOrd="0" presId="urn:microsoft.com/office/officeart/2005/8/layout/chevron2"/>
    <dgm:cxn modelId="{E43270F0-4118-884A-A439-028188A3D4A4}" type="presParOf" srcId="{CE01833E-E0D6-3842-B3E1-04DCD10BEF86}" destId="{734C15D9-0069-2946-8C01-E5F95CB3B5EB}" srcOrd="1" destOrd="0" presId="urn:microsoft.com/office/officeart/2005/8/layout/chevron2"/>
    <dgm:cxn modelId="{611A2E9F-FFA9-0F4D-9502-C0B3274ACD07}" type="presParOf" srcId="{CE01833E-E0D6-3842-B3E1-04DCD10BEF86}" destId="{F2FB0B6C-AF6B-FF43-9DF4-854B3BE86465}" srcOrd="2" destOrd="0" presId="urn:microsoft.com/office/officeart/2005/8/layout/chevron2"/>
    <dgm:cxn modelId="{429DDFD1-3211-5343-8A6C-6865CC494025}" type="presParOf" srcId="{F2FB0B6C-AF6B-FF43-9DF4-854B3BE86465}" destId="{91C138EE-03AB-2440-BB75-DF2B100B3FFA}" srcOrd="0" destOrd="0" presId="urn:microsoft.com/office/officeart/2005/8/layout/chevron2"/>
    <dgm:cxn modelId="{0050027D-427E-A943-A1A8-3F31977800B3}" type="presParOf" srcId="{F2FB0B6C-AF6B-FF43-9DF4-854B3BE86465}" destId="{8CA6BD66-3697-EC4A-8E81-A9DE41BDB3D5}" srcOrd="1" destOrd="0" presId="urn:microsoft.com/office/officeart/2005/8/layout/chevron2"/>
    <dgm:cxn modelId="{8D191A77-34E2-F94B-A8D9-AB2ED150A926}" type="presParOf" srcId="{CE01833E-E0D6-3842-B3E1-04DCD10BEF86}" destId="{2BFC64DD-990C-2C47-8ADD-391A21E2670E}" srcOrd="3" destOrd="0" presId="urn:microsoft.com/office/officeart/2005/8/layout/chevron2"/>
    <dgm:cxn modelId="{50C8FAC9-0BDF-A14B-8B37-577A9EF22C06}" type="presParOf" srcId="{CE01833E-E0D6-3842-B3E1-04DCD10BEF86}" destId="{4132BB3F-A1E2-D14D-873E-E1C98F06E8AB}" srcOrd="4" destOrd="0" presId="urn:microsoft.com/office/officeart/2005/8/layout/chevron2"/>
    <dgm:cxn modelId="{E33F0CB9-5914-6447-91F7-62B2ABFF0B77}" type="presParOf" srcId="{4132BB3F-A1E2-D14D-873E-E1C98F06E8AB}" destId="{3EB47FA5-6C26-3047-BC9B-6779C3029083}" srcOrd="0" destOrd="0" presId="urn:microsoft.com/office/officeart/2005/8/layout/chevron2"/>
    <dgm:cxn modelId="{E997BD88-20B4-E041-8126-C9E07D275B5F}" type="presParOf" srcId="{4132BB3F-A1E2-D14D-873E-E1C98F06E8AB}" destId="{30F35468-266C-A241-A3DE-8025DDCE170A}" srcOrd="1" destOrd="0" presId="urn:microsoft.com/office/officeart/2005/8/layout/chevron2"/>
    <dgm:cxn modelId="{003CF75D-AAF6-3D42-9482-1BC14110DB03}" type="presParOf" srcId="{CE01833E-E0D6-3842-B3E1-04DCD10BEF86}" destId="{BA98431C-AB6A-F545-A3CA-297829515F2E}" srcOrd="5" destOrd="0" presId="urn:microsoft.com/office/officeart/2005/8/layout/chevron2"/>
    <dgm:cxn modelId="{17480355-0082-E644-85FA-F55DA2A46947}" type="presParOf" srcId="{CE01833E-E0D6-3842-B3E1-04DCD10BEF86}" destId="{7460FBAE-AD31-264E-A4EE-58783902BD20}" srcOrd="6" destOrd="0" presId="urn:microsoft.com/office/officeart/2005/8/layout/chevron2"/>
    <dgm:cxn modelId="{832A080B-9852-074C-A247-AB55DEA0B195}" type="presParOf" srcId="{7460FBAE-AD31-264E-A4EE-58783902BD20}" destId="{F38DB036-3B0C-4D4E-B8BA-27FFE44E35FE}" srcOrd="0" destOrd="0" presId="urn:microsoft.com/office/officeart/2005/8/layout/chevron2"/>
    <dgm:cxn modelId="{CCEC7B00-B5F3-974F-BEFD-C171B0B97C04}" type="presParOf" srcId="{7460FBAE-AD31-264E-A4EE-58783902BD20}" destId="{0621A4D7-FA3D-BF49-AF40-3933E00FE8A5}" srcOrd="1" destOrd="0" presId="urn:microsoft.com/office/officeart/2005/8/layout/chevron2"/>
    <dgm:cxn modelId="{134F5559-C5C6-C64E-8F81-A06DC31D2D4C}" type="presParOf" srcId="{CE01833E-E0D6-3842-B3E1-04DCD10BEF86}" destId="{502BA20E-C5AD-EF4F-BE53-E1F6A369DAC8}" srcOrd="7" destOrd="0" presId="urn:microsoft.com/office/officeart/2005/8/layout/chevron2"/>
    <dgm:cxn modelId="{C07FE7DE-B414-F943-B240-BEB731D38B05}" type="presParOf" srcId="{CE01833E-E0D6-3842-B3E1-04DCD10BEF86}" destId="{4413857C-6E07-0941-B216-2084D8098C32}" srcOrd="8" destOrd="0" presId="urn:microsoft.com/office/officeart/2005/8/layout/chevron2"/>
    <dgm:cxn modelId="{5DA95B27-6E2C-E54B-8DC3-11C7BF58B84F}" type="presParOf" srcId="{4413857C-6E07-0941-B216-2084D8098C32}" destId="{0DD76878-1BF2-0347-A248-6E23E770B2CB}" srcOrd="0" destOrd="0" presId="urn:microsoft.com/office/officeart/2005/8/layout/chevron2"/>
    <dgm:cxn modelId="{962F6029-DE76-1343-AA50-DDD4C3D5F5BA}" type="presParOf" srcId="{4413857C-6E07-0941-B216-2084D8098C32}" destId="{E9D955C0-427C-2E4A-9934-D462A06CD3D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7B90BC-6AE3-F047-A21A-2AD6A0B94A77}"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US"/>
        </a:p>
      </dgm:t>
    </dgm:pt>
    <dgm:pt modelId="{DE808BC5-9B02-BA4D-890C-B53DE09A1361}">
      <dgm:prSet phldrT="[Text]"/>
      <dgm:spPr/>
      <dgm:t>
        <a:bodyPr/>
        <a:lstStyle/>
        <a:p>
          <a:r>
            <a:rPr lang="en-US" dirty="0"/>
            <a:t>Business Plan</a:t>
          </a:r>
        </a:p>
        <a:p>
          <a:r>
            <a:rPr lang="en-US" dirty="0"/>
            <a:t>2 weeks</a:t>
          </a:r>
        </a:p>
      </dgm:t>
    </dgm:pt>
    <dgm:pt modelId="{020E04C5-D3E2-874B-A6DF-1290DD073E92}" type="parTrans" cxnId="{35DC95FE-1DCE-8A45-AD27-D41D8CBAB5E7}">
      <dgm:prSet/>
      <dgm:spPr/>
      <dgm:t>
        <a:bodyPr/>
        <a:lstStyle/>
        <a:p>
          <a:endParaRPr lang="en-US"/>
        </a:p>
      </dgm:t>
    </dgm:pt>
    <dgm:pt modelId="{3A90E277-92BE-5948-AFDD-271B735488FB}" type="sibTrans" cxnId="{35DC95FE-1DCE-8A45-AD27-D41D8CBAB5E7}">
      <dgm:prSet/>
      <dgm:spPr/>
      <dgm:t>
        <a:bodyPr/>
        <a:lstStyle/>
        <a:p>
          <a:endParaRPr lang="en-US"/>
        </a:p>
      </dgm:t>
    </dgm:pt>
    <dgm:pt modelId="{D2A72C6E-EE99-0B48-A3A2-CFC373965F5F}">
      <dgm:prSet phldrT="[Text]"/>
      <dgm:spPr/>
      <dgm:t>
        <a:bodyPr/>
        <a:lstStyle/>
        <a:p>
          <a:r>
            <a:rPr lang="en-US" dirty="0"/>
            <a:t>Data Analysis</a:t>
          </a:r>
        </a:p>
        <a:p>
          <a:r>
            <a:rPr lang="en-US" dirty="0"/>
            <a:t>2 months</a:t>
          </a:r>
        </a:p>
      </dgm:t>
    </dgm:pt>
    <dgm:pt modelId="{F0EAD731-2D7E-D64D-A57C-F3E03029FAD7}" type="parTrans" cxnId="{A2B730F2-2BC9-D74F-ABB4-4286D90F1A77}">
      <dgm:prSet/>
      <dgm:spPr/>
      <dgm:t>
        <a:bodyPr/>
        <a:lstStyle/>
        <a:p>
          <a:endParaRPr lang="en-US"/>
        </a:p>
      </dgm:t>
    </dgm:pt>
    <dgm:pt modelId="{E612657E-A0A7-494C-8D96-52278B689471}" type="sibTrans" cxnId="{A2B730F2-2BC9-D74F-ABB4-4286D90F1A77}">
      <dgm:prSet/>
      <dgm:spPr/>
      <dgm:t>
        <a:bodyPr/>
        <a:lstStyle/>
        <a:p>
          <a:endParaRPr lang="en-US"/>
        </a:p>
      </dgm:t>
    </dgm:pt>
    <dgm:pt modelId="{CDDBF65E-0D37-5D47-A07B-345366570519}">
      <dgm:prSet phldrT="[Text]"/>
      <dgm:spPr/>
      <dgm:t>
        <a:bodyPr/>
        <a:lstStyle/>
        <a:p>
          <a:r>
            <a:rPr lang="en-US" dirty="0"/>
            <a:t>Implementation</a:t>
          </a:r>
        </a:p>
        <a:p>
          <a:r>
            <a:rPr lang="en-US" dirty="0"/>
            <a:t>3 months</a:t>
          </a:r>
        </a:p>
      </dgm:t>
    </dgm:pt>
    <dgm:pt modelId="{37CACB3D-10DF-1148-88FD-CD24D5CCB646}" type="parTrans" cxnId="{A8ED5927-D281-3648-80C7-23E8C979A8BE}">
      <dgm:prSet/>
      <dgm:spPr/>
      <dgm:t>
        <a:bodyPr/>
        <a:lstStyle/>
        <a:p>
          <a:endParaRPr lang="en-US"/>
        </a:p>
      </dgm:t>
    </dgm:pt>
    <dgm:pt modelId="{A7F75401-DA4F-414E-B7D3-34FC69344808}" type="sibTrans" cxnId="{A8ED5927-D281-3648-80C7-23E8C979A8BE}">
      <dgm:prSet/>
      <dgm:spPr/>
      <dgm:t>
        <a:bodyPr/>
        <a:lstStyle/>
        <a:p>
          <a:endParaRPr lang="en-US"/>
        </a:p>
      </dgm:t>
    </dgm:pt>
    <dgm:pt modelId="{E2EE5CF9-68B4-3245-AD17-FA70CDE53B11}" type="pres">
      <dgm:prSet presAssocID="{357B90BC-6AE3-F047-A21A-2AD6A0B94A77}" presName="Name0" presStyleCnt="0">
        <dgm:presLayoutVars>
          <dgm:dir/>
          <dgm:animLvl val="lvl"/>
          <dgm:resizeHandles val="exact"/>
        </dgm:presLayoutVars>
      </dgm:prSet>
      <dgm:spPr/>
    </dgm:pt>
    <dgm:pt modelId="{5ACFEAF8-CB78-5D46-8BF8-CEB0DE01E4F2}" type="pres">
      <dgm:prSet presAssocID="{DE808BC5-9B02-BA4D-890C-B53DE09A1361}" presName="parTxOnly" presStyleLbl="node1" presStyleIdx="0" presStyleCnt="3">
        <dgm:presLayoutVars>
          <dgm:chMax val="0"/>
          <dgm:chPref val="0"/>
          <dgm:bulletEnabled val="1"/>
        </dgm:presLayoutVars>
      </dgm:prSet>
      <dgm:spPr/>
    </dgm:pt>
    <dgm:pt modelId="{F8C52A1A-B868-524C-A9EB-760AE4EF06F1}" type="pres">
      <dgm:prSet presAssocID="{3A90E277-92BE-5948-AFDD-271B735488FB}" presName="parTxOnlySpace" presStyleCnt="0"/>
      <dgm:spPr/>
    </dgm:pt>
    <dgm:pt modelId="{D8A88687-B789-4147-A49F-B8EC90CD4DCB}" type="pres">
      <dgm:prSet presAssocID="{D2A72C6E-EE99-0B48-A3A2-CFC373965F5F}" presName="parTxOnly" presStyleLbl="node1" presStyleIdx="1" presStyleCnt="3">
        <dgm:presLayoutVars>
          <dgm:chMax val="0"/>
          <dgm:chPref val="0"/>
          <dgm:bulletEnabled val="1"/>
        </dgm:presLayoutVars>
      </dgm:prSet>
      <dgm:spPr/>
    </dgm:pt>
    <dgm:pt modelId="{EB35F2C2-CFA6-1840-9FF4-385095A5337C}" type="pres">
      <dgm:prSet presAssocID="{E612657E-A0A7-494C-8D96-52278B689471}" presName="parTxOnlySpace" presStyleCnt="0"/>
      <dgm:spPr/>
    </dgm:pt>
    <dgm:pt modelId="{E2F5F074-B2A0-BB48-B922-ED5197E37755}" type="pres">
      <dgm:prSet presAssocID="{CDDBF65E-0D37-5D47-A07B-345366570519}" presName="parTxOnly" presStyleLbl="node1" presStyleIdx="2" presStyleCnt="3">
        <dgm:presLayoutVars>
          <dgm:chMax val="0"/>
          <dgm:chPref val="0"/>
          <dgm:bulletEnabled val="1"/>
        </dgm:presLayoutVars>
      </dgm:prSet>
      <dgm:spPr/>
    </dgm:pt>
  </dgm:ptLst>
  <dgm:cxnLst>
    <dgm:cxn modelId="{A8ED5927-D281-3648-80C7-23E8C979A8BE}" srcId="{357B90BC-6AE3-F047-A21A-2AD6A0B94A77}" destId="{CDDBF65E-0D37-5D47-A07B-345366570519}" srcOrd="2" destOrd="0" parTransId="{37CACB3D-10DF-1148-88FD-CD24D5CCB646}" sibTransId="{A7F75401-DA4F-414E-B7D3-34FC69344808}"/>
    <dgm:cxn modelId="{BABB0E5D-B8ED-CB48-95BD-6E8165BA32B2}" type="presOf" srcId="{CDDBF65E-0D37-5D47-A07B-345366570519}" destId="{E2F5F074-B2A0-BB48-B922-ED5197E37755}" srcOrd="0" destOrd="0" presId="urn:microsoft.com/office/officeart/2005/8/layout/chevron1"/>
    <dgm:cxn modelId="{EADF1CA6-81FD-8C42-AC23-AF151D55168E}" type="presOf" srcId="{357B90BC-6AE3-F047-A21A-2AD6A0B94A77}" destId="{E2EE5CF9-68B4-3245-AD17-FA70CDE53B11}" srcOrd="0" destOrd="0" presId="urn:microsoft.com/office/officeart/2005/8/layout/chevron1"/>
    <dgm:cxn modelId="{CC09F0BC-8403-CB4F-80EC-9B20E9304177}" type="presOf" srcId="{D2A72C6E-EE99-0B48-A3A2-CFC373965F5F}" destId="{D8A88687-B789-4147-A49F-B8EC90CD4DCB}" srcOrd="0" destOrd="0" presId="urn:microsoft.com/office/officeart/2005/8/layout/chevron1"/>
    <dgm:cxn modelId="{A2B730F2-2BC9-D74F-ABB4-4286D90F1A77}" srcId="{357B90BC-6AE3-F047-A21A-2AD6A0B94A77}" destId="{D2A72C6E-EE99-0B48-A3A2-CFC373965F5F}" srcOrd="1" destOrd="0" parTransId="{F0EAD731-2D7E-D64D-A57C-F3E03029FAD7}" sibTransId="{E612657E-A0A7-494C-8D96-52278B689471}"/>
    <dgm:cxn modelId="{AB4273FA-5699-A945-887A-5CCE4FC037AC}" type="presOf" srcId="{DE808BC5-9B02-BA4D-890C-B53DE09A1361}" destId="{5ACFEAF8-CB78-5D46-8BF8-CEB0DE01E4F2}" srcOrd="0" destOrd="0" presId="urn:microsoft.com/office/officeart/2005/8/layout/chevron1"/>
    <dgm:cxn modelId="{35DC95FE-1DCE-8A45-AD27-D41D8CBAB5E7}" srcId="{357B90BC-6AE3-F047-A21A-2AD6A0B94A77}" destId="{DE808BC5-9B02-BA4D-890C-B53DE09A1361}" srcOrd="0" destOrd="0" parTransId="{020E04C5-D3E2-874B-A6DF-1290DD073E92}" sibTransId="{3A90E277-92BE-5948-AFDD-271B735488FB}"/>
    <dgm:cxn modelId="{A5AA3885-022A-6141-A775-ADD85509C7CD}" type="presParOf" srcId="{E2EE5CF9-68B4-3245-AD17-FA70CDE53B11}" destId="{5ACFEAF8-CB78-5D46-8BF8-CEB0DE01E4F2}" srcOrd="0" destOrd="0" presId="urn:microsoft.com/office/officeart/2005/8/layout/chevron1"/>
    <dgm:cxn modelId="{82E3E760-46C9-6942-A4ED-8D3CCE2B4FD1}" type="presParOf" srcId="{E2EE5CF9-68B4-3245-AD17-FA70CDE53B11}" destId="{F8C52A1A-B868-524C-A9EB-760AE4EF06F1}" srcOrd="1" destOrd="0" presId="urn:microsoft.com/office/officeart/2005/8/layout/chevron1"/>
    <dgm:cxn modelId="{D1B14CC5-578B-4F47-AE40-54BBDBAEEABA}" type="presParOf" srcId="{E2EE5CF9-68B4-3245-AD17-FA70CDE53B11}" destId="{D8A88687-B789-4147-A49F-B8EC90CD4DCB}" srcOrd="2" destOrd="0" presId="urn:microsoft.com/office/officeart/2005/8/layout/chevron1"/>
    <dgm:cxn modelId="{6B77BB93-6A71-9C48-9911-6C4D88DC0859}" type="presParOf" srcId="{E2EE5CF9-68B4-3245-AD17-FA70CDE53B11}" destId="{EB35F2C2-CFA6-1840-9FF4-385095A5337C}" srcOrd="3" destOrd="0" presId="urn:microsoft.com/office/officeart/2005/8/layout/chevron1"/>
    <dgm:cxn modelId="{03C516C8-87FC-F64F-A420-B30942D56C69}" type="presParOf" srcId="{E2EE5CF9-68B4-3245-AD17-FA70CDE53B11}" destId="{E2F5F074-B2A0-BB48-B922-ED5197E37755}"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24DDB-E5BF-FE43-ABCE-49DDAE2CE874}">
      <dsp:nvSpPr>
        <dsp:cNvPr id="0" name=""/>
        <dsp:cNvSpPr/>
      </dsp:nvSpPr>
      <dsp:spPr>
        <a:xfrm rot="5400000">
          <a:off x="-144549" y="148331"/>
          <a:ext cx="963661" cy="67456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B</a:t>
          </a:r>
        </a:p>
      </dsp:txBody>
      <dsp:txXfrm rot="-5400000">
        <a:off x="1" y="341062"/>
        <a:ext cx="674562" cy="289099"/>
      </dsp:txXfrm>
    </dsp:sp>
    <dsp:sp modelId="{4EDFDA3F-35E8-F845-9380-44C021ACF39D}">
      <dsp:nvSpPr>
        <dsp:cNvPr id="0" name=""/>
        <dsp:cNvSpPr/>
      </dsp:nvSpPr>
      <dsp:spPr>
        <a:xfrm rot="5400000">
          <a:off x="5281726" y="-4603381"/>
          <a:ext cx="626709" cy="984103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None/>
          </a:pPr>
          <a:r>
            <a:rPr lang="en-US" sz="3500" kern="1200" dirty="0"/>
            <a:t>Business Question &amp; Impact, Stakeholders, Timeline</a:t>
          </a:r>
        </a:p>
      </dsp:txBody>
      <dsp:txXfrm rot="-5400000">
        <a:off x="674563" y="34375"/>
        <a:ext cx="9810444" cy="565523"/>
      </dsp:txXfrm>
    </dsp:sp>
    <dsp:sp modelId="{91C138EE-03AB-2440-BB75-DF2B100B3FFA}">
      <dsp:nvSpPr>
        <dsp:cNvPr id="0" name=""/>
        <dsp:cNvSpPr/>
      </dsp:nvSpPr>
      <dsp:spPr>
        <a:xfrm rot="5400000">
          <a:off x="-144549" y="993359"/>
          <a:ext cx="963661" cy="67456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A</a:t>
          </a:r>
        </a:p>
      </dsp:txBody>
      <dsp:txXfrm rot="-5400000">
        <a:off x="1" y="1186090"/>
        <a:ext cx="674562" cy="289099"/>
      </dsp:txXfrm>
    </dsp:sp>
    <dsp:sp modelId="{8CA6BD66-3697-EC4A-8E81-A9DE41BDB3D5}">
      <dsp:nvSpPr>
        <dsp:cNvPr id="0" name=""/>
        <dsp:cNvSpPr/>
      </dsp:nvSpPr>
      <dsp:spPr>
        <a:xfrm rot="5400000">
          <a:off x="5281891" y="-3758518"/>
          <a:ext cx="626379" cy="984103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None/>
          </a:pPr>
          <a:r>
            <a:rPr lang="en-US" sz="3500" kern="1200" dirty="0"/>
            <a:t>Analysis Plan &amp; Methodologies</a:t>
          </a:r>
        </a:p>
      </dsp:txBody>
      <dsp:txXfrm rot="-5400000">
        <a:off x="674563" y="879387"/>
        <a:ext cx="9810460" cy="565225"/>
      </dsp:txXfrm>
    </dsp:sp>
    <dsp:sp modelId="{3EB47FA5-6C26-3047-BC9B-6779C3029083}">
      <dsp:nvSpPr>
        <dsp:cNvPr id="0" name=""/>
        <dsp:cNvSpPr/>
      </dsp:nvSpPr>
      <dsp:spPr>
        <a:xfrm rot="5400000">
          <a:off x="-144549" y="1838387"/>
          <a:ext cx="963661" cy="67456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D</a:t>
          </a:r>
        </a:p>
      </dsp:txBody>
      <dsp:txXfrm rot="-5400000">
        <a:off x="1" y="2031118"/>
        <a:ext cx="674562" cy="289099"/>
      </dsp:txXfrm>
    </dsp:sp>
    <dsp:sp modelId="{30F35468-266C-A241-A3DE-8025DDCE170A}">
      <dsp:nvSpPr>
        <dsp:cNvPr id="0" name=""/>
        <dsp:cNvSpPr/>
      </dsp:nvSpPr>
      <dsp:spPr>
        <a:xfrm rot="5400000">
          <a:off x="5281891" y="-2913490"/>
          <a:ext cx="626379" cy="984103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None/>
          </a:pPr>
          <a:r>
            <a:rPr lang="en-US" sz="3500" kern="1200" dirty="0"/>
            <a:t>Data Collection, Processing &amp; Analysis</a:t>
          </a:r>
        </a:p>
      </dsp:txBody>
      <dsp:txXfrm rot="-5400000">
        <a:off x="674563" y="1724415"/>
        <a:ext cx="9810460" cy="565225"/>
      </dsp:txXfrm>
    </dsp:sp>
    <dsp:sp modelId="{F38DB036-3B0C-4D4E-B8BA-27FFE44E35FE}">
      <dsp:nvSpPr>
        <dsp:cNvPr id="0" name=""/>
        <dsp:cNvSpPr/>
      </dsp:nvSpPr>
      <dsp:spPr>
        <a:xfrm rot="5400000">
          <a:off x="-144549" y="2683415"/>
          <a:ext cx="963661" cy="67456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I</a:t>
          </a:r>
          <a:endParaRPr lang="en-US" sz="2000" kern="1200" dirty="0"/>
        </a:p>
      </dsp:txBody>
      <dsp:txXfrm rot="-5400000">
        <a:off x="1" y="2876146"/>
        <a:ext cx="674562" cy="289099"/>
      </dsp:txXfrm>
    </dsp:sp>
    <dsp:sp modelId="{0621A4D7-FA3D-BF49-AF40-3933E00FE8A5}">
      <dsp:nvSpPr>
        <dsp:cNvPr id="0" name=""/>
        <dsp:cNvSpPr/>
      </dsp:nvSpPr>
      <dsp:spPr>
        <a:xfrm rot="5400000">
          <a:off x="5255812" y="-2068462"/>
          <a:ext cx="626379" cy="984103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None/>
          </a:pPr>
          <a:r>
            <a:rPr lang="en-US" sz="3500" kern="1200" dirty="0"/>
            <a:t>Insights</a:t>
          </a:r>
        </a:p>
      </dsp:txBody>
      <dsp:txXfrm rot="-5400000">
        <a:off x="648484" y="2569443"/>
        <a:ext cx="9810460" cy="565225"/>
      </dsp:txXfrm>
    </dsp:sp>
    <dsp:sp modelId="{0DD76878-1BF2-0347-A248-6E23E770B2CB}">
      <dsp:nvSpPr>
        <dsp:cNvPr id="0" name=""/>
        <dsp:cNvSpPr/>
      </dsp:nvSpPr>
      <dsp:spPr>
        <a:xfrm rot="5400000">
          <a:off x="-144549" y="3528443"/>
          <a:ext cx="963661" cy="67456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R</a:t>
          </a:r>
        </a:p>
      </dsp:txBody>
      <dsp:txXfrm rot="-5400000">
        <a:off x="1" y="3721174"/>
        <a:ext cx="674562" cy="289099"/>
      </dsp:txXfrm>
    </dsp:sp>
    <dsp:sp modelId="{E9D955C0-427C-2E4A-9934-D462A06CD3DF}">
      <dsp:nvSpPr>
        <dsp:cNvPr id="0" name=""/>
        <dsp:cNvSpPr/>
      </dsp:nvSpPr>
      <dsp:spPr>
        <a:xfrm rot="5400000">
          <a:off x="5281891" y="-1223434"/>
          <a:ext cx="626379" cy="984103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None/>
          </a:pPr>
          <a:r>
            <a:rPr lang="en-US" sz="3500" kern="1200" dirty="0"/>
            <a:t>Recommendations</a:t>
          </a:r>
        </a:p>
      </dsp:txBody>
      <dsp:txXfrm rot="-5400000">
        <a:off x="674563" y="3414471"/>
        <a:ext cx="9810460" cy="565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CFEAF8-CB78-5D46-8BF8-CEB0DE01E4F2}">
      <dsp:nvSpPr>
        <dsp:cNvPr id="0" name=""/>
        <dsp:cNvSpPr/>
      </dsp:nvSpPr>
      <dsp:spPr>
        <a:xfrm>
          <a:off x="3080" y="449092"/>
          <a:ext cx="3753370" cy="15013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Business Plan</a:t>
          </a:r>
        </a:p>
        <a:p>
          <a:pPr marL="0" lvl="0" indent="0" algn="ctr" defTabSz="1111250">
            <a:lnSpc>
              <a:spcPct val="90000"/>
            </a:lnSpc>
            <a:spcBef>
              <a:spcPct val="0"/>
            </a:spcBef>
            <a:spcAft>
              <a:spcPct val="35000"/>
            </a:spcAft>
            <a:buNone/>
          </a:pPr>
          <a:r>
            <a:rPr lang="en-US" sz="2500" kern="1200" dirty="0"/>
            <a:t>2 weeks</a:t>
          </a:r>
        </a:p>
      </dsp:txBody>
      <dsp:txXfrm>
        <a:off x="753754" y="449092"/>
        <a:ext cx="2252022" cy="1501348"/>
      </dsp:txXfrm>
    </dsp:sp>
    <dsp:sp modelId="{D8A88687-B789-4147-A49F-B8EC90CD4DCB}">
      <dsp:nvSpPr>
        <dsp:cNvPr id="0" name=""/>
        <dsp:cNvSpPr/>
      </dsp:nvSpPr>
      <dsp:spPr>
        <a:xfrm>
          <a:off x="3381114" y="449092"/>
          <a:ext cx="3753370" cy="15013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Data Analysis</a:t>
          </a:r>
        </a:p>
        <a:p>
          <a:pPr marL="0" lvl="0" indent="0" algn="ctr" defTabSz="1111250">
            <a:lnSpc>
              <a:spcPct val="90000"/>
            </a:lnSpc>
            <a:spcBef>
              <a:spcPct val="0"/>
            </a:spcBef>
            <a:spcAft>
              <a:spcPct val="35000"/>
            </a:spcAft>
            <a:buNone/>
          </a:pPr>
          <a:r>
            <a:rPr lang="en-US" sz="2500" kern="1200" dirty="0"/>
            <a:t>2 months</a:t>
          </a:r>
        </a:p>
      </dsp:txBody>
      <dsp:txXfrm>
        <a:off x="4131788" y="449092"/>
        <a:ext cx="2252022" cy="1501348"/>
      </dsp:txXfrm>
    </dsp:sp>
    <dsp:sp modelId="{E2F5F074-B2A0-BB48-B922-ED5197E37755}">
      <dsp:nvSpPr>
        <dsp:cNvPr id="0" name=""/>
        <dsp:cNvSpPr/>
      </dsp:nvSpPr>
      <dsp:spPr>
        <a:xfrm>
          <a:off x="6759148" y="449092"/>
          <a:ext cx="3753370" cy="15013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Implementation</a:t>
          </a:r>
        </a:p>
        <a:p>
          <a:pPr marL="0" lvl="0" indent="0" algn="ctr" defTabSz="1111250">
            <a:lnSpc>
              <a:spcPct val="90000"/>
            </a:lnSpc>
            <a:spcBef>
              <a:spcPct val="0"/>
            </a:spcBef>
            <a:spcAft>
              <a:spcPct val="35000"/>
            </a:spcAft>
            <a:buNone/>
          </a:pPr>
          <a:r>
            <a:rPr lang="en-US" sz="2500" kern="1200" dirty="0"/>
            <a:t>3 months</a:t>
          </a:r>
        </a:p>
      </dsp:txBody>
      <dsp:txXfrm>
        <a:off x="7509822" y="449092"/>
        <a:ext cx="2252022" cy="150134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E22DB3-BD6D-BE45-8B63-EDC6DF97091D}" type="datetimeFigureOut">
              <a:rPr lang="en-US" smtClean="0"/>
              <a:t>10/12/22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97E03-717D-494D-8EFA-7D33108115A7}" type="slidenum">
              <a:rPr lang="en-US" smtClean="0"/>
              <a:t>‹#›</a:t>
            </a:fld>
            <a:endParaRPr lang="en-US"/>
          </a:p>
        </p:txBody>
      </p:sp>
    </p:spTree>
    <p:extLst>
      <p:ext uri="{BB962C8B-B14F-4D97-AF65-F5344CB8AC3E}">
        <p14:creationId xmlns:p14="http://schemas.microsoft.com/office/powerpoint/2010/main" val="213405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697E03-717D-494D-8EFA-7D33108115A7}" type="slidenum">
              <a:rPr lang="en-US" smtClean="0"/>
              <a:t>2</a:t>
            </a:fld>
            <a:endParaRPr lang="en-US"/>
          </a:p>
        </p:txBody>
      </p:sp>
    </p:spTree>
    <p:extLst>
      <p:ext uri="{BB962C8B-B14F-4D97-AF65-F5344CB8AC3E}">
        <p14:creationId xmlns:p14="http://schemas.microsoft.com/office/powerpoint/2010/main" val="2475341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Data.head</a:t>
            </a:r>
            <a:r>
              <a:rPr lang="en-US" dirty="0"/>
              <a:t> ()</a:t>
            </a:r>
          </a:p>
          <a:p>
            <a:r>
              <a:rPr lang="en-US" dirty="0" err="1"/>
              <a:t>Data.describe</a:t>
            </a:r>
            <a:r>
              <a:rPr lang="en-US" dirty="0"/>
              <a:t>()</a:t>
            </a:r>
          </a:p>
          <a:p>
            <a:r>
              <a:rPr lang="en-US" dirty="0" err="1"/>
              <a:t>Data.info</a:t>
            </a:r>
            <a:r>
              <a:rPr lang="en-US" dirty="0"/>
              <a:t>()</a:t>
            </a:r>
          </a:p>
          <a:p>
            <a:r>
              <a:rPr lang="en-US" dirty="0" err="1"/>
              <a:t>Data.dtypes</a:t>
            </a:r>
            <a:endParaRPr lang="en-US" dirty="0"/>
          </a:p>
          <a:p>
            <a:endParaRPr lang="en-US" dirty="0"/>
          </a:p>
          <a:p>
            <a:endParaRPr lang="en-US" dirty="0"/>
          </a:p>
          <a:p>
            <a:r>
              <a:rPr lang="en-US" dirty="0"/>
              <a:t>https://</a:t>
            </a:r>
            <a:r>
              <a:rPr lang="en-US" dirty="0" err="1"/>
              <a:t>pandas.pydata.org</a:t>
            </a:r>
            <a:r>
              <a:rPr lang="en-US" dirty="0"/>
              <a:t>/</a:t>
            </a:r>
            <a:r>
              <a:rPr lang="en-US" dirty="0" err="1"/>
              <a:t>Pandas_Cheat_Sheet.pdf</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7697E03-717D-494D-8EFA-7D33108115A7}" type="slidenum">
              <a:rPr lang="en-US" smtClean="0"/>
              <a:t>14</a:t>
            </a:fld>
            <a:endParaRPr lang="en-US"/>
          </a:p>
        </p:txBody>
      </p:sp>
    </p:spTree>
    <p:extLst>
      <p:ext uri="{BB962C8B-B14F-4D97-AF65-F5344CB8AC3E}">
        <p14:creationId xmlns:p14="http://schemas.microsoft.com/office/powerpoint/2010/main" val="2577524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7697E03-717D-494D-8EFA-7D33108115A7}" type="slidenum">
              <a:rPr lang="en-US" smtClean="0"/>
              <a:t>18</a:t>
            </a:fld>
            <a:endParaRPr lang="en-US"/>
          </a:p>
        </p:txBody>
      </p:sp>
    </p:spTree>
    <p:extLst>
      <p:ext uri="{BB962C8B-B14F-4D97-AF65-F5344CB8AC3E}">
        <p14:creationId xmlns:p14="http://schemas.microsoft.com/office/powerpoint/2010/main" val="3130409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7697E03-717D-494D-8EFA-7D33108115A7}" type="slidenum">
              <a:rPr lang="en-US" smtClean="0"/>
              <a:t>19</a:t>
            </a:fld>
            <a:endParaRPr lang="en-US"/>
          </a:p>
        </p:txBody>
      </p:sp>
    </p:spTree>
    <p:extLst>
      <p:ext uri="{BB962C8B-B14F-4D97-AF65-F5344CB8AC3E}">
        <p14:creationId xmlns:p14="http://schemas.microsoft.com/office/powerpoint/2010/main" val="273328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697E03-717D-494D-8EFA-7D33108115A7}" type="slidenum">
              <a:rPr lang="en-US" smtClean="0"/>
              <a:t>25</a:t>
            </a:fld>
            <a:endParaRPr lang="en-US"/>
          </a:p>
        </p:txBody>
      </p:sp>
    </p:spTree>
    <p:extLst>
      <p:ext uri="{BB962C8B-B14F-4D97-AF65-F5344CB8AC3E}">
        <p14:creationId xmlns:p14="http://schemas.microsoft.com/office/powerpoint/2010/main" val="2095229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697E03-717D-494D-8EFA-7D33108115A7}" type="slidenum">
              <a:rPr lang="en-US" smtClean="0"/>
              <a:t>26</a:t>
            </a:fld>
            <a:endParaRPr lang="en-US"/>
          </a:p>
        </p:txBody>
      </p:sp>
    </p:spTree>
    <p:extLst>
      <p:ext uri="{BB962C8B-B14F-4D97-AF65-F5344CB8AC3E}">
        <p14:creationId xmlns:p14="http://schemas.microsoft.com/office/powerpoint/2010/main" val="1877647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697E03-717D-494D-8EFA-7D33108115A7}" type="slidenum">
              <a:rPr lang="en-US" smtClean="0"/>
              <a:t>3</a:t>
            </a:fld>
            <a:endParaRPr lang="en-US"/>
          </a:p>
        </p:txBody>
      </p:sp>
    </p:spTree>
    <p:extLst>
      <p:ext uri="{BB962C8B-B14F-4D97-AF65-F5344CB8AC3E}">
        <p14:creationId xmlns:p14="http://schemas.microsoft.com/office/powerpoint/2010/main" val="1283895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B</a:t>
            </a:r>
            <a:r>
              <a:rPr lang="en-US" u="sng" dirty="0"/>
              <a:t>usiness question</a:t>
            </a:r>
            <a:endParaRPr lang="en-US" sz="1100" dirty="0"/>
          </a:p>
          <a:p>
            <a:pPr lvl="0"/>
            <a:r>
              <a:rPr lang="en-US" dirty="0"/>
              <a:t>What is the stated business question?</a:t>
            </a:r>
            <a:endParaRPr lang="en-US" sz="1100" dirty="0"/>
          </a:p>
          <a:p>
            <a:pPr lvl="0"/>
            <a:r>
              <a:rPr lang="en-US" dirty="0"/>
              <a:t>What is the intent underlying the question (e.g., what is the context, what is the impacted segment, and what are stakeholders’ current thoughts about the underlying reasons?</a:t>
            </a:r>
            <a:endParaRPr lang="en-US" sz="1100" dirty="0"/>
          </a:p>
          <a:p>
            <a:pPr lvl="0"/>
            <a:r>
              <a:rPr lang="en-US" dirty="0"/>
              <a:t>What business considerations (e.g., stakeholders, timeline, and cost) are likely to impact the analysis?</a:t>
            </a:r>
            <a:endParaRPr lang="en-US" sz="1100" dirty="0"/>
          </a:p>
          <a:p>
            <a:endParaRPr lang="en-US" dirty="0"/>
          </a:p>
          <a:p>
            <a:r>
              <a:rPr lang="en-US" dirty="0"/>
              <a:t>Stakeholders time (meetings)</a:t>
            </a:r>
          </a:p>
          <a:p>
            <a:r>
              <a:rPr lang="en-US" dirty="0"/>
              <a:t>Analysis Time </a:t>
            </a:r>
          </a:p>
        </p:txBody>
      </p:sp>
      <p:sp>
        <p:nvSpPr>
          <p:cNvPr id="4" name="Slide Number Placeholder 3"/>
          <p:cNvSpPr>
            <a:spLocks noGrp="1"/>
          </p:cNvSpPr>
          <p:nvPr>
            <p:ph type="sldNum" sz="quarter" idx="5"/>
          </p:nvPr>
        </p:nvSpPr>
        <p:spPr/>
        <p:txBody>
          <a:bodyPr/>
          <a:lstStyle/>
          <a:p>
            <a:fld id="{77697E03-717D-494D-8EFA-7D33108115A7}" type="slidenum">
              <a:rPr lang="en-US" smtClean="0"/>
              <a:t>4</a:t>
            </a:fld>
            <a:endParaRPr lang="en-US"/>
          </a:p>
        </p:txBody>
      </p:sp>
    </p:spTree>
    <p:extLst>
      <p:ext uri="{BB962C8B-B14F-4D97-AF65-F5344CB8AC3E}">
        <p14:creationId xmlns:p14="http://schemas.microsoft.com/office/powerpoint/2010/main" val="2607661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B</a:t>
            </a:r>
            <a:r>
              <a:rPr lang="en-US" u="sng" dirty="0"/>
              <a:t>usiness question</a:t>
            </a:r>
            <a:endParaRPr lang="en-US" sz="1100" dirty="0"/>
          </a:p>
          <a:p>
            <a:pPr lvl="0"/>
            <a:r>
              <a:rPr lang="en-US" dirty="0"/>
              <a:t>What is the stated business question?</a:t>
            </a:r>
            <a:endParaRPr lang="en-US" sz="1100" dirty="0"/>
          </a:p>
          <a:p>
            <a:pPr lvl="0"/>
            <a:r>
              <a:rPr lang="en-US" dirty="0"/>
              <a:t>What is the intent underlying the question (e.g., what is the context, what is the impacted segment, and what are stakeholders’ current thoughts about the underlying reasons?</a:t>
            </a:r>
            <a:endParaRPr lang="en-US" sz="1100" dirty="0"/>
          </a:p>
          <a:p>
            <a:pPr lvl="0"/>
            <a:r>
              <a:rPr lang="en-US" dirty="0"/>
              <a:t>What business considerations (e.g., stakeholders, timeline, and cost) are likely to impact the analysis?</a:t>
            </a:r>
            <a:endParaRPr lang="en-US" sz="1100" dirty="0"/>
          </a:p>
          <a:p>
            <a:endParaRPr lang="en-US" dirty="0"/>
          </a:p>
          <a:p>
            <a:endParaRPr lang="en-US" dirty="0"/>
          </a:p>
          <a:p>
            <a:r>
              <a:rPr lang="en-US" sz="1200" b="1" dirty="0">
                <a:solidFill>
                  <a:srgbClr val="FF0000"/>
                </a:solidFill>
              </a:rPr>
              <a:t>Gender (male vs female)</a:t>
            </a:r>
          </a:p>
          <a:p>
            <a:r>
              <a:rPr lang="en-US" sz="1200" b="1" dirty="0">
                <a:solidFill>
                  <a:srgbClr val="FF0000"/>
                </a:solidFill>
              </a:rPr>
              <a:t>Education levels (graduate school, university, high school, and other)</a:t>
            </a:r>
          </a:p>
          <a:p>
            <a:r>
              <a:rPr lang="en-US" sz="1200" b="1" dirty="0">
                <a:solidFill>
                  <a:srgbClr val="FF0000"/>
                </a:solidFill>
              </a:rPr>
              <a:t>Marital status (married, single, divorced, other)</a:t>
            </a:r>
          </a:p>
          <a:p>
            <a:r>
              <a:rPr lang="en-US" sz="1200" b="1" dirty="0">
                <a:solidFill>
                  <a:srgbClr val="FF0000"/>
                </a:solidFill>
              </a:rPr>
              <a:t>Age (21-75)</a:t>
            </a:r>
          </a:p>
          <a:p>
            <a:r>
              <a:rPr lang="en-US" sz="1200" b="1" dirty="0">
                <a:solidFill>
                  <a:srgbClr val="FF0000"/>
                </a:solidFill>
              </a:rPr>
              <a:t>Consumer purchasing versus payment patterns</a:t>
            </a:r>
          </a:p>
          <a:p>
            <a:r>
              <a:rPr lang="en-US" sz="1200" b="1" dirty="0">
                <a:solidFill>
                  <a:srgbClr val="FF0000"/>
                </a:solidFill>
              </a:rPr>
              <a:t>Credit repayment patterns (non-consumption, payment in full, revolving credit, delayed payments)</a:t>
            </a:r>
          </a:p>
          <a:p>
            <a:endParaRPr lang="en-US" dirty="0"/>
          </a:p>
          <a:p>
            <a:endParaRPr lang="en-US" dirty="0"/>
          </a:p>
        </p:txBody>
      </p:sp>
      <p:sp>
        <p:nvSpPr>
          <p:cNvPr id="4" name="Slide Number Placeholder 3"/>
          <p:cNvSpPr>
            <a:spLocks noGrp="1"/>
          </p:cNvSpPr>
          <p:nvPr>
            <p:ph type="sldNum" sz="quarter" idx="5"/>
          </p:nvPr>
        </p:nvSpPr>
        <p:spPr/>
        <p:txBody>
          <a:bodyPr/>
          <a:lstStyle/>
          <a:p>
            <a:fld id="{77697E03-717D-494D-8EFA-7D33108115A7}" type="slidenum">
              <a:rPr lang="en-US" smtClean="0"/>
              <a:t>6</a:t>
            </a:fld>
            <a:endParaRPr lang="en-US"/>
          </a:p>
        </p:txBody>
      </p:sp>
    </p:spTree>
    <p:extLst>
      <p:ext uri="{BB962C8B-B14F-4D97-AF65-F5344CB8AC3E}">
        <p14:creationId xmlns:p14="http://schemas.microsoft.com/office/powerpoint/2010/main" val="58148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Gantt Chart</a:t>
            </a:r>
          </a:p>
        </p:txBody>
      </p:sp>
      <p:sp>
        <p:nvSpPr>
          <p:cNvPr id="4" name="Slide Number Placeholder 3"/>
          <p:cNvSpPr>
            <a:spLocks noGrp="1"/>
          </p:cNvSpPr>
          <p:nvPr>
            <p:ph type="sldNum" sz="quarter" idx="5"/>
          </p:nvPr>
        </p:nvSpPr>
        <p:spPr/>
        <p:txBody>
          <a:bodyPr/>
          <a:lstStyle/>
          <a:p>
            <a:fld id="{77697E03-717D-494D-8EFA-7D33108115A7}" type="slidenum">
              <a:rPr lang="en-US" smtClean="0"/>
              <a:t>7</a:t>
            </a:fld>
            <a:endParaRPr lang="en-US"/>
          </a:p>
        </p:txBody>
      </p:sp>
    </p:spTree>
    <p:extLst>
      <p:ext uri="{BB962C8B-B14F-4D97-AF65-F5344CB8AC3E}">
        <p14:creationId xmlns:p14="http://schemas.microsoft.com/office/powerpoint/2010/main" val="1596555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697E03-717D-494D-8EFA-7D33108115A7}" type="slidenum">
              <a:rPr lang="en-US" smtClean="0"/>
              <a:t>8</a:t>
            </a:fld>
            <a:endParaRPr lang="en-US"/>
          </a:p>
        </p:txBody>
      </p:sp>
    </p:spTree>
    <p:extLst>
      <p:ext uri="{BB962C8B-B14F-4D97-AF65-F5344CB8AC3E}">
        <p14:creationId xmlns:p14="http://schemas.microsoft.com/office/powerpoint/2010/main" val="2948563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697E03-717D-494D-8EFA-7D33108115A7}" type="slidenum">
              <a:rPr lang="en-US" smtClean="0"/>
              <a:t>9</a:t>
            </a:fld>
            <a:endParaRPr lang="en-US"/>
          </a:p>
        </p:txBody>
      </p:sp>
    </p:spTree>
    <p:extLst>
      <p:ext uri="{BB962C8B-B14F-4D97-AF65-F5344CB8AC3E}">
        <p14:creationId xmlns:p14="http://schemas.microsoft.com/office/powerpoint/2010/main" val="1430847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697E03-717D-494D-8EFA-7D33108115A7}" type="slidenum">
              <a:rPr lang="en-US" smtClean="0"/>
              <a:t>10</a:t>
            </a:fld>
            <a:endParaRPr lang="en-US"/>
          </a:p>
        </p:txBody>
      </p:sp>
    </p:spTree>
    <p:extLst>
      <p:ext uri="{BB962C8B-B14F-4D97-AF65-F5344CB8AC3E}">
        <p14:creationId xmlns:p14="http://schemas.microsoft.com/office/powerpoint/2010/main" val="627995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can you most effectively present the results of your analysis to your stakeholders (in terms they can understand and in alignment with information they’ll value)?</a:t>
            </a:r>
            <a:endParaRPr lang="en-US" sz="1600" dirty="0"/>
          </a:p>
          <a:p>
            <a:endParaRPr lang="en-US" dirty="0"/>
          </a:p>
          <a:p>
            <a:endParaRPr lang="en-US" dirty="0"/>
          </a:p>
          <a:p>
            <a:r>
              <a:rPr lang="en-US" dirty="0"/>
              <a:t>Objective</a:t>
            </a:r>
            <a:endParaRPr lang="en-US" sz="2400" dirty="0"/>
          </a:p>
          <a:p>
            <a:pPr lvl="1"/>
            <a:r>
              <a:rPr lang="en-US" dirty="0"/>
              <a:t>Background (optional)</a:t>
            </a:r>
            <a:endParaRPr lang="en-US" sz="2000" dirty="0"/>
          </a:p>
          <a:p>
            <a:pPr lvl="1"/>
            <a:r>
              <a:rPr lang="en-US" dirty="0"/>
              <a:t>Scope (optional)</a:t>
            </a:r>
            <a:endParaRPr lang="en-US" sz="2000" dirty="0"/>
          </a:p>
          <a:p>
            <a:pPr lvl="1"/>
            <a:r>
              <a:rPr lang="en-US" dirty="0"/>
              <a:t>Approach (optional)</a:t>
            </a:r>
            <a:endParaRPr lang="en-US" sz="2000" dirty="0"/>
          </a:p>
          <a:p>
            <a:pPr lvl="1"/>
            <a:r>
              <a:rPr lang="en-US" dirty="0"/>
              <a:t>Recommendations</a:t>
            </a:r>
            <a:endParaRPr lang="en-US" sz="2000" dirty="0"/>
          </a:p>
          <a:p>
            <a:pPr lvl="1"/>
            <a:r>
              <a:rPr lang="en-US" dirty="0"/>
              <a:t>Key insights with impact</a:t>
            </a:r>
            <a:endParaRPr lang="en-US" sz="2000" dirty="0"/>
          </a:p>
          <a:p>
            <a:pPr lvl="1"/>
            <a:r>
              <a:rPr lang="en-US" dirty="0"/>
              <a:t>Next steps</a:t>
            </a:r>
            <a:endParaRPr lang="en-US" sz="2000" dirty="0"/>
          </a:p>
          <a:p>
            <a:endParaRPr lang="en-US" dirty="0"/>
          </a:p>
        </p:txBody>
      </p:sp>
      <p:sp>
        <p:nvSpPr>
          <p:cNvPr id="4" name="Slide Number Placeholder 3"/>
          <p:cNvSpPr>
            <a:spLocks noGrp="1"/>
          </p:cNvSpPr>
          <p:nvPr>
            <p:ph type="sldNum" sz="quarter" idx="5"/>
          </p:nvPr>
        </p:nvSpPr>
        <p:spPr/>
        <p:txBody>
          <a:bodyPr/>
          <a:lstStyle/>
          <a:p>
            <a:fld id="{77697E03-717D-494D-8EFA-7D33108115A7}" type="slidenum">
              <a:rPr lang="en-US" smtClean="0"/>
              <a:t>12</a:t>
            </a:fld>
            <a:endParaRPr lang="en-US"/>
          </a:p>
        </p:txBody>
      </p:sp>
    </p:spTree>
    <p:extLst>
      <p:ext uri="{BB962C8B-B14F-4D97-AF65-F5344CB8AC3E}">
        <p14:creationId xmlns:p14="http://schemas.microsoft.com/office/powerpoint/2010/main" val="1684430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32A6-DF24-7F48-9456-8BE4707A77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BB5D85-020D-9545-AD2A-1301AA353B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16C1DC-B899-4945-B91E-6044E2F0321E}"/>
              </a:ext>
            </a:extLst>
          </p:cNvPr>
          <p:cNvSpPr>
            <a:spLocks noGrp="1"/>
          </p:cNvSpPr>
          <p:nvPr>
            <p:ph type="dt" sz="half" idx="10"/>
          </p:nvPr>
        </p:nvSpPr>
        <p:spPr/>
        <p:txBody>
          <a:bodyPr/>
          <a:lstStyle/>
          <a:p>
            <a:fld id="{3B5180A4-7D8C-424D-A18D-CB87410D5136}" type="datetimeFigureOut">
              <a:rPr lang="en-US" smtClean="0"/>
              <a:t>10/12/22</a:t>
            </a:fld>
            <a:endParaRPr lang="en-US"/>
          </a:p>
        </p:txBody>
      </p:sp>
      <p:sp>
        <p:nvSpPr>
          <p:cNvPr id="5" name="Footer Placeholder 4">
            <a:extLst>
              <a:ext uri="{FF2B5EF4-FFF2-40B4-BE49-F238E27FC236}">
                <a16:creationId xmlns:a16="http://schemas.microsoft.com/office/drawing/2014/main" id="{778DF87A-8394-9240-8876-E6C78C9BF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3D044-191D-1440-86AE-A145C9301C75}"/>
              </a:ext>
            </a:extLst>
          </p:cNvPr>
          <p:cNvSpPr>
            <a:spLocks noGrp="1"/>
          </p:cNvSpPr>
          <p:nvPr>
            <p:ph type="sldNum" sz="quarter" idx="12"/>
          </p:nvPr>
        </p:nvSpPr>
        <p:spPr/>
        <p:txBody>
          <a:bodyPr/>
          <a:lstStyle/>
          <a:p>
            <a:fld id="{77A9900D-5CB8-AB43-B950-482C5509162D}" type="slidenum">
              <a:rPr lang="en-US" smtClean="0"/>
              <a:t>‹#›</a:t>
            </a:fld>
            <a:endParaRPr lang="en-US"/>
          </a:p>
        </p:txBody>
      </p:sp>
    </p:spTree>
    <p:extLst>
      <p:ext uri="{BB962C8B-B14F-4D97-AF65-F5344CB8AC3E}">
        <p14:creationId xmlns:p14="http://schemas.microsoft.com/office/powerpoint/2010/main" val="85923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B6EA-DC81-E646-AFF9-B8E25AA1CA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BC35CE-B2CC-C24F-8777-59CB90AB41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42554-3A87-B84C-811D-7352AA8A8EB9}"/>
              </a:ext>
            </a:extLst>
          </p:cNvPr>
          <p:cNvSpPr>
            <a:spLocks noGrp="1"/>
          </p:cNvSpPr>
          <p:nvPr>
            <p:ph type="dt" sz="half" idx="10"/>
          </p:nvPr>
        </p:nvSpPr>
        <p:spPr/>
        <p:txBody>
          <a:bodyPr/>
          <a:lstStyle/>
          <a:p>
            <a:fld id="{3B5180A4-7D8C-424D-A18D-CB87410D5136}" type="datetimeFigureOut">
              <a:rPr lang="en-US" smtClean="0"/>
              <a:t>10/12/22</a:t>
            </a:fld>
            <a:endParaRPr lang="en-US"/>
          </a:p>
        </p:txBody>
      </p:sp>
      <p:sp>
        <p:nvSpPr>
          <p:cNvPr id="5" name="Footer Placeholder 4">
            <a:extLst>
              <a:ext uri="{FF2B5EF4-FFF2-40B4-BE49-F238E27FC236}">
                <a16:creationId xmlns:a16="http://schemas.microsoft.com/office/drawing/2014/main" id="{2A1890C8-B8DC-FA49-BFE5-8447AFF3A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D7662-2E4B-5046-920E-C1A9585D02C6}"/>
              </a:ext>
            </a:extLst>
          </p:cNvPr>
          <p:cNvSpPr>
            <a:spLocks noGrp="1"/>
          </p:cNvSpPr>
          <p:nvPr>
            <p:ph type="sldNum" sz="quarter" idx="12"/>
          </p:nvPr>
        </p:nvSpPr>
        <p:spPr/>
        <p:txBody>
          <a:bodyPr/>
          <a:lstStyle/>
          <a:p>
            <a:fld id="{77A9900D-5CB8-AB43-B950-482C5509162D}" type="slidenum">
              <a:rPr lang="en-US" smtClean="0"/>
              <a:t>‹#›</a:t>
            </a:fld>
            <a:endParaRPr lang="en-US"/>
          </a:p>
        </p:txBody>
      </p:sp>
    </p:spTree>
    <p:extLst>
      <p:ext uri="{BB962C8B-B14F-4D97-AF65-F5344CB8AC3E}">
        <p14:creationId xmlns:p14="http://schemas.microsoft.com/office/powerpoint/2010/main" val="236160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1B8195-09EC-794E-AC07-CB595D707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6C226C-5EE3-8245-8F71-C69CED6542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07A87-E087-1048-A13A-F40CB28C16C4}"/>
              </a:ext>
            </a:extLst>
          </p:cNvPr>
          <p:cNvSpPr>
            <a:spLocks noGrp="1"/>
          </p:cNvSpPr>
          <p:nvPr>
            <p:ph type="dt" sz="half" idx="10"/>
          </p:nvPr>
        </p:nvSpPr>
        <p:spPr/>
        <p:txBody>
          <a:bodyPr/>
          <a:lstStyle/>
          <a:p>
            <a:fld id="{3B5180A4-7D8C-424D-A18D-CB87410D5136}" type="datetimeFigureOut">
              <a:rPr lang="en-US" smtClean="0"/>
              <a:t>10/12/22</a:t>
            </a:fld>
            <a:endParaRPr lang="en-US"/>
          </a:p>
        </p:txBody>
      </p:sp>
      <p:sp>
        <p:nvSpPr>
          <p:cNvPr id="5" name="Footer Placeholder 4">
            <a:extLst>
              <a:ext uri="{FF2B5EF4-FFF2-40B4-BE49-F238E27FC236}">
                <a16:creationId xmlns:a16="http://schemas.microsoft.com/office/drawing/2014/main" id="{2F01C3A9-4E44-E443-8262-43952B303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6C7CE-AF02-9848-A2C8-FD7979D016BF}"/>
              </a:ext>
            </a:extLst>
          </p:cNvPr>
          <p:cNvSpPr>
            <a:spLocks noGrp="1"/>
          </p:cNvSpPr>
          <p:nvPr>
            <p:ph type="sldNum" sz="quarter" idx="12"/>
          </p:nvPr>
        </p:nvSpPr>
        <p:spPr/>
        <p:txBody>
          <a:bodyPr/>
          <a:lstStyle/>
          <a:p>
            <a:fld id="{77A9900D-5CB8-AB43-B950-482C5509162D}" type="slidenum">
              <a:rPr lang="en-US" smtClean="0"/>
              <a:t>‹#›</a:t>
            </a:fld>
            <a:endParaRPr lang="en-US"/>
          </a:p>
        </p:txBody>
      </p:sp>
    </p:spTree>
    <p:extLst>
      <p:ext uri="{BB962C8B-B14F-4D97-AF65-F5344CB8AC3E}">
        <p14:creationId xmlns:p14="http://schemas.microsoft.com/office/powerpoint/2010/main" val="2156029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3402-D61C-A24B-86F3-9202EEF6FB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DE5A30-9717-7A41-8A5E-91BDAE90E5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C5649-92B5-E144-BE30-A28271099DFA}"/>
              </a:ext>
            </a:extLst>
          </p:cNvPr>
          <p:cNvSpPr>
            <a:spLocks noGrp="1"/>
          </p:cNvSpPr>
          <p:nvPr>
            <p:ph type="dt" sz="half" idx="10"/>
          </p:nvPr>
        </p:nvSpPr>
        <p:spPr/>
        <p:txBody>
          <a:bodyPr/>
          <a:lstStyle/>
          <a:p>
            <a:fld id="{3B5180A4-7D8C-424D-A18D-CB87410D5136}" type="datetimeFigureOut">
              <a:rPr lang="en-US" smtClean="0"/>
              <a:t>10/12/22</a:t>
            </a:fld>
            <a:endParaRPr lang="en-US"/>
          </a:p>
        </p:txBody>
      </p:sp>
      <p:sp>
        <p:nvSpPr>
          <p:cNvPr id="5" name="Footer Placeholder 4">
            <a:extLst>
              <a:ext uri="{FF2B5EF4-FFF2-40B4-BE49-F238E27FC236}">
                <a16:creationId xmlns:a16="http://schemas.microsoft.com/office/drawing/2014/main" id="{D045C6AA-4314-6D47-8671-F22C55B08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03301-7A2B-C945-A693-1B3A8CF1C841}"/>
              </a:ext>
            </a:extLst>
          </p:cNvPr>
          <p:cNvSpPr>
            <a:spLocks noGrp="1"/>
          </p:cNvSpPr>
          <p:nvPr>
            <p:ph type="sldNum" sz="quarter" idx="12"/>
          </p:nvPr>
        </p:nvSpPr>
        <p:spPr/>
        <p:txBody>
          <a:bodyPr/>
          <a:lstStyle/>
          <a:p>
            <a:fld id="{77A9900D-5CB8-AB43-B950-482C5509162D}" type="slidenum">
              <a:rPr lang="en-US" smtClean="0"/>
              <a:t>‹#›</a:t>
            </a:fld>
            <a:endParaRPr lang="en-US"/>
          </a:p>
        </p:txBody>
      </p:sp>
    </p:spTree>
    <p:extLst>
      <p:ext uri="{BB962C8B-B14F-4D97-AF65-F5344CB8AC3E}">
        <p14:creationId xmlns:p14="http://schemas.microsoft.com/office/powerpoint/2010/main" val="173825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E9EA-DA61-E34D-B048-666CA4C9FF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012E6D-9B0C-7A40-8F8D-266DDB6D75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226D9A-5D7D-B245-8E30-6A0F1B3319B1}"/>
              </a:ext>
            </a:extLst>
          </p:cNvPr>
          <p:cNvSpPr>
            <a:spLocks noGrp="1"/>
          </p:cNvSpPr>
          <p:nvPr>
            <p:ph type="dt" sz="half" idx="10"/>
          </p:nvPr>
        </p:nvSpPr>
        <p:spPr/>
        <p:txBody>
          <a:bodyPr/>
          <a:lstStyle/>
          <a:p>
            <a:fld id="{3B5180A4-7D8C-424D-A18D-CB87410D5136}" type="datetimeFigureOut">
              <a:rPr lang="en-US" smtClean="0"/>
              <a:t>10/12/22</a:t>
            </a:fld>
            <a:endParaRPr lang="en-US"/>
          </a:p>
        </p:txBody>
      </p:sp>
      <p:sp>
        <p:nvSpPr>
          <p:cNvPr id="5" name="Footer Placeholder 4">
            <a:extLst>
              <a:ext uri="{FF2B5EF4-FFF2-40B4-BE49-F238E27FC236}">
                <a16:creationId xmlns:a16="http://schemas.microsoft.com/office/drawing/2014/main" id="{CD0C42F4-B8DB-AA4A-BD30-A4D7FF223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48A7B0-2BCE-1944-902A-4A1B9777AA0C}"/>
              </a:ext>
            </a:extLst>
          </p:cNvPr>
          <p:cNvSpPr>
            <a:spLocks noGrp="1"/>
          </p:cNvSpPr>
          <p:nvPr>
            <p:ph type="sldNum" sz="quarter" idx="12"/>
          </p:nvPr>
        </p:nvSpPr>
        <p:spPr/>
        <p:txBody>
          <a:bodyPr/>
          <a:lstStyle/>
          <a:p>
            <a:fld id="{77A9900D-5CB8-AB43-B950-482C5509162D}" type="slidenum">
              <a:rPr lang="en-US" smtClean="0"/>
              <a:t>‹#›</a:t>
            </a:fld>
            <a:endParaRPr lang="en-US"/>
          </a:p>
        </p:txBody>
      </p:sp>
    </p:spTree>
    <p:extLst>
      <p:ext uri="{BB962C8B-B14F-4D97-AF65-F5344CB8AC3E}">
        <p14:creationId xmlns:p14="http://schemas.microsoft.com/office/powerpoint/2010/main" val="240891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797C-AD73-F842-99B8-612EFE62C9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D49C0-2290-9D47-BD40-65E1742E95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9B9E1B-03AD-E147-B720-4DAC51725E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FC19EB-8D6A-2046-AA0E-48A942C4D1C3}"/>
              </a:ext>
            </a:extLst>
          </p:cNvPr>
          <p:cNvSpPr>
            <a:spLocks noGrp="1"/>
          </p:cNvSpPr>
          <p:nvPr>
            <p:ph type="dt" sz="half" idx="10"/>
          </p:nvPr>
        </p:nvSpPr>
        <p:spPr/>
        <p:txBody>
          <a:bodyPr/>
          <a:lstStyle/>
          <a:p>
            <a:fld id="{3B5180A4-7D8C-424D-A18D-CB87410D5136}" type="datetimeFigureOut">
              <a:rPr lang="en-US" smtClean="0"/>
              <a:t>10/12/22</a:t>
            </a:fld>
            <a:endParaRPr lang="en-US"/>
          </a:p>
        </p:txBody>
      </p:sp>
      <p:sp>
        <p:nvSpPr>
          <p:cNvPr id="6" name="Footer Placeholder 5">
            <a:extLst>
              <a:ext uri="{FF2B5EF4-FFF2-40B4-BE49-F238E27FC236}">
                <a16:creationId xmlns:a16="http://schemas.microsoft.com/office/drawing/2014/main" id="{A43E934B-A41F-3143-8499-5EC65A49F5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B1085D-CFAD-3240-A1F1-B8D8A27AED82}"/>
              </a:ext>
            </a:extLst>
          </p:cNvPr>
          <p:cNvSpPr>
            <a:spLocks noGrp="1"/>
          </p:cNvSpPr>
          <p:nvPr>
            <p:ph type="sldNum" sz="quarter" idx="12"/>
          </p:nvPr>
        </p:nvSpPr>
        <p:spPr/>
        <p:txBody>
          <a:bodyPr/>
          <a:lstStyle/>
          <a:p>
            <a:fld id="{77A9900D-5CB8-AB43-B950-482C5509162D}" type="slidenum">
              <a:rPr lang="en-US" smtClean="0"/>
              <a:t>‹#›</a:t>
            </a:fld>
            <a:endParaRPr lang="en-US"/>
          </a:p>
        </p:txBody>
      </p:sp>
    </p:spTree>
    <p:extLst>
      <p:ext uri="{BB962C8B-B14F-4D97-AF65-F5344CB8AC3E}">
        <p14:creationId xmlns:p14="http://schemas.microsoft.com/office/powerpoint/2010/main" val="2910647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23042-6029-D343-AC21-C1BCF0BF4B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E3DE58-39B7-2F4C-9E82-37A0346B80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620B4E-E7AA-A942-83D4-977C77FA6A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2124E6-4894-9D42-92D4-0BC9D45611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F5DA6-05A8-124C-A514-C7E4A1CAF4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73259B-2BDF-D742-85FB-987310F5F47E}"/>
              </a:ext>
            </a:extLst>
          </p:cNvPr>
          <p:cNvSpPr>
            <a:spLocks noGrp="1"/>
          </p:cNvSpPr>
          <p:nvPr>
            <p:ph type="dt" sz="half" idx="10"/>
          </p:nvPr>
        </p:nvSpPr>
        <p:spPr/>
        <p:txBody>
          <a:bodyPr/>
          <a:lstStyle/>
          <a:p>
            <a:fld id="{3B5180A4-7D8C-424D-A18D-CB87410D5136}" type="datetimeFigureOut">
              <a:rPr lang="en-US" smtClean="0"/>
              <a:t>10/12/22</a:t>
            </a:fld>
            <a:endParaRPr lang="en-US"/>
          </a:p>
        </p:txBody>
      </p:sp>
      <p:sp>
        <p:nvSpPr>
          <p:cNvPr id="8" name="Footer Placeholder 7">
            <a:extLst>
              <a:ext uri="{FF2B5EF4-FFF2-40B4-BE49-F238E27FC236}">
                <a16:creationId xmlns:a16="http://schemas.microsoft.com/office/drawing/2014/main" id="{1CC0CC0D-CC69-1140-BB22-7758009CB6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CDC02F-AF57-E74C-ACC1-719D68A92062}"/>
              </a:ext>
            </a:extLst>
          </p:cNvPr>
          <p:cNvSpPr>
            <a:spLocks noGrp="1"/>
          </p:cNvSpPr>
          <p:nvPr>
            <p:ph type="sldNum" sz="quarter" idx="12"/>
          </p:nvPr>
        </p:nvSpPr>
        <p:spPr/>
        <p:txBody>
          <a:bodyPr/>
          <a:lstStyle/>
          <a:p>
            <a:fld id="{77A9900D-5CB8-AB43-B950-482C5509162D}" type="slidenum">
              <a:rPr lang="en-US" smtClean="0"/>
              <a:t>‹#›</a:t>
            </a:fld>
            <a:endParaRPr lang="en-US"/>
          </a:p>
        </p:txBody>
      </p:sp>
    </p:spTree>
    <p:extLst>
      <p:ext uri="{BB962C8B-B14F-4D97-AF65-F5344CB8AC3E}">
        <p14:creationId xmlns:p14="http://schemas.microsoft.com/office/powerpoint/2010/main" val="3545969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ABE7-F565-C942-AB13-EAA624A468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182653-384B-C447-A37C-79460E1CB5A4}"/>
              </a:ext>
            </a:extLst>
          </p:cNvPr>
          <p:cNvSpPr>
            <a:spLocks noGrp="1"/>
          </p:cNvSpPr>
          <p:nvPr>
            <p:ph type="dt" sz="half" idx="10"/>
          </p:nvPr>
        </p:nvSpPr>
        <p:spPr/>
        <p:txBody>
          <a:bodyPr/>
          <a:lstStyle/>
          <a:p>
            <a:fld id="{3B5180A4-7D8C-424D-A18D-CB87410D5136}" type="datetimeFigureOut">
              <a:rPr lang="en-US" smtClean="0"/>
              <a:t>10/12/22</a:t>
            </a:fld>
            <a:endParaRPr lang="en-US"/>
          </a:p>
        </p:txBody>
      </p:sp>
      <p:sp>
        <p:nvSpPr>
          <p:cNvPr id="4" name="Footer Placeholder 3">
            <a:extLst>
              <a:ext uri="{FF2B5EF4-FFF2-40B4-BE49-F238E27FC236}">
                <a16:creationId xmlns:a16="http://schemas.microsoft.com/office/drawing/2014/main" id="{3416485E-F9E0-9049-8619-DFF572E663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D47710-8790-C947-8F3A-6C00EA6FF2A5}"/>
              </a:ext>
            </a:extLst>
          </p:cNvPr>
          <p:cNvSpPr>
            <a:spLocks noGrp="1"/>
          </p:cNvSpPr>
          <p:nvPr>
            <p:ph type="sldNum" sz="quarter" idx="12"/>
          </p:nvPr>
        </p:nvSpPr>
        <p:spPr/>
        <p:txBody>
          <a:bodyPr/>
          <a:lstStyle/>
          <a:p>
            <a:fld id="{77A9900D-5CB8-AB43-B950-482C5509162D}" type="slidenum">
              <a:rPr lang="en-US" smtClean="0"/>
              <a:t>‹#›</a:t>
            </a:fld>
            <a:endParaRPr lang="en-US"/>
          </a:p>
        </p:txBody>
      </p:sp>
    </p:spTree>
    <p:extLst>
      <p:ext uri="{BB962C8B-B14F-4D97-AF65-F5344CB8AC3E}">
        <p14:creationId xmlns:p14="http://schemas.microsoft.com/office/powerpoint/2010/main" val="594096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61B8A6-28E6-D148-A897-D35F325C8F71}"/>
              </a:ext>
            </a:extLst>
          </p:cNvPr>
          <p:cNvSpPr>
            <a:spLocks noGrp="1"/>
          </p:cNvSpPr>
          <p:nvPr>
            <p:ph type="dt" sz="half" idx="10"/>
          </p:nvPr>
        </p:nvSpPr>
        <p:spPr/>
        <p:txBody>
          <a:bodyPr/>
          <a:lstStyle/>
          <a:p>
            <a:fld id="{3B5180A4-7D8C-424D-A18D-CB87410D5136}" type="datetimeFigureOut">
              <a:rPr lang="en-US" smtClean="0"/>
              <a:t>10/12/22</a:t>
            </a:fld>
            <a:endParaRPr lang="en-US"/>
          </a:p>
        </p:txBody>
      </p:sp>
      <p:sp>
        <p:nvSpPr>
          <p:cNvPr id="3" name="Footer Placeholder 2">
            <a:extLst>
              <a:ext uri="{FF2B5EF4-FFF2-40B4-BE49-F238E27FC236}">
                <a16:creationId xmlns:a16="http://schemas.microsoft.com/office/drawing/2014/main" id="{4752DD0E-D900-D64B-B73E-A1E0195C69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9DDED1-7AD2-DB45-9FE4-AC455C4E4E7C}"/>
              </a:ext>
            </a:extLst>
          </p:cNvPr>
          <p:cNvSpPr>
            <a:spLocks noGrp="1"/>
          </p:cNvSpPr>
          <p:nvPr>
            <p:ph type="sldNum" sz="quarter" idx="12"/>
          </p:nvPr>
        </p:nvSpPr>
        <p:spPr/>
        <p:txBody>
          <a:bodyPr/>
          <a:lstStyle/>
          <a:p>
            <a:fld id="{77A9900D-5CB8-AB43-B950-482C5509162D}" type="slidenum">
              <a:rPr lang="en-US" smtClean="0"/>
              <a:t>‹#›</a:t>
            </a:fld>
            <a:endParaRPr lang="en-US"/>
          </a:p>
        </p:txBody>
      </p:sp>
    </p:spTree>
    <p:extLst>
      <p:ext uri="{BB962C8B-B14F-4D97-AF65-F5344CB8AC3E}">
        <p14:creationId xmlns:p14="http://schemas.microsoft.com/office/powerpoint/2010/main" val="194372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151C-CD73-7D44-A05C-A98711CF04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2647BC-44C7-0D48-A3D9-07517D2F0E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E0CFBC-CC48-7949-956A-ED39F4E07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9DDE69-1481-1349-B837-2651BA58B37D}"/>
              </a:ext>
            </a:extLst>
          </p:cNvPr>
          <p:cNvSpPr>
            <a:spLocks noGrp="1"/>
          </p:cNvSpPr>
          <p:nvPr>
            <p:ph type="dt" sz="half" idx="10"/>
          </p:nvPr>
        </p:nvSpPr>
        <p:spPr/>
        <p:txBody>
          <a:bodyPr/>
          <a:lstStyle/>
          <a:p>
            <a:fld id="{3B5180A4-7D8C-424D-A18D-CB87410D5136}" type="datetimeFigureOut">
              <a:rPr lang="en-US" smtClean="0"/>
              <a:t>10/12/22</a:t>
            </a:fld>
            <a:endParaRPr lang="en-US"/>
          </a:p>
        </p:txBody>
      </p:sp>
      <p:sp>
        <p:nvSpPr>
          <p:cNvPr id="6" name="Footer Placeholder 5">
            <a:extLst>
              <a:ext uri="{FF2B5EF4-FFF2-40B4-BE49-F238E27FC236}">
                <a16:creationId xmlns:a16="http://schemas.microsoft.com/office/drawing/2014/main" id="{DA69E985-FB17-1C4C-892C-ED4AC05321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0EFDD0-98B8-9E48-9212-B60648602147}"/>
              </a:ext>
            </a:extLst>
          </p:cNvPr>
          <p:cNvSpPr>
            <a:spLocks noGrp="1"/>
          </p:cNvSpPr>
          <p:nvPr>
            <p:ph type="sldNum" sz="quarter" idx="12"/>
          </p:nvPr>
        </p:nvSpPr>
        <p:spPr/>
        <p:txBody>
          <a:bodyPr/>
          <a:lstStyle/>
          <a:p>
            <a:fld id="{77A9900D-5CB8-AB43-B950-482C5509162D}" type="slidenum">
              <a:rPr lang="en-US" smtClean="0"/>
              <a:t>‹#›</a:t>
            </a:fld>
            <a:endParaRPr lang="en-US"/>
          </a:p>
        </p:txBody>
      </p:sp>
    </p:spTree>
    <p:extLst>
      <p:ext uri="{BB962C8B-B14F-4D97-AF65-F5344CB8AC3E}">
        <p14:creationId xmlns:p14="http://schemas.microsoft.com/office/powerpoint/2010/main" val="190712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C7F0-F516-794A-9638-BE65A44167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30926C-9715-A346-B9B2-ACA77AD7FD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2B2AC4-11DA-EE45-BE07-7918FB55D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BC9422-5E4E-BA45-8BFD-351B4BAC1A13}"/>
              </a:ext>
            </a:extLst>
          </p:cNvPr>
          <p:cNvSpPr>
            <a:spLocks noGrp="1"/>
          </p:cNvSpPr>
          <p:nvPr>
            <p:ph type="dt" sz="half" idx="10"/>
          </p:nvPr>
        </p:nvSpPr>
        <p:spPr/>
        <p:txBody>
          <a:bodyPr/>
          <a:lstStyle/>
          <a:p>
            <a:fld id="{3B5180A4-7D8C-424D-A18D-CB87410D5136}" type="datetimeFigureOut">
              <a:rPr lang="en-US" smtClean="0"/>
              <a:t>10/12/22</a:t>
            </a:fld>
            <a:endParaRPr lang="en-US"/>
          </a:p>
        </p:txBody>
      </p:sp>
      <p:sp>
        <p:nvSpPr>
          <p:cNvPr id="6" name="Footer Placeholder 5">
            <a:extLst>
              <a:ext uri="{FF2B5EF4-FFF2-40B4-BE49-F238E27FC236}">
                <a16:creationId xmlns:a16="http://schemas.microsoft.com/office/drawing/2014/main" id="{30C31686-8FDC-ED40-AC9A-7AB1C2E259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87DEF2-000F-F34D-98A2-ABC2BA1BDDC0}"/>
              </a:ext>
            </a:extLst>
          </p:cNvPr>
          <p:cNvSpPr>
            <a:spLocks noGrp="1"/>
          </p:cNvSpPr>
          <p:nvPr>
            <p:ph type="sldNum" sz="quarter" idx="12"/>
          </p:nvPr>
        </p:nvSpPr>
        <p:spPr/>
        <p:txBody>
          <a:bodyPr/>
          <a:lstStyle/>
          <a:p>
            <a:fld id="{77A9900D-5CB8-AB43-B950-482C5509162D}" type="slidenum">
              <a:rPr lang="en-US" smtClean="0"/>
              <a:t>‹#›</a:t>
            </a:fld>
            <a:endParaRPr lang="en-US"/>
          </a:p>
        </p:txBody>
      </p:sp>
    </p:spTree>
    <p:extLst>
      <p:ext uri="{BB962C8B-B14F-4D97-AF65-F5344CB8AC3E}">
        <p14:creationId xmlns:p14="http://schemas.microsoft.com/office/powerpoint/2010/main" val="1667399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2EB9DD-6296-CF41-B268-9CE1B62DEF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C204C4-271A-DB4E-88A2-3745ED519B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AB6995-5D93-1A46-8916-19B003020B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180A4-7D8C-424D-A18D-CB87410D5136}" type="datetimeFigureOut">
              <a:rPr lang="en-US" smtClean="0"/>
              <a:t>10/12/22</a:t>
            </a:fld>
            <a:endParaRPr lang="en-US"/>
          </a:p>
        </p:txBody>
      </p:sp>
      <p:sp>
        <p:nvSpPr>
          <p:cNvPr id="5" name="Footer Placeholder 4">
            <a:extLst>
              <a:ext uri="{FF2B5EF4-FFF2-40B4-BE49-F238E27FC236}">
                <a16:creationId xmlns:a16="http://schemas.microsoft.com/office/drawing/2014/main" id="{9D9BE7F7-24FD-9842-B206-44D8CA8BFF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5C3158-B420-3344-8E99-A4F996CAC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9900D-5CB8-AB43-B950-482C5509162D}" type="slidenum">
              <a:rPr lang="en-US" smtClean="0"/>
              <a:t>‹#›</a:t>
            </a:fld>
            <a:endParaRPr lang="en-US"/>
          </a:p>
        </p:txBody>
      </p:sp>
    </p:spTree>
    <p:extLst>
      <p:ext uri="{BB962C8B-B14F-4D97-AF65-F5344CB8AC3E}">
        <p14:creationId xmlns:p14="http://schemas.microsoft.com/office/powerpoint/2010/main" val="1068963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837C-D020-FE4F-97CE-595AE28F75DD}"/>
              </a:ext>
            </a:extLst>
          </p:cNvPr>
          <p:cNvSpPr>
            <a:spLocks noGrp="1"/>
          </p:cNvSpPr>
          <p:nvPr>
            <p:ph type="ctrTitle"/>
          </p:nvPr>
        </p:nvSpPr>
        <p:spPr/>
        <p:txBody>
          <a:bodyPr/>
          <a:lstStyle/>
          <a:p>
            <a:r>
              <a:rPr lang="en-US" b="1" dirty="0">
                <a:solidFill>
                  <a:schemeClr val="accent1"/>
                </a:solidFill>
              </a:rPr>
              <a:t>Credit One Report</a:t>
            </a:r>
          </a:p>
        </p:txBody>
      </p:sp>
      <p:sp>
        <p:nvSpPr>
          <p:cNvPr id="3" name="Subtitle 2">
            <a:extLst>
              <a:ext uri="{FF2B5EF4-FFF2-40B4-BE49-F238E27FC236}">
                <a16:creationId xmlns:a16="http://schemas.microsoft.com/office/drawing/2014/main" id="{1783A357-20C4-4E40-B38A-A2686436A604}"/>
              </a:ext>
            </a:extLst>
          </p:cNvPr>
          <p:cNvSpPr>
            <a:spLocks noGrp="1"/>
          </p:cNvSpPr>
          <p:nvPr>
            <p:ph type="subTitle" idx="1"/>
          </p:nvPr>
        </p:nvSpPr>
        <p:spPr/>
        <p:txBody>
          <a:bodyPr/>
          <a:lstStyle/>
          <a:p>
            <a:r>
              <a:rPr lang="en-US" dirty="0"/>
              <a:t>Alex Guevara</a:t>
            </a:r>
          </a:p>
        </p:txBody>
      </p:sp>
    </p:spTree>
    <p:extLst>
      <p:ext uri="{BB962C8B-B14F-4D97-AF65-F5344CB8AC3E}">
        <p14:creationId xmlns:p14="http://schemas.microsoft.com/office/powerpoint/2010/main" val="1262961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1637B-4592-4046-97A8-87C1DA5CF34F}"/>
              </a:ext>
            </a:extLst>
          </p:cNvPr>
          <p:cNvSpPr>
            <a:spLocks noGrp="1"/>
          </p:cNvSpPr>
          <p:nvPr>
            <p:ph type="title"/>
          </p:nvPr>
        </p:nvSpPr>
        <p:spPr/>
        <p:txBody>
          <a:bodyPr/>
          <a:lstStyle/>
          <a:p>
            <a:r>
              <a:rPr lang="en-US" b="1" dirty="0"/>
              <a:t>Data Processing &amp; Analysis</a:t>
            </a:r>
          </a:p>
        </p:txBody>
      </p:sp>
      <p:sp>
        <p:nvSpPr>
          <p:cNvPr id="3" name="Content Placeholder 2">
            <a:extLst>
              <a:ext uri="{FF2B5EF4-FFF2-40B4-BE49-F238E27FC236}">
                <a16:creationId xmlns:a16="http://schemas.microsoft.com/office/drawing/2014/main" id="{29340178-3237-0648-8A2E-5E37A575A69D}"/>
              </a:ext>
            </a:extLst>
          </p:cNvPr>
          <p:cNvSpPr>
            <a:spLocks noGrp="1"/>
          </p:cNvSpPr>
          <p:nvPr>
            <p:ph idx="1"/>
          </p:nvPr>
        </p:nvSpPr>
        <p:spPr>
          <a:xfrm>
            <a:off x="6644640" y="1723345"/>
            <a:ext cx="5257800" cy="4351338"/>
          </a:xfrm>
        </p:spPr>
        <p:txBody>
          <a:bodyPr/>
          <a:lstStyle/>
          <a:p>
            <a:endParaRPr lang="en-US" dirty="0"/>
          </a:p>
          <a:p>
            <a:endParaRPr lang="en-US" dirty="0"/>
          </a:p>
          <a:p>
            <a:endParaRPr lang="en-US" dirty="0"/>
          </a:p>
        </p:txBody>
      </p:sp>
      <p:sp>
        <p:nvSpPr>
          <p:cNvPr id="5" name="TextBox 4">
            <a:extLst>
              <a:ext uri="{FF2B5EF4-FFF2-40B4-BE49-F238E27FC236}">
                <a16:creationId xmlns:a16="http://schemas.microsoft.com/office/drawing/2014/main" id="{AC60A3F0-19C2-C242-9A07-36BD7542D65A}"/>
              </a:ext>
            </a:extLst>
          </p:cNvPr>
          <p:cNvSpPr txBox="1"/>
          <p:nvPr/>
        </p:nvSpPr>
        <p:spPr>
          <a:xfrm>
            <a:off x="838199" y="1723345"/>
            <a:ext cx="10515600" cy="4462760"/>
          </a:xfrm>
          <a:prstGeom prst="rect">
            <a:avLst/>
          </a:prstGeom>
          <a:noFill/>
        </p:spPr>
        <p:txBody>
          <a:bodyPr wrap="square">
            <a:spAutoFit/>
          </a:bodyPr>
          <a:lstStyle/>
          <a:p>
            <a:pPr marL="342900" indent="-342900">
              <a:buFont typeface="Arial" panose="020B0604020202020204" pitchFamily="34" charset="0"/>
              <a:buChar char="•"/>
            </a:pPr>
            <a:r>
              <a:rPr lang="en-US" sz="3200" dirty="0"/>
              <a:t>Clean and Transform the Data into a usable format </a:t>
            </a:r>
          </a:p>
          <a:p>
            <a:pPr marL="342900" indent="-342900">
              <a:buFont typeface="Arial" panose="020B0604020202020204" pitchFamily="34" charset="0"/>
              <a:buChar char="•"/>
            </a:pPr>
            <a:r>
              <a:rPr lang="en-US" sz="3200" b="0" i="0" dirty="0">
                <a:solidFill>
                  <a:srgbClr val="202124"/>
                </a:solidFill>
                <a:effectLst/>
              </a:rPr>
              <a:t>Discover trends and patterns</a:t>
            </a:r>
          </a:p>
          <a:p>
            <a:pPr marL="342900" indent="-342900">
              <a:buFont typeface="Arial" panose="020B0604020202020204" pitchFamily="34" charset="0"/>
              <a:buChar char="•"/>
            </a:pPr>
            <a:r>
              <a:rPr lang="en-US" sz="3200" dirty="0">
                <a:solidFill>
                  <a:srgbClr val="202124"/>
                </a:solidFill>
              </a:rPr>
              <a:t>C</a:t>
            </a:r>
            <a:r>
              <a:rPr lang="en-US" sz="3200" b="0" i="0" dirty="0">
                <a:solidFill>
                  <a:srgbClr val="202124"/>
                </a:solidFill>
                <a:effectLst/>
              </a:rPr>
              <a:t>heck assumptions</a:t>
            </a:r>
          </a:p>
          <a:p>
            <a:pPr marL="342900" indent="-342900">
              <a:buFont typeface="Arial" panose="020B0604020202020204" pitchFamily="34" charset="0"/>
              <a:buChar char="•"/>
            </a:pPr>
            <a:r>
              <a:rPr lang="en-US" sz="3200" dirty="0">
                <a:solidFill>
                  <a:srgbClr val="202124"/>
                </a:solidFill>
              </a:rPr>
              <a:t>Summarize the data by plotting trends and patterns</a:t>
            </a:r>
          </a:p>
          <a:p>
            <a:pPr marL="800100" lvl="2" indent="-342900">
              <a:buFont typeface="Arial" panose="020B0604020202020204" pitchFamily="34" charset="0"/>
              <a:buChar char="•"/>
            </a:pPr>
            <a:r>
              <a:rPr lang="en-US" sz="2800" dirty="0">
                <a:solidFill>
                  <a:srgbClr val="202124"/>
                </a:solidFill>
              </a:rPr>
              <a:t>Histograms</a:t>
            </a:r>
          </a:p>
          <a:p>
            <a:pPr marL="800100" lvl="2" indent="-342900">
              <a:buFont typeface="Arial" panose="020B0604020202020204" pitchFamily="34" charset="0"/>
              <a:buChar char="•"/>
            </a:pPr>
            <a:r>
              <a:rPr lang="en-US" sz="2800" dirty="0">
                <a:solidFill>
                  <a:srgbClr val="202124"/>
                </a:solidFill>
              </a:rPr>
              <a:t>Scatterplots</a:t>
            </a:r>
          </a:p>
          <a:p>
            <a:pPr marL="800100" lvl="2" indent="-342900">
              <a:buFont typeface="Arial" panose="020B0604020202020204" pitchFamily="34" charset="0"/>
              <a:buChar char="•"/>
            </a:pPr>
            <a:r>
              <a:rPr lang="en-US" sz="2800" dirty="0">
                <a:solidFill>
                  <a:srgbClr val="202124"/>
                </a:solidFill>
              </a:rPr>
              <a:t>Other visualizations</a:t>
            </a:r>
          </a:p>
          <a:p>
            <a:pPr marL="342900" indent="-342900">
              <a:buFont typeface="Arial" panose="020B0604020202020204" pitchFamily="34" charset="0"/>
              <a:buChar char="•"/>
            </a:pPr>
            <a:endParaRPr lang="en-US" sz="2400" dirty="0">
              <a:solidFill>
                <a:srgbClr val="202124"/>
              </a:solidFill>
              <a:latin typeface="Roboto" panose="02000000000000000000" pitchFamily="2" charset="0"/>
            </a:endParaRPr>
          </a:p>
          <a:p>
            <a:endParaRPr lang="en-US" sz="2400" b="0" i="0" dirty="0">
              <a:solidFill>
                <a:srgbClr val="202124"/>
              </a:solidFill>
              <a:effectLst/>
              <a:latin typeface="Roboto" panose="02000000000000000000" pitchFamily="2" charset="0"/>
            </a:endParaRPr>
          </a:p>
          <a:p>
            <a:pPr marL="342900" indent="-342900">
              <a:buFont typeface="Arial" panose="020B0604020202020204" pitchFamily="34" charset="0"/>
              <a:buChar char="•"/>
            </a:pPr>
            <a:endParaRPr lang="en-US" sz="2400" dirty="0"/>
          </a:p>
        </p:txBody>
      </p:sp>
      <p:sp>
        <p:nvSpPr>
          <p:cNvPr id="6" name="Content Placeholder 2">
            <a:extLst>
              <a:ext uri="{FF2B5EF4-FFF2-40B4-BE49-F238E27FC236}">
                <a16:creationId xmlns:a16="http://schemas.microsoft.com/office/drawing/2014/main" id="{45E84FD0-F959-C64F-B5EA-01D4395B8243}"/>
              </a:ext>
            </a:extLst>
          </p:cNvPr>
          <p:cNvSpPr txBox="1">
            <a:spLocks/>
          </p:cNvSpPr>
          <p:nvPr/>
        </p:nvSpPr>
        <p:spPr>
          <a:xfrm>
            <a:off x="8382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spTree>
    <p:extLst>
      <p:ext uri="{BB962C8B-B14F-4D97-AF65-F5344CB8AC3E}">
        <p14:creationId xmlns:p14="http://schemas.microsoft.com/office/powerpoint/2010/main" val="58832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5DF4-9192-FA45-9408-6E968823957C}"/>
              </a:ext>
            </a:extLst>
          </p:cNvPr>
          <p:cNvSpPr>
            <a:spLocks noGrp="1"/>
          </p:cNvSpPr>
          <p:nvPr>
            <p:ph type="title"/>
          </p:nvPr>
        </p:nvSpPr>
        <p:spPr/>
        <p:txBody>
          <a:bodyPr/>
          <a:lstStyle/>
          <a:p>
            <a:r>
              <a:rPr lang="en-US" b="1" dirty="0">
                <a:solidFill>
                  <a:schemeClr val="accent1"/>
                </a:solidFill>
              </a:rPr>
              <a:t>Credit One </a:t>
            </a:r>
            <a:r>
              <a:rPr lang="en-US" b="1" dirty="0"/>
              <a:t>Project Insights</a:t>
            </a:r>
          </a:p>
        </p:txBody>
      </p:sp>
      <p:sp>
        <p:nvSpPr>
          <p:cNvPr id="3" name="Content Placeholder 2">
            <a:extLst>
              <a:ext uri="{FF2B5EF4-FFF2-40B4-BE49-F238E27FC236}">
                <a16:creationId xmlns:a16="http://schemas.microsoft.com/office/drawing/2014/main" id="{95F9C219-7F9A-3B48-991D-22E04749361B}"/>
              </a:ext>
            </a:extLst>
          </p:cNvPr>
          <p:cNvSpPr>
            <a:spLocks noGrp="1"/>
          </p:cNvSpPr>
          <p:nvPr>
            <p:ph idx="1"/>
          </p:nvPr>
        </p:nvSpPr>
        <p:spPr>
          <a:xfrm>
            <a:off x="838200" y="1690688"/>
            <a:ext cx="10515600" cy="4351338"/>
          </a:xfrm>
        </p:spPr>
        <p:txBody>
          <a:bodyPr>
            <a:normAutofit/>
          </a:bodyPr>
          <a:lstStyle/>
          <a:p>
            <a:r>
              <a:rPr lang="en-US" dirty="0"/>
              <a:t>What patterns do you see in the data?</a:t>
            </a:r>
            <a:endParaRPr lang="en-US" sz="3600" dirty="0"/>
          </a:p>
          <a:p>
            <a:r>
              <a:rPr lang="en-US" dirty="0"/>
              <a:t>Are each of the hypotheses proven or disproven?</a:t>
            </a:r>
            <a:endParaRPr lang="en-US" sz="3600" dirty="0"/>
          </a:p>
          <a:p>
            <a:r>
              <a:rPr lang="en-US" dirty="0"/>
              <a:t>How much confidence should stakeholders place in the results?</a:t>
            </a:r>
            <a:endParaRPr lang="en-US" sz="3600" dirty="0"/>
          </a:p>
          <a:p>
            <a:r>
              <a:rPr lang="en-US" dirty="0"/>
              <a:t>How do you rank your findings in terms of quantified impact on </a:t>
            </a:r>
            <a:r>
              <a:rPr lang="en-US" b="1" dirty="0">
                <a:solidFill>
                  <a:schemeClr val="accent1"/>
                </a:solidFill>
              </a:rPr>
              <a:t>Credit One</a:t>
            </a:r>
            <a:r>
              <a:rPr lang="en-US" dirty="0"/>
              <a:t>?</a:t>
            </a:r>
            <a:endParaRPr lang="en-US" sz="3600" dirty="0"/>
          </a:p>
          <a:p>
            <a:endParaRPr lang="en-US" dirty="0"/>
          </a:p>
          <a:p>
            <a:pPr lvl="1"/>
            <a:endParaRPr lang="en-US" sz="3200" dirty="0"/>
          </a:p>
          <a:p>
            <a:endParaRPr lang="en-US" dirty="0"/>
          </a:p>
        </p:txBody>
      </p:sp>
    </p:spTree>
    <p:extLst>
      <p:ext uri="{BB962C8B-B14F-4D97-AF65-F5344CB8AC3E}">
        <p14:creationId xmlns:p14="http://schemas.microsoft.com/office/powerpoint/2010/main" val="3183517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5DF4-9192-FA45-9408-6E968823957C}"/>
              </a:ext>
            </a:extLst>
          </p:cNvPr>
          <p:cNvSpPr>
            <a:spLocks noGrp="1"/>
          </p:cNvSpPr>
          <p:nvPr>
            <p:ph type="title"/>
          </p:nvPr>
        </p:nvSpPr>
        <p:spPr/>
        <p:txBody>
          <a:bodyPr/>
          <a:lstStyle/>
          <a:p>
            <a:r>
              <a:rPr lang="en-US" b="1" dirty="0"/>
              <a:t>Recommendations for </a:t>
            </a:r>
            <a:r>
              <a:rPr lang="en-US" b="1" dirty="0">
                <a:solidFill>
                  <a:schemeClr val="accent1"/>
                </a:solidFill>
              </a:rPr>
              <a:t>Credit One</a:t>
            </a:r>
            <a:endParaRPr lang="en-US" sz="5400" b="1" dirty="0">
              <a:solidFill>
                <a:schemeClr val="accent1"/>
              </a:solidFill>
            </a:endParaRPr>
          </a:p>
        </p:txBody>
      </p:sp>
      <p:sp>
        <p:nvSpPr>
          <p:cNvPr id="3" name="Content Placeholder 2">
            <a:extLst>
              <a:ext uri="{FF2B5EF4-FFF2-40B4-BE49-F238E27FC236}">
                <a16:creationId xmlns:a16="http://schemas.microsoft.com/office/drawing/2014/main" id="{95F9C219-7F9A-3B48-991D-22E04749361B}"/>
              </a:ext>
            </a:extLst>
          </p:cNvPr>
          <p:cNvSpPr>
            <a:spLocks noGrp="1"/>
          </p:cNvSpPr>
          <p:nvPr>
            <p:ph idx="1"/>
          </p:nvPr>
        </p:nvSpPr>
        <p:spPr>
          <a:xfrm>
            <a:off x="838200" y="1825625"/>
            <a:ext cx="4859215" cy="4351338"/>
          </a:xfrm>
        </p:spPr>
        <p:txBody>
          <a:bodyPr>
            <a:normAutofit/>
          </a:bodyPr>
          <a:lstStyle/>
          <a:p>
            <a:endParaRPr lang="en-US" dirty="0"/>
          </a:p>
          <a:p>
            <a:pPr lvl="1"/>
            <a:endParaRPr lang="en-US" sz="3200" dirty="0"/>
          </a:p>
          <a:p>
            <a:endParaRPr lang="en-US" dirty="0"/>
          </a:p>
        </p:txBody>
      </p:sp>
      <p:sp>
        <p:nvSpPr>
          <p:cNvPr id="4" name="Content Placeholder 2">
            <a:extLst>
              <a:ext uri="{FF2B5EF4-FFF2-40B4-BE49-F238E27FC236}">
                <a16:creationId xmlns:a16="http://schemas.microsoft.com/office/drawing/2014/main" id="{B9D514DB-3DD8-8E4E-8331-41F21B8D71A6}"/>
              </a:ext>
            </a:extLst>
          </p:cNvPr>
          <p:cNvSpPr txBox="1">
            <a:spLocks/>
          </p:cNvSpPr>
          <p:nvPr/>
        </p:nvSpPr>
        <p:spPr>
          <a:xfrm>
            <a:off x="838201" y="2169042"/>
            <a:ext cx="10347250" cy="2509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29103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7C7E-1497-AA4C-B0E3-43E0F74C8481}"/>
              </a:ext>
            </a:extLst>
          </p:cNvPr>
          <p:cNvSpPr>
            <a:spLocks noGrp="1"/>
          </p:cNvSpPr>
          <p:nvPr>
            <p:ph type="title"/>
          </p:nvPr>
        </p:nvSpPr>
        <p:spPr/>
        <p:txBody>
          <a:bodyPr/>
          <a:lstStyle/>
          <a:p>
            <a:r>
              <a:rPr lang="en-US" dirty="0"/>
              <a:t>END PRESENTATION </a:t>
            </a:r>
            <a:br>
              <a:rPr lang="en-US" dirty="0"/>
            </a:br>
            <a:r>
              <a:rPr lang="en-US" dirty="0"/>
              <a:t>EXTRA C2T1 BELOW</a:t>
            </a:r>
          </a:p>
        </p:txBody>
      </p:sp>
    </p:spTree>
    <p:extLst>
      <p:ext uri="{BB962C8B-B14F-4D97-AF65-F5344CB8AC3E}">
        <p14:creationId xmlns:p14="http://schemas.microsoft.com/office/powerpoint/2010/main" val="4006747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1637B-4592-4046-97A8-87C1DA5CF34F}"/>
              </a:ext>
            </a:extLst>
          </p:cNvPr>
          <p:cNvSpPr>
            <a:spLocks noGrp="1"/>
          </p:cNvSpPr>
          <p:nvPr>
            <p:ph type="title"/>
          </p:nvPr>
        </p:nvSpPr>
        <p:spPr/>
        <p:txBody>
          <a:bodyPr/>
          <a:lstStyle/>
          <a:p>
            <a:r>
              <a:rPr lang="en-US" b="1" dirty="0"/>
              <a:t>P</a:t>
            </a:r>
            <a:r>
              <a:rPr lang="en-US" dirty="0"/>
              <a:t>reprocessing &amp; </a:t>
            </a:r>
            <a:r>
              <a:rPr lang="en-US" b="1" dirty="0"/>
              <a:t>E</a:t>
            </a:r>
            <a:r>
              <a:rPr lang="en-US" dirty="0"/>
              <a:t>DA</a:t>
            </a:r>
          </a:p>
        </p:txBody>
      </p:sp>
      <p:sp>
        <p:nvSpPr>
          <p:cNvPr id="3" name="Content Placeholder 2">
            <a:extLst>
              <a:ext uri="{FF2B5EF4-FFF2-40B4-BE49-F238E27FC236}">
                <a16:creationId xmlns:a16="http://schemas.microsoft.com/office/drawing/2014/main" id="{29340178-3237-0648-8A2E-5E37A575A69D}"/>
              </a:ext>
            </a:extLst>
          </p:cNvPr>
          <p:cNvSpPr>
            <a:spLocks noGrp="1"/>
          </p:cNvSpPr>
          <p:nvPr>
            <p:ph idx="1"/>
          </p:nvPr>
        </p:nvSpPr>
        <p:spPr>
          <a:xfrm>
            <a:off x="6644640" y="1723345"/>
            <a:ext cx="5257800" cy="4351338"/>
          </a:xfrm>
        </p:spPr>
        <p:txBody>
          <a:bodyPr/>
          <a:lstStyle/>
          <a:p>
            <a:r>
              <a:rPr lang="en-US" dirty="0"/>
              <a:t>Summarizing Data</a:t>
            </a:r>
          </a:p>
          <a:p>
            <a:pPr lvl="1"/>
            <a:r>
              <a:rPr lang="en-US" dirty="0"/>
              <a:t>Descriptive statistics (mean, median, min, max, std)</a:t>
            </a:r>
          </a:p>
          <a:p>
            <a:pPr lvl="1"/>
            <a:r>
              <a:rPr lang="en-US" dirty="0"/>
              <a:t>Outliers (quantiles)</a:t>
            </a:r>
          </a:p>
          <a:p>
            <a:pPr lvl="1"/>
            <a:r>
              <a:rPr lang="en-US" dirty="0"/>
              <a:t>Boxplots</a:t>
            </a:r>
          </a:p>
          <a:p>
            <a:r>
              <a:rPr lang="en-US" dirty="0"/>
              <a:t>Plotting</a:t>
            </a:r>
          </a:p>
          <a:p>
            <a:pPr lvl="1"/>
            <a:r>
              <a:rPr lang="en-US" dirty="0"/>
              <a:t>Histograms</a:t>
            </a:r>
          </a:p>
          <a:p>
            <a:pPr lvl="1"/>
            <a:r>
              <a:rPr lang="en-US" dirty="0"/>
              <a:t>Scatterplots</a:t>
            </a:r>
          </a:p>
          <a:p>
            <a:pPr lvl="1"/>
            <a:r>
              <a:rPr lang="en-US" dirty="0"/>
              <a:t>Other visualizations</a:t>
            </a:r>
          </a:p>
          <a:p>
            <a:endParaRPr lang="en-US" dirty="0"/>
          </a:p>
          <a:p>
            <a:endParaRPr lang="en-US" dirty="0"/>
          </a:p>
          <a:p>
            <a:endParaRPr lang="en-US" dirty="0"/>
          </a:p>
        </p:txBody>
      </p:sp>
      <p:sp>
        <p:nvSpPr>
          <p:cNvPr id="5" name="TextBox 4">
            <a:extLst>
              <a:ext uri="{FF2B5EF4-FFF2-40B4-BE49-F238E27FC236}">
                <a16:creationId xmlns:a16="http://schemas.microsoft.com/office/drawing/2014/main" id="{AC60A3F0-19C2-C242-9A07-36BD7542D65A}"/>
              </a:ext>
            </a:extLst>
          </p:cNvPr>
          <p:cNvSpPr txBox="1"/>
          <p:nvPr/>
        </p:nvSpPr>
        <p:spPr>
          <a:xfrm>
            <a:off x="838199" y="1723345"/>
            <a:ext cx="5614851" cy="4462760"/>
          </a:xfrm>
          <a:prstGeom prst="rect">
            <a:avLst/>
          </a:prstGeom>
          <a:noFill/>
        </p:spPr>
        <p:txBody>
          <a:bodyPr wrap="square">
            <a:spAutoFit/>
          </a:bodyPr>
          <a:lstStyle/>
          <a:p>
            <a:pPr marL="342900" indent="-342900">
              <a:buFont typeface="Arial" panose="020B0604020202020204" pitchFamily="34" charset="0"/>
              <a:buChar char="•"/>
            </a:pPr>
            <a:r>
              <a:rPr lang="en-US" sz="2800" dirty="0"/>
              <a:t>Data cleaning </a:t>
            </a:r>
          </a:p>
          <a:p>
            <a:pPr marL="800100" lvl="1" indent="-342900">
              <a:buFont typeface="Arial" panose="020B0604020202020204" pitchFamily="34" charset="0"/>
              <a:buChar char="•"/>
            </a:pPr>
            <a:r>
              <a:rPr lang="en-US" sz="2400" dirty="0"/>
              <a:t>Convert to csv, labeling</a:t>
            </a:r>
          </a:p>
          <a:p>
            <a:pPr marL="342900" indent="-342900">
              <a:buFont typeface="Arial" panose="020B0604020202020204" pitchFamily="34" charset="0"/>
              <a:buChar char="•"/>
            </a:pPr>
            <a:r>
              <a:rPr lang="en-US" sz="2800" dirty="0"/>
              <a:t>Data transformation</a:t>
            </a:r>
          </a:p>
          <a:p>
            <a:pPr marL="800100" lvl="1" indent="-342900">
              <a:buFont typeface="Arial" panose="020B0604020202020204" pitchFamily="34" charset="0"/>
              <a:buChar char="•"/>
            </a:pPr>
            <a:r>
              <a:rPr lang="en-US" sz="2400" dirty="0"/>
              <a:t>Convert data types</a:t>
            </a:r>
          </a:p>
          <a:p>
            <a:pPr marL="342900" indent="-342900">
              <a:buFont typeface="Arial" panose="020B0604020202020204" pitchFamily="34" charset="0"/>
              <a:buChar char="•"/>
            </a:pPr>
            <a:r>
              <a:rPr lang="en-US" sz="2800" dirty="0"/>
              <a:t>Data reduction</a:t>
            </a:r>
          </a:p>
          <a:p>
            <a:pPr marL="800100" lvl="1" indent="-342900">
              <a:buFont typeface="Arial" panose="020B0604020202020204" pitchFamily="34" charset="0"/>
              <a:buChar char="•"/>
            </a:pPr>
            <a:r>
              <a:rPr lang="en-US" sz="2400" dirty="0"/>
              <a:t>Drop duplicates, drop </a:t>
            </a:r>
            <a:r>
              <a:rPr lang="en-US" sz="2400" dirty="0" err="1"/>
              <a:t>na</a:t>
            </a:r>
            <a:r>
              <a:rPr lang="en-US" sz="2400" dirty="0"/>
              <a:t>, </a:t>
            </a:r>
            <a:r>
              <a:rPr lang="en-US" sz="2400" dirty="0" err="1"/>
              <a:t>isnull</a:t>
            </a:r>
            <a:r>
              <a:rPr lang="en-US" sz="2400" dirty="0"/>
              <a:t> </a:t>
            </a:r>
          </a:p>
          <a:p>
            <a:pPr marL="342900" indent="-342900">
              <a:buFont typeface="Arial" panose="020B0604020202020204" pitchFamily="34" charset="0"/>
              <a:buChar char="•"/>
            </a:pPr>
            <a:r>
              <a:rPr lang="en-US" sz="2800" dirty="0"/>
              <a:t>Data discretization</a:t>
            </a:r>
          </a:p>
          <a:p>
            <a:pPr marL="342900" indent="-342900">
              <a:buFont typeface="Arial" panose="020B0604020202020204" pitchFamily="34" charset="0"/>
              <a:buChar char="•"/>
            </a:pPr>
            <a:r>
              <a:rPr lang="en-US" sz="2800" dirty="0"/>
              <a:t>Text cleaning </a:t>
            </a:r>
          </a:p>
          <a:p>
            <a:pPr marL="800100" lvl="1" indent="-342900">
              <a:buFont typeface="Arial" panose="020B0604020202020204" pitchFamily="34" charset="0"/>
              <a:buChar char="•"/>
            </a:pPr>
            <a:r>
              <a:rPr lang="en-US" sz="2400" dirty="0"/>
              <a:t>Normalization (capitals, misspellings, names)</a:t>
            </a:r>
          </a:p>
          <a:p>
            <a:pPr marL="800100" lvl="1" indent="-342900">
              <a:buFont typeface="Arial" panose="020B0604020202020204" pitchFamily="34" charset="0"/>
              <a:buChar char="•"/>
            </a:pPr>
            <a:r>
              <a:rPr lang="en-US" sz="2400" dirty="0"/>
              <a:t>Matching counts</a:t>
            </a:r>
          </a:p>
        </p:txBody>
      </p:sp>
      <p:sp>
        <p:nvSpPr>
          <p:cNvPr id="6" name="Content Placeholder 2">
            <a:extLst>
              <a:ext uri="{FF2B5EF4-FFF2-40B4-BE49-F238E27FC236}">
                <a16:creationId xmlns:a16="http://schemas.microsoft.com/office/drawing/2014/main" id="{45E84FD0-F959-C64F-B5EA-01D4395B8243}"/>
              </a:ext>
            </a:extLst>
          </p:cNvPr>
          <p:cNvSpPr txBox="1">
            <a:spLocks/>
          </p:cNvSpPr>
          <p:nvPr/>
        </p:nvSpPr>
        <p:spPr>
          <a:xfrm>
            <a:off x="8382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spTree>
    <p:extLst>
      <p:ext uri="{BB962C8B-B14F-4D97-AF65-F5344CB8AC3E}">
        <p14:creationId xmlns:p14="http://schemas.microsoft.com/office/powerpoint/2010/main" val="1668225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77B5-ACD6-9E4E-805D-0346C48EB80A}"/>
              </a:ext>
            </a:extLst>
          </p:cNvPr>
          <p:cNvSpPr>
            <a:spLocks noGrp="1"/>
          </p:cNvSpPr>
          <p:nvPr>
            <p:ph type="title"/>
          </p:nvPr>
        </p:nvSpPr>
        <p:spPr/>
        <p:txBody>
          <a:bodyPr/>
          <a:lstStyle/>
          <a:p>
            <a:r>
              <a:rPr lang="en-US" dirty="0" err="1"/>
              <a:t>Zumel</a:t>
            </a:r>
            <a:r>
              <a:rPr lang="en-US" dirty="0"/>
              <a:t> and Mount</a:t>
            </a:r>
          </a:p>
        </p:txBody>
      </p:sp>
      <p:sp>
        <p:nvSpPr>
          <p:cNvPr id="3" name="Content Placeholder 2">
            <a:extLst>
              <a:ext uri="{FF2B5EF4-FFF2-40B4-BE49-F238E27FC236}">
                <a16:creationId xmlns:a16="http://schemas.microsoft.com/office/drawing/2014/main" id="{619A7940-DB91-8645-B7A9-CE811EBA4DE5}"/>
              </a:ext>
            </a:extLst>
          </p:cNvPr>
          <p:cNvSpPr>
            <a:spLocks noGrp="1"/>
          </p:cNvSpPr>
          <p:nvPr>
            <p:ph idx="1"/>
          </p:nvPr>
        </p:nvSpPr>
        <p:spPr>
          <a:xfrm>
            <a:off x="838200" y="1825625"/>
            <a:ext cx="5468815" cy="4667250"/>
          </a:xfrm>
        </p:spPr>
        <p:txBody>
          <a:bodyPr>
            <a:normAutofit fontScale="47500" lnSpcReduction="20000"/>
          </a:bodyPr>
          <a:lstStyle/>
          <a:p>
            <a:r>
              <a:rPr lang="en-US" b="1" i="1" dirty="0"/>
              <a:t>Framework One - </a:t>
            </a:r>
            <a:r>
              <a:rPr lang="en-US" b="1" i="1" dirty="0" err="1"/>
              <a:t>Zumel</a:t>
            </a:r>
            <a:r>
              <a:rPr lang="en-US" b="1" i="1" dirty="0"/>
              <a:t> and Mount, Practical Data Science with R, chapter 1:</a:t>
            </a:r>
            <a:endParaRPr lang="en-US" dirty="0"/>
          </a:p>
          <a:p>
            <a:r>
              <a:rPr lang="en-US" u="sng" dirty="0"/>
              <a:t>Define the goal </a:t>
            </a:r>
            <a:r>
              <a:rPr lang="en-US" dirty="0"/>
              <a:t>The first step in a data science process is to define a measurable and quantifiable goal.</a:t>
            </a:r>
          </a:p>
          <a:p>
            <a:pPr lvl="0"/>
            <a:r>
              <a:rPr lang="en-US" dirty="0"/>
              <a:t>Why do the stakeholders want to do the project?</a:t>
            </a:r>
          </a:p>
          <a:p>
            <a:pPr lvl="0"/>
            <a:r>
              <a:rPr lang="en-US" dirty="0"/>
              <a:t>What do they need from it?</a:t>
            </a:r>
          </a:p>
          <a:p>
            <a:pPr lvl="0"/>
            <a:r>
              <a:rPr lang="en-US" dirty="0"/>
              <a:t>Why is their current solution inadequate?</a:t>
            </a:r>
          </a:p>
          <a:p>
            <a:pPr lvl="0"/>
            <a:r>
              <a:rPr lang="en-US" dirty="0"/>
              <a:t>What resources do you need?</a:t>
            </a:r>
          </a:p>
          <a:p>
            <a:pPr lvl="0"/>
            <a:r>
              <a:rPr lang="en-US" dirty="0"/>
              <a:t>How will the result of your project be deployed?</a:t>
            </a:r>
          </a:p>
          <a:p>
            <a:r>
              <a:rPr lang="en-US" u="sng" dirty="0"/>
              <a:t>Collect and manage data </a:t>
            </a:r>
            <a:r>
              <a:rPr lang="en-US" dirty="0"/>
              <a:t>This step includes identifying the data you need, then exploring and conditioning it. This is often the most time consuming step.</a:t>
            </a:r>
          </a:p>
          <a:p>
            <a:pPr lvl="0"/>
            <a:r>
              <a:rPr lang="en-US" dirty="0"/>
              <a:t>What data is available?</a:t>
            </a:r>
          </a:p>
          <a:p>
            <a:pPr lvl="0"/>
            <a:r>
              <a:rPr lang="en-US" dirty="0"/>
              <a:t>Will it help to solve the problem? Is it enough?</a:t>
            </a:r>
          </a:p>
          <a:p>
            <a:pPr lvl="0"/>
            <a:r>
              <a:rPr lang="en-US" dirty="0"/>
              <a:t>Is the data quality good enough?</a:t>
            </a:r>
          </a:p>
          <a:p>
            <a:r>
              <a:rPr lang="en-US" u="sng" dirty="0"/>
              <a:t>Build the model </a:t>
            </a:r>
            <a:r>
              <a:rPr lang="en-US" dirty="0"/>
              <a:t>Here is where you try to extract useful insights from the data in order to achieve your goals.</a:t>
            </a:r>
          </a:p>
          <a:p>
            <a:pPr lvl="0"/>
            <a:r>
              <a:rPr lang="en-US" dirty="0"/>
              <a:t>Which techniques might I apply to build the model?</a:t>
            </a:r>
          </a:p>
          <a:p>
            <a:pPr lvl="0"/>
            <a:r>
              <a:rPr lang="en-US" dirty="0"/>
              <a:t>How many techniques should I apply?</a:t>
            </a:r>
          </a:p>
        </p:txBody>
      </p:sp>
      <p:sp>
        <p:nvSpPr>
          <p:cNvPr id="6" name="Content Placeholder 2">
            <a:extLst>
              <a:ext uri="{FF2B5EF4-FFF2-40B4-BE49-F238E27FC236}">
                <a16:creationId xmlns:a16="http://schemas.microsoft.com/office/drawing/2014/main" id="{2BF6F49A-B092-BE46-B00D-555EF2699F4D}"/>
              </a:ext>
            </a:extLst>
          </p:cNvPr>
          <p:cNvSpPr txBox="1">
            <a:spLocks/>
          </p:cNvSpPr>
          <p:nvPr/>
        </p:nvSpPr>
        <p:spPr>
          <a:xfrm>
            <a:off x="6307015" y="1690688"/>
            <a:ext cx="5468815" cy="435133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t>Evaluate and critique the model </a:t>
            </a:r>
            <a:r>
              <a:rPr lang="en-US" dirty="0"/>
              <a:t>Once you have derived a model, you need to determine whether it meets your goals. If not, it’s time to loop back to the modeling step.</a:t>
            </a:r>
          </a:p>
          <a:p>
            <a:r>
              <a:rPr lang="en-US" dirty="0"/>
              <a:t>Is the model accurate enough to meet the stakeholders’ needs?</a:t>
            </a:r>
          </a:p>
          <a:p>
            <a:r>
              <a:rPr lang="en-US" dirty="0"/>
              <a:t>Does it perform better than "the obvious guess" and any techniques being used currently?</a:t>
            </a:r>
          </a:p>
          <a:p>
            <a:r>
              <a:rPr lang="en-US" dirty="0"/>
              <a:t>Do the results of the model make sense in the context of the real-world problem domain?</a:t>
            </a:r>
          </a:p>
          <a:p>
            <a:r>
              <a:rPr lang="en-US" u="sng" dirty="0"/>
              <a:t>Present results and document </a:t>
            </a:r>
            <a:r>
              <a:rPr lang="en-US" dirty="0"/>
              <a:t>Once you have a model that meets your criteria, you will present your results to your project sponsor and   other stakeholders.</a:t>
            </a:r>
          </a:p>
          <a:p>
            <a:r>
              <a:rPr lang="en-US" dirty="0"/>
              <a:t>How should stakeholders interpret the model?</a:t>
            </a:r>
          </a:p>
          <a:p>
            <a:r>
              <a:rPr lang="en-US" dirty="0"/>
              <a:t>How confident should they be in its predictions?</a:t>
            </a:r>
          </a:p>
          <a:p>
            <a:r>
              <a:rPr lang="en-US" dirty="0"/>
              <a:t>When should they potentially overrule the model’s predictions?</a:t>
            </a:r>
          </a:p>
          <a:p>
            <a:r>
              <a:rPr lang="en-US" u="sng" dirty="0"/>
              <a:t>Deploy and maintain the model </a:t>
            </a:r>
            <a:r>
              <a:rPr lang="en-US" dirty="0"/>
              <a:t>Finally the model is put into production, but you still need to ensure that the model will run smoothly. In many cases this requires enhancement of the requirements based on customer feedback or in some cases fixing bugs.</a:t>
            </a:r>
          </a:p>
          <a:p>
            <a:r>
              <a:rPr lang="en-US" dirty="0"/>
              <a:t>How is the model to be handed off to "production"?</a:t>
            </a:r>
          </a:p>
          <a:p>
            <a:r>
              <a:rPr lang="en-US" dirty="0"/>
              <a:t>How often, and under which circumstances, should the model be revised?</a:t>
            </a:r>
          </a:p>
          <a:p>
            <a:endParaRPr lang="en-US" dirty="0"/>
          </a:p>
        </p:txBody>
      </p:sp>
    </p:spTree>
    <p:extLst>
      <p:ext uri="{BB962C8B-B14F-4D97-AF65-F5344CB8AC3E}">
        <p14:creationId xmlns:p14="http://schemas.microsoft.com/office/powerpoint/2010/main" val="2688468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84B26-62AA-7241-9069-8B346747E1C9}"/>
              </a:ext>
            </a:extLst>
          </p:cNvPr>
          <p:cNvSpPr>
            <a:spLocks noGrp="1"/>
          </p:cNvSpPr>
          <p:nvPr>
            <p:ph idx="1"/>
          </p:nvPr>
        </p:nvSpPr>
        <p:spPr>
          <a:xfrm>
            <a:off x="838200" y="623455"/>
            <a:ext cx="10515600" cy="5553508"/>
          </a:xfrm>
        </p:spPr>
        <p:txBody>
          <a:bodyPr>
            <a:normAutofit fontScale="55000" lnSpcReduction="20000"/>
          </a:bodyPr>
          <a:lstStyle/>
          <a:p>
            <a:r>
              <a:rPr lang="en-US" dirty="0"/>
              <a:t>Data Set Information: This research aimed at the case of customers default payments in Taiwan and compares the predictive accuracy of probability of default among six data mining methods. </a:t>
            </a:r>
          </a:p>
          <a:p>
            <a:r>
              <a:rPr lang="en-US" dirty="0"/>
              <a:t>From the perspective of risk management, the result of predictive accuracy of the estimated probability of default will be more valuable than the binary result of classification - credible or not credible clients.</a:t>
            </a:r>
          </a:p>
          <a:p>
            <a:r>
              <a:rPr lang="en-US" dirty="0"/>
              <a:t> Because the real probability of default is unknown, this study presented the novel Sorting Smoothing Method to estimate the real probability of default. </a:t>
            </a:r>
          </a:p>
          <a:p>
            <a:r>
              <a:rPr lang="en-US" dirty="0"/>
              <a:t>With the real probability of default as the response variable (Y), and the predictive probability of default as the independent variable (X), the simple linear regression result (Y = A + BX) shows that the forecasting model produced by artificial neural network has the highest coefficient of determination; its regression intercept (A) is close to zero, and regression coefficient (B) to one.</a:t>
            </a:r>
          </a:p>
          <a:p>
            <a:r>
              <a:rPr lang="en-US" dirty="0"/>
              <a:t> Therefore, among the six data mining techniques, artificial neural network is the only one that can accurately estimate the real probability of default. </a:t>
            </a:r>
          </a:p>
          <a:p>
            <a:r>
              <a:rPr lang="en-US" dirty="0"/>
              <a:t>Attribute Information: {NOTE: The following is updated information from the source’s author} This research employed a binary variable, default payment (Yes = 1, No = 0), as the response variable. This study reviewed the literature and used the following 23 variables as explanatory variables: X1: Amount of the given credit (NT dollar): it includes both the individual consumer credit and his/her family (supplementary) credit. X2: Gender (1 = male; 2 = female). X3: Education (1 = graduate school; 2 = university; 3 = high school; 0, 4, 5, 6 = others). X4: Marital status (1 = married; 2 = single; 3 = divorce; 0=others). X5: Age (year). X6 - X11: History of past payment. We tracked the past monthly payment records (from April to September, 2005) as follows: X6 = the repayment status in September, 2005; X7 = the repayment status in August, 2005; . . .;X11 = the repayment status in April, 2005. The measurement scale for the repayment status is: -2: No consumption; -1: Paid in full; 0: The use of revolving credit; 1 = payment delay for one month; 2 = payment delay for two months; . . .; 8 = payment delay for eight months; 9 = payment delay for nine months and above. X12-X17: Amount of bill statement (NT dollar). X12 = amount of bill statement in September, 2005; X13 = amount of bill statement in August, 2005; . . .; X17 = amount of bill statement in April, 2005. X18-X23: Amount of previous payment (NT dollar). X18 = amount paid in September, 2005; X19 = amount paid in August, 2005; . . .;X23 = amount paid in April, 2005. Y: client's behavior; Y=0 then not default, Y=1 then default"</a:t>
            </a:r>
          </a:p>
        </p:txBody>
      </p:sp>
    </p:spTree>
    <p:extLst>
      <p:ext uri="{BB962C8B-B14F-4D97-AF65-F5344CB8AC3E}">
        <p14:creationId xmlns:p14="http://schemas.microsoft.com/office/powerpoint/2010/main" val="1021860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A5DA2F-FE3C-524E-A6EE-70D0C1BB0C7F}"/>
              </a:ext>
            </a:extLst>
          </p:cNvPr>
          <p:cNvSpPr>
            <a:spLocks noGrp="1"/>
          </p:cNvSpPr>
          <p:nvPr>
            <p:ph idx="1"/>
          </p:nvPr>
        </p:nvSpPr>
        <p:spPr>
          <a:xfrm>
            <a:off x="838200" y="457200"/>
            <a:ext cx="10515600" cy="6179127"/>
          </a:xfrm>
        </p:spPr>
        <p:txBody>
          <a:bodyPr>
            <a:normAutofit/>
          </a:bodyPr>
          <a:lstStyle/>
          <a:p>
            <a:r>
              <a:rPr lang="en-US" sz="1600" dirty="0"/>
              <a:t>Hello,</a:t>
            </a:r>
          </a:p>
          <a:p>
            <a:r>
              <a:rPr lang="en-US" sz="1600" dirty="0"/>
              <a:t>Over the past year or so Credit One has seen an </a:t>
            </a:r>
            <a:r>
              <a:rPr lang="en-US" sz="1600" b="1" dirty="0"/>
              <a:t>increase in the number of customers </a:t>
            </a:r>
            <a:r>
              <a:rPr lang="en-US" sz="1600" dirty="0"/>
              <a:t>who have </a:t>
            </a:r>
            <a:r>
              <a:rPr lang="en-US" sz="1600" b="1" dirty="0"/>
              <a:t>defaulted on loans </a:t>
            </a:r>
            <a:r>
              <a:rPr lang="en-US" sz="1600" dirty="0"/>
              <a:t>they have secured from various partners, and </a:t>
            </a:r>
            <a:r>
              <a:rPr lang="en-US" sz="1600" b="1" dirty="0"/>
              <a:t>Credit One</a:t>
            </a:r>
            <a:r>
              <a:rPr lang="en-US" sz="1600" dirty="0"/>
              <a:t>, as their </a:t>
            </a:r>
            <a:r>
              <a:rPr lang="en-US" sz="1600" b="1" dirty="0"/>
              <a:t>credit scoring service</a:t>
            </a:r>
            <a:r>
              <a:rPr lang="en-US" sz="1600" dirty="0"/>
              <a:t>, could risk losing business if the problem is not solved right away. The bottom line is they need a much </a:t>
            </a:r>
            <a:r>
              <a:rPr lang="en-US" sz="2000" b="1" dirty="0">
                <a:solidFill>
                  <a:srgbClr val="FF0000"/>
                </a:solidFill>
              </a:rPr>
              <a:t>better way to understand how much credit to allow someone to use</a:t>
            </a:r>
            <a:r>
              <a:rPr lang="en-US" sz="1600" b="1" dirty="0"/>
              <a:t> </a:t>
            </a:r>
            <a:r>
              <a:rPr lang="en-US" sz="1600" dirty="0"/>
              <a:t>or, at the very least</a:t>
            </a:r>
            <a:r>
              <a:rPr lang="en-US" sz="1600" b="1" dirty="0"/>
              <a:t>, </a:t>
            </a:r>
            <a:r>
              <a:rPr lang="en-US" sz="1600" b="1" dirty="0">
                <a:solidFill>
                  <a:srgbClr val="FF0000"/>
                </a:solidFill>
              </a:rPr>
              <a:t>if someone should be approved or not</a:t>
            </a:r>
            <a:r>
              <a:rPr lang="en-US" sz="1600" dirty="0"/>
              <a:t>. They have enlisted the help of our Data Science team to design and </a:t>
            </a:r>
            <a:r>
              <a:rPr lang="en-US" sz="1600" b="1" i="1" dirty="0"/>
              <a:t>implement a creative, empirically sound solution</a:t>
            </a:r>
            <a:r>
              <a:rPr lang="en-US" sz="1600" dirty="0"/>
              <a:t>. It is very important that we all understand from the start that this is not a typical data analytics problem as we have been given full authority to solve this problem with whatever tools and methods we need. As such we've elected to use Python and a few different libraries to do the heavy lifting for us. We'll be using a few main libraries for the bulk of our work, but you should not limit yourselves to only using those </a:t>
            </a:r>
            <a:r>
              <a:rPr lang="en-US" sz="1600" b="1" i="1" dirty="0"/>
              <a:t>- feel free to investigate other libraries if you think they will contribute to the best solution</a:t>
            </a:r>
            <a:r>
              <a:rPr lang="en-US" sz="1600" dirty="0"/>
              <a:t>. </a:t>
            </a:r>
          </a:p>
          <a:p>
            <a:pPr marL="0" indent="0">
              <a:buNone/>
            </a:pPr>
            <a:endParaRPr lang="en-US" sz="1600" dirty="0"/>
          </a:p>
          <a:p>
            <a:r>
              <a:rPr lang="en-US" sz="1600" dirty="0"/>
              <a:t>Our first need is to </a:t>
            </a:r>
            <a:r>
              <a:rPr lang="en-US" sz="1600" b="1" dirty="0"/>
              <a:t>define the problem within a data science framework </a:t>
            </a:r>
            <a:r>
              <a:rPr lang="en-US" sz="1600" dirty="0"/>
              <a:t>and understand the </a:t>
            </a:r>
            <a:r>
              <a:rPr lang="en-US" sz="1600" b="1" dirty="0"/>
              <a:t>differences between </a:t>
            </a:r>
            <a:r>
              <a:rPr lang="en-US" sz="1600" dirty="0"/>
              <a:t>what we have been doing with </a:t>
            </a:r>
            <a:r>
              <a:rPr lang="en-US" sz="1600" b="1" dirty="0"/>
              <a:t>data analytics </a:t>
            </a:r>
            <a:r>
              <a:rPr lang="en-US" sz="1600" dirty="0"/>
              <a:t>and what we're going to be doing in this project with </a:t>
            </a:r>
            <a:r>
              <a:rPr lang="en-US" sz="1600" b="1" i="1" dirty="0"/>
              <a:t>data science</a:t>
            </a:r>
            <a:r>
              <a:rPr lang="en-US" sz="1600" dirty="0"/>
              <a:t>. Then, you'll use your local programming environment to do your work without needing to be in one space or another to have access to the tools you need, before finally starting the analysis and solving this problem. They will be providing the data that you'll be using for this task so you may use it to focus on understating the problem and getting your environment ready for the task soon. I'll be expecting a report on your experience and understanding of the problem in a few days.</a:t>
            </a:r>
          </a:p>
          <a:p>
            <a:r>
              <a:rPr lang="en-US" sz="1600" dirty="0"/>
              <a:t>Thanks,</a:t>
            </a:r>
          </a:p>
          <a:p>
            <a:r>
              <a:rPr lang="en-US" sz="1600" b="1" dirty="0"/>
              <a:t>Guido Rossum; </a:t>
            </a:r>
            <a:r>
              <a:rPr lang="en-US" sz="1600" dirty="0"/>
              <a:t>Senior Data Scientist; Credit One; </a:t>
            </a:r>
            <a:r>
              <a:rPr lang="en-US" sz="1600" dirty="0" err="1"/>
              <a:t>www.creditonellc.com</a:t>
            </a:r>
            <a:endParaRPr lang="en-US" sz="1600" dirty="0"/>
          </a:p>
          <a:p>
            <a:r>
              <a:rPr lang="en-US" sz="1600" dirty="0"/>
              <a:t>Mentor's Note: This course is designed to challenge your assumptions, build your confidence and make you think out of the box about possible creative solutions so do not be surprised if the 'normal' process doesn't work quite as well as you would expect it to. Remember: There is 'no free lunch' in Data Science!</a:t>
            </a:r>
          </a:p>
        </p:txBody>
      </p:sp>
    </p:spTree>
    <p:extLst>
      <p:ext uri="{BB962C8B-B14F-4D97-AF65-F5344CB8AC3E}">
        <p14:creationId xmlns:p14="http://schemas.microsoft.com/office/powerpoint/2010/main" val="2669892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FA92AD-B38E-054E-A457-32E8D6C6CD67}"/>
              </a:ext>
            </a:extLst>
          </p:cNvPr>
          <p:cNvPicPr>
            <a:picLocks noGrp="1" noChangeAspect="1"/>
          </p:cNvPicPr>
          <p:nvPr>
            <p:ph idx="1"/>
          </p:nvPr>
        </p:nvPicPr>
        <p:blipFill>
          <a:blip r:embed="rId3"/>
          <a:stretch>
            <a:fillRect/>
          </a:stretch>
        </p:blipFill>
        <p:spPr>
          <a:xfrm>
            <a:off x="3212030" y="273445"/>
            <a:ext cx="5767939" cy="6311109"/>
          </a:xfrm>
        </p:spPr>
      </p:pic>
    </p:spTree>
    <p:extLst>
      <p:ext uri="{BB962C8B-B14F-4D97-AF65-F5344CB8AC3E}">
        <p14:creationId xmlns:p14="http://schemas.microsoft.com/office/powerpoint/2010/main" val="3348416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3F1C4-9289-724C-9CA7-02E2B35774FD}"/>
              </a:ext>
            </a:extLst>
          </p:cNvPr>
          <p:cNvSpPr>
            <a:spLocks noGrp="1"/>
          </p:cNvSpPr>
          <p:nvPr>
            <p:ph type="title"/>
          </p:nvPr>
        </p:nvSpPr>
        <p:spPr/>
        <p:txBody>
          <a:bodyPr/>
          <a:lstStyle/>
          <a:p>
            <a:r>
              <a:rPr lang="en-US" dirty="0"/>
              <a:t>Course 2 Task 2</a:t>
            </a:r>
          </a:p>
        </p:txBody>
      </p:sp>
      <p:sp>
        <p:nvSpPr>
          <p:cNvPr id="3" name="Content Placeholder 2">
            <a:extLst>
              <a:ext uri="{FF2B5EF4-FFF2-40B4-BE49-F238E27FC236}">
                <a16:creationId xmlns:a16="http://schemas.microsoft.com/office/drawing/2014/main" id="{853FED49-16D1-4647-93D9-244B0EB5AEC0}"/>
              </a:ext>
            </a:extLst>
          </p:cNvPr>
          <p:cNvSpPr>
            <a:spLocks noGrp="1"/>
          </p:cNvSpPr>
          <p:nvPr>
            <p:ph idx="1"/>
          </p:nvPr>
        </p:nvSpPr>
        <p:spPr>
          <a:xfrm>
            <a:off x="838200" y="1825625"/>
            <a:ext cx="10515600" cy="4667250"/>
          </a:xfrm>
        </p:spPr>
        <p:txBody>
          <a:bodyPr>
            <a:normAutofit fontScale="77500" lnSpcReduction="20000"/>
          </a:bodyPr>
          <a:lstStyle/>
          <a:p>
            <a:pPr algn="l"/>
            <a:r>
              <a:rPr lang="en-US" b="1" i="0" dirty="0">
                <a:solidFill>
                  <a:srgbClr val="333333"/>
                </a:solidFill>
                <a:effectLst/>
                <a:latin typeface="Roboto" panose="02000000000000000000" pitchFamily="2" charset="0"/>
              </a:rPr>
              <a:t> Problem:</a:t>
            </a:r>
          </a:p>
          <a:p>
            <a:pPr algn="l">
              <a:buFont typeface="+mj-lt"/>
              <a:buAutoNum type="arabicPeriod"/>
            </a:pPr>
            <a:r>
              <a:rPr lang="en-US" b="0" i="0" dirty="0">
                <a:solidFill>
                  <a:srgbClr val="333333"/>
                </a:solidFill>
                <a:effectLst/>
                <a:latin typeface="Roboto" panose="02000000000000000000" pitchFamily="2" charset="0"/>
              </a:rPr>
              <a:t>Increase in customer default rates - This is bad for Credit One since we approve the customers for loans in the first place.</a:t>
            </a:r>
          </a:p>
          <a:p>
            <a:pPr algn="l">
              <a:buFont typeface="+mj-lt"/>
              <a:buAutoNum type="arabicPeriod"/>
            </a:pPr>
            <a:r>
              <a:rPr lang="en-US" b="0" i="0" dirty="0">
                <a:solidFill>
                  <a:srgbClr val="333333"/>
                </a:solidFill>
                <a:effectLst/>
                <a:latin typeface="Roboto" panose="02000000000000000000" pitchFamily="2" charset="0"/>
              </a:rPr>
              <a:t>Revenue and customer loss for clients and, eventually, loss of clients for Credit One</a:t>
            </a:r>
          </a:p>
          <a:p>
            <a:pPr algn="l"/>
            <a:r>
              <a:rPr lang="en-US" b="1" i="0" dirty="0">
                <a:solidFill>
                  <a:srgbClr val="333333"/>
                </a:solidFill>
                <a:effectLst/>
                <a:latin typeface="Roboto" panose="02000000000000000000" pitchFamily="2" charset="0"/>
              </a:rPr>
              <a:t>Investigative Questions:</a:t>
            </a:r>
          </a:p>
          <a:p>
            <a:pPr algn="l">
              <a:buFont typeface="+mj-lt"/>
              <a:buAutoNum type="arabicPeriod"/>
            </a:pPr>
            <a:r>
              <a:rPr lang="en-US" b="0" i="0" dirty="0">
                <a:solidFill>
                  <a:srgbClr val="333333"/>
                </a:solidFill>
                <a:effectLst/>
                <a:latin typeface="Roboto" panose="02000000000000000000" pitchFamily="2" charset="0"/>
              </a:rPr>
              <a:t>How do you ensure that customers can/will pay their loans? Can we do this?</a:t>
            </a:r>
          </a:p>
          <a:p>
            <a:pPr algn="l"/>
            <a:r>
              <a:rPr lang="en-US" b="0" i="0" dirty="0">
                <a:solidFill>
                  <a:srgbClr val="333333"/>
                </a:solidFill>
                <a:effectLst/>
                <a:latin typeface="Roboto" panose="02000000000000000000" pitchFamily="2" charset="0"/>
              </a:rPr>
              <a:t>As you progress through the tasks at hand, begin thinking about how to solve this problem. Here are some lessons we learned form a similar problem we addressed last year:</a:t>
            </a:r>
          </a:p>
          <a:p>
            <a:pPr lvl="1">
              <a:buFont typeface="+mj-lt"/>
              <a:buAutoNum type="arabicPeriod"/>
            </a:pPr>
            <a:r>
              <a:rPr lang="en-US" b="0" i="0" dirty="0">
                <a:solidFill>
                  <a:srgbClr val="333333"/>
                </a:solidFill>
                <a:effectLst/>
                <a:latin typeface="Roboto" panose="02000000000000000000" pitchFamily="2" charset="0"/>
              </a:rPr>
              <a:t>We cannot control customer spending habits</a:t>
            </a:r>
          </a:p>
          <a:p>
            <a:pPr lvl="1">
              <a:buFont typeface="+mj-lt"/>
              <a:buAutoNum type="arabicPeriod"/>
            </a:pPr>
            <a:r>
              <a:rPr lang="en-US" b="0" i="0" dirty="0">
                <a:solidFill>
                  <a:srgbClr val="333333"/>
                </a:solidFill>
                <a:effectLst/>
                <a:latin typeface="Roboto" panose="02000000000000000000" pitchFamily="2" charset="0"/>
              </a:rPr>
              <a:t>We cannot always go from what we find in our analysis to the underlying "why"</a:t>
            </a:r>
          </a:p>
          <a:p>
            <a:pPr lvl="1">
              <a:buFont typeface="+mj-lt"/>
              <a:buAutoNum type="arabicPeriod"/>
            </a:pPr>
            <a:r>
              <a:rPr lang="en-US" b="0" i="0" dirty="0">
                <a:solidFill>
                  <a:srgbClr val="333333"/>
                </a:solidFill>
                <a:effectLst/>
                <a:latin typeface="Roboto" panose="02000000000000000000" pitchFamily="2" charset="0"/>
              </a:rPr>
              <a:t>We must focus on the problem(s) we can solve: What attributes in the data can we deem to be statistically significant to the problem at hand?</a:t>
            </a:r>
          </a:p>
          <a:p>
            <a:pPr lvl="1">
              <a:buFont typeface="+mj-lt"/>
              <a:buAutoNum type="arabicPeriod"/>
            </a:pPr>
            <a:r>
              <a:rPr lang="en-US" b="0" i="0" dirty="0">
                <a:solidFill>
                  <a:srgbClr val="333333"/>
                </a:solidFill>
                <a:effectLst/>
                <a:latin typeface="Roboto" panose="02000000000000000000" pitchFamily="2" charset="0"/>
              </a:rPr>
              <a:t>What concrete information can we derive from the data we have?</a:t>
            </a:r>
          </a:p>
          <a:p>
            <a:pPr lvl="1">
              <a:buFont typeface="+mj-lt"/>
              <a:buAutoNum type="arabicPeriod"/>
            </a:pPr>
            <a:r>
              <a:rPr lang="en-US" b="0" i="0" dirty="0">
                <a:solidFill>
                  <a:srgbClr val="333333"/>
                </a:solidFill>
                <a:effectLst/>
                <a:latin typeface="Roboto" panose="02000000000000000000" pitchFamily="2" charset="0"/>
              </a:rPr>
              <a:t>What proven methods can we use to uncover more information and why?</a:t>
            </a:r>
          </a:p>
          <a:p>
            <a:endParaRPr lang="en-US" dirty="0"/>
          </a:p>
        </p:txBody>
      </p:sp>
    </p:spTree>
    <p:extLst>
      <p:ext uri="{BB962C8B-B14F-4D97-AF65-F5344CB8AC3E}">
        <p14:creationId xmlns:p14="http://schemas.microsoft.com/office/powerpoint/2010/main" val="207068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8B86-AFEC-6344-B26A-94DB9700D7CB}"/>
              </a:ext>
            </a:extLst>
          </p:cNvPr>
          <p:cNvSpPr>
            <a:spLocks noGrp="1"/>
          </p:cNvSpPr>
          <p:nvPr>
            <p:ph type="title"/>
          </p:nvPr>
        </p:nvSpPr>
        <p:spPr/>
        <p:txBody>
          <a:bodyPr/>
          <a:lstStyle/>
          <a:p>
            <a:r>
              <a:rPr lang="en-US" b="1" dirty="0"/>
              <a:t>Objectives</a:t>
            </a:r>
          </a:p>
        </p:txBody>
      </p:sp>
      <p:sp>
        <p:nvSpPr>
          <p:cNvPr id="7" name="Content Placeholder 6">
            <a:extLst>
              <a:ext uri="{FF2B5EF4-FFF2-40B4-BE49-F238E27FC236}">
                <a16:creationId xmlns:a16="http://schemas.microsoft.com/office/drawing/2014/main" id="{F5968535-BFAB-AF49-A821-A601E35FB366}"/>
              </a:ext>
            </a:extLst>
          </p:cNvPr>
          <p:cNvSpPr>
            <a:spLocks noGrp="1"/>
          </p:cNvSpPr>
          <p:nvPr>
            <p:ph idx="1"/>
          </p:nvPr>
        </p:nvSpPr>
        <p:spPr/>
        <p:txBody>
          <a:bodyPr>
            <a:normAutofit/>
          </a:bodyPr>
          <a:lstStyle/>
          <a:p>
            <a:r>
              <a:rPr lang="en-US" dirty="0"/>
              <a:t>Use BADIR data science process framework </a:t>
            </a:r>
          </a:p>
          <a:p>
            <a:r>
              <a:rPr lang="en-US" dirty="0"/>
              <a:t>Define Credit One business question and stakeholders  </a:t>
            </a:r>
          </a:p>
          <a:p>
            <a:r>
              <a:rPr lang="en-US" dirty="0"/>
              <a:t>Consider business impact of key features influencing default status</a:t>
            </a:r>
          </a:p>
          <a:p>
            <a:r>
              <a:rPr lang="en-US" dirty="0"/>
              <a:t>Establish a timeline and available project resources</a:t>
            </a:r>
          </a:p>
          <a:p>
            <a:r>
              <a:rPr lang="en-US" dirty="0"/>
              <a:t>Outline Analysis Plan for Credit One</a:t>
            </a:r>
          </a:p>
          <a:p>
            <a:r>
              <a:rPr lang="en-US" dirty="0"/>
              <a:t>Process and analyze data collected over 6 month period </a:t>
            </a:r>
          </a:p>
          <a:p>
            <a:r>
              <a:rPr lang="en-US" dirty="0"/>
              <a:t>Highlight Future Insights </a:t>
            </a:r>
          </a:p>
          <a:p>
            <a:r>
              <a:rPr lang="en-US" dirty="0"/>
              <a:t>Provide Credit One best recommendations based on project findings </a:t>
            </a:r>
          </a:p>
        </p:txBody>
      </p:sp>
    </p:spTree>
    <p:extLst>
      <p:ext uri="{BB962C8B-B14F-4D97-AF65-F5344CB8AC3E}">
        <p14:creationId xmlns:p14="http://schemas.microsoft.com/office/powerpoint/2010/main" val="1718337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811D96-CEA5-0B43-B3CD-225BDC49CD6E}"/>
              </a:ext>
            </a:extLst>
          </p:cNvPr>
          <p:cNvSpPr txBox="1"/>
          <p:nvPr/>
        </p:nvSpPr>
        <p:spPr>
          <a:xfrm>
            <a:off x="419100" y="335845"/>
            <a:ext cx="11353799" cy="4801314"/>
          </a:xfrm>
          <a:prstGeom prst="rect">
            <a:avLst/>
          </a:prstGeom>
          <a:noFill/>
        </p:spPr>
        <p:txBody>
          <a:bodyPr wrap="square">
            <a:spAutoFit/>
          </a:bodyPr>
          <a:lstStyle/>
          <a:p>
            <a:pPr algn="l">
              <a:buFont typeface="+mj-lt"/>
              <a:buAutoNum type="arabicPeriod"/>
            </a:pPr>
            <a:r>
              <a:rPr lang="en-US" b="1" i="0" dirty="0">
                <a:solidFill>
                  <a:srgbClr val="333333"/>
                </a:solidFill>
                <a:effectLst/>
                <a:latin typeface="Roboto" panose="02000000000000000000" pitchFamily="2" charset="0"/>
              </a:rPr>
              <a:t>What inferences can you make about the data after reviewing this describe() results?</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Can you easily tell which features/variables are numeric or nominal?</a:t>
            </a:r>
          </a:p>
          <a:p>
            <a:pPr algn="l">
              <a:buFont typeface="+mj-lt"/>
              <a:buAutoNum type="arabicPeriod"/>
            </a:pPr>
            <a:r>
              <a:rPr lang="en-US" b="1" i="0" dirty="0">
                <a:solidFill>
                  <a:srgbClr val="333333"/>
                </a:solidFill>
                <a:effectLst/>
                <a:latin typeface="Roboto" panose="02000000000000000000" pitchFamily="2" charset="0"/>
              </a:rPr>
              <a:t>In order to check the data types of each variable you can use the info() function of Pandas as follows:</a:t>
            </a:r>
            <a:endParaRPr lang="en-US" b="0" i="0" dirty="0">
              <a:solidFill>
                <a:srgbClr val="333333"/>
              </a:solidFill>
              <a:effectLst/>
              <a:latin typeface="Roboto" panose="02000000000000000000" pitchFamily="2" charset="0"/>
            </a:endParaRPr>
          </a:p>
          <a:p>
            <a:pPr algn="l"/>
            <a:r>
              <a:rPr lang="en-US" b="0" i="0" dirty="0" err="1">
                <a:solidFill>
                  <a:srgbClr val="333333"/>
                </a:solidFill>
                <a:effectLst/>
                <a:latin typeface="Lucida Console" panose="020B0609040504020204" pitchFamily="49" charset="0"/>
              </a:rPr>
              <a:t>credit.info</a:t>
            </a:r>
            <a:r>
              <a:rPr lang="en-US" b="0" i="0" dirty="0">
                <a:solidFill>
                  <a:srgbClr val="333333"/>
                </a:solidFill>
                <a:effectLst/>
                <a:latin typeface="Lucida Console" panose="020B0609040504020204" pitchFamily="49" charset="0"/>
              </a:rPr>
              <a:t>()</a:t>
            </a:r>
          </a:p>
          <a:p>
            <a:pPr algn="l">
              <a:buFont typeface="+mj-lt"/>
              <a:buAutoNum type="arabicPeriod"/>
            </a:pPr>
            <a:r>
              <a:rPr lang="en-US" b="1" i="0" dirty="0">
                <a:solidFill>
                  <a:srgbClr val="333333"/>
                </a:solidFill>
                <a:effectLst/>
                <a:latin typeface="Roboto" panose="02000000000000000000" pitchFamily="2" charset="0"/>
              </a:rPr>
              <a:t>From this point forward any related tasks should also be completed; some relevant examples are listed below, but you should already be familiar with what to do based on your previous experiences. </a:t>
            </a:r>
            <a:endParaRPr lang="en-US" b="0" i="0" dirty="0">
              <a:solidFill>
                <a:srgbClr val="333333"/>
              </a:solidFill>
              <a:effectLst/>
              <a:latin typeface="Roboto" panose="02000000000000000000" pitchFamily="2" charset="0"/>
            </a:endParaRPr>
          </a:p>
          <a:p>
            <a:pPr algn="l">
              <a:buFont typeface="Arial" panose="020B0604020202020204" pitchFamily="34" charset="0"/>
              <a:buChar char="•"/>
            </a:pPr>
            <a:r>
              <a:rPr lang="en-US" b="0" i="0" dirty="0">
                <a:solidFill>
                  <a:srgbClr val="333333"/>
                </a:solidFill>
                <a:effectLst/>
                <a:latin typeface="Roboto" panose="02000000000000000000" pitchFamily="2" charset="0"/>
              </a:rPr>
              <a:t>Data cleaning</a:t>
            </a:r>
          </a:p>
          <a:p>
            <a:pPr algn="l">
              <a:buFont typeface="Arial" panose="020B0604020202020204" pitchFamily="34" charset="0"/>
              <a:buChar char="•"/>
            </a:pPr>
            <a:r>
              <a:rPr lang="en-US" b="0" i="0" dirty="0">
                <a:solidFill>
                  <a:srgbClr val="333333"/>
                </a:solidFill>
                <a:effectLst/>
                <a:latin typeface="Roboto" panose="02000000000000000000" pitchFamily="2" charset="0"/>
              </a:rPr>
              <a:t>Data transformation</a:t>
            </a:r>
          </a:p>
          <a:p>
            <a:pPr marL="742950" lvl="1" indent="-285750" algn="l">
              <a:buFont typeface="Arial" panose="020B0604020202020204" pitchFamily="34" charset="0"/>
              <a:buChar char="•"/>
            </a:pPr>
            <a:r>
              <a:rPr lang="en-US" b="0" i="0" dirty="0">
                <a:solidFill>
                  <a:srgbClr val="333333"/>
                </a:solidFill>
                <a:effectLst/>
                <a:latin typeface="Roboto" panose="02000000000000000000" pitchFamily="2" charset="0"/>
              </a:rPr>
              <a:t>How will you deal with missing values (if any)?</a:t>
            </a:r>
          </a:p>
          <a:p>
            <a:pPr algn="l">
              <a:buFont typeface="Arial" panose="020B0604020202020204" pitchFamily="34" charset="0"/>
              <a:buChar char="•"/>
            </a:pPr>
            <a:r>
              <a:rPr lang="en-US" b="0" i="0" dirty="0">
                <a:solidFill>
                  <a:srgbClr val="333333"/>
                </a:solidFill>
                <a:effectLst/>
                <a:latin typeface="Roboto" panose="02000000000000000000" pitchFamily="2" charset="0"/>
              </a:rPr>
              <a:t>Data reduction</a:t>
            </a:r>
          </a:p>
          <a:p>
            <a:pPr algn="l">
              <a:buFont typeface="Arial" panose="020B0604020202020204" pitchFamily="34" charset="0"/>
              <a:buChar char="•"/>
            </a:pPr>
            <a:r>
              <a:rPr lang="en-US" b="0" i="0" dirty="0">
                <a:solidFill>
                  <a:srgbClr val="333333"/>
                </a:solidFill>
                <a:effectLst/>
                <a:latin typeface="Roboto" panose="02000000000000000000" pitchFamily="2" charset="0"/>
              </a:rPr>
              <a:t>Data discretization</a:t>
            </a:r>
          </a:p>
          <a:p>
            <a:pPr algn="l">
              <a:buFont typeface="Arial" panose="020B0604020202020204" pitchFamily="34" charset="0"/>
              <a:buChar char="•"/>
            </a:pPr>
            <a:r>
              <a:rPr lang="en-US" b="0" i="0" dirty="0">
                <a:solidFill>
                  <a:srgbClr val="333333"/>
                </a:solidFill>
                <a:effectLst/>
                <a:latin typeface="Roboto" panose="02000000000000000000" pitchFamily="2" charset="0"/>
              </a:rPr>
              <a:t>Text cleaning (if needed)</a:t>
            </a:r>
          </a:p>
          <a:p>
            <a:pPr algn="l"/>
            <a:r>
              <a:rPr lang="en-US" b="0" i="0" dirty="0">
                <a:solidFill>
                  <a:srgbClr val="333333"/>
                </a:solidFill>
                <a:effectLst/>
                <a:latin typeface="Roboto" panose="02000000000000000000" pitchFamily="2" charset="0"/>
              </a:rPr>
              <a:t>After thoroughly cleaning and preparing your data you will be ready to begin exploring it to gain further insight about the problem at hand and how you will use data science to solve it or at least gain a further understanding of it. When you feel like you've done everything that is needed to prepare the data for further analysis, you can move on to the next step, but you are encouraged to share your work with your mentor beforehand to ensure that you are ready to proceed.</a:t>
            </a:r>
          </a:p>
        </p:txBody>
      </p:sp>
    </p:spTree>
    <p:extLst>
      <p:ext uri="{BB962C8B-B14F-4D97-AF65-F5344CB8AC3E}">
        <p14:creationId xmlns:p14="http://schemas.microsoft.com/office/powerpoint/2010/main" val="3532648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C3C6FF-B406-9148-8CE4-A8FB8AD81491}"/>
              </a:ext>
            </a:extLst>
          </p:cNvPr>
          <p:cNvSpPr txBox="1"/>
          <p:nvPr/>
        </p:nvSpPr>
        <p:spPr>
          <a:xfrm>
            <a:off x="391886" y="940526"/>
            <a:ext cx="11312434" cy="5078313"/>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Dealing with non-numeric data (One-Hot Encoding)</a:t>
            </a:r>
          </a:p>
          <a:p>
            <a:pPr algn="l"/>
            <a:r>
              <a:rPr lang="en-US" b="0" i="0" dirty="0">
                <a:solidFill>
                  <a:srgbClr val="333333"/>
                </a:solidFill>
                <a:effectLst/>
                <a:latin typeface="Roboto" panose="02000000000000000000" pitchFamily="2" charset="0"/>
              </a:rPr>
              <a:t>In the previous Classification task, you ensured you were working with all numeric data; however, typical datasets don’t contain only numeric values. Most data will contain a mixture of numeric and nominal data so we need to understand how to incorporate both when it comes to developing regression models and making predictions.</a:t>
            </a:r>
          </a:p>
          <a:p>
            <a:pPr algn="l"/>
            <a:endParaRPr lang="en-US" dirty="0">
              <a:solidFill>
                <a:srgbClr val="333333"/>
              </a:solidFill>
              <a:latin typeface="Roboto" panose="02000000000000000000" pitchFamily="2" charset="0"/>
            </a:endParaRPr>
          </a:p>
          <a:p>
            <a:pPr algn="l"/>
            <a:r>
              <a:rPr lang="en-US" b="0" i="0" dirty="0">
                <a:solidFill>
                  <a:srgbClr val="333333"/>
                </a:solidFill>
                <a:effectLst/>
                <a:latin typeface="Roboto" panose="02000000000000000000" pitchFamily="2" charset="0"/>
              </a:rPr>
              <a:t>Categorical variables may be used directly as predictor or predicted variables in a multiple regression model as long as they've been converted to binary values. In order to pre-process the sales data as needed we first need to convert all object variables to binary features that contain ‘0’ and ‘1’ classes. Fortunately, pandas has a method for creating these 'Dummy Variables' as follows:</a:t>
            </a:r>
          </a:p>
          <a:p>
            <a:pPr algn="l"/>
            <a:endParaRPr lang="en-US" dirty="0">
              <a:solidFill>
                <a:srgbClr val="333333"/>
              </a:solidFill>
              <a:latin typeface="Roboto" panose="02000000000000000000" pitchFamily="2" charset="0"/>
            </a:endParaRPr>
          </a:p>
          <a:p>
            <a:pPr algn="l"/>
            <a:r>
              <a:rPr lang="en-US" b="0" i="0" dirty="0" err="1">
                <a:solidFill>
                  <a:srgbClr val="333333"/>
                </a:solidFill>
                <a:effectLst/>
                <a:latin typeface="Lucida Console" panose="020B0609040504020204" pitchFamily="49" charset="0"/>
              </a:rPr>
              <a:t>credit.dtypes</a:t>
            </a:r>
            <a:endParaRPr lang="en-US" dirty="0">
              <a:solidFill>
                <a:srgbClr val="333333"/>
              </a:solidFill>
              <a:latin typeface="Roboto" panose="02000000000000000000" pitchFamily="2" charset="0"/>
            </a:endParaRPr>
          </a:p>
          <a:p>
            <a:pPr algn="l"/>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We can see we have three variables that are listed as being the object data type; we need to convert these to 'Dummy variables' so they can be used in this multiple regression problem.</a:t>
            </a:r>
          </a:p>
          <a:p>
            <a:pPr algn="l"/>
            <a:r>
              <a:rPr lang="en-US" b="0" i="0" dirty="0">
                <a:solidFill>
                  <a:srgbClr val="333333"/>
                </a:solidFill>
                <a:effectLst/>
                <a:latin typeface="Roboto" panose="02000000000000000000" pitchFamily="2" charset="0"/>
              </a:rPr>
              <a:t>Note: All of the variables we're converting are features; if the dependent variable also fell into this category, we'd need to use a different process called Label Encoding and you'll soon see why!</a:t>
            </a:r>
          </a:p>
          <a:p>
            <a:pPr algn="l"/>
            <a:endParaRPr lang="en-US" b="0" i="0" dirty="0">
              <a:solidFill>
                <a:srgbClr val="333333"/>
              </a:solidFill>
              <a:effectLst/>
              <a:latin typeface="Roboto" panose="02000000000000000000" pitchFamily="2" charset="0"/>
            </a:endParaRPr>
          </a:p>
        </p:txBody>
      </p:sp>
    </p:spTree>
    <p:extLst>
      <p:ext uri="{BB962C8B-B14F-4D97-AF65-F5344CB8AC3E}">
        <p14:creationId xmlns:p14="http://schemas.microsoft.com/office/powerpoint/2010/main" val="1251957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CD1A-15EE-0A47-AD4D-10C4FB04A6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9A707D-E299-DA47-A5CC-C5B8F56FCDF2}"/>
              </a:ext>
            </a:extLst>
          </p:cNvPr>
          <p:cNvSpPr>
            <a:spLocks noGrp="1"/>
          </p:cNvSpPr>
          <p:nvPr>
            <p:ph idx="1"/>
          </p:nvPr>
        </p:nvSpPr>
        <p:spPr/>
        <p:txBody>
          <a:bodyPr/>
          <a:lstStyle/>
          <a:p>
            <a:pPr marL="0" indent="0" algn="l">
              <a:buNone/>
            </a:pPr>
            <a:r>
              <a:rPr lang="en-US" b="1" i="0" dirty="0">
                <a:solidFill>
                  <a:srgbClr val="333333"/>
                </a:solidFill>
                <a:effectLst/>
                <a:latin typeface="Roboto" panose="02000000000000000000" pitchFamily="2" charset="0"/>
              </a:rPr>
              <a:t>2. Now we can use the </a:t>
            </a:r>
            <a:r>
              <a:rPr lang="en-US" b="1" i="0" dirty="0" err="1">
                <a:solidFill>
                  <a:srgbClr val="333333"/>
                </a:solidFill>
                <a:effectLst/>
                <a:latin typeface="Roboto" panose="02000000000000000000" pitchFamily="2" charset="0"/>
              </a:rPr>
              <a:t>get_dummies</a:t>
            </a:r>
            <a:r>
              <a:rPr lang="en-US" b="1" i="0" dirty="0">
                <a:solidFill>
                  <a:srgbClr val="333333"/>
                </a:solidFill>
                <a:effectLst/>
                <a:latin typeface="Roboto" panose="02000000000000000000" pitchFamily="2" charset="0"/>
              </a:rPr>
              <a:t>() function within pandas to convert our non-numeric columns to a series of binary numeric 'Dummy' columns as follows:</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Lucida Console" panose="020B0609040504020204" pitchFamily="49" charset="0"/>
              </a:rPr>
              <a:t>credit = </a:t>
            </a:r>
            <a:r>
              <a:rPr lang="en-US" b="0" i="0" dirty="0" err="1">
                <a:solidFill>
                  <a:srgbClr val="333333"/>
                </a:solidFill>
                <a:effectLst/>
                <a:latin typeface="Lucida Console" panose="020B0609040504020204" pitchFamily="49" charset="0"/>
              </a:rPr>
              <a:t>pd.get_dummies</a:t>
            </a:r>
            <a:r>
              <a:rPr lang="en-US" b="0" i="0" dirty="0">
                <a:solidFill>
                  <a:srgbClr val="333333"/>
                </a:solidFill>
                <a:effectLst/>
                <a:latin typeface="Lucida Console" panose="020B0609040504020204" pitchFamily="49" charset="0"/>
              </a:rPr>
              <a:t>(credit)</a:t>
            </a:r>
          </a:p>
          <a:p>
            <a:pPr algn="l"/>
            <a:r>
              <a:rPr lang="en-US" b="0" i="0" dirty="0">
                <a:solidFill>
                  <a:srgbClr val="333333"/>
                </a:solidFill>
                <a:effectLst/>
                <a:latin typeface="Roboto" panose="02000000000000000000" pitchFamily="2" charset="0"/>
              </a:rPr>
              <a:t>Notice how this changed the Education variable (all of the 'object' columns were changed this way):</a:t>
            </a:r>
          </a:p>
          <a:p>
            <a:pPr marL="0" indent="0">
              <a:buNone/>
            </a:pPr>
            <a:r>
              <a:rPr lang="en-US" b="1" i="0" dirty="0">
                <a:solidFill>
                  <a:srgbClr val="333333"/>
                </a:solidFill>
                <a:effectLst/>
                <a:latin typeface="Roboto" panose="02000000000000000000" pitchFamily="2" charset="0"/>
              </a:rPr>
              <a:t>3. It is a good idea to double-check your </a:t>
            </a:r>
            <a:r>
              <a:rPr lang="en-US" b="1" i="0" dirty="0" err="1">
                <a:solidFill>
                  <a:srgbClr val="333333"/>
                </a:solidFill>
                <a:effectLst/>
                <a:latin typeface="Roboto" panose="02000000000000000000" pitchFamily="2" charset="0"/>
              </a:rPr>
              <a:t>dtypes</a:t>
            </a:r>
            <a:r>
              <a:rPr lang="en-US" b="1" i="0" dirty="0">
                <a:solidFill>
                  <a:srgbClr val="333333"/>
                </a:solidFill>
                <a:effectLst/>
                <a:latin typeface="Roboto" panose="02000000000000000000" pitchFamily="2" charset="0"/>
              </a:rPr>
              <a:t> at this point to make sure everything is now numeric as needed.</a:t>
            </a:r>
            <a:endParaRPr lang="en-US" dirty="0"/>
          </a:p>
        </p:txBody>
      </p:sp>
    </p:spTree>
    <p:extLst>
      <p:ext uri="{BB962C8B-B14F-4D97-AF65-F5344CB8AC3E}">
        <p14:creationId xmlns:p14="http://schemas.microsoft.com/office/powerpoint/2010/main" val="1229620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837C-D020-FE4F-97CE-595AE28F75DD}"/>
              </a:ext>
            </a:extLst>
          </p:cNvPr>
          <p:cNvSpPr>
            <a:spLocks noGrp="1"/>
          </p:cNvSpPr>
          <p:nvPr>
            <p:ph type="ctrTitle"/>
          </p:nvPr>
        </p:nvSpPr>
        <p:spPr/>
        <p:txBody>
          <a:bodyPr/>
          <a:lstStyle/>
          <a:p>
            <a:r>
              <a:rPr lang="en-US" b="1" dirty="0">
                <a:solidFill>
                  <a:schemeClr val="accent6">
                    <a:lumMod val="75000"/>
                  </a:schemeClr>
                </a:solidFill>
              </a:rPr>
              <a:t>Credit One Report</a:t>
            </a:r>
            <a:br>
              <a:rPr lang="en-US" b="1" dirty="0">
                <a:solidFill>
                  <a:schemeClr val="accent6">
                    <a:lumMod val="75000"/>
                  </a:schemeClr>
                </a:solidFill>
              </a:rPr>
            </a:br>
            <a:r>
              <a:rPr lang="en-US" b="1" dirty="0">
                <a:solidFill>
                  <a:schemeClr val="accent6">
                    <a:lumMod val="75000"/>
                  </a:schemeClr>
                </a:solidFill>
              </a:rPr>
              <a:t>Course 2-Task 2</a:t>
            </a:r>
          </a:p>
        </p:txBody>
      </p:sp>
      <p:sp>
        <p:nvSpPr>
          <p:cNvPr id="3" name="Subtitle 2">
            <a:extLst>
              <a:ext uri="{FF2B5EF4-FFF2-40B4-BE49-F238E27FC236}">
                <a16:creationId xmlns:a16="http://schemas.microsoft.com/office/drawing/2014/main" id="{1783A357-20C4-4E40-B38A-A2686436A604}"/>
              </a:ext>
            </a:extLst>
          </p:cNvPr>
          <p:cNvSpPr>
            <a:spLocks noGrp="1"/>
          </p:cNvSpPr>
          <p:nvPr>
            <p:ph type="subTitle" idx="1"/>
          </p:nvPr>
        </p:nvSpPr>
        <p:spPr/>
        <p:txBody>
          <a:bodyPr/>
          <a:lstStyle/>
          <a:p>
            <a:r>
              <a:rPr lang="en-US" dirty="0"/>
              <a:t>Alex Guevara</a:t>
            </a:r>
          </a:p>
        </p:txBody>
      </p:sp>
    </p:spTree>
    <p:extLst>
      <p:ext uri="{BB962C8B-B14F-4D97-AF65-F5344CB8AC3E}">
        <p14:creationId xmlns:p14="http://schemas.microsoft.com/office/powerpoint/2010/main" val="1778158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C97D4-B51B-4C40-A713-E78ED31CB5D2}"/>
              </a:ext>
            </a:extLst>
          </p:cNvPr>
          <p:cNvSpPr>
            <a:spLocks noGrp="1"/>
          </p:cNvSpPr>
          <p:nvPr>
            <p:ph type="title"/>
          </p:nvPr>
        </p:nvSpPr>
        <p:spPr/>
        <p:txBody>
          <a:bodyPr/>
          <a:lstStyle/>
          <a:p>
            <a:r>
              <a:rPr lang="en-US" dirty="0"/>
              <a:t>Default Status Frequencies</a:t>
            </a:r>
          </a:p>
        </p:txBody>
      </p:sp>
      <p:pic>
        <p:nvPicPr>
          <p:cNvPr id="4" name="Picture 3">
            <a:extLst>
              <a:ext uri="{FF2B5EF4-FFF2-40B4-BE49-F238E27FC236}">
                <a16:creationId xmlns:a16="http://schemas.microsoft.com/office/drawing/2014/main" id="{A27CADBA-5283-DE41-9ECD-EE1773227D49}"/>
              </a:ext>
            </a:extLst>
          </p:cNvPr>
          <p:cNvPicPr>
            <a:picLocks noChangeAspect="1"/>
          </p:cNvPicPr>
          <p:nvPr/>
        </p:nvPicPr>
        <p:blipFill>
          <a:blip r:embed="rId2"/>
          <a:stretch>
            <a:fillRect/>
          </a:stretch>
        </p:blipFill>
        <p:spPr>
          <a:xfrm>
            <a:off x="2253947" y="1847967"/>
            <a:ext cx="8013888" cy="1736608"/>
          </a:xfrm>
          <a:prstGeom prst="rect">
            <a:avLst/>
          </a:prstGeom>
        </p:spPr>
      </p:pic>
      <p:sp>
        <p:nvSpPr>
          <p:cNvPr id="14" name="TextBox 13">
            <a:extLst>
              <a:ext uri="{FF2B5EF4-FFF2-40B4-BE49-F238E27FC236}">
                <a16:creationId xmlns:a16="http://schemas.microsoft.com/office/drawing/2014/main" id="{F522D4D0-13E6-EB47-BD03-CCD700B225EF}"/>
              </a:ext>
            </a:extLst>
          </p:cNvPr>
          <p:cNvSpPr txBox="1"/>
          <p:nvPr/>
        </p:nvSpPr>
        <p:spPr>
          <a:xfrm>
            <a:off x="1710964" y="3607803"/>
            <a:ext cx="9099853" cy="646331"/>
          </a:xfrm>
          <a:prstGeom prst="rect">
            <a:avLst/>
          </a:prstGeom>
          <a:noFill/>
        </p:spPr>
        <p:txBody>
          <a:bodyPr wrap="square" rtlCol="0">
            <a:spAutoFit/>
          </a:bodyPr>
          <a:lstStyle/>
          <a:p>
            <a:r>
              <a:rPr lang="en-US" dirty="0"/>
              <a:t>The percent of Defaulted Clients is nearly 22%, impacting loss of revenue and Credit One Clients</a:t>
            </a:r>
          </a:p>
          <a:p>
            <a:endParaRPr lang="en-US" dirty="0"/>
          </a:p>
        </p:txBody>
      </p:sp>
      <p:sp>
        <p:nvSpPr>
          <p:cNvPr id="17" name="TextBox 16">
            <a:extLst>
              <a:ext uri="{FF2B5EF4-FFF2-40B4-BE49-F238E27FC236}">
                <a16:creationId xmlns:a16="http://schemas.microsoft.com/office/drawing/2014/main" id="{CD9923B3-DBB4-4A4E-8103-9E2D68996690}"/>
              </a:ext>
            </a:extLst>
          </p:cNvPr>
          <p:cNvSpPr txBox="1"/>
          <p:nvPr/>
        </p:nvSpPr>
        <p:spPr>
          <a:xfrm>
            <a:off x="1003092" y="4862333"/>
            <a:ext cx="10515599" cy="1077218"/>
          </a:xfrm>
          <a:prstGeom prst="rect">
            <a:avLst/>
          </a:prstGeom>
          <a:noFill/>
          <a:ln w="38100" cmpd="sng">
            <a:solidFill>
              <a:schemeClr val="accent6">
                <a:lumMod val="75000"/>
              </a:schemeClr>
            </a:solidFill>
          </a:ln>
        </p:spPr>
        <p:txBody>
          <a:bodyPr wrap="square">
            <a:spAutoFit/>
          </a:bodyPr>
          <a:lstStyle/>
          <a:p>
            <a:pPr algn="ctr"/>
            <a:r>
              <a:rPr lang="en-US" sz="3200" dirty="0">
                <a:solidFill>
                  <a:schemeClr val="accent6">
                    <a:lumMod val="75000"/>
                  </a:schemeClr>
                </a:solidFill>
              </a:rPr>
              <a:t>How can we decrease default rates and increase business opportunities for Credit One?</a:t>
            </a:r>
          </a:p>
        </p:txBody>
      </p:sp>
    </p:spTree>
    <p:extLst>
      <p:ext uri="{BB962C8B-B14F-4D97-AF65-F5344CB8AC3E}">
        <p14:creationId xmlns:p14="http://schemas.microsoft.com/office/powerpoint/2010/main" val="666883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FC5F8-9F5D-5246-9078-7C2C6A521629}"/>
              </a:ext>
            </a:extLst>
          </p:cNvPr>
          <p:cNvSpPr>
            <a:spLocks noGrp="1"/>
          </p:cNvSpPr>
          <p:nvPr>
            <p:ph type="title"/>
          </p:nvPr>
        </p:nvSpPr>
        <p:spPr/>
        <p:txBody>
          <a:bodyPr/>
          <a:lstStyle/>
          <a:p>
            <a:r>
              <a:rPr lang="en-US" dirty="0"/>
              <a:t>Default Status by Age</a:t>
            </a:r>
          </a:p>
        </p:txBody>
      </p:sp>
      <p:pic>
        <p:nvPicPr>
          <p:cNvPr id="5" name="Picture 4">
            <a:extLst>
              <a:ext uri="{FF2B5EF4-FFF2-40B4-BE49-F238E27FC236}">
                <a16:creationId xmlns:a16="http://schemas.microsoft.com/office/drawing/2014/main" id="{FF4F5362-EC8F-194E-9978-B747DC0A390A}"/>
              </a:ext>
            </a:extLst>
          </p:cNvPr>
          <p:cNvPicPr>
            <a:picLocks noChangeAspect="1"/>
          </p:cNvPicPr>
          <p:nvPr/>
        </p:nvPicPr>
        <p:blipFill>
          <a:blip r:embed="rId3"/>
          <a:stretch>
            <a:fillRect/>
          </a:stretch>
        </p:blipFill>
        <p:spPr>
          <a:xfrm>
            <a:off x="5919651" y="1614987"/>
            <a:ext cx="5252589" cy="3757423"/>
          </a:xfrm>
          <a:prstGeom prst="rect">
            <a:avLst/>
          </a:prstGeom>
        </p:spPr>
      </p:pic>
      <p:sp>
        <p:nvSpPr>
          <p:cNvPr id="3" name="TextBox 2">
            <a:extLst>
              <a:ext uri="{FF2B5EF4-FFF2-40B4-BE49-F238E27FC236}">
                <a16:creationId xmlns:a16="http://schemas.microsoft.com/office/drawing/2014/main" id="{1DF03A82-2B2E-5F4A-80D1-F5F5487767E0}"/>
              </a:ext>
            </a:extLst>
          </p:cNvPr>
          <p:cNvSpPr txBox="1"/>
          <p:nvPr/>
        </p:nvSpPr>
        <p:spPr>
          <a:xfrm>
            <a:off x="783676" y="5312502"/>
            <a:ext cx="4339580" cy="1015663"/>
          </a:xfrm>
          <a:prstGeom prst="rect">
            <a:avLst/>
          </a:prstGeom>
          <a:noFill/>
        </p:spPr>
        <p:txBody>
          <a:bodyPr wrap="square" rtlCol="0">
            <a:spAutoFit/>
          </a:bodyPr>
          <a:lstStyle/>
          <a:p>
            <a:pPr algn="ctr"/>
            <a:r>
              <a:rPr lang="en-US" sz="2000" dirty="0"/>
              <a:t>By Age Category, the Under 40 and Under 30 age groups encompass 68% of defaulted clients</a:t>
            </a:r>
          </a:p>
        </p:txBody>
      </p:sp>
      <p:sp>
        <p:nvSpPr>
          <p:cNvPr id="9" name="TextBox 8">
            <a:extLst>
              <a:ext uri="{FF2B5EF4-FFF2-40B4-BE49-F238E27FC236}">
                <a16:creationId xmlns:a16="http://schemas.microsoft.com/office/drawing/2014/main" id="{BEE92E1C-9902-2041-901E-89EDCEDD2D94}"/>
              </a:ext>
            </a:extLst>
          </p:cNvPr>
          <p:cNvSpPr txBox="1"/>
          <p:nvPr/>
        </p:nvSpPr>
        <p:spPr>
          <a:xfrm>
            <a:off x="6373772" y="5517239"/>
            <a:ext cx="4798468" cy="707886"/>
          </a:xfrm>
          <a:prstGeom prst="rect">
            <a:avLst/>
          </a:prstGeom>
          <a:noFill/>
        </p:spPr>
        <p:txBody>
          <a:bodyPr wrap="square" rtlCol="0">
            <a:spAutoFit/>
          </a:bodyPr>
          <a:lstStyle/>
          <a:p>
            <a:pPr algn="ctr"/>
            <a:r>
              <a:rPr lang="en-US" sz="2000" dirty="0"/>
              <a:t>The Under 30 and Under 40 age groups yield similar number of defaulted clients </a:t>
            </a:r>
          </a:p>
        </p:txBody>
      </p:sp>
      <p:pic>
        <p:nvPicPr>
          <p:cNvPr id="4" name="Picture 3">
            <a:extLst>
              <a:ext uri="{FF2B5EF4-FFF2-40B4-BE49-F238E27FC236}">
                <a16:creationId xmlns:a16="http://schemas.microsoft.com/office/drawing/2014/main" id="{B02671AF-1926-DB48-A88F-E880C38B2597}"/>
              </a:ext>
            </a:extLst>
          </p:cNvPr>
          <p:cNvPicPr>
            <a:picLocks noChangeAspect="1"/>
          </p:cNvPicPr>
          <p:nvPr/>
        </p:nvPicPr>
        <p:blipFill>
          <a:blip r:embed="rId4"/>
          <a:stretch>
            <a:fillRect/>
          </a:stretch>
        </p:blipFill>
        <p:spPr>
          <a:xfrm>
            <a:off x="993260" y="1698238"/>
            <a:ext cx="3920412" cy="3465871"/>
          </a:xfrm>
          <a:prstGeom prst="rect">
            <a:avLst/>
          </a:prstGeom>
        </p:spPr>
      </p:pic>
    </p:spTree>
    <p:extLst>
      <p:ext uri="{BB962C8B-B14F-4D97-AF65-F5344CB8AC3E}">
        <p14:creationId xmlns:p14="http://schemas.microsoft.com/office/powerpoint/2010/main" val="3304087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2B26-F51E-9E40-ACFA-E38CC1FD55E2}"/>
              </a:ext>
            </a:extLst>
          </p:cNvPr>
          <p:cNvSpPr>
            <a:spLocks noGrp="1"/>
          </p:cNvSpPr>
          <p:nvPr>
            <p:ph type="title"/>
          </p:nvPr>
        </p:nvSpPr>
        <p:spPr/>
        <p:txBody>
          <a:bodyPr/>
          <a:lstStyle/>
          <a:p>
            <a:r>
              <a:rPr lang="en-US" dirty="0"/>
              <a:t>Default Client Trends</a:t>
            </a:r>
          </a:p>
        </p:txBody>
      </p:sp>
      <p:pic>
        <p:nvPicPr>
          <p:cNvPr id="4" name="Picture 3">
            <a:extLst>
              <a:ext uri="{FF2B5EF4-FFF2-40B4-BE49-F238E27FC236}">
                <a16:creationId xmlns:a16="http://schemas.microsoft.com/office/drawing/2014/main" id="{95738EB8-2B21-0847-B3E1-99EA8CEF290E}"/>
              </a:ext>
            </a:extLst>
          </p:cNvPr>
          <p:cNvPicPr>
            <a:picLocks noChangeAspect="1"/>
          </p:cNvPicPr>
          <p:nvPr/>
        </p:nvPicPr>
        <p:blipFill>
          <a:blip r:embed="rId3"/>
          <a:stretch>
            <a:fillRect/>
          </a:stretch>
        </p:blipFill>
        <p:spPr>
          <a:xfrm>
            <a:off x="508000" y="1808846"/>
            <a:ext cx="5588000" cy="3568700"/>
          </a:xfrm>
          <a:prstGeom prst="rect">
            <a:avLst/>
          </a:prstGeom>
        </p:spPr>
      </p:pic>
      <p:pic>
        <p:nvPicPr>
          <p:cNvPr id="7" name="Picture 6">
            <a:extLst>
              <a:ext uri="{FF2B5EF4-FFF2-40B4-BE49-F238E27FC236}">
                <a16:creationId xmlns:a16="http://schemas.microsoft.com/office/drawing/2014/main" id="{C896FA3B-C0D9-C342-B40C-0225CEC76C04}"/>
              </a:ext>
            </a:extLst>
          </p:cNvPr>
          <p:cNvPicPr>
            <a:picLocks noChangeAspect="1"/>
          </p:cNvPicPr>
          <p:nvPr/>
        </p:nvPicPr>
        <p:blipFill>
          <a:blip r:embed="rId4"/>
          <a:stretch>
            <a:fillRect/>
          </a:stretch>
        </p:blipFill>
        <p:spPr>
          <a:xfrm>
            <a:off x="6096000" y="1727923"/>
            <a:ext cx="5219700" cy="3543300"/>
          </a:xfrm>
          <a:prstGeom prst="rect">
            <a:avLst/>
          </a:prstGeom>
        </p:spPr>
      </p:pic>
      <p:sp>
        <p:nvSpPr>
          <p:cNvPr id="6" name="TextBox 5">
            <a:extLst>
              <a:ext uri="{FF2B5EF4-FFF2-40B4-BE49-F238E27FC236}">
                <a16:creationId xmlns:a16="http://schemas.microsoft.com/office/drawing/2014/main" id="{7EAB8DFC-47BC-7441-8788-F5A318B442FE}"/>
              </a:ext>
            </a:extLst>
          </p:cNvPr>
          <p:cNvSpPr txBox="1"/>
          <p:nvPr/>
        </p:nvSpPr>
        <p:spPr>
          <a:xfrm>
            <a:off x="940578" y="5586992"/>
            <a:ext cx="4722845" cy="707886"/>
          </a:xfrm>
          <a:prstGeom prst="rect">
            <a:avLst/>
          </a:prstGeom>
          <a:noFill/>
        </p:spPr>
        <p:txBody>
          <a:bodyPr wrap="square" rtlCol="0">
            <a:spAutoFit/>
          </a:bodyPr>
          <a:lstStyle/>
          <a:p>
            <a:r>
              <a:rPr lang="en-US" sz="2000" dirty="0"/>
              <a:t>There are more defaulted Married (1) and Single (2) Clients than Divorced (3) Clients</a:t>
            </a:r>
          </a:p>
        </p:txBody>
      </p:sp>
      <p:sp>
        <p:nvSpPr>
          <p:cNvPr id="8" name="TextBox 7">
            <a:extLst>
              <a:ext uri="{FF2B5EF4-FFF2-40B4-BE49-F238E27FC236}">
                <a16:creationId xmlns:a16="http://schemas.microsoft.com/office/drawing/2014/main" id="{58AB57FC-A277-C545-BF3E-2C9521BAA320}"/>
              </a:ext>
            </a:extLst>
          </p:cNvPr>
          <p:cNvSpPr txBox="1"/>
          <p:nvPr/>
        </p:nvSpPr>
        <p:spPr>
          <a:xfrm>
            <a:off x="6528577" y="5433103"/>
            <a:ext cx="4722845" cy="1015663"/>
          </a:xfrm>
          <a:prstGeom prst="rect">
            <a:avLst/>
          </a:prstGeom>
          <a:noFill/>
        </p:spPr>
        <p:txBody>
          <a:bodyPr wrap="square" rtlCol="0">
            <a:spAutoFit/>
          </a:bodyPr>
          <a:lstStyle/>
          <a:p>
            <a:r>
              <a:rPr lang="en-US" sz="2000" dirty="0"/>
              <a:t>There are more defaulted Graduate School (1) and University (2) Clients than High School (3) Clients</a:t>
            </a:r>
          </a:p>
        </p:txBody>
      </p:sp>
    </p:spTree>
    <p:extLst>
      <p:ext uri="{BB962C8B-B14F-4D97-AF65-F5344CB8AC3E}">
        <p14:creationId xmlns:p14="http://schemas.microsoft.com/office/powerpoint/2010/main" val="1053963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7E3F-E7CA-5345-A8A8-AD0779CF8322}"/>
              </a:ext>
            </a:extLst>
          </p:cNvPr>
          <p:cNvSpPr>
            <a:spLocks noGrp="1"/>
          </p:cNvSpPr>
          <p:nvPr>
            <p:ph type="title"/>
          </p:nvPr>
        </p:nvSpPr>
        <p:spPr/>
        <p:txBody>
          <a:bodyPr/>
          <a:lstStyle/>
          <a:p>
            <a:r>
              <a:rPr lang="en-US" dirty="0"/>
              <a:t>Defaulted Credit Limits</a:t>
            </a:r>
          </a:p>
        </p:txBody>
      </p:sp>
      <p:sp>
        <p:nvSpPr>
          <p:cNvPr id="10" name="TextBox 9">
            <a:extLst>
              <a:ext uri="{FF2B5EF4-FFF2-40B4-BE49-F238E27FC236}">
                <a16:creationId xmlns:a16="http://schemas.microsoft.com/office/drawing/2014/main" id="{24D5D967-422D-FF46-81B3-D9FB1A6FBE83}"/>
              </a:ext>
            </a:extLst>
          </p:cNvPr>
          <p:cNvSpPr txBox="1"/>
          <p:nvPr/>
        </p:nvSpPr>
        <p:spPr>
          <a:xfrm>
            <a:off x="578498" y="6587412"/>
            <a:ext cx="184731" cy="369332"/>
          </a:xfrm>
          <a:prstGeom prst="rect">
            <a:avLst/>
          </a:prstGeom>
          <a:noFill/>
        </p:spPr>
        <p:txBody>
          <a:bodyPr wrap="none" rtlCol="0">
            <a:spAutoFit/>
          </a:bodyPr>
          <a:lstStyle/>
          <a:p>
            <a:endParaRPr lang="en-US" dirty="0"/>
          </a:p>
        </p:txBody>
      </p:sp>
      <p:pic>
        <p:nvPicPr>
          <p:cNvPr id="12" name="Picture 11">
            <a:extLst>
              <a:ext uri="{FF2B5EF4-FFF2-40B4-BE49-F238E27FC236}">
                <a16:creationId xmlns:a16="http://schemas.microsoft.com/office/drawing/2014/main" id="{77288F7A-0CE0-0145-88D8-705ED6092F6B}"/>
              </a:ext>
            </a:extLst>
          </p:cNvPr>
          <p:cNvPicPr>
            <a:picLocks noChangeAspect="1"/>
          </p:cNvPicPr>
          <p:nvPr/>
        </p:nvPicPr>
        <p:blipFill>
          <a:blip r:embed="rId2"/>
          <a:stretch>
            <a:fillRect/>
          </a:stretch>
        </p:blipFill>
        <p:spPr>
          <a:xfrm>
            <a:off x="986010" y="1393852"/>
            <a:ext cx="10176436" cy="4428449"/>
          </a:xfrm>
          <a:prstGeom prst="rect">
            <a:avLst/>
          </a:prstGeom>
        </p:spPr>
      </p:pic>
      <p:graphicFrame>
        <p:nvGraphicFramePr>
          <p:cNvPr id="17" name="Table 16">
            <a:extLst>
              <a:ext uri="{FF2B5EF4-FFF2-40B4-BE49-F238E27FC236}">
                <a16:creationId xmlns:a16="http://schemas.microsoft.com/office/drawing/2014/main" id="{2835AA35-326D-9346-8C0D-33E0171655AF}"/>
              </a:ext>
            </a:extLst>
          </p:cNvPr>
          <p:cNvGraphicFramePr>
            <a:graphicFrameLocks noGrp="1"/>
          </p:cNvGraphicFramePr>
          <p:nvPr>
            <p:extLst>
              <p:ext uri="{D42A27DB-BD31-4B8C-83A1-F6EECF244321}">
                <p14:modId xmlns:p14="http://schemas.microsoft.com/office/powerpoint/2010/main" val="3597584371"/>
              </p:ext>
            </p:extLst>
          </p:nvPr>
        </p:nvGraphicFramePr>
        <p:xfrm>
          <a:off x="1178768" y="5885732"/>
          <a:ext cx="9834464" cy="771976"/>
        </p:xfrm>
        <a:graphic>
          <a:graphicData uri="http://schemas.openxmlformats.org/drawingml/2006/table">
            <a:tbl>
              <a:tblPr firstRow="1" bandRow="1">
                <a:tableStyleId>{5C22544A-7EE6-4342-B048-85BDC9FD1C3A}</a:tableStyleId>
              </a:tblPr>
              <a:tblGrid>
                <a:gridCol w="1492898">
                  <a:extLst>
                    <a:ext uri="{9D8B030D-6E8A-4147-A177-3AD203B41FA5}">
                      <a16:colId xmlns:a16="http://schemas.microsoft.com/office/drawing/2014/main" val="4118738329"/>
                    </a:ext>
                  </a:extLst>
                </a:gridCol>
                <a:gridCol w="1362269">
                  <a:extLst>
                    <a:ext uri="{9D8B030D-6E8A-4147-A177-3AD203B41FA5}">
                      <a16:colId xmlns:a16="http://schemas.microsoft.com/office/drawing/2014/main" val="3506514121"/>
                    </a:ext>
                  </a:extLst>
                </a:gridCol>
                <a:gridCol w="1250302">
                  <a:extLst>
                    <a:ext uri="{9D8B030D-6E8A-4147-A177-3AD203B41FA5}">
                      <a16:colId xmlns:a16="http://schemas.microsoft.com/office/drawing/2014/main" val="3883854688"/>
                    </a:ext>
                  </a:extLst>
                </a:gridCol>
                <a:gridCol w="1399592">
                  <a:extLst>
                    <a:ext uri="{9D8B030D-6E8A-4147-A177-3AD203B41FA5}">
                      <a16:colId xmlns:a16="http://schemas.microsoft.com/office/drawing/2014/main" val="2766902512"/>
                    </a:ext>
                  </a:extLst>
                </a:gridCol>
                <a:gridCol w="1511559">
                  <a:extLst>
                    <a:ext uri="{9D8B030D-6E8A-4147-A177-3AD203B41FA5}">
                      <a16:colId xmlns:a16="http://schemas.microsoft.com/office/drawing/2014/main" val="2588009253"/>
                    </a:ext>
                  </a:extLst>
                </a:gridCol>
                <a:gridCol w="1336287">
                  <a:extLst>
                    <a:ext uri="{9D8B030D-6E8A-4147-A177-3AD203B41FA5}">
                      <a16:colId xmlns:a16="http://schemas.microsoft.com/office/drawing/2014/main" val="1045333081"/>
                    </a:ext>
                  </a:extLst>
                </a:gridCol>
                <a:gridCol w="1481557">
                  <a:extLst>
                    <a:ext uri="{9D8B030D-6E8A-4147-A177-3AD203B41FA5}">
                      <a16:colId xmlns:a16="http://schemas.microsoft.com/office/drawing/2014/main" val="3306658333"/>
                    </a:ext>
                  </a:extLst>
                </a:gridCol>
              </a:tblGrid>
              <a:tr h="421455">
                <a:tc>
                  <a:txBody>
                    <a:bodyPr/>
                    <a:lstStyle/>
                    <a:p>
                      <a:pPr algn="ctr"/>
                      <a:r>
                        <a:rPr lang="en-US" sz="1700" dirty="0"/>
                        <a:t>Mean</a:t>
                      </a:r>
                    </a:p>
                  </a:txBody>
                  <a:tcPr/>
                </a:tc>
                <a:tc>
                  <a:txBody>
                    <a:bodyPr/>
                    <a:lstStyle/>
                    <a:p>
                      <a:pPr algn="ctr"/>
                      <a:r>
                        <a:rPr lang="en-US" sz="1700" dirty="0"/>
                        <a:t>St Dev</a:t>
                      </a:r>
                    </a:p>
                  </a:txBody>
                  <a:tcPr/>
                </a:tc>
                <a:tc>
                  <a:txBody>
                    <a:bodyPr/>
                    <a:lstStyle/>
                    <a:p>
                      <a:pPr algn="ctr"/>
                      <a:r>
                        <a:rPr lang="en-US" sz="1700" dirty="0"/>
                        <a:t>Min</a:t>
                      </a:r>
                    </a:p>
                  </a:txBody>
                  <a:tcPr/>
                </a:tc>
                <a:tc>
                  <a:txBody>
                    <a:bodyPr/>
                    <a:lstStyle/>
                    <a:p>
                      <a:pPr algn="ctr"/>
                      <a:r>
                        <a:rPr lang="en-US" sz="1700" dirty="0"/>
                        <a:t>25%</a:t>
                      </a:r>
                    </a:p>
                  </a:txBody>
                  <a:tcPr/>
                </a:tc>
                <a:tc>
                  <a:txBody>
                    <a:bodyPr/>
                    <a:lstStyle/>
                    <a:p>
                      <a:pPr algn="ctr"/>
                      <a:r>
                        <a:rPr lang="en-US" sz="1700" dirty="0"/>
                        <a:t>50%</a:t>
                      </a:r>
                    </a:p>
                  </a:txBody>
                  <a:tcPr/>
                </a:tc>
                <a:tc>
                  <a:txBody>
                    <a:bodyPr/>
                    <a:lstStyle/>
                    <a:p>
                      <a:pPr algn="ctr"/>
                      <a:r>
                        <a:rPr lang="en-US" sz="1700" dirty="0"/>
                        <a:t>75%</a:t>
                      </a:r>
                    </a:p>
                  </a:txBody>
                  <a:tcPr/>
                </a:tc>
                <a:tc>
                  <a:txBody>
                    <a:bodyPr/>
                    <a:lstStyle/>
                    <a:p>
                      <a:pPr algn="ctr"/>
                      <a:r>
                        <a:rPr lang="en-US" sz="1700" dirty="0"/>
                        <a:t>Max</a:t>
                      </a:r>
                    </a:p>
                  </a:txBody>
                  <a:tcPr/>
                </a:tc>
                <a:extLst>
                  <a:ext uri="{0D108BD9-81ED-4DB2-BD59-A6C34878D82A}">
                    <a16:rowId xmlns:a16="http://schemas.microsoft.com/office/drawing/2014/main" val="499080344"/>
                  </a:ext>
                </a:extLst>
              </a:tr>
              <a:tr h="3505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dirty="0"/>
                        <a:t>$145K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dirty="0"/>
                        <a:t>$121K</a:t>
                      </a:r>
                    </a:p>
                  </a:txBody>
                  <a:tcPr/>
                </a:tc>
                <a:tc>
                  <a:txBody>
                    <a:bodyPr/>
                    <a:lstStyle/>
                    <a:p>
                      <a:pPr algn="ctr"/>
                      <a:r>
                        <a:rPr lang="en-US" sz="1700" dirty="0"/>
                        <a:t>$10K</a:t>
                      </a:r>
                    </a:p>
                  </a:txBody>
                  <a:tcPr/>
                </a:tc>
                <a:tc>
                  <a:txBody>
                    <a:bodyPr/>
                    <a:lstStyle/>
                    <a:p>
                      <a:pPr algn="ctr"/>
                      <a:r>
                        <a:rPr lang="en-US" sz="1700" dirty="0"/>
                        <a:t>$50K</a:t>
                      </a:r>
                    </a:p>
                  </a:txBody>
                  <a:tcPr/>
                </a:tc>
                <a:tc>
                  <a:txBody>
                    <a:bodyPr/>
                    <a:lstStyle/>
                    <a:p>
                      <a:pPr algn="ctr"/>
                      <a:r>
                        <a:rPr lang="en-US" sz="1700" dirty="0"/>
                        <a:t>$110K</a:t>
                      </a:r>
                    </a:p>
                  </a:txBody>
                  <a:tcPr/>
                </a:tc>
                <a:tc>
                  <a:txBody>
                    <a:bodyPr/>
                    <a:lstStyle/>
                    <a:p>
                      <a:pPr algn="ctr"/>
                      <a:r>
                        <a:rPr lang="en-US" sz="1700" dirty="0"/>
                        <a:t>$210K</a:t>
                      </a:r>
                    </a:p>
                  </a:txBody>
                  <a:tcPr/>
                </a:tc>
                <a:tc>
                  <a:txBody>
                    <a:bodyPr/>
                    <a:lstStyle/>
                    <a:p>
                      <a:pPr algn="ctr"/>
                      <a:r>
                        <a:rPr lang="en-US" sz="1700" dirty="0"/>
                        <a:t>$620K</a:t>
                      </a:r>
                    </a:p>
                  </a:txBody>
                  <a:tcPr/>
                </a:tc>
                <a:extLst>
                  <a:ext uri="{0D108BD9-81ED-4DB2-BD59-A6C34878D82A}">
                    <a16:rowId xmlns:a16="http://schemas.microsoft.com/office/drawing/2014/main" val="3748422395"/>
                  </a:ext>
                </a:extLst>
              </a:tr>
            </a:tbl>
          </a:graphicData>
        </a:graphic>
      </p:graphicFrame>
    </p:spTree>
    <p:extLst>
      <p:ext uri="{BB962C8B-B14F-4D97-AF65-F5344CB8AC3E}">
        <p14:creationId xmlns:p14="http://schemas.microsoft.com/office/powerpoint/2010/main" val="3586969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299FD-B891-3341-8D35-B46B362CFB6E}"/>
              </a:ext>
            </a:extLst>
          </p:cNvPr>
          <p:cNvSpPr>
            <a:spLocks noGrp="1"/>
          </p:cNvSpPr>
          <p:nvPr>
            <p:ph type="title"/>
          </p:nvPr>
        </p:nvSpPr>
        <p:spPr/>
        <p:txBody>
          <a:bodyPr/>
          <a:lstStyle/>
          <a:p>
            <a:r>
              <a:rPr lang="en-US" dirty="0"/>
              <a:t>Default Clients by Age</a:t>
            </a:r>
          </a:p>
        </p:txBody>
      </p:sp>
      <p:pic>
        <p:nvPicPr>
          <p:cNvPr id="5" name="Content Placeholder 4">
            <a:extLst>
              <a:ext uri="{FF2B5EF4-FFF2-40B4-BE49-F238E27FC236}">
                <a16:creationId xmlns:a16="http://schemas.microsoft.com/office/drawing/2014/main" id="{3BF1EF97-FC51-D14F-A1BF-401124B4A002}"/>
              </a:ext>
            </a:extLst>
          </p:cNvPr>
          <p:cNvPicPr>
            <a:picLocks noGrp="1" noChangeAspect="1"/>
          </p:cNvPicPr>
          <p:nvPr>
            <p:ph idx="1"/>
          </p:nvPr>
        </p:nvPicPr>
        <p:blipFill>
          <a:blip r:embed="rId2"/>
          <a:stretch>
            <a:fillRect/>
          </a:stretch>
        </p:blipFill>
        <p:spPr>
          <a:xfrm>
            <a:off x="567548" y="1337078"/>
            <a:ext cx="10786252" cy="4563820"/>
          </a:xfrm>
        </p:spPr>
      </p:pic>
      <p:graphicFrame>
        <p:nvGraphicFramePr>
          <p:cNvPr id="7" name="Table 6">
            <a:extLst>
              <a:ext uri="{FF2B5EF4-FFF2-40B4-BE49-F238E27FC236}">
                <a16:creationId xmlns:a16="http://schemas.microsoft.com/office/drawing/2014/main" id="{0EF58404-E0C0-DD4C-BE61-A578958C22ED}"/>
              </a:ext>
            </a:extLst>
          </p:cNvPr>
          <p:cNvGraphicFramePr>
            <a:graphicFrameLocks noGrp="1"/>
          </p:cNvGraphicFramePr>
          <p:nvPr>
            <p:extLst>
              <p:ext uri="{D42A27DB-BD31-4B8C-83A1-F6EECF244321}">
                <p14:modId xmlns:p14="http://schemas.microsoft.com/office/powerpoint/2010/main" val="1910540886"/>
              </p:ext>
            </p:extLst>
          </p:nvPr>
        </p:nvGraphicFramePr>
        <p:xfrm>
          <a:off x="1178768" y="5900898"/>
          <a:ext cx="9834464" cy="771976"/>
        </p:xfrm>
        <a:graphic>
          <a:graphicData uri="http://schemas.openxmlformats.org/drawingml/2006/table">
            <a:tbl>
              <a:tblPr firstRow="1" bandRow="1">
                <a:tableStyleId>{5C22544A-7EE6-4342-B048-85BDC9FD1C3A}</a:tableStyleId>
              </a:tblPr>
              <a:tblGrid>
                <a:gridCol w="1492898">
                  <a:extLst>
                    <a:ext uri="{9D8B030D-6E8A-4147-A177-3AD203B41FA5}">
                      <a16:colId xmlns:a16="http://schemas.microsoft.com/office/drawing/2014/main" val="4118738329"/>
                    </a:ext>
                  </a:extLst>
                </a:gridCol>
                <a:gridCol w="1362269">
                  <a:extLst>
                    <a:ext uri="{9D8B030D-6E8A-4147-A177-3AD203B41FA5}">
                      <a16:colId xmlns:a16="http://schemas.microsoft.com/office/drawing/2014/main" val="3506514121"/>
                    </a:ext>
                  </a:extLst>
                </a:gridCol>
                <a:gridCol w="1250302">
                  <a:extLst>
                    <a:ext uri="{9D8B030D-6E8A-4147-A177-3AD203B41FA5}">
                      <a16:colId xmlns:a16="http://schemas.microsoft.com/office/drawing/2014/main" val="3883854688"/>
                    </a:ext>
                  </a:extLst>
                </a:gridCol>
                <a:gridCol w="1399592">
                  <a:extLst>
                    <a:ext uri="{9D8B030D-6E8A-4147-A177-3AD203B41FA5}">
                      <a16:colId xmlns:a16="http://schemas.microsoft.com/office/drawing/2014/main" val="2766902512"/>
                    </a:ext>
                  </a:extLst>
                </a:gridCol>
                <a:gridCol w="1511559">
                  <a:extLst>
                    <a:ext uri="{9D8B030D-6E8A-4147-A177-3AD203B41FA5}">
                      <a16:colId xmlns:a16="http://schemas.microsoft.com/office/drawing/2014/main" val="2588009253"/>
                    </a:ext>
                  </a:extLst>
                </a:gridCol>
                <a:gridCol w="1336287">
                  <a:extLst>
                    <a:ext uri="{9D8B030D-6E8A-4147-A177-3AD203B41FA5}">
                      <a16:colId xmlns:a16="http://schemas.microsoft.com/office/drawing/2014/main" val="1045333081"/>
                    </a:ext>
                  </a:extLst>
                </a:gridCol>
                <a:gridCol w="1481557">
                  <a:extLst>
                    <a:ext uri="{9D8B030D-6E8A-4147-A177-3AD203B41FA5}">
                      <a16:colId xmlns:a16="http://schemas.microsoft.com/office/drawing/2014/main" val="3306658333"/>
                    </a:ext>
                  </a:extLst>
                </a:gridCol>
              </a:tblGrid>
              <a:tr h="421455">
                <a:tc>
                  <a:txBody>
                    <a:bodyPr/>
                    <a:lstStyle/>
                    <a:p>
                      <a:pPr algn="ctr"/>
                      <a:r>
                        <a:rPr lang="en-US" sz="1700" dirty="0"/>
                        <a:t>Mean</a:t>
                      </a:r>
                    </a:p>
                  </a:txBody>
                  <a:tcPr/>
                </a:tc>
                <a:tc>
                  <a:txBody>
                    <a:bodyPr/>
                    <a:lstStyle/>
                    <a:p>
                      <a:pPr algn="ctr"/>
                      <a:r>
                        <a:rPr lang="en-US" sz="1700" dirty="0"/>
                        <a:t>St Dev</a:t>
                      </a:r>
                    </a:p>
                  </a:txBody>
                  <a:tcPr/>
                </a:tc>
                <a:tc>
                  <a:txBody>
                    <a:bodyPr/>
                    <a:lstStyle/>
                    <a:p>
                      <a:pPr algn="ctr"/>
                      <a:r>
                        <a:rPr lang="en-US" sz="1700" dirty="0"/>
                        <a:t>Min</a:t>
                      </a:r>
                    </a:p>
                  </a:txBody>
                  <a:tcPr/>
                </a:tc>
                <a:tc>
                  <a:txBody>
                    <a:bodyPr/>
                    <a:lstStyle/>
                    <a:p>
                      <a:pPr algn="ctr"/>
                      <a:r>
                        <a:rPr lang="en-US" sz="1700" dirty="0"/>
                        <a:t>25%</a:t>
                      </a:r>
                    </a:p>
                  </a:txBody>
                  <a:tcPr/>
                </a:tc>
                <a:tc>
                  <a:txBody>
                    <a:bodyPr/>
                    <a:lstStyle/>
                    <a:p>
                      <a:pPr algn="ctr"/>
                      <a:r>
                        <a:rPr lang="en-US" sz="1700" dirty="0"/>
                        <a:t>50%</a:t>
                      </a:r>
                    </a:p>
                  </a:txBody>
                  <a:tcPr/>
                </a:tc>
                <a:tc>
                  <a:txBody>
                    <a:bodyPr/>
                    <a:lstStyle/>
                    <a:p>
                      <a:pPr algn="ctr"/>
                      <a:r>
                        <a:rPr lang="en-US" sz="1700" dirty="0"/>
                        <a:t>75%</a:t>
                      </a:r>
                    </a:p>
                  </a:txBody>
                  <a:tcPr/>
                </a:tc>
                <a:tc>
                  <a:txBody>
                    <a:bodyPr/>
                    <a:lstStyle/>
                    <a:p>
                      <a:pPr algn="ctr"/>
                      <a:r>
                        <a:rPr lang="en-US" sz="1700" dirty="0"/>
                        <a:t>Max</a:t>
                      </a:r>
                    </a:p>
                  </a:txBody>
                  <a:tcPr/>
                </a:tc>
                <a:extLst>
                  <a:ext uri="{0D108BD9-81ED-4DB2-BD59-A6C34878D82A}">
                    <a16:rowId xmlns:a16="http://schemas.microsoft.com/office/drawing/2014/main" val="499080344"/>
                  </a:ext>
                </a:extLst>
              </a:tr>
              <a:tr h="3505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dirty="0"/>
                        <a:t>36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dirty="0"/>
                        <a:t>10</a:t>
                      </a:r>
                    </a:p>
                  </a:txBody>
                  <a:tcPr/>
                </a:tc>
                <a:tc>
                  <a:txBody>
                    <a:bodyPr/>
                    <a:lstStyle/>
                    <a:p>
                      <a:pPr algn="ctr"/>
                      <a:r>
                        <a:rPr lang="en-US" sz="1700" dirty="0"/>
                        <a:t>21</a:t>
                      </a:r>
                    </a:p>
                  </a:txBody>
                  <a:tcPr/>
                </a:tc>
                <a:tc>
                  <a:txBody>
                    <a:bodyPr/>
                    <a:lstStyle/>
                    <a:p>
                      <a:pPr algn="ctr"/>
                      <a:r>
                        <a:rPr lang="en-US" sz="1700" dirty="0"/>
                        <a:t>28</a:t>
                      </a:r>
                    </a:p>
                  </a:txBody>
                  <a:tcPr/>
                </a:tc>
                <a:tc>
                  <a:txBody>
                    <a:bodyPr/>
                    <a:lstStyle/>
                    <a:p>
                      <a:pPr algn="ctr"/>
                      <a:r>
                        <a:rPr lang="en-US" sz="1700" dirty="0"/>
                        <a:t>35</a:t>
                      </a:r>
                    </a:p>
                  </a:txBody>
                  <a:tcPr/>
                </a:tc>
                <a:tc>
                  <a:txBody>
                    <a:bodyPr/>
                    <a:lstStyle/>
                    <a:p>
                      <a:pPr algn="ctr"/>
                      <a:r>
                        <a:rPr lang="en-US" sz="1700" dirty="0"/>
                        <a:t>42</a:t>
                      </a:r>
                    </a:p>
                  </a:txBody>
                  <a:tcPr/>
                </a:tc>
                <a:tc>
                  <a:txBody>
                    <a:bodyPr/>
                    <a:lstStyle/>
                    <a:p>
                      <a:pPr algn="ctr"/>
                      <a:r>
                        <a:rPr lang="en-US" sz="1700" dirty="0"/>
                        <a:t>73</a:t>
                      </a:r>
                    </a:p>
                  </a:txBody>
                  <a:tcPr/>
                </a:tc>
                <a:extLst>
                  <a:ext uri="{0D108BD9-81ED-4DB2-BD59-A6C34878D82A}">
                    <a16:rowId xmlns:a16="http://schemas.microsoft.com/office/drawing/2014/main" val="3748422395"/>
                  </a:ext>
                </a:extLst>
              </a:tr>
            </a:tbl>
          </a:graphicData>
        </a:graphic>
      </p:graphicFrame>
    </p:spTree>
    <p:extLst>
      <p:ext uri="{BB962C8B-B14F-4D97-AF65-F5344CB8AC3E}">
        <p14:creationId xmlns:p14="http://schemas.microsoft.com/office/powerpoint/2010/main" val="2851954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26EF-C9AF-D645-8AE3-5B58360E0751}"/>
              </a:ext>
            </a:extLst>
          </p:cNvPr>
          <p:cNvSpPr>
            <a:spLocks noGrp="1"/>
          </p:cNvSpPr>
          <p:nvPr>
            <p:ph type="title"/>
          </p:nvPr>
        </p:nvSpPr>
        <p:spPr/>
        <p:txBody>
          <a:bodyPr/>
          <a:lstStyle/>
          <a:p>
            <a:r>
              <a:rPr lang="en-US" dirty="0"/>
              <a:t>Default Client Repayment Status </a:t>
            </a:r>
          </a:p>
        </p:txBody>
      </p:sp>
      <p:pic>
        <p:nvPicPr>
          <p:cNvPr id="5" name="Content Placeholder 4">
            <a:extLst>
              <a:ext uri="{FF2B5EF4-FFF2-40B4-BE49-F238E27FC236}">
                <a16:creationId xmlns:a16="http://schemas.microsoft.com/office/drawing/2014/main" id="{2AC353BE-95BB-BF40-8F8E-58950DBEFB23}"/>
              </a:ext>
            </a:extLst>
          </p:cNvPr>
          <p:cNvPicPr>
            <a:picLocks noGrp="1" noChangeAspect="1"/>
          </p:cNvPicPr>
          <p:nvPr>
            <p:ph idx="1"/>
          </p:nvPr>
        </p:nvPicPr>
        <p:blipFill>
          <a:blip r:embed="rId2"/>
          <a:stretch>
            <a:fillRect/>
          </a:stretch>
        </p:blipFill>
        <p:spPr>
          <a:xfrm>
            <a:off x="838200" y="1912638"/>
            <a:ext cx="3672354" cy="2372256"/>
          </a:xfrm>
        </p:spPr>
      </p:pic>
      <p:pic>
        <p:nvPicPr>
          <p:cNvPr id="7" name="Picture 6">
            <a:extLst>
              <a:ext uri="{FF2B5EF4-FFF2-40B4-BE49-F238E27FC236}">
                <a16:creationId xmlns:a16="http://schemas.microsoft.com/office/drawing/2014/main" id="{85FA49D9-19C6-EF4E-B57B-9FFC4324E5D4}"/>
              </a:ext>
            </a:extLst>
          </p:cNvPr>
          <p:cNvPicPr>
            <a:picLocks noChangeAspect="1"/>
          </p:cNvPicPr>
          <p:nvPr/>
        </p:nvPicPr>
        <p:blipFill>
          <a:blip r:embed="rId3"/>
          <a:stretch>
            <a:fillRect/>
          </a:stretch>
        </p:blipFill>
        <p:spPr>
          <a:xfrm>
            <a:off x="838200" y="4346309"/>
            <a:ext cx="3635740" cy="2372256"/>
          </a:xfrm>
          <a:prstGeom prst="rect">
            <a:avLst/>
          </a:prstGeom>
        </p:spPr>
      </p:pic>
      <p:sp>
        <p:nvSpPr>
          <p:cNvPr id="8" name="TextBox 7">
            <a:extLst>
              <a:ext uri="{FF2B5EF4-FFF2-40B4-BE49-F238E27FC236}">
                <a16:creationId xmlns:a16="http://schemas.microsoft.com/office/drawing/2014/main" id="{AF2F3B69-ACE5-474A-A4E3-3B5F07552933}"/>
              </a:ext>
            </a:extLst>
          </p:cNvPr>
          <p:cNvSpPr txBox="1"/>
          <p:nvPr/>
        </p:nvSpPr>
        <p:spPr>
          <a:xfrm>
            <a:off x="5177253" y="1690688"/>
            <a:ext cx="6203926" cy="1631216"/>
          </a:xfrm>
          <a:prstGeom prst="rect">
            <a:avLst/>
          </a:prstGeom>
          <a:noFill/>
        </p:spPr>
        <p:txBody>
          <a:bodyPr wrap="square" rtlCol="0">
            <a:spAutoFit/>
          </a:bodyPr>
          <a:lstStyle/>
          <a:p>
            <a:r>
              <a:rPr lang="en-US" sz="2000" dirty="0"/>
              <a:t>Based on September and August Months</a:t>
            </a:r>
          </a:p>
          <a:p>
            <a:pPr marL="800100" lvl="1" indent="-342900">
              <a:buFont typeface="Arial" panose="020B0604020202020204" pitchFamily="34" charset="0"/>
              <a:buChar char="•"/>
            </a:pPr>
            <a:r>
              <a:rPr lang="en-US" sz="2000" dirty="0"/>
              <a:t>Lower credit limit default clients are taking longer to repay</a:t>
            </a:r>
          </a:p>
          <a:p>
            <a:r>
              <a:rPr lang="en-US" sz="2000" dirty="0"/>
              <a:t>Future Considerations</a:t>
            </a:r>
          </a:p>
          <a:p>
            <a:pPr marL="342900" indent="-342900">
              <a:buFont typeface="Arial" panose="020B0604020202020204" pitchFamily="34" charset="0"/>
              <a:buChar char="•"/>
            </a:pPr>
            <a:r>
              <a:rPr lang="en-US" sz="2000" dirty="0"/>
              <a:t>Re-analyze delayed payments in the 3</a:t>
            </a:r>
            <a:r>
              <a:rPr lang="en-US" sz="2000" baseline="30000" dirty="0"/>
              <a:t>rd</a:t>
            </a:r>
            <a:r>
              <a:rPr lang="en-US" sz="2000" dirty="0"/>
              <a:t> and 4</a:t>
            </a:r>
            <a:r>
              <a:rPr lang="en-US" sz="2000" baseline="30000" dirty="0"/>
              <a:t>th</a:t>
            </a:r>
            <a:r>
              <a:rPr lang="en-US" sz="2000" dirty="0"/>
              <a:t> quartile</a:t>
            </a:r>
          </a:p>
        </p:txBody>
      </p:sp>
      <p:graphicFrame>
        <p:nvGraphicFramePr>
          <p:cNvPr id="9" name="Table 7">
            <a:extLst>
              <a:ext uri="{FF2B5EF4-FFF2-40B4-BE49-F238E27FC236}">
                <a16:creationId xmlns:a16="http://schemas.microsoft.com/office/drawing/2014/main" id="{46797321-9B8E-D748-9673-7111962C23F3}"/>
              </a:ext>
            </a:extLst>
          </p:cNvPr>
          <p:cNvGraphicFramePr>
            <a:graphicFrameLocks noGrp="1"/>
          </p:cNvGraphicFramePr>
          <p:nvPr>
            <p:extLst>
              <p:ext uri="{D42A27DB-BD31-4B8C-83A1-F6EECF244321}">
                <p14:modId xmlns:p14="http://schemas.microsoft.com/office/powerpoint/2010/main" val="4134563971"/>
              </p:ext>
            </p:extLst>
          </p:nvPr>
        </p:nvGraphicFramePr>
        <p:xfrm>
          <a:off x="5149873" y="3657303"/>
          <a:ext cx="6231306" cy="2595880"/>
        </p:xfrm>
        <a:graphic>
          <a:graphicData uri="http://schemas.openxmlformats.org/drawingml/2006/table">
            <a:tbl>
              <a:tblPr firstRow="1" bandRow="1">
                <a:tableStyleId>{5C22544A-7EE6-4342-B048-85BDC9FD1C3A}</a:tableStyleId>
              </a:tblPr>
              <a:tblGrid>
                <a:gridCol w="1363883">
                  <a:extLst>
                    <a:ext uri="{9D8B030D-6E8A-4147-A177-3AD203B41FA5}">
                      <a16:colId xmlns:a16="http://schemas.microsoft.com/office/drawing/2014/main" val="3506514121"/>
                    </a:ext>
                  </a:extLst>
                </a:gridCol>
                <a:gridCol w="928467">
                  <a:extLst>
                    <a:ext uri="{9D8B030D-6E8A-4147-A177-3AD203B41FA5}">
                      <a16:colId xmlns:a16="http://schemas.microsoft.com/office/drawing/2014/main" val="3883854688"/>
                    </a:ext>
                  </a:extLst>
                </a:gridCol>
                <a:gridCol w="928468">
                  <a:extLst>
                    <a:ext uri="{9D8B030D-6E8A-4147-A177-3AD203B41FA5}">
                      <a16:colId xmlns:a16="http://schemas.microsoft.com/office/drawing/2014/main" val="2766902512"/>
                    </a:ext>
                  </a:extLst>
                </a:gridCol>
                <a:gridCol w="1012874">
                  <a:extLst>
                    <a:ext uri="{9D8B030D-6E8A-4147-A177-3AD203B41FA5}">
                      <a16:colId xmlns:a16="http://schemas.microsoft.com/office/drawing/2014/main" val="2588009253"/>
                    </a:ext>
                  </a:extLst>
                </a:gridCol>
                <a:gridCol w="959063">
                  <a:extLst>
                    <a:ext uri="{9D8B030D-6E8A-4147-A177-3AD203B41FA5}">
                      <a16:colId xmlns:a16="http://schemas.microsoft.com/office/drawing/2014/main" val="1045333081"/>
                    </a:ext>
                  </a:extLst>
                </a:gridCol>
                <a:gridCol w="1038551">
                  <a:extLst>
                    <a:ext uri="{9D8B030D-6E8A-4147-A177-3AD203B41FA5}">
                      <a16:colId xmlns:a16="http://schemas.microsoft.com/office/drawing/2014/main" val="3306658333"/>
                    </a:ext>
                  </a:extLst>
                </a:gridCol>
              </a:tblGrid>
              <a:tr h="370840">
                <a:tc>
                  <a:txBody>
                    <a:bodyPr/>
                    <a:lstStyle/>
                    <a:p>
                      <a:r>
                        <a:rPr lang="en-US" dirty="0"/>
                        <a:t>RPS</a:t>
                      </a:r>
                    </a:p>
                  </a:txBody>
                  <a:tcPr/>
                </a:tc>
                <a:tc>
                  <a:txBody>
                    <a:bodyPr/>
                    <a:lstStyle/>
                    <a:p>
                      <a:r>
                        <a:rPr lang="en-US" dirty="0"/>
                        <a:t>Min</a:t>
                      </a:r>
                    </a:p>
                  </a:txBody>
                  <a:tcPr/>
                </a:tc>
                <a:tc>
                  <a:txBody>
                    <a:bodyPr/>
                    <a:lstStyle/>
                    <a:p>
                      <a:r>
                        <a:rPr lang="en-US" dirty="0"/>
                        <a:t>25%</a:t>
                      </a:r>
                    </a:p>
                  </a:txBody>
                  <a:tcPr/>
                </a:tc>
                <a:tc>
                  <a:txBody>
                    <a:bodyPr/>
                    <a:lstStyle/>
                    <a:p>
                      <a:r>
                        <a:rPr lang="en-US" dirty="0"/>
                        <a:t>50%</a:t>
                      </a:r>
                    </a:p>
                  </a:txBody>
                  <a:tcPr/>
                </a:tc>
                <a:tc>
                  <a:txBody>
                    <a:bodyPr/>
                    <a:lstStyle/>
                    <a:p>
                      <a:r>
                        <a:rPr lang="en-US" dirty="0"/>
                        <a:t>75%</a:t>
                      </a:r>
                    </a:p>
                  </a:txBody>
                  <a:tcPr/>
                </a:tc>
                <a:tc>
                  <a:txBody>
                    <a:bodyPr/>
                    <a:lstStyle/>
                    <a:p>
                      <a:r>
                        <a:rPr lang="en-US" dirty="0"/>
                        <a:t>Max</a:t>
                      </a:r>
                    </a:p>
                  </a:txBody>
                  <a:tcPr/>
                </a:tc>
                <a:extLst>
                  <a:ext uri="{0D108BD9-81ED-4DB2-BD59-A6C34878D82A}">
                    <a16:rowId xmlns:a16="http://schemas.microsoft.com/office/drawing/2014/main" val="499080344"/>
                  </a:ext>
                </a:extLst>
              </a:tr>
              <a:tr h="370840">
                <a:tc>
                  <a:txBody>
                    <a:bodyPr/>
                    <a:lstStyle/>
                    <a:p>
                      <a:r>
                        <a:rPr lang="en-US" dirty="0"/>
                        <a:t>September</a:t>
                      </a:r>
                    </a:p>
                  </a:txBody>
                  <a:tcPr/>
                </a:tc>
                <a:tc>
                  <a:txBody>
                    <a:bodyPr/>
                    <a:lstStyle/>
                    <a:p>
                      <a:r>
                        <a:rPr lang="en-US" dirty="0"/>
                        <a:t>-2</a:t>
                      </a:r>
                    </a:p>
                  </a:txBody>
                  <a:tcPr/>
                </a:tc>
                <a:tc>
                  <a:txBody>
                    <a:bodyPr/>
                    <a:lstStyle/>
                    <a:p>
                      <a:r>
                        <a:rPr lang="en-US" dirty="0"/>
                        <a:t>0</a:t>
                      </a:r>
                    </a:p>
                  </a:txBody>
                  <a:tcPr/>
                </a:tc>
                <a:tc>
                  <a:txBody>
                    <a:bodyPr/>
                    <a:lstStyle/>
                    <a:p>
                      <a:r>
                        <a:rPr lang="en-US" dirty="0"/>
                        <a:t>1</a:t>
                      </a:r>
                    </a:p>
                  </a:txBody>
                  <a:tcPr>
                    <a:solidFill>
                      <a:srgbClr val="FF0000">
                        <a:alpha val="29167"/>
                      </a:srgbClr>
                    </a:solidFill>
                  </a:tcPr>
                </a:tc>
                <a:tc>
                  <a:txBody>
                    <a:bodyPr/>
                    <a:lstStyle/>
                    <a:p>
                      <a:r>
                        <a:rPr lang="en-US" dirty="0"/>
                        <a:t>2</a:t>
                      </a:r>
                    </a:p>
                  </a:txBody>
                  <a:tcPr>
                    <a:solidFill>
                      <a:srgbClr val="FF0000">
                        <a:alpha val="26964"/>
                      </a:srgbClr>
                    </a:solidFill>
                  </a:tcPr>
                </a:tc>
                <a:tc>
                  <a:txBody>
                    <a:bodyPr/>
                    <a:lstStyle/>
                    <a:p>
                      <a:r>
                        <a:rPr lang="en-US" dirty="0"/>
                        <a:t>8</a:t>
                      </a:r>
                    </a:p>
                  </a:txBody>
                  <a:tcPr>
                    <a:solidFill>
                      <a:srgbClr val="FF0000">
                        <a:alpha val="26964"/>
                      </a:srgbClr>
                    </a:solidFill>
                  </a:tcPr>
                </a:tc>
                <a:extLst>
                  <a:ext uri="{0D108BD9-81ED-4DB2-BD59-A6C34878D82A}">
                    <a16:rowId xmlns:a16="http://schemas.microsoft.com/office/drawing/2014/main" val="3748422395"/>
                  </a:ext>
                </a:extLst>
              </a:tr>
              <a:tr h="370840">
                <a:tc>
                  <a:txBody>
                    <a:bodyPr/>
                    <a:lstStyle/>
                    <a:p>
                      <a:r>
                        <a:rPr lang="en-US" dirty="0"/>
                        <a:t>August</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tc>
                  <a:txBody>
                    <a:bodyPr/>
                    <a:lstStyle/>
                    <a:p>
                      <a:r>
                        <a:rPr lang="en-US" dirty="0"/>
                        <a:t>2</a:t>
                      </a:r>
                    </a:p>
                  </a:txBody>
                  <a:tcPr>
                    <a:solidFill>
                      <a:srgbClr val="FF0000">
                        <a:alpha val="26964"/>
                      </a:srgbClr>
                    </a:solidFill>
                  </a:tcPr>
                </a:tc>
                <a:tc>
                  <a:txBody>
                    <a:bodyPr/>
                    <a:lstStyle/>
                    <a:p>
                      <a:r>
                        <a:rPr lang="en-US" dirty="0"/>
                        <a:t>7</a:t>
                      </a:r>
                    </a:p>
                  </a:txBody>
                  <a:tcPr>
                    <a:solidFill>
                      <a:srgbClr val="FF0000">
                        <a:alpha val="26964"/>
                      </a:srgbClr>
                    </a:solidFill>
                  </a:tcPr>
                </a:tc>
                <a:extLst>
                  <a:ext uri="{0D108BD9-81ED-4DB2-BD59-A6C34878D82A}">
                    <a16:rowId xmlns:a16="http://schemas.microsoft.com/office/drawing/2014/main" val="87836692"/>
                  </a:ext>
                </a:extLst>
              </a:tr>
              <a:tr h="370840">
                <a:tc>
                  <a:txBody>
                    <a:bodyPr/>
                    <a:lstStyle/>
                    <a:p>
                      <a:r>
                        <a:rPr lang="en-US" dirty="0"/>
                        <a:t>July</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tc>
                  <a:txBody>
                    <a:bodyPr/>
                    <a:lstStyle/>
                    <a:p>
                      <a:r>
                        <a:rPr lang="en-US" dirty="0"/>
                        <a:t>2</a:t>
                      </a:r>
                    </a:p>
                  </a:txBody>
                  <a:tcPr>
                    <a:solidFill>
                      <a:srgbClr val="FF0000">
                        <a:alpha val="26964"/>
                      </a:srgbClr>
                    </a:solidFill>
                  </a:tcPr>
                </a:tc>
                <a:tc>
                  <a:txBody>
                    <a:bodyPr/>
                    <a:lstStyle/>
                    <a:p>
                      <a:r>
                        <a:rPr lang="en-US" dirty="0"/>
                        <a:t>7</a:t>
                      </a:r>
                    </a:p>
                  </a:txBody>
                  <a:tcPr>
                    <a:solidFill>
                      <a:srgbClr val="FF0000">
                        <a:alpha val="26964"/>
                      </a:srgbClr>
                    </a:solidFill>
                  </a:tcPr>
                </a:tc>
                <a:extLst>
                  <a:ext uri="{0D108BD9-81ED-4DB2-BD59-A6C34878D82A}">
                    <a16:rowId xmlns:a16="http://schemas.microsoft.com/office/drawing/2014/main" val="957929224"/>
                  </a:ext>
                </a:extLst>
              </a:tr>
              <a:tr h="370840">
                <a:tc>
                  <a:txBody>
                    <a:bodyPr/>
                    <a:lstStyle/>
                    <a:p>
                      <a:r>
                        <a:rPr lang="en-US" dirty="0"/>
                        <a:t>June</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solidFill>
                      <a:srgbClr val="FF0000">
                        <a:alpha val="26964"/>
                      </a:srgbClr>
                    </a:solidFill>
                  </a:tcPr>
                </a:tc>
                <a:tc>
                  <a:txBody>
                    <a:bodyPr/>
                    <a:lstStyle/>
                    <a:p>
                      <a:r>
                        <a:rPr lang="en-US" dirty="0"/>
                        <a:t>7</a:t>
                      </a:r>
                    </a:p>
                  </a:txBody>
                  <a:tcPr>
                    <a:solidFill>
                      <a:srgbClr val="FF0000">
                        <a:alpha val="26964"/>
                      </a:srgbClr>
                    </a:solidFill>
                  </a:tcPr>
                </a:tc>
                <a:extLst>
                  <a:ext uri="{0D108BD9-81ED-4DB2-BD59-A6C34878D82A}">
                    <a16:rowId xmlns:a16="http://schemas.microsoft.com/office/drawing/2014/main" val="1397778119"/>
                  </a:ext>
                </a:extLst>
              </a:tr>
              <a:tr h="370840">
                <a:tc>
                  <a:txBody>
                    <a:bodyPr/>
                    <a:lstStyle/>
                    <a:p>
                      <a:r>
                        <a:rPr lang="en-US" dirty="0"/>
                        <a:t>May</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solidFill>
                      <a:srgbClr val="FF0000">
                        <a:alpha val="26964"/>
                      </a:srgbClr>
                    </a:solidFill>
                  </a:tcPr>
                </a:tc>
                <a:tc>
                  <a:txBody>
                    <a:bodyPr/>
                    <a:lstStyle/>
                    <a:p>
                      <a:r>
                        <a:rPr lang="en-US" dirty="0"/>
                        <a:t>7</a:t>
                      </a:r>
                    </a:p>
                  </a:txBody>
                  <a:tcPr>
                    <a:solidFill>
                      <a:srgbClr val="FF0000">
                        <a:alpha val="26964"/>
                      </a:srgbClr>
                    </a:solidFill>
                  </a:tcPr>
                </a:tc>
                <a:extLst>
                  <a:ext uri="{0D108BD9-81ED-4DB2-BD59-A6C34878D82A}">
                    <a16:rowId xmlns:a16="http://schemas.microsoft.com/office/drawing/2014/main" val="3725293396"/>
                  </a:ext>
                </a:extLst>
              </a:tr>
              <a:tr h="370840">
                <a:tc>
                  <a:txBody>
                    <a:bodyPr/>
                    <a:lstStyle/>
                    <a:p>
                      <a:r>
                        <a:rPr lang="en-US" dirty="0"/>
                        <a:t>April</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solidFill>
                      <a:srgbClr val="FF0000">
                        <a:alpha val="26964"/>
                      </a:srgbClr>
                    </a:solidFill>
                  </a:tcPr>
                </a:tc>
                <a:tc>
                  <a:txBody>
                    <a:bodyPr/>
                    <a:lstStyle/>
                    <a:p>
                      <a:r>
                        <a:rPr lang="en-US" dirty="0"/>
                        <a:t>8</a:t>
                      </a:r>
                    </a:p>
                  </a:txBody>
                  <a:tcPr>
                    <a:solidFill>
                      <a:srgbClr val="FF0000">
                        <a:alpha val="26964"/>
                      </a:srgbClr>
                    </a:solidFill>
                  </a:tcPr>
                </a:tc>
                <a:extLst>
                  <a:ext uri="{0D108BD9-81ED-4DB2-BD59-A6C34878D82A}">
                    <a16:rowId xmlns:a16="http://schemas.microsoft.com/office/drawing/2014/main" val="2150976729"/>
                  </a:ext>
                </a:extLst>
              </a:tr>
            </a:tbl>
          </a:graphicData>
        </a:graphic>
      </p:graphicFrame>
    </p:spTree>
    <p:extLst>
      <p:ext uri="{BB962C8B-B14F-4D97-AF65-F5344CB8AC3E}">
        <p14:creationId xmlns:p14="http://schemas.microsoft.com/office/powerpoint/2010/main" val="32108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161B-EA9F-9C46-86DB-4F292572085F}"/>
              </a:ext>
            </a:extLst>
          </p:cNvPr>
          <p:cNvSpPr>
            <a:spLocks noGrp="1"/>
          </p:cNvSpPr>
          <p:nvPr>
            <p:ph type="title"/>
          </p:nvPr>
        </p:nvSpPr>
        <p:spPr/>
        <p:txBody>
          <a:bodyPr/>
          <a:lstStyle/>
          <a:p>
            <a:r>
              <a:rPr lang="en-US" b="1" dirty="0"/>
              <a:t>BADIR Framework</a:t>
            </a:r>
          </a:p>
        </p:txBody>
      </p:sp>
      <p:graphicFrame>
        <p:nvGraphicFramePr>
          <p:cNvPr id="4" name="Content Placeholder 3">
            <a:extLst>
              <a:ext uri="{FF2B5EF4-FFF2-40B4-BE49-F238E27FC236}">
                <a16:creationId xmlns:a16="http://schemas.microsoft.com/office/drawing/2014/main" id="{01DF4687-B38B-BD41-8C8B-9C4FA7E14404}"/>
              </a:ext>
            </a:extLst>
          </p:cNvPr>
          <p:cNvGraphicFramePr>
            <a:graphicFrameLocks noGrp="1"/>
          </p:cNvGraphicFramePr>
          <p:nvPr>
            <p:ph idx="1"/>
            <p:extLst>
              <p:ext uri="{D42A27DB-BD31-4B8C-83A1-F6EECF244321}">
                <p14:modId xmlns:p14="http://schemas.microsoft.com/office/powerpoint/2010/main" val="31968874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7444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A3C6-EA94-FA4C-83B4-29AF08D98926}"/>
              </a:ext>
            </a:extLst>
          </p:cNvPr>
          <p:cNvSpPr>
            <a:spLocks noGrp="1"/>
          </p:cNvSpPr>
          <p:nvPr>
            <p:ph type="title"/>
          </p:nvPr>
        </p:nvSpPr>
        <p:spPr/>
        <p:txBody>
          <a:bodyPr/>
          <a:lstStyle/>
          <a:p>
            <a:r>
              <a:rPr lang="en-US" dirty="0"/>
              <a:t>Credit One Conclusions</a:t>
            </a:r>
          </a:p>
        </p:txBody>
      </p:sp>
      <p:sp>
        <p:nvSpPr>
          <p:cNvPr id="3" name="Content Placeholder 2">
            <a:extLst>
              <a:ext uri="{FF2B5EF4-FFF2-40B4-BE49-F238E27FC236}">
                <a16:creationId xmlns:a16="http://schemas.microsoft.com/office/drawing/2014/main" id="{2428E33F-B918-C343-9F3D-F17E97D399BB}"/>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chemeClr val="accent6">
                    <a:lumMod val="75000"/>
                  </a:schemeClr>
                </a:solidFill>
                <a:effectLst/>
                <a:latin typeface="Roboto" panose="02000000000000000000" pitchFamily="2" charset="0"/>
              </a:rPr>
              <a:t>Credit One potential business value from this analysis</a:t>
            </a:r>
          </a:p>
          <a:p>
            <a:pPr lvl="1"/>
            <a:r>
              <a:rPr lang="en-US" dirty="0"/>
              <a:t>Combined, 68% of defaulted clients are comprised of Under 40 and Under 30 age groups </a:t>
            </a:r>
          </a:p>
          <a:p>
            <a:pPr lvl="1"/>
            <a:r>
              <a:rPr lang="en-US" dirty="0"/>
              <a:t>It is difficult to discern default trends by Marriage or Education Status</a:t>
            </a:r>
          </a:p>
          <a:p>
            <a:pPr lvl="1"/>
            <a:r>
              <a:rPr lang="en-US" dirty="0"/>
              <a:t>Per Credit Limit, the average default credit limit was $145,000</a:t>
            </a:r>
          </a:p>
          <a:p>
            <a:pPr lvl="1"/>
            <a:r>
              <a:rPr lang="en-US" dirty="0"/>
              <a:t>The average age for defaulted clients is 36</a:t>
            </a:r>
          </a:p>
          <a:p>
            <a:pPr lvl="1"/>
            <a:r>
              <a:rPr lang="en-US" sz="2400" dirty="0"/>
              <a:t>There may be a trend of lower credit limit clients who take longer </a:t>
            </a:r>
            <a:r>
              <a:rPr lang="en-US" dirty="0"/>
              <a:t>for repayment </a:t>
            </a:r>
          </a:p>
          <a:p>
            <a:r>
              <a:rPr lang="en-US" b="0" i="0" dirty="0">
                <a:solidFill>
                  <a:schemeClr val="accent6">
                    <a:lumMod val="75000"/>
                  </a:schemeClr>
                </a:solidFill>
                <a:effectLst/>
                <a:latin typeface="Roboto" panose="02000000000000000000" pitchFamily="2" charset="0"/>
              </a:rPr>
              <a:t>Future Recommendations</a:t>
            </a:r>
          </a:p>
          <a:p>
            <a:pPr lvl="1"/>
            <a:r>
              <a:rPr lang="en-US" sz="2400" dirty="0"/>
              <a:t>Re-analyze delayed payments in the 3</a:t>
            </a:r>
            <a:r>
              <a:rPr lang="en-US" sz="2400" baseline="30000" dirty="0"/>
              <a:t>rd</a:t>
            </a:r>
            <a:r>
              <a:rPr lang="en-US" sz="2400" dirty="0"/>
              <a:t> and 4</a:t>
            </a:r>
            <a:r>
              <a:rPr lang="en-US" sz="2400" baseline="30000" dirty="0"/>
              <a:t>th</a:t>
            </a:r>
            <a:r>
              <a:rPr lang="en-US" sz="2400" dirty="0"/>
              <a:t> quartile</a:t>
            </a:r>
          </a:p>
          <a:p>
            <a:pPr lvl="1"/>
            <a:r>
              <a:rPr lang="en-US" dirty="0"/>
              <a:t>Determine any additional trends based on Age, Credit Limit, Repayment status, </a:t>
            </a:r>
          </a:p>
          <a:p>
            <a:endParaRPr lang="en-US" dirty="0"/>
          </a:p>
        </p:txBody>
      </p:sp>
    </p:spTree>
    <p:extLst>
      <p:ext uri="{BB962C8B-B14F-4D97-AF65-F5344CB8AC3E}">
        <p14:creationId xmlns:p14="http://schemas.microsoft.com/office/powerpoint/2010/main" val="2605644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5DF4-9192-FA45-9408-6E968823957C}"/>
              </a:ext>
            </a:extLst>
          </p:cNvPr>
          <p:cNvSpPr>
            <a:spLocks noGrp="1"/>
          </p:cNvSpPr>
          <p:nvPr>
            <p:ph type="title"/>
          </p:nvPr>
        </p:nvSpPr>
        <p:spPr/>
        <p:txBody>
          <a:bodyPr/>
          <a:lstStyle/>
          <a:p>
            <a:r>
              <a:rPr lang="en-US" b="1" dirty="0">
                <a:solidFill>
                  <a:schemeClr val="accent1"/>
                </a:solidFill>
              </a:rPr>
              <a:t>Credit One </a:t>
            </a:r>
            <a:r>
              <a:rPr lang="en-US" b="1" dirty="0"/>
              <a:t>Business Question</a:t>
            </a:r>
          </a:p>
        </p:txBody>
      </p:sp>
      <p:sp>
        <p:nvSpPr>
          <p:cNvPr id="7" name="Content Placeholder 2">
            <a:extLst>
              <a:ext uri="{FF2B5EF4-FFF2-40B4-BE49-F238E27FC236}">
                <a16:creationId xmlns:a16="http://schemas.microsoft.com/office/drawing/2014/main" id="{DF61A0BE-4DF8-4D4C-A7FC-A7AA3D6366A4}"/>
              </a:ext>
            </a:extLst>
          </p:cNvPr>
          <p:cNvSpPr txBox="1">
            <a:spLocks/>
          </p:cNvSpPr>
          <p:nvPr/>
        </p:nvSpPr>
        <p:spPr>
          <a:xfrm>
            <a:off x="838200" y="2021275"/>
            <a:ext cx="10515600" cy="3936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solidFill>
                  <a:schemeClr val="accent1"/>
                </a:solidFill>
              </a:rPr>
              <a:t>Credit One </a:t>
            </a:r>
            <a:r>
              <a:rPr lang="en-US" sz="3600" dirty="0"/>
              <a:t>notes the negative business impact of increasing loan defaults secondary to credit limits that may be too high for a portion of their consumers. </a:t>
            </a:r>
          </a:p>
          <a:p>
            <a:pPr marL="0" indent="0">
              <a:buNone/>
            </a:pPr>
            <a:endParaRPr lang="en-US" sz="2200" dirty="0">
              <a:solidFill>
                <a:srgbClr val="FF0000"/>
              </a:solidFill>
            </a:endParaRPr>
          </a:p>
          <a:p>
            <a:pPr marL="0" indent="0">
              <a:buNone/>
            </a:pPr>
            <a:r>
              <a:rPr lang="en-US" sz="3600" dirty="0"/>
              <a:t>How can </a:t>
            </a:r>
            <a:r>
              <a:rPr lang="en-US" sz="3600" b="1" dirty="0">
                <a:solidFill>
                  <a:schemeClr val="accent1"/>
                </a:solidFill>
              </a:rPr>
              <a:t>Credit One </a:t>
            </a:r>
            <a:r>
              <a:rPr lang="en-US" sz="3600" dirty="0"/>
              <a:t>improve threshold credit limits for its customers to prevent defaulting loans therefore improving greater ROI?</a:t>
            </a:r>
          </a:p>
          <a:p>
            <a:pPr marL="0" indent="0">
              <a:buNone/>
            </a:pPr>
            <a:endParaRPr lang="en-US" sz="1600" dirty="0"/>
          </a:p>
          <a:p>
            <a:pPr marL="0" indent="0">
              <a:buNone/>
            </a:pPr>
            <a:endParaRPr lang="en-US" dirty="0"/>
          </a:p>
        </p:txBody>
      </p:sp>
    </p:spTree>
    <p:extLst>
      <p:ext uri="{BB962C8B-B14F-4D97-AF65-F5344CB8AC3E}">
        <p14:creationId xmlns:p14="http://schemas.microsoft.com/office/powerpoint/2010/main" val="2093324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525B-0B4D-B34D-93F4-A7D65234AB04}"/>
              </a:ext>
            </a:extLst>
          </p:cNvPr>
          <p:cNvSpPr>
            <a:spLocks noGrp="1"/>
          </p:cNvSpPr>
          <p:nvPr>
            <p:ph type="title"/>
          </p:nvPr>
        </p:nvSpPr>
        <p:spPr/>
        <p:txBody>
          <a:bodyPr/>
          <a:lstStyle/>
          <a:p>
            <a:r>
              <a:rPr lang="en-US" b="1" dirty="0"/>
              <a:t>Stakeholders</a:t>
            </a:r>
          </a:p>
        </p:txBody>
      </p:sp>
      <p:sp>
        <p:nvSpPr>
          <p:cNvPr id="3" name="Content Placeholder 2">
            <a:extLst>
              <a:ext uri="{FF2B5EF4-FFF2-40B4-BE49-F238E27FC236}">
                <a16:creationId xmlns:a16="http://schemas.microsoft.com/office/drawing/2014/main" id="{1999C6C0-174E-2D48-8D22-4DCE05822EDF}"/>
              </a:ext>
            </a:extLst>
          </p:cNvPr>
          <p:cNvSpPr>
            <a:spLocks noGrp="1"/>
          </p:cNvSpPr>
          <p:nvPr>
            <p:ph idx="1"/>
          </p:nvPr>
        </p:nvSpPr>
        <p:spPr>
          <a:xfrm>
            <a:off x="838200" y="1825625"/>
            <a:ext cx="10515600" cy="3078884"/>
          </a:xfrm>
        </p:spPr>
        <p:txBody>
          <a:bodyPr>
            <a:normAutofit fontScale="92500" lnSpcReduction="20000"/>
          </a:bodyPr>
          <a:lstStyle/>
          <a:p>
            <a:pPr marL="0" indent="0">
              <a:buNone/>
            </a:pPr>
            <a:r>
              <a:rPr lang="en-US" sz="3900" dirty="0"/>
              <a:t>Key Stakeholders</a:t>
            </a:r>
          </a:p>
          <a:p>
            <a:pPr lvl="1"/>
            <a:r>
              <a:rPr lang="en-US" sz="3200" b="1" dirty="0">
                <a:solidFill>
                  <a:schemeClr val="accent1"/>
                </a:solidFill>
              </a:rPr>
              <a:t>Credit One </a:t>
            </a:r>
            <a:r>
              <a:rPr lang="en-US" sz="3200" dirty="0"/>
              <a:t>(CEO, CFO, Marketing Managers)</a:t>
            </a:r>
          </a:p>
          <a:p>
            <a:pPr lvl="1"/>
            <a:r>
              <a:rPr lang="en-US" sz="3200" dirty="0"/>
              <a:t>Loan Servicing Partners</a:t>
            </a:r>
          </a:p>
          <a:p>
            <a:pPr lvl="1"/>
            <a:r>
              <a:rPr lang="en-US" sz="3200" dirty="0"/>
              <a:t>Bulldog Consulting LLC Team</a:t>
            </a:r>
          </a:p>
          <a:p>
            <a:pPr marL="457200" lvl="1" indent="0">
              <a:buNone/>
            </a:pPr>
            <a:endParaRPr lang="en-US" sz="3200" dirty="0"/>
          </a:p>
          <a:p>
            <a:pPr marL="0" indent="0">
              <a:buNone/>
            </a:pPr>
            <a:r>
              <a:rPr lang="en-US" sz="3900" dirty="0"/>
              <a:t>Ancillary Stakeholders</a:t>
            </a:r>
          </a:p>
          <a:p>
            <a:pPr lvl="1"/>
            <a:r>
              <a:rPr lang="en-US" sz="3200" dirty="0"/>
              <a:t>Consumers (primary users)</a:t>
            </a:r>
          </a:p>
          <a:p>
            <a:endParaRPr lang="en-US" dirty="0"/>
          </a:p>
        </p:txBody>
      </p:sp>
    </p:spTree>
    <p:extLst>
      <p:ext uri="{BB962C8B-B14F-4D97-AF65-F5344CB8AC3E}">
        <p14:creationId xmlns:p14="http://schemas.microsoft.com/office/powerpoint/2010/main" val="568073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5DF4-9192-FA45-9408-6E968823957C}"/>
              </a:ext>
            </a:extLst>
          </p:cNvPr>
          <p:cNvSpPr>
            <a:spLocks noGrp="1"/>
          </p:cNvSpPr>
          <p:nvPr>
            <p:ph type="title"/>
          </p:nvPr>
        </p:nvSpPr>
        <p:spPr/>
        <p:txBody>
          <a:bodyPr/>
          <a:lstStyle/>
          <a:p>
            <a:r>
              <a:rPr lang="en-US" b="1" dirty="0"/>
              <a:t>Business Impact</a:t>
            </a:r>
          </a:p>
        </p:txBody>
      </p:sp>
      <p:sp>
        <p:nvSpPr>
          <p:cNvPr id="8" name="Content Placeholder 2">
            <a:extLst>
              <a:ext uri="{FF2B5EF4-FFF2-40B4-BE49-F238E27FC236}">
                <a16:creationId xmlns:a16="http://schemas.microsoft.com/office/drawing/2014/main" id="{D07F6BC0-C865-DF43-8726-E3BF78CD3E13}"/>
              </a:ext>
            </a:extLst>
          </p:cNvPr>
          <p:cNvSpPr txBox="1">
            <a:spLocks/>
          </p:cNvSpPr>
          <p:nvPr/>
        </p:nvSpPr>
        <p:spPr>
          <a:xfrm>
            <a:off x="838200" y="1709330"/>
            <a:ext cx="10761617" cy="453471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00"/>
              </a:spcBef>
              <a:buNone/>
            </a:pPr>
            <a:r>
              <a:rPr lang="en-US" sz="3900" dirty="0"/>
              <a:t>Considerations that </a:t>
            </a:r>
            <a:r>
              <a:rPr lang="en-US" sz="3900" i="1" dirty="0"/>
              <a:t>may</a:t>
            </a:r>
            <a:r>
              <a:rPr lang="en-US" sz="3900" dirty="0"/>
              <a:t> impact </a:t>
            </a:r>
            <a:r>
              <a:rPr lang="en-US" sz="3900" b="1" dirty="0">
                <a:solidFill>
                  <a:schemeClr val="accent1"/>
                </a:solidFill>
              </a:rPr>
              <a:t>Credit One </a:t>
            </a:r>
            <a:r>
              <a:rPr lang="en-US" sz="3900" dirty="0"/>
              <a:t>default status over a </a:t>
            </a:r>
            <a:r>
              <a:rPr lang="en-US" sz="3900" i="1" dirty="0"/>
              <a:t>6 month </a:t>
            </a:r>
            <a:r>
              <a:rPr lang="en-US" sz="3900" dirty="0"/>
              <a:t>time period</a:t>
            </a:r>
          </a:p>
          <a:p>
            <a:pPr lvl="1">
              <a:spcBef>
                <a:spcPts val="400"/>
              </a:spcBef>
            </a:pPr>
            <a:r>
              <a:rPr lang="en-US" sz="3200" dirty="0"/>
              <a:t>Gender </a:t>
            </a:r>
          </a:p>
          <a:p>
            <a:pPr lvl="1">
              <a:spcBef>
                <a:spcPts val="400"/>
              </a:spcBef>
            </a:pPr>
            <a:r>
              <a:rPr lang="en-US" sz="3200" dirty="0"/>
              <a:t>Education levels </a:t>
            </a:r>
          </a:p>
          <a:p>
            <a:pPr lvl="1">
              <a:spcBef>
                <a:spcPts val="400"/>
              </a:spcBef>
            </a:pPr>
            <a:r>
              <a:rPr lang="en-US" sz="3200" dirty="0"/>
              <a:t>Marital status </a:t>
            </a:r>
          </a:p>
          <a:p>
            <a:pPr lvl="1">
              <a:spcBef>
                <a:spcPts val="400"/>
              </a:spcBef>
            </a:pPr>
            <a:r>
              <a:rPr lang="en-US" sz="3200" dirty="0"/>
              <a:t>Age (21-75)</a:t>
            </a:r>
          </a:p>
          <a:p>
            <a:pPr lvl="1">
              <a:spcBef>
                <a:spcPts val="400"/>
              </a:spcBef>
            </a:pPr>
            <a:r>
              <a:rPr lang="en-US" sz="3200" dirty="0"/>
              <a:t>Consumer purchasing versus payment patterns</a:t>
            </a:r>
          </a:p>
          <a:p>
            <a:pPr lvl="1">
              <a:spcBef>
                <a:spcPts val="400"/>
              </a:spcBef>
            </a:pPr>
            <a:r>
              <a:rPr lang="en-US" sz="3200" dirty="0"/>
              <a:t>Credit repayment patterns </a:t>
            </a:r>
          </a:p>
          <a:p>
            <a:pPr lvl="2">
              <a:spcBef>
                <a:spcPts val="400"/>
              </a:spcBef>
            </a:pPr>
            <a:r>
              <a:rPr lang="en-US" sz="2800" dirty="0"/>
              <a:t>non-consumption, payment in full, revolving credit, delayed payments</a:t>
            </a:r>
          </a:p>
          <a:p>
            <a:pPr marL="0" indent="0">
              <a:buNone/>
            </a:pPr>
            <a:endParaRPr lang="en-US" sz="1100" dirty="0"/>
          </a:p>
        </p:txBody>
      </p:sp>
    </p:spTree>
    <p:extLst>
      <p:ext uri="{BB962C8B-B14F-4D97-AF65-F5344CB8AC3E}">
        <p14:creationId xmlns:p14="http://schemas.microsoft.com/office/powerpoint/2010/main" val="2803062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46C50-B968-FF46-B044-F22EAF018904}"/>
              </a:ext>
            </a:extLst>
          </p:cNvPr>
          <p:cNvSpPr>
            <a:spLocks noGrp="1"/>
          </p:cNvSpPr>
          <p:nvPr>
            <p:ph type="title"/>
          </p:nvPr>
        </p:nvSpPr>
        <p:spPr/>
        <p:txBody>
          <a:bodyPr/>
          <a:lstStyle/>
          <a:p>
            <a:r>
              <a:rPr lang="en-US" b="1" dirty="0"/>
              <a:t>Timeline</a:t>
            </a:r>
          </a:p>
        </p:txBody>
      </p:sp>
      <p:graphicFrame>
        <p:nvGraphicFramePr>
          <p:cNvPr id="4" name="Content Placeholder 3">
            <a:extLst>
              <a:ext uri="{FF2B5EF4-FFF2-40B4-BE49-F238E27FC236}">
                <a16:creationId xmlns:a16="http://schemas.microsoft.com/office/drawing/2014/main" id="{60396E6C-4D35-AE43-957D-C50AFF0339A8}"/>
              </a:ext>
            </a:extLst>
          </p:cNvPr>
          <p:cNvGraphicFramePr>
            <a:graphicFrameLocks noGrp="1"/>
          </p:cNvGraphicFramePr>
          <p:nvPr>
            <p:ph idx="1"/>
            <p:extLst>
              <p:ext uri="{D42A27DB-BD31-4B8C-83A1-F6EECF244321}">
                <p14:modId xmlns:p14="http://schemas.microsoft.com/office/powerpoint/2010/main" val="1297296981"/>
              </p:ext>
            </p:extLst>
          </p:nvPr>
        </p:nvGraphicFramePr>
        <p:xfrm>
          <a:off x="838200" y="1562889"/>
          <a:ext cx="10515600" cy="2399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84C5ACC0-B341-E64C-A9E5-02C3EF96B364}"/>
              </a:ext>
            </a:extLst>
          </p:cNvPr>
          <p:cNvSpPr txBox="1"/>
          <p:nvPr/>
        </p:nvSpPr>
        <p:spPr>
          <a:xfrm>
            <a:off x="838201" y="3861530"/>
            <a:ext cx="10515599" cy="2597314"/>
          </a:xfrm>
          <a:prstGeom prst="rect">
            <a:avLst/>
          </a:prstGeom>
          <a:noFill/>
        </p:spPr>
        <p:txBody>
          <a:bodyPr wrap="square">
            <a:spAutoFit/>
          </a:bodyPr>
          <a:lstStyle/>
          <a:p>
            <a:pPr lvl="0">
              <a:lnSpc>
                <a:spcPct val="125000"/>
              </a:lnSpc>
            </a:pPr>
            <a:r>
              <a:rPr lang="en-US" sz="3600" dirty="0"/>
              <a:t>What are the available project plan resources? </a:t>
            </a:r>
          </a:p>
          <a:p>
            <a:pPr marL="800100" lvl="1" indent="-342900">
              <a:lnSpc>
                <a:spcPct val="125000"/>
              </a:lnSpc>
              <a:buFont typeface="Arial" panose="020B0604020202020204" pitchFamily="34" charset="0"/>
              <a:buChar char="•"/>
            </a:pPr>
            <a:r>
              <a:rPr lang="en-US" sz="2400" dirty="0"/>
              <a:t>Timeline (Gantt Chart &amp; Roadmap)</a:t>
            </a:r>
          </a:p>
          <a:p>
            <a:pPr marL="800100" lvl="1" indent="-342900">
              <a:lnSpc>
                <a:spcPct val="125000"/>
              </a:lnSpc>
              <a:buFont typeface="Arial" panose="020B0604020202020204" pitchFamily="34" charset="0"/>
              <a:buChar char="•"/>
            </a:pPr>
            <a:r>
              <a:rPr lang="en-US" sz="2400" dirty="0"/>
              <a:t>Budgeting</a:t>
            </a:r>
          </a:p>
          <a:p>
            <a:pPr marL="800100" lvl="1" indent="-342900">
              <a:lnSpc>
                <a:spcPct val="125000"/>
              </a:lnSpc>
              <a:buFont typeface="Arial" panose="020B0604020202020204" pitchFamily="34" charset="0"/>
              <a:buChar char="•"/>
            </a:pPr>
            <a:r>
              <a:rPr lang="en-US" sz="2400" dirty="0"/>
              <a:t>Communication Platform with Key Stakeholders</a:t>
            </a:r>
          </a:p>
          <a:p>
            <a:pPr marL="800100" lvl="1" indent="-342900">
              <a:lnSpc>
                <a:spcPct val="125000"/>
              </a:lnSpc>
              <a:buFont typeface="Arial" panose="020B0604020202020204" pitchFamily="34" charset="0"/>
              <a:buChar char="•"/>
            </a:pPr>
            <a:r>
              <a:rPr lang="en-US" sz="2400" dirty="0"/>
              <a:t>Workflow (Jira &amp; Prioritization Matrix)</a:t>
            </a:r>
            <a:endParaRPr lang="en-US" sz="4400" dirty="0"/>
          </a:p>
        </p:txBody>
      </p:sp>
    </p:spTree>
    <p:extLst>
      <p:ext uri="{BB962C8B-B14F-4D97-AF65-F5344CB8AC3E}">
        <p14:creationId xmlns:p14="http://schemas.microsoft.com/office/powerpoint/2010/main" val="281789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5DF4-9192-FA45-9408-6E968823957C}"/>
              </a:ext>
            </a:extLst>
          </p:cNvPr>
          <p:cNvSpPr>
            <a:spLocks noGrp="1"/>
          </p:cNvSpPr>
          <p:nvPr>
            <p:ph type="title"/>
          </p:nvPr>
        </p:nvSpPr>
        <p:spPr/>
        <p:txBody>
          <a:bodyPr/>
          <a:lstStyle/>
          <a:p>
            <a:r>
              <a:rPr lang="en-US" b="1" dirty="0">
                <a:solidFill>
                  <a:schemeClr val="accent1"/>
                </a:solidFill>
              </a:rPr>
              <a:t>Credit One </a:t>
            </a:r>
            <a:r>
              <a:rPr lang="en-US" b="1" dirty="0"/>
              <a:t>Analysis Plan</a:t>
            </a:r>
          </a:p>
        </p:txBody>
      </p:sp>
      <p:sp>
        <p:nvSpPr>
          <p:cNvPr id="3" name="Content Placeholder 2">
            <a:extLst>
              <a:ext uri="{FF2B5EF4-FFF2-40B4-BE49-F238E27FC236}">
                <a16:creationId xmlns:a16="http://schemas.microsoft.com/office/drawing/2014/main" id="{95F9C219-7F9A-3B48-991D-22E04749361B}"/>
              </a:ext>
            </a:extLst>
          </p:cNvPr>
          <p:cNvSpPr>
            <a:spLocks noGrp="1"/>
          </p:cNvSpPr>
          <p:nvPr>
            <p:ph idx="1"/>
          </p:nvPr>
        </p:nvSpPr>
        <p:spPr>
          <a:xfrm>
            <a:off x="838201" y="4310743"/>
            <a:ext cx="7522028" cy="1985554"/>
          </a:xfrm>
        </p:spPr>
        <p:txBody>
          <a:bodyPr>
            <a:normAutofit fontScale="92500" lnSpcReduction="20000"/>
          </a:bodyPr>
          <a:lstStyle/>
          <a:p>
            <a:pPr lvl="0"/>
            <a:r>
              <a:rPr lang="en-US" sz="3700" dirty="0"/>
              <a:t>Methodologies</a:t>
            </a:r>
          </a:p>
          <a:p>
            <a:pPr lvl="1"/>
            <a:r>
              <a:rPr lang="en-US" sz="3000" dirty="0"/>
              <a:t>Regression testing</a:t>
            </a:r>
          </a:p>
          <a:p>
            <a:pPr lvl="1"/>
            <a:r>
              <a:rPr lang="en-US" sz="3000" dirty="0"/>
              <a:t>Machine Learning &amp; Modeling</a:t>
            </a:r>
          </a:p>
          <a:p>
            <a:pPr lvl="1"/>
            <a:r>
              <a:rPr lang="en-US" sz="3000" dirty="0"/>
              <a:t>Agile </a:t>
            </a:r>
          </a:p>
          <a:p>
            <a:pPr lvl="1"/>
            <a:r>
              <a:rPr lang="en-US" sz="3000" dirty="0"/>
              <a:t>Controlling &amp; Monitoring process</a:t>
            </a:r>
          </a:p>
          <a:p>
            <a:pPr marL="457200" lvl="1" indent="0">
              <a:buNone/>
            </a:pPr>
            <a:endParaRPr lang="en-US" sz="2000" dirty="0"/>
          </a:p>
          <a:p>
            <a:endParaRPr lang="en-US" dirty="0"/>
          </a:p>
        </p:txBody>
      </p:sp>
      <p:pic>
        <p:nvPicPr>
          <p:cNvPr id="5" name="Picture 4">
            <a:extLst>
              <a:ext uri="{FF2B5EF4-FFF2-40B4-BE49-F238E27FC236}">
                <a16:creationId xmlns:a16="http://schemas.microsoft.com/office/drawing/2014/main" id="{D7C17BAF-85A3-2F47-972F-CD3E33784F16}"/>
              </a:ext>
            </a:extLst>
          </p:cNvPr>
          <p:cNvPicPr>
            <a:picLocks noChangeAspect="1"/>
          </p:cNvPicPr>
          <p:nvPr/>
        </p:nvPicPr>
        <p:blipFill>
          <a:blip r:embed="rId3"/>
          <a:stretch>
            <a:fillRect/>
          </a:stretch>
        </p:blipFill>
        <p:spPr>
          <a:xfrm>
            <a:off x="7879080" y="3949181"/>
            <a:ext cx="3474719" cy="2543694"/>
          </a:xfrm>
          <a:prstGeom prst="rect">
            <a:avLst/>
          </a:prstGeom>
        </p:spPr>
      </p:pic>
      <p:sp>
        <p:nvSpPr>
          <p:cNvPr id="6" name="Content Placeholder 2">
            <a:extLst>
              <a:ext uri="{FF2B5EF4-FFF2-40B4-BE49-F238E27FC236}">
                <a16:creationId xmlns:a16="http://schemas.microsoft.com/office/drawing/2014/main" id="{1C3425C6-6202-6947-AF8E-FF49811D78DE}"/>
              </a:ext>
            </a:extLst>
          </p:cNvPr>
          <p:cNvSpPr txBox="1">
            <a:spLocks/>
          </p:cNvSpPr>
          <p:nvPr/>
        </p:nvSpPr>
        <p:spPr>
          <a:xfrm>
            <a:off x="838199" y="1735479"/>
            <a:ext cx="10892247" cy="2967150"/>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8600" dirty="0"/>
              <a:t>To determine appropriate credit limits based on personal consumer credit factors we will test the following hypotheses</a:t>
            </a:r>
          </a:p>
          <a:p>
            <a:pPr lvl="1"/>
            <a:r>
              <a:rPr lang="en-US" sz="7000" dirty="0"/>
              <a:t>Do younger credit consumers default at higher credit limits?</a:t>
            </a:r>
          </a:p>
          <a:p>
            <a:pPr lvl="1"/>
            <a:r>
              <a:rPr lang="en-US" sz="7000" dirty="0"/>
              <a:t>Is credit limit adjusted based on</a:t>
            </a:r>
          </a:p>
          <a:p>
            <a:pPr lvl="2"/>
            <a:r>
              <a:rPr lang="en-US" sz="5500" dirty="0"/>
              <a:t>Education level</a:t>
            </a:r>
          </a:p>
          <a:p>
            <a:pPr lvl="2"/>
            <a:r>
              <a:rPr lang="en-US" sz="5500" dirty="0"/>
              <a:t>Age</a:t>
            </a:r>
          </a:p>
          <a:p>
            <a:pPr lvl="2"/>
            <a:r>
              <a:rPr lang="en-US" sz="5500" dirty="0"/>
              <a:t>Credit re-payment patterns</a:t>
            </a:r>
          </a:p>
          <a:p>
            <a:endParaRPr lang="en-US" dirty="0"/>
          </a:p>
        </p:txBody>
      </p:sp>
    </p:spTree>
    <p:extLst>
      <p:ext uri="{BB962C8B-B14F-4D97-AF65-F5344CB8AC3E}">
        <p14:creationId xmlns:p14="http://schemas.microsoft.com/office/powerpoint/2010/main" val="266719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5DF4-9192-FA45-9408-6E968823957C}"/>
              </a:ext>
            </a:extLst>
          </p:cNvPr>
          <p:cNvSpPr>
            <a:spLocks noGrp="1"/>
          </p:cNvSpPr>
          <p:nvPr>
            <p:ph type="title"/>
          </p:nvPr>
        </p:nvSpPr>
        <p:spPr/>
        <p:txBody>
          <a:bodyPr/>
          <a:lstStyle/>
          <a:p>
            <a:r>
              <a:rPr lang="en-US" b="1" dirty="0"/>
              <a:t>Data Collection</a:t>
            </a:r>
            <a:endParaRPr lang="en-US" sz="5400" b="1" dirty="0"/>
          </a:p>
        </p:txBody>
      </p:sp>
      <p:sp>
        <p:nvSpPr>
          <p:cNvPr id="3" name="Content Placeholder 2">
            <a:extLst>
              <a:ext uri="{FF2B5EF4-FFF2-40B4-BE49-F238E27FC236}">
                <a16:creationId xmlns:a16="http://schemas.microsoft.com/office/drawing/2014/main" id="{95F9C219-7F9A-3B48-991D-22E04749361B}"/>
              </a:ext>
            </a:extLst>
          </p:cNvPr>
          <p:cNvSpPr>
            <a:spLocks noGrp="1"/>
          </p:cNvSpPr>
          <p:nvPr>
            <p:ph idx="1"/>
          </p:nvPr>
        </p:nvSpPr>
        <p:spPr>
          <a:xfrm>
            <a:off x="838200" y="1825625"/>
            <a:ext cx="10515600" cy="1325563"/>
          </a:xfrm>
        </p:spPr>
        <p:txBody>
          <a:bodyPr>
            <a:normAutofit/>
          </a:bodyPr>
          <a:lstStyle/>
          <a:p>
            <a:pPr marL="0" indent="0">
              <a:buNone/>
            </a:pPr>
            <a:r>
              <a:rPr lang="en-US" b="1" dirty="0">
                <a:solidFill>
                  <a:schemeClr val="accent1"/>
                </a:solidFill>
              </a:rPr>
              <a:t>Credit One </a:t>
            </a:r>
            <a:r>
              <a:rPr lang="en-US" dirty="0"/>
              <a:t>Data collected between April 2022-September 2022</a:t>
            </a:r>
          </a:p>
        </p:txBody>
      </p:sp>
      <p:pic>
        <p:nvPicPr>
          <p:cNvPr id="5" name="Picture 4">
            <a:extLst>
              <a:ext uri="{FF2B5EF4-FFF2-40B4-BE49-F238E27FC236}">
                <a16:creationId xmlns:a16="http://schemas.microsoft.com/office/drawing/2014/main" id="{DA862243-BBBD-8E49-9EBA-8151514C265A}"/>
              </a:ext>
            </a:extLst>
          </p:cNvPr>
          <p:cNvPicPr>
            <a:picLocks noChangeAspect="1"/>
          </p:cNvPicPr>
          <p:nvPr/>
        </p:nvPicPr>
        <p:blipFill>
          <a:blip r:embed="rId3"/>
          <a:stretch>
            <a:fillRect/>
          </a:stretch>
        </p:blipFill>
        <p:spPr>
          <a:xfrm>
            <a:off x="2298700" y="3043647"/>
            <a:ext cx="7594600" cy="2819400"/>
          </a:xfrm>
          <a:prstGeom prst="rect">
            <a:avLst/>
          </a:prstGeom>
        </p:spPr>
      </p:pic>
    </p:spTree>
    <p:extLst>
      <p:ext uri="{BB962C8B-B14F-4D97-AF65-F5344CB8AC3E}">
        <p14:creationId xmlns:p14="http://schemas.microsoft.com/office/powerpoint/2010/main" val="1526314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12302</TotalTime>
  <Words>3171</Words>
  <Application>Microsoft Macintosh PowerPoint</Application>
  <PresentationFormat>Widescreen</PresentationFormat>
  <Paragraphs>335</Paragraphs>
  <Slides>30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Lucida Console</vt:lpstr>
      <vt:lpstr>Roboto</vt:lpstr>
      <vt:lpstr>Office Theme</vt:lpstr>
      <vt:lpstr>Credit One Report</vt:lpstr>
      <vt:lpstr>Objectives</vt:lpstr>
      <vt:lpstr>BADIR Framework</vt:lpstr>
      <vt:lpstr>Credit One Business Question</vt:lpstr>
      <vt:lpstr>Stakeholders</vt:lpstr>
      <vt:lpstr>Business Impact</vt:lpstr>
      <vt:lpstr>Timeline</vt:lpstr>
      <vt:lpstr>Credit One Analysis Plan</vt:lpstr>
      <vt:lpstr>Data Collection</vt:lpstr>
      <vt:lpstr>Data Processing &amp; Analysis</vt:lpstr>
      <vt:lpstr>Credit One Project Insights</vt:lpstr>
      <vt:lpstr>Recommendations for Credit One</vt:lpstr>
      <vt:lpstr>END PRESENTATION  EXTRA C2T1 BELOW</vt:lpstr>
      <vt:lpstr>Preprocessing &amp; EDA</vt:lpstr>
      <vt:lpstr>Zumel and Mount</vt:lpstr>
      <vt:lpstr>PowerPoint Presentation</vt:lpstr>
      <vt:lpstr>PowerPoint Presentation</vt:lpstr>
      <vt:lpstr>PowerPoint Presentation</vt:lpstr>
      <vt:lpstr>Course 2 Task 2</vt:lpstr>
      <vt:lpstr>PowerPoint Presentation</vt:lpstr>
      <vt:lpstr>PowerPoint Presentation</vt:lpstr>
      <vt:lpstr>PowerPoint Presentation</vt:lpstr>
      <vt:lpstr>Credit One Report Course 2-Task 2</vt:lpstr>
      <vt:lpstr>Default Status Frequencies</vt:lpstr>
      <vt:lpstr>Default Status by Age</vt:lpstr>
      <vt:lpstr>Default Client Trends</vt:lpstr>
      <vt:lpstr>Defaulted Credit Limits</vt:lpstr>
      <vt:lpstr>Default Clients by Age</vt:lpstr>
      <vt:lpstr>Default Client Repayment Status </vt:lpstr>
      <vt:lpstr>Credit One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2</dc:title>
  <dc:creator>Alexandra Guevara</dc:creator>
  <cp:lastModifiedBy>Alexandra Guevara</cp:lastModifiedBy>
  <cp:revision>20</cp:revision>
  <dcterms:created xsi:type="dcterms:W3CDTF">2022-09-08T23:41:57Z</dcterms:created>
  <dcterms:modified xsi:type="dcterms:W3CDTF">2022-10-14T02:13:54Z</dcterms:modified>
</cp:coreProperties>
</file>