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4" r:id="rId2"/>
    <p:sldId id="283" r:id="rId3"/>
    <p:sldId id="285" r:id="rId4"/>
    <p:sldId id="288" r:id="rId5"/>
    <p:sldId id="286" r:id="rId6"/>
    <p:sldId id="291" r:id="rId7"/>
    <p:sldId id="292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7A4AF-0FA2-BA40-9979-1D34C4B449BE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CA7D-1C81-184C-B4B4-FBE8A015F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97E03-717D-494D-8EFA-7D3310811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97E03-717D-494D-8EFA-7D3310811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4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3847-7E69-5345-A70A-DE3D34C4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AC9A1-4D86-894D-82DE-D96EEEC6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1B1F-6151-9848-A4BD-0D8DFFF4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F87C-A9E1-D44C-A406-7AE3FB2D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FEBD-96DE-4D47-BF1A-09451847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69A-2D8D-2546-ACFD-0993C854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FC35F-D99E-DD4B-83E3-39EC7D6B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E12F-70F9-CB44-920B-6F6F51A4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EFAC-378C-9148-990C-0F1248D3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35C7-6B94-1249-BBC4-78589414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7903A-7BA8-8549-9870-D25A9D4CF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AC1DA-BE0D-DA48-8F82-9EB1612F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3C48-4B2A-EC40-8BA0-EB1D4D7B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3BBF-41E8-6145-8163-CE6D2DB2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1152-3655-5A47-BB0C-A789D76A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18A5-876E-EE4D-9619-7E425BBA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2A7A-31F0-2D41-9A39-4C0628EF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8ADF-DB1F-A746-9E9C-1E2452F6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482C-57EE-D548-989D-30C1258E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DA9D-025A-684E-9219-0FEE28F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3D01-103D-3E43-8812-FB96DEC3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7CB25-781E-6445-AADA-193F2ACE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99AB-AE9D-AD4A-9BAF-A1178F29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A379-4123-BA49-99F6-4B0F8C8D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9345-A6BC-EA47-AB61-28C1956B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140C-60B0-8245-AB60-B8200160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6A59-2EE6-BB45-8801-DA4E6064E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136B-5FFE-264E-BC22-A7888E5BE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4511-758E-9D4B-BEFB-1906A227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98AD-3A5B-7B47-B59C-1F3B4E71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0C9C-1D8F-2041-9B80-ABE87BD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C61D-0EF1-6E45-8667-ED721B1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B7317-1306-0849-9379-6AE6FF13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70F94-7F54-2347-99E8-F3DC2A58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0E56-AB91-5D47-85C9-608A168F0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8B02C-33AC-8D40-B98F-C7363E612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75C30-3CEA-4F42-A295-BC033975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2D77E-95E3-FE4C-8C3C-81984C08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4DE9E-A511-B943-BDDD-5CD45395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79E3-94CF-5C48-ABED-D3609993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D6FD5-77A5-4C46-B842-409431DF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4C0AB-09B6-3C4F-AE01-3A6D8104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5980E-236D-3749-967E-E527301D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4271B-9F7D-1748-8DF6-71587690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25DE4-43F3-9B40-90B1-00E9E222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EF178-CD48-2140-A34D-98CF6239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AAAB-6FCF-2147-A928-DB64D993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5BBB-A4F6-7946-B65A-041E245A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70487-DA22-834E-803F-6B4C631D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033D3-C6F5-004E-B1A0-22DA15A0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EA3CC-BDFA-5A49-BA18-3FCD290C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B079C-229E-7D48-92DC-B7F89F27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1161-1C1C-5847-BD33-7C0C2A2A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1681-EE72-2F44-8084-A4D1EFD5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ACC3E-8784-6C47-8A80-744AB5C3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DEC1B-DD5F-A24B-943A-F07581B8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4E850-7DF8-F749-866A-45D83FB7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F76C5-B9BC-904D-8711-6BBB4081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4D8D7-0FF1-7142-B8B5-BC2AD90B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EE4D-44F6-A344-9F9D-4251ACF4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78FA-0755-ED4F-9B1D-F59C4805D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3167-9BE5-6D45-B216-DDF5D3527A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29B0-3203-6944-90B3-D372A625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83453-390F-DC43-9972-D1102B5A5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F8D2-3C41-544E-977D-3FD2B30E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837C-D020-FE4F-97CE-595AE28F7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Credit One Report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Course 2-Task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3A357-20C4-4E40-B38A-A2686436A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Guevara</a:t>
            </a:r>
          </a:p>
        </p:txBody>
      </p:sp>
    </p:spTree>
    <p:extLst>
      <p:ext uri="{BB962C8B-B14F-4D97-AF65-F5344CB8AC3E}">
        <p14:creationId xmlns:p14="http://schemas.microsoft.com/office/powerpoint/2010/main" val="17781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97D4-B51B-4C40-A713-E78ED31C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Status Frequencies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CADBA-5283-DE41-9ECD-EE177322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47" y="1847967"/>
            <a:ext cx="8013888" cy="17366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22D4D0-13E6-EB47-BD03-CCD700B225EF}"/>
              </a:ext>
            </a:extLst>
          </p:cNvPr>
          <p:cNvSpPr txBox="1"/>
          <p:nvPr/>
        </p:nvSpPr>
        <p:spPr>
          <a:xfrm>
            <a:off x="1710964" y="3607803"/>
            <a:ext cx="909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percent of Defaulted Clients is nearly 22%, impacting loss of revenue and Credit One Clients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9923B3-DBB4-4A4E-8103-9E2D68996690}"/>
              </a:ext>
            </a:extLst>
          </p:cNvPr>
          <p:cNvSpPr txBox="1"/>
          <p:nvPr/>
        </p:nvSpPr>
        <p:spPr>
          <a:xfrm>
            <a:off x="1003092" y="4862333"/>
            <a:ext cx="10515599" cy="1077218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How can we decrease default rates and increase business opportunities for Credit One?</a:t>
            </a:r>
          </a:p>
        </p:txBody>
      </p:sp>
    </p:spTree>
    <p:extLst>
      <p:ext uri="{BB962C8B-B14F-4D97-AF65-F5344CB8AC3E}">
        <p14:creationId xmlns:p14="http://schemas.microsoft.com/office/powerpoint/2010/main" val="6668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5F8-9F5D-5246-9078-7C2C6A52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Status by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F5362-EC8F-194E-9978-B747DC0A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51" y="1614987"/>
            <a:ext cx="5252589" cy="3757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03A82-2B2E-5F4A-80D1-F5F5487767E0}"/>
              </a:ext>
            </a:extLst>
          </p:cNvPr>
          <p:cNvSpPr txBox="1"/>
          <p:nvPr/>
        </p:nvSpPr>
        <p:spPr>
          <a:xfrm>
            <a:off x="783676" y="5312502"/>
            <a:ext cx="433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By Age Category, the Under 40 and Under 30 age groups encompass 68% of defaulted clients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92E1C-9902-2041-901E-89EDCEDD2D94}"/>
              </a:ext>
            </a:extLst>
          </p:cNvPr>
          <p:cNvSpPr txBox="1"/>
          <p:nvPr/>
        </p:nvSpPr>
        <p:spPr>
          <a:xfrm>
            <a:off x="6373772" y="5517239"/>
            <a:ext cx="4798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Under 30 and Under 40 age groups yield similar number of defaulted clients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71AF-1926-DB48-A88F-E880C38B2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60" y="1698238"/>
            <a:ext cx="3920412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2B26-F51E-9E40-ACFA-E38CC1FD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Client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38EB8-2B21-0847-B3E1-99EA8CEF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808846"/>
            <a:ext cx="5588000" cy="35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FA3B-C0D9-C342-B40C-0225CEC76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27923"/>
            <a:ext cx="5219700" cy="35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B8DFC-47BC-7441-8788-F5A318B442FE}"/>
              </a:ext>
            </a:extLst>
          </p:cNvPr>
          <p:cNvSpPr txBox="1"/>
          <p:nvPr/>
        </p:nvSpPr>
        <p:spPr>
          <a:xfrm>
            <a:off x="940578" y="5586992"/>
            <a:ext cx="4722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more defaulted Married (1) and Single (2) Clients than Divorced (3) Clients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B57FC-A277-C545-BF3E-2C9521BAA320}"/>
              </a:ext>
            </a:extLst>
          </p:cNvPr>
          <p:cNvSpPr txBox="1"/>
          <p:nvPr/>
        </p:nvSpPr>
        <p:spPr>
          <a:xfrm>
            <a:off x="6528577" y="5433103"/>
            <a:ext cx="4722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more defaulted Graduate School (1) and University (2) Clients than High School (3) Clients</a:t>
            </a:r>
          </a:p>
        </p:txBody>
      </p:sp>
    </p:spTree>
    <p:extLst>
      <p:ext uri="{BB962C8B-B14F-4D97-AF65-F5344CB8AC3E}">
        <p14:creationId xmlns:p14="http://schemas.microsoft.com/office/powerpoint/2010/main" val="105396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7E3F-E7CA-5345-A8A8-AD0779CF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Defaulted Credit Limits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5D967-422D-FF46-81B3-D9FB1A6FBE83}"/>
              </a:ext>
            </a:extLst>
          </p:cNvPr>
          <p:cNvSpPr txBox="1"/>
          <p:nvPr/>
        </p:nvSpPr>
        <p:spPr>
          <a:xfrm>
            <a:off x="578498" y="65874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288F7A-0CE0-0145-88D8-705ED609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10" y="1393852"/>
            <a:ext cx="10176436" cy="4428449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835AA35-326D-9346-8C0D-33E0171655AF}"/>
              </a:ext>
            </a:extLst>
          </p:cNvPr>
          <p:cNvGraphicFramePr>
            <a:graphicFrameLocks noGrp="1"/>
          </p:cNvGraphicFramePr>
          <p:nvPr/>
        </p:nvGraphicFramePr>
        <p:xfrm>
          <a:off x="1178768" y="5885732"/>
          <a:ext cx="9834464" cy="77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98">
                  <a:extLst>
                    <a:ext uri="{9D8B030D-6E8A-4147-A177-3AD203B41FA5}">
                      <a16:colId xmlns:a16="http://schemas.microsoft.com/office/drawing/2014/main" val="4118738329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3506514121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3883854688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2766902512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588009253"/>
                    </a:ext>
                  </a:extLst>
                </a:gridCol>
                <a:gridCol w="1336287">
                  <a:extLst>
                    <a:ext uri="{9D8B030D-6E8A-4147-A177-3AD203B41FA5}">
                      <a16:colId xmlns:a16="http://schemas.microsoft.com/office/drawing/2014/main" val="1045333081"/>
                    </a:ext>
                  </a:extLst>
                </a:gridCol>
                <a:gridCol w="1481557">
                  <a:extLst>
                    <a:ext uri="{9D8B030D-6E8A-4147-A177-3AD203B41FA5}">
                      <a16:colId xmlns:a16="http://schemas.microsoft.com/office/drawing/2014/main" val="3306658333"/>
                    </a:ext>
                  </a:extLst>
                </a:gridCol>
              </a:tblGrid>
              <a:tr h="42145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St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80344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$145K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$121K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$10K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$50K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$110K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$210K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$620K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2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96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99FD-B891-3341-8D35-B46B362C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Clients by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1EF97-FC51-D14F-A1BF-401124B4A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48" y="1337078"/>
            <a:ext cx="10786252" cy="456382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F58404-E0C0-DD4C-BE61-A578958C22ED}"/>
              </a:ext>
            </a:extLst>
          </p:cNvPr>
          <p:cNvGraphicFramePr>
            <a:graphicFrameLocks noGrp="1"/>
          </p:cNvGraphicFramePr>
          <p:nvPr/>
        </p:nvGraphicFramePr>
        <p:xfrm>
          <a:off x="1178768" y="5900898"/>
          <a:ext cx="9834464" cy="77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98">
                  <a:extLst>
                    <a:ext uri="{9D8B030D-6E8A-4147-A177-3AD203B41FA5}">
                      <a16:colId xmlns:a16="http://schemas.microsoft.com/office/drawing/2014/main" val="4118738329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3506514121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3883854688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2766902512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588009253"/>
                    </a:ext>
                  </a:extLst>
                </a:gridCol>
                <a:gridCol w="1336287">
                  <a:extLst>
                    <a:ext uri="{9D8B030D-6E8A-4147-A177-3AD203B41FA5}">
                      <a16:colId xmlns:a16="http://schemas.microsoft.com/office/drawing/2014/main" val="1045333081"/>
                    </a:ext>
                  </a:extLst>
                </a:gridCol>
                <a:gridCol w="1481557">
                  <a:extLst>
                    <a:ext uri="{9D8B030D-6E8A-4147-A177-3AD203B41FA5}">
                      <a16:colId xmlns:a16="http://schemas.microsoft.com/office/drawing/2014/main" val="3306658333"/>
                    </a:ext>
                  </a:extLst>
                </a:gridCol>
              </a:tblGrid>
              <a:tr h="42145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St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80344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2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9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26EF-C9AF-D645-8AE3-5B58360E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Client Repayment Status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353BE-95BB-BF40-8F8E-58950DBEF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638"/>
            <a:ext cx="3672354" cy="2372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A49D9-19C6-EF4E-B57B-9FFC4324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6309"/>
            <a:ext cx="3635740" cy="2372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2F3B69-ACE5-474A-A4E3-3B5F07552933}"/>
              </a:ext>
            </a:extLst>
          </p:cNvPr>
          <p:cNvSpPr txBox="1"/>
          <p:nvPr/>
        </p:nvSpPr>
        <p:spPr>
          <a:xfrm>
            <a:off x="5177253" y="1690688"/>
            <a:ext cx="62039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September and August Months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Lower credit limit default clients are taking longer to repay</a:t>
            </a:r>
          </a:p>
          <a:p>
            <a:r>
              <a:rPr lang="en-US" sz="2000" dirty="0"/>
              <a:t>Future Considerations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Re-analyze delayed payments in the 3</a:t>
            </a:r>
            <a:r>
              <a:rPr lang="en-US" sz="2000" baseline="30000" dirty="0"/>
              <a:t>rd</a:t>
            </a:r>
            <a:r>
              <a:rPr lang="en-US" sz="2000" dirty="0"/>
              <a:t> and 4</a:t>
            </a:r>
            <a:r>
              <a:rPr lang="en-US" sz="2000" baseline="30000" dirty="0"/>
              <a:t>th</a:t>
            </a:r>
            <a:r>
              <a:rPr lang="en-US" sz="2000" dirty="0"/>
              <a:t> quartile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46797321-9B8E-D748-9673-7111962C23F3}"/>
              </a:ext>
            </a:extLst>
          </p:cNvPr>
          <p:cNvGraphicFramePr>
            <a:graphicFrameLocks noGrp="1"/>
          </p:cNvGraphicFramePr>
          <p:nvPr/>
        </p:nvGraphicFramePr>
        <p:xfrm>
          <a:off x="5149873" y="3657303"/>
          <a:ext cx="62313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83">
                  <a:extLst>
                    <a:ext uri="{9D8B030D-6E8A-4147-A177-3AD203B41FA5}">
                      <a16:colId xmlns:a16="http://schemas.microsoft.com/office/drawing/2014/main" val="3506514121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3883854688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2766902512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2588009253"/>
                    </a:ext>
                  </a:extLst>
                </a:gridCol>
                <a:gridCol w="959063">
                  <a:extLst>
                    <a:ext uri="{9D8B030D-6E8A-4147-A177-3AD203B41FA5}">
                      <a16:colId xmlns:a16="http://schemas.microsoft.com/office/drawing/2014/main" val="1045333081"/>
                    </a:ext>
                  </a:extLst>
                </a:gridCol>
                <a:gridCol w="1038551">
                  <a:extLst>
                    <a:ext uri="{9D8B030D-6E8A-4147-A177-3AD203B41FA5}">
                      <a16:colId xmlns:a16="http://schemas.microsoft.com/office/drawing/2014/main" val="330665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8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>
                        <a:alpha val="2916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7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>
                        <a:alpha val="269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7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A3C6-EA94-FA4C-83B4-29AF08D9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One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E33F-B918-C343-9F3D-F17E97D3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Credit One potential business value from this analysis</a:t>
            </a:r>
          </a:p>
          <a:p>
            <a:pPr lvl="1"/>
            <a:r>
              <a:rPr lang="en-US" dirty="0"/>
              <a:t>Combined, 68% of defaulted clients are comprised of Under 40 and Under 30 age groups </a:t>
            </a:r>
          </a:p>
          <a:p>
            <a:pPr lvl="1"/>
            <a:r>
              <a:rPr lang="en-US" dirty="0"/>
              <a:t>It is difficult to discern default trends by Marriage or Education Status</a:t>
            </a:r>
          </a:p>
          <a:p>
            <a:pPr lvl="1"/>
            <a:r>
              <a:rPr lang="en-US" dirty="0"/>
              <a:t>Per Credit Limit, the average default credit limit was $145,000</a:t>
            </a:r>
          </a:p>
          <a:p>
            <a:pPr lvl="1"/>
            <a:r>
              <a:rPr lang="en-US" dirty="0"/>
              <a:t>The average age for defaulted clients is 36</a:t>
            </a:r>
          </a:p>
          <a:p>
            <a:pPr lvl="1"/>
            <a:r>
              <a:rPr lang="en-US" sz="2400" dirty="0"/>
              <a:t>There may be a trend of lower credit limit clients who take longer </a:t>
            </a:r>
            <a:r>
              <a:rPr lang="en-US" dirty="0"/>
              <a:t>for repayment </a:t>
            </a:r>
          </a:p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Future Recommendations</a:t>
            </a:r>
          </a:p>
          <a:p>
            <a:pPr lvl="1"/>
            <a:r>
              <a:rPr lang="en-US" sz="2400" dirty="0"/>
              <a:t>Re-analyze delayed payments in the 3</a:t>
            </a:r>
            <a:r>
              <a:rPr lang="en-US" sz="2400" baseline="30000" dirty="0"/>
              <a:t>rd</a:t>
            </a:r>
            <a:r>
              <a:rPr lang="en-US" sz="2400" dirty="0"/>
              <a:t> and 4</a:t>
            </a:r>
            <a:r>
              <a:rPr lang="en-US" sz="2400" baseline="30000" dirty="0"/>
              <a:t>th</a:t>
            </a:r>
            <a:r>
              <a:rPr lang="en-US" sz="2400" dirty="0"/>
              <a:t> quartile</a:t>
            </a:r>
          </a:p>
          <a:p>
            <a:pPr lvl="1"/>
            <a:r>
              <a:rPr lang="en-US" dirty="0"/>
              <a:t>Determine any additional trends based on Age, Credit Limit, Repayment status,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Macintosh PowerPoint</Application>
  <PresentationFormat>Widescreen</PresentationFormat>
  <Paragraphs>100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Credit One Report Course 2-Task 2</vt:lpstr>
      <vt:lpstr>Default Status Frequencies</vt:lpstr>
      <vt:lpstr>Default Status by Age</vt:lpstr>
      <vt:lpstr>Default Client Trends</vt:lpstr>
      <vt:lpstr>Defaulted Credit Limits</vt:lpstr>
      <vt:lpstr>Default Clients by Age</vt:lpstr>
      <vt:lpstr>Default Client Repayment Status </vt:lpstr>
      <vt:lpstr>Credit One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Report Course 2-Task 2</dc:title>
  <dc:creator>Alexandra Guevara</dc:creator>
  <cp:lastModifiedBy>Alexandra Guevara</cp:lastModifiedBy>
  <cp:revision>1</cp:revision>
  <dcterms:created xsi:type="dcterms:W3CDTF">2022-10-14T02:14:18Z</dcterms:created>
  <dcterms:modified xsi:type="dcterms:W3CDTF">2022-10-14T02:14:49Z</dcterms:modified>
</cp:coreProperties>
</file>