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71" r:id="rId4"/>
    <p:sldId id="258" r:id="rId5"/>
    <p:sldId id="270" r:id="rId6"/>
    <p:sldId id="266" r:id="rId7"/>
    <p:sldId id="267" r:id="rId8"/>
    <p:sldId id="268" r:id="rId9"/>
    <p:sldId id="269" r:id="rId10"/>
    <p:sldId id="272" r:id="rId11"/>
    <p:sldId id="273" r:id="rId12"/>
    <p:sldId id="265" r:id="rId13"/>
    <p:sldId id="262" r:id="rId14"/>
  </p:sldIdLst>
  <p:sldSz cx="9144000" cy="6858000" type="screen4x3"/>
  <p:notesSz cx="6858000" cy="9144000"/>
  <p:embeddedFontLst>
    <p:embeddedFont>
      <p:font typeface="12롯데마트행복Bold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12롯데마트행복Light" panose="02020603020101020101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12롯데마트드림Medium" panose="02020603020101020101" pitchFamily="18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483CA"/>
    <a:srgbClr val="76ABDC"/>
    <a:srgbClr val="A3C3F6"/>
    <a:srgbClr val="309EC0"/>
    <a:srgbClr val="5D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1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2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9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7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0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B65A-D158-4BFD-A7DE-66B1E6C7559C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1A8D-2ADA-44CC-8916-53278BA0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ZrcyO6JbQAhUHj5QKHSmHCSsQjRwIBw&amp;url=https://commons.wikimedia.org/wiki/File:Green_tick_pointed.svg&amp;bvm=bv.137904068,d.dGc&amp;psig=AFQjCNEopWxJ7HdEowddar6aMG2Q6RnGpg&amp;ust=1478613883162498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je39ea-83QAhVIjLwKHbwYDFcQjRwIBw&amp;url=http://blog.daum.net/_blog/BlogTypeView.do?blogid%3D0FtVD%26articleno%3D7075059%26_bloghome_menu%3Drecenttext&amp;psig=AFQjCNGf2_y_kTERU07LidvGtvcJTd0yUQ&amp;ust=1480508680197722" TargetMode="Externa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737"/>
            <a:ext cx="9144000" cy="472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510539" y="2088860"/>
            <a:ext cx="5345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Bvote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" y="2932451"/>
            <a:ext cx="746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블록체인</a:t>
            </a:r>
            <a:r>
              <a:rPr lang="en-US" altLang="ko-KR" sz="28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(Block Chain)</a:t>
            </a:r>
            <a:r>
              <a:rPr lang="ko-KR" altLang="en-US" sz="28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기반 전자투표 플랫폼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80026" y="3540332"/>
            <a:ext cx="6101774" cy="1868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" y="3632466"/>
            <a:ext cx="6187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경북대학교 컴퓨터학부</a:t>
            </a:r>
            <a:endParaRPr lang="en-US" altLang="ko-KR" sz="2100" dirty="0">
              <a:solidFill>
                <a:schemeClr val="tx1">
                  <a:lumMod val="65000"/>
                  <a:lumOff val="3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신동길</a:t>
            </a:r>
            <a:r>
              <a:rPr lang="ko-KR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이태현 </a:t>
            </a:r>
            <a:r>
              <a:rPr lang="ko-KR" alt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송하연</a:t>
            </a:r>
            <a:r>
              <a:rPr lang="ko-KR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강수영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6383288"/>
            <a:ext cx="9144000" cy="472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74261E2-D299-44C6-B952-02EA40FD1683}"/>
              </a:ext>
            </a:extLst>
          </p:cNvPr>
          <p:cNvGrpSpPr/>
          <p:nvPr/>
        </p:nvGrpSpPr>
        <p:grpSpPr>
          <a:xfrm>
            <a:off x="6129721" y="3782461"/>
            <a:ext cx="2056523" cy="2104255"/>
            <a:chOff x="6129721" y="3782461"/>
            <a:chExt cx="2056523" cy="2104255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3848529-211C-4314-B228-F7B4EB258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504" y="4597225"/>
              <a:ext cx="691441" cy="691441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934EF9A-B870-4FE1-893D-DFB5DCFF6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721" y="3782461"/>
              <a:ext cx="791760" cy="79176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CC27CFA-1FBE-456D-8BF3-15B3E2C1D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721" y="5023561"/>
              <a:ext cx="791760" cy="79176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5E91B76-5541-48A9-AA0E-7AACDD225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92698">
              <a:off x="6293524" y="4566929"/>
              <a:ext cx="465648" cy="46564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36876DA-FD98-400D-93BD-01498ECB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484" y="3793456"/>
              <a:ext cx="791760" cy="79176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416AFFAC-AA56-4702-ACAA-C1A0EA5A0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484" y="5034556"/>
              <a:ext cx="791760" cy="79176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86E61DB-9C4F-4D32-9B6D-28FDA4E6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92698">
              <a:off x="7558287" y="4577924"/>
              <a:ext cx="465648" cy="465648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35524F6-3F54-4995-BC70-6F7991D0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92698">
              <a:off x="6901433" y="4142229"/>
              <a:ext cx="498570" cy="49857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F2B715E-51BF-47F6-A3E5-32E10BC34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92698">
              <a:off x="6912431" y="5388146"/>
              <a:ext cx="498570" cy="498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132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4. </a:t>
            </a:r>
            <a:r>
              <a:rPr lang="ko-KR" altLang="en-US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기대효과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블록체인 도입 사례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947F59-A138-4603-A699-FAD7E02036F8}"/>
              </a:ext>
            </a:extLst>
          </p:cNvPr>
          <p:cNvSpPr txBox="1"/>
          <p:nvPr/>
        </p:nvSpPr>
        <p:spPr>
          <a:xfrm>
            <a:off x="5449029" y="4699436"/>
            <a:ext cx="1398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편리성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5352A-28B1-43FA-A94A-DE6DC8940569}"/>
              </a:ext>
            </a:extLst>
          </p:cNvPr>
          <p:cNvSpPr txBox="1"/>
          <p:nvPr/>
        </p:nvSpPr>
        <p:spPr>
          <a:xfrm>
            <a:off x="895300" y="4646935"/>
            <a:ext cx="1398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공정성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2DBD8-C417-44E8-84A4-27257987B6B5}"/>
              </a:ext>
            </a:extLst>
          </p:cNvPr>
          <p:cNvSpPr txBox="1"/>
          <p:nvPr/>
        </p:nvSpPr>
        <p:spPr>
          <a:xfrm>
            <a:off x="2397323" y="4685192"/>
            <a:ext cx="1398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보안성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7DEE0-7346-440E-B433-926CCF59D1CF}"/>
              </a:ext>
            </a:extLst>
          </p:cNvPr>
          <p:cNvSpPr txBox="1"/>
          <p:nvPr/>
        </p:nvSpPr>
        <p:spPr>
          <a:xfrm>
            <a:off x="3886390" y="4694070"/>
            <a:ext cx="1398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실용성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8EB76-96F8-489F-99C7-DEE2CBBED9FE}"/>
              </a:ext>
            </a:extLst>
          </p:cNvPr>
          <p:cNvSpPr txBox="1"/>
          <p:nvPr/>
        </p:nvSpPr>
        <p:spPr>
          <a:xfrm>
            <a:off x="7054558" y="4712924"/>
            <a:ext cx="1398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최신성</a:t>
            </a:r>
            <a:endParaRPr lang="ko-KR" altLang="en-US" sz="3200" dirty="0">
              <a:solidFill>
                <a:srgbClr val="595959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CD42013F-87DD-40BF-B786-C497A639F949}"/>
              </a:ext>
            </a:extLst>
          </p:cNvPr>
          <p:cNvSpPr/>
          <p:nvPr/>
        </p:nvSpPr>
        <p:spPr>
          <a:xfrm>
            <a:off x="546799" y="3180599"/>
            <a:ext cx="2041181" cy="1421054"/>
          </a:xfrm>
          <a:prstGeom prst="chevron">
            <a:avLst>
              <a:gd name="adj" fmla="val 4516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A8C590D-B238-4635-993B-6BBA3EB1DF0B}"/>
              </a:ext>
            </a:extLst>
          </p:cNvPr>
          <p:cNvSpPr/>
          <p:nvPr/>
        </p:nvSpPr>
        <p:spPr>
          <a:xfrm>
            <a:off x="5179342" y="3179822"/>
            <a:ext cx="2041181" cy="1421054"/>
          </a:xfrm>
          <a:prstGeom prst="chevron">
            <a:avLst>
              <a:gd name="adj" fmla="val 45161"/>
            </a:avLst>
          </a:prstGeom>
          <a:solidFill>
            <a:srgbClr val="76A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50D72948-2E38-4F18-BCA5-C5B557EEF21B}"/>
              </a:ext>
            </a:extLst>
          </p:cNvPr>
          <p:cNvSpPr/>
          <p:nvPr/>
        </p:nvSpPr>
        <p:spPr>
          <a:xfrm>
            <a:off x="2100605" y="3184860"/>
            <a:ext cx="2041181" cy="1421054"/>
          </a:xfrm>
          <a:prstGeom prst="chevron">
            <a:avLst>
              <a:gd name="adj" fmla="val 4516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59F0CF10-317C-4DFE-9E3D-E9CD86DFF36F}"/>
              </a:ext>
            </a:extLst>
          </p:cNvPr>
          <p:cNvSpPr/>
          <p:nvPr/>
        </p:nvSpPr>
        <p:spPr>
          <a:xfrm>
            <a:off x="3654411" y="3204446"/>
            <a:ext cx="2041181" cy="1421054"/>
          </a:xfrm>
          <a:prstGeom prst="chevron">
            <a:avLst>
              <a:gd name="adj" fmla="val 451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7EB2992A-C6B6-4786-AC28-5C1EB126DDF6}"/>
              </a:ext>
            </a:extLst>
          </p:cNvPr>
          <p:cNvSpPr/>
          <p:nvPr/>
        </p:nvSpPr>
        <p:spPr>
          <a:xfrm>
            <a:off x="6733148" y="3179822"/>
            <a:ext cx="2041181" cy="1421054"/>
          </a:xfrm>
          <a:prstGeom prst="chevron">
            <a:avLst>
              <a:gd name="adj" fmla="val 45161"/>
            </a:avLst>
          </a:prstGeom>
          <a:solidFill>
            <a:srgbClr val="34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27E7705-BA45-458D-BBB1-3A0E5F3DA8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8" y="3408232"/>
            <a:ext cx="827596" cy="8275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B6404CF-180D-489A-A778-BF2578E7B1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78" y="3321930"/>
            <a:ext cx="895229" cy="895229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935038B5-F686-41CC-B42F-D1AE0EC369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07" y="3362101"/>
            <a:ext cx="904431" cy="90443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8C6550-2C3F-4BB5-85DF-2A9AF290311B}"/>
              </a:ext>
            </a:extLst>
          </p:cNvPr>
          <p:cNvGrpSpPr/>
          <p:nvPr/>
        </p:nvGrpSpPr>
        <p:grpSpPr>
          <a:xfrm>
            <a:off x="4244740" y="3490229"/>
            <a:ext cx="988437" cy="800239"/>
            <a:chOff x="3395025" y="990854"/>
            <a:chExt cx="1436245" cy="143624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6E71CCA-ECFA-459C-A843-20C32BDE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017" y="1330626"/>
              <a:ext cx="655873" cy="73751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F4B84E-5EBB-4C3D-A866-7884C9252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025" y="990854"/>
              <a:ext cx="1436245" cy="143624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8ACBC68-F16F-4002-8699-85D28818D4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73" y="3300074"/>
            <a:ext cx="935754" cy="935754"/>
          </a:xfrm>
          <a:prstGeom prst="rect">
            <a:avLst/>
          </a:prstGeom>
        </p:spPr>
      </p:pic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7DA3716F-4131-46A3-B6C5-6B238DD898D4}"/>
              </a:ext>
            </a:extLst>
          </p:cNvPr>
          <p:cNvSpPr/>
          <p:nvPr/>
        </p:nvSpPr>
        <p:spPr>
          <a:xfrm>
            <a:off x="5691464" y="3303594"/>
            <a:ext cx="1220501" cy="1230664"/>
          </a:xfrm>
          <a:prstGeom prst="mathMultiply">
            <a:avLst>
              <a:gd name="adj1" fmla="val 70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00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4. </a:t>
            </a:r>
            <a:r>
              <a:rPr lang="ko-KR" altLang="en-US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기대효과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블록체인 도입 사례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0CE5E2F-0132-4B51-AAA3-87D8A6800E38}"/>
              </a:ext>
            </a:extLst>
          </p:cNvPr>
          <p:cNvGrpSpPr/>
          <p:nvPr/>
        </p:nvGrpSpPr>
        <p:grpSpPr>
          <a:xfrm>
            <a:off x="1831815" y="2344430"/>
            <a:ext cx="4511234" cy="2827425"/>
            <a:chOff x="2341953" y="2198632"/>
            <a:chExt cx="4511234" cy="2827425"/>
          </a:xfrm>
        </p:grpSpPr>
        <p:pic>
          <p:nvPicPr>
            <p:cNvPr id="1027" name="_x358808336">
              <a:extLst>
                <a:ext uri="{FF2B5EF4-FFF2-40B4-BE49-F238E27FC236}">
                  <a16:creationId xmlns:a16="http://schemas.microsoft.com/office/drawing/2014/main" id="{7078C48C-B36D-4910-A905-B53FA4B43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3" r="1038"/>
            <a:stretch>
              <a:fillRect/>
            </a:stretch>
          </p:blipFill>
          <p:spPr bwMode="auto">
            <a:xfrm>
              <a:off x="2341953" y="2198632"/>
              <a:ext cx="4391025" cy="2560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D27F7-9309-41D3-8F1B-5E57F1D2EAB4}"/>
                </a:ext>
              </a:extLst>
            </p:cNvPr>
            <p:cNvSpPr txBox="1"/>
            <p:nvPr/>
          </p:nvSpPr>
          <p:spPr>
            <a:xfrm>
              <a:off x="4556715" y="4687503"/>
              <a:ext cx="2296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출처 </a:t>
              </a:r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: NIA(</a:t>
              </a:r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한국정보화진흥원</a:t>
              </a:r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sz="16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60D1CA-B7E9-421D-B93C-EAA5708C9D92}"/>
              </a:ext>
            </a:extLst>
          </p:cNvPr>
          <p:cNvSpPr txBox="1"/>
          <p:nvPr/>
        </p:nvSpPr>
        <p:spPr>
          <a:xfrm>
            <a:off x="1606255" y="5517975"/>
            <a:ext cx="645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시민 참여 증가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투표 절차 간소화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투표율 증가 </a:t>
            </a:r>
            <a:endParaRPr lang="ko-KR" altLang="en-US" sz="28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86CE44-E7BF-451A-B019-BCF0E2236865}"/>
              </a:ext>
            </a:extLst>
          </p:cNvPr>
          <p:cNvSpPr/>
          <p:nvPr/>
        </p:nvSpPr>
        <p:spPr>
          <a:xfrm>
            <a:off x="913236" y="5555345"/>
            <a:ext cx="683394" cy="448479"/>
          </a:xfrm>
          <a:prstGeom prst="rightArrow">
            <a:avLst>
              <a:gd name="adj1" fmla="val 37123"/>
              <a:gd name="adj2" fmla="val 65023"/>
            </a:avLst>
          </a:prstGeom>
          <a:ln w="28575">
            <a:solidFill>
              <a:srgbClr val="59595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7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6844" y="13854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0807" y="57562"/>
            <a:ext cx="144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큰제목</a:t>
            </a:r>
            <a:endParaRPr lang="ko-KR" altLang="en-US" sz="2800" dirty="0">
              <a:solidFill>
                <a:srgbClr val="5DC9EF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0807" y="534600"/>
            <a:ext cx="33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소제목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737"/>
            <a:ext cx="9144000" cy="472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955637" y="3011672"/>
            <a:ext cx="3232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Thank you!</a:t>
            </a:r>
            <a:endParaRPr lang="ko-KR" altLang="en-US" sz="4800" dirty="0">
              <a:solidFill>
                <a:schemeClr val="bg1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383288"/>
            <a:ext cx="9144000" cy="472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09741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737"/>
            <a:ext cx="9144000" cy="472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0" y="6385209"/>
            <a:ext cx="9144000" cy="472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3833091" y="1413238"/>
            <a:ext cx="1398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 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499" y="2378281"/>
            <a:ext cx="5207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Arial" panose="020B0604020202020204" pitchFamily="34" charset="0"/>
              </a:rPr>
              <a:t>ⅰ</a:t>
            </a:r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블록체인이란</a:t>
            </a:r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?</a:t>
            </a:r>
          </a:p>
          <a:p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ⅱ </a:t>
            </a:r>
            <a:r>
              <a:rPr lang="ko-KR" altLang="en-US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개발배경</a:t>
            </a:r>
            <a:endParaRPr lang="en-US" altLang="ko-KR" sz="2800" dirty="0">
              <a:solidFill>
                <a:srgbClr val="595959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ⅲ </a:t>
            </a:r>
            <a:r>
              <a:rPr lang="ko-KR" altLang="en-US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개발내용</a:t>
            </a:r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기술적</a:t>
            </a:r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…?)</a:t>
            </a:r>
          </a:p>
          <a:p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ⅳ </a:t>
            </a:r>
            <a:r>
              <a:rPr lang="ko-KR" altLang="en-US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기대효과</a:t>
            </a:r>
            <a:endParaRPr lang="en-US" altLang="ko-KR" sz="2800" dirty="0">
              <a:solidFill>
                <a:srgbClr val="595959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ko-KR" altLang="ko-KR" sz="3200" dirty="0" err="1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ⅴ</a:t>
            </a:r>
            <a:r>
              <a:rPr lang="ko-KR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시연</a:t>
            </a:r>
            <a:r>
              <a:rPr lang="en-US" altLang="ko-KR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/ </a:t>
            </a:r>
            <a:r>
              <a:rPr lang="ko-KR" altLang="en-US" sz="2800" dirty="0">
                <a:solidFill>
                  <a:srgbClr val="595959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시연동영상</a:t>
            </a:r>
            <a:endParaRPr lang="en-US" altLang="ko-KR" sz="2800" dirty="0">
              <a:solidFill>
                <a:srgbClr val="595959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68499" y="2273003"/>
            <a:ext cx="5134265" cy="9236"/>
          </a:xfrm>
          <a:prstGeom prst="line">
            <a:avLst/>
          </a:prstGeom>
          <a:ln w="254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1703" y="4728938"/>
            <a:ext cx="5134265" cy="9236"/>
          </a:xfrm>
          <a:prstGeom prst="line">
            <a:avLst/>
          </a:prstGeom>
          <a:ln w="254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 </a:t>
            </a:r>
            <a:r>
              <a:rPr lang="ko-KR" altLang="en-US" sz="2800" dirty="0" err="1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블록체인이란</a:t>
            </a:r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?</a:t>
            </a:r>
            <a:endParaRPr lang="ko-KR" altLang="en-US" sz="2800" dirty="0">
              <a:solidFill>
                <a:srgbClr val="5DC9EF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 블록체인의 정의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  <p:sp>
        <p:nvSpPr>
          <p:cNvPr id="8" name="모서리가 둥근 사각형 설명선 19">
            <a:extLst>
              <a:ext uri="{FF2B5EF4-FFF2-40B4-BE49-F238E27FC236}">
                <a16:creationId xmlns:a16="http://schemas.microsoft.com/office/drawing/2014/main" id="{9F2A1578-ADE5-466B-BCEE-BCC56E8FD1C4}"/>
              </a:ext>
            </a:extLst>
          </p:cNvPr>
          <p:cNvSpPr/>
          <p:nvPr/>
        </p:nvSpPr>
        <p:spPr>
          <a:xfrm rot="10800000" flipH="1">
            <a:off x="304991" y="2425412"/>
            <a:ext cx="8366099" cy="3306084"/>
          </a:xfrm>
          <a:prstGeom prst="wedgeRoundRectCallout">
            <a:avLst>
              <a:gd name="adj1" fmla="val -3282"/>
              <a:gd name="adj2" fmla="val 317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v icon에 대한 이미지 검색결과">
            <a:hlinkClick r:id="rId3"/>
            <a:extLst>
              <a:ext uri="{FF2B5EF4-FFF2-40B4-BE49-F238E27FC236}">
                <a16:creationId xmlns:a16="http://schemas.microsoft.com/office/drawing/2014/main" id="{9A9E95BD-2E5E-417B-9A95-0FEE846A8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10" y="5972210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68C603-E641-4B5C-987E-2E7694ADE3DD}"/>
              </a:ext>
            </a:extLst>
          </p:cNvPr>
          <p:cNvSpPr txBox="1"/>
          <p:nvPr/>
        </p:nvSpPr>
        <p:spPr>
          <a:xfrm>
            <a:off x="763154" y="2710790"/>
            <a:ext cx="7327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기존의 중앙 집중형 서버 </a:t>
            </a:r>
            <a:r>
              <a:rPr lang="en-US" altLang="ko-KR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(X)</a:t>
            </a:r>
          </a:p>
          <a:p>
            <a:r>
              <a:rPr lang="en-US" altLang="ko-KR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분산 저장을 통한 데이터 훼손</a:t>
            </a:r>
            <a:r>
              <a:rPr lang="en-US" altLang="ko-KR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변조</a:t>
            </a:r>
            <a:r>
              <a:rPr lang="en-US" altLang="ko-KR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변질 등을 검증하는 기술 데이터 분산형 시스템</a:t>
            </a:r>
            <a:endParaRPr lang="en-US" altLang="ko-KR" sz="2400" dirty="0">
              <a:solidFill>
                <a:srgbClr val="595959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59595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거래에 참여하는 모든 사용자에게 거래 내역을 보여주며 거래 때마다 이를 대조해 위조를 막는 방식</a:t>
            </a:r>
            <a:endParaRPr lang="en-US" altLang="ko-KR" sz="2400" dirty="0">
              <a:solidFill>
                <a:srgbClr val="595959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4" name="Picture 4" descr="화살표에 대한 이미지 검색결과">
            <a:hlinkClick r:id="rId6"/>
            <a:extLst>
              <a:ext uri="{FF2B5EF4-FFF2-40B4-BE49-F238E27FC236}">
                <a16:creationId xmlns:a16="http://schemas.microsoft.com/office/drawing/2014/main" id="{6A4CE721-D5A5-4812-BA90-95E791C5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08" y="6218654"/>
            <a:ext cx="892911" cy="89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 </a:t>
            </a:r>
            <a:r>
              <a:rPr lang="ko-KR" altLang="en-US" sz="2800" dirty="0" err="1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블록체인이란</a:t>
            </a:r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?</a:t>
            </a:r>
            <a:endParaRPr lang="ko-KR" altLang="en-US" sz="2800" dirty="0">
              <a:solidFill>
                <a:srgbClr val="5DC9EF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 블록체인의 정의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D976EF-13FB-4F6B-A90F-1541250CD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10" y="2193405"/>
            <a:ext cx="6124575" cy="353377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A0F8B6-EE0D-49D6-BF91-C6ECB5C16127}"/>
              </a:ext>
            </a:extLst>
          </p:cNvPr>
          <p:cNvCxnSpPr/>
          <p:nvPr/>
        </p:nvCxnSpPr>
        <p:spPr>
          <a:xfrm>
            <a:off x="1489436" y="4524866"/>
            <a:ext cx="275262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 </a:t>
            </a:r>
            <a:r>
              <a:rPr lang="ko-KR" altLang="en-US" sz="2800" dirty="0" err="1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블록체인이란</a:t>
            </a:r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?</a:t>
            </a:r>
            <a:endParaRPr lang="ko-KR" altLang="en-US" sz="2800" dirty="0">
              <a:solidFill>
                <a:srgbClr val="5DC9EF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 블록체인의 개발현황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AA64C7-DD69-4A2E-AE7C-A707F38DD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4" y="3431670"/>
            <a:ext cx="1405912" cy="1405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3C10FF-B5BA-4A12-ADF2-1AD6B2464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80"/>
          <a:stretch/>
        </p:blipFill>
        <p:spPr>
          <a:xfrm>
            <a:off x="2005700" y="4834942"/>
            <a:ext cx="6896100" cy="1229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EEB997-5037-42E0-B3DE-E63BAB0B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550" y="3495131"/>
            <a:ext cx="6953250" cy="1276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894FA6-4689-4FBC-9908-3E2B6C78F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550" y="2098370"/>
            <a:ext cx="69437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</a:t>
            </a:r>
            <a:r>
              <a:rPr lang="ko-KR" altLang="en-US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 블록체인의 도입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9747A-A643-42BF-A061-D68A026DA261}"/>
              </a:ext>
            </a:extLst>
          </p:cNvPr>
          <p:cNvSpPr txBox="1"/>
          <p:nvPr/>
        </p:nvSpPr>
        <p:spPr>
          <a:xfrm>
            <a:off x="1094116" y="3275405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블록체인을 통한 공정성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+?</a:t>
            </a:r>
            <a:endParaRPr lang="ko-KR" altLang="en-US" sz="24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3. </a:t>
            </a:r>
            <a:r>
              <a:rPr lang="ko-KR" altLang="en-US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 </a:t>
            </a:r>
            <a:r>
              <a:rPr lang="en-US" altLang="ko-KR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Bvote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의 기능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6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3. </a:t>
            </a:r>
            <a:r>
              <a:rPr lang="ko-KR" altLang="en-US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 </a:t>
            </a:r>
            <a:r>
              <a:rPr lang="en-US" altLang="ko-KR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Bvote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의 기술적 구현방식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91" y="1090655"/>
            <a:ext cx="193963" cy="8497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954" y="1009672"/>
            <a:ext cx="336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3. </a:t>
            </a:r>
            <a:r>
              <a:rPr lang="ko-KR" altLang="en-US" sz="2800" dirty="0">
                <a:solidFill>
                  <a:srgbClr val="5DC9EF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개발내용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954" y="1486710"/>
            <a:ext cx="388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    </a:t>
            </a:r>
            <a:r>
              <a:rPr lang="en-US" altLang="ko-KR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Bvote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UI</a:t>
            </a:r>
            <a:endParaRPr lang="ko-KR" altLang="en-US" sz="24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4C54C-8F97-4311-816E-B49F1C250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9" y="232663"/>
            <a:ext cx="696238" cy="6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164</Words>
  <Application>Microsoft Office PowerPoint</Application>
  <PresentationFormat>화면 슬라이드 쇼(4:3)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12롯데마트행복Bold</vt:lpstr>
      <vt:lpstr>Arial</vt:lpstr>
      <vt:lpstr>맑은 고딕</vt:lpstr>
      <vt:lpstr>12롯데마트행복Light</vt:lpstr>
      <vt:lpstr>Calibri</vt:lpstr>
      <vt:lpstr>12롯데마트드림Medium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김가영</dc:creator>
  <cp:lastModifiedBy>kangsuyoung</cp:lastModifiedBy>
  <cp:revision>23</cp:revision>
  <dcterms:created xsi:type="dcterms:W3CDTF">2016-03-10T14:48:46Z</dcterms:created>
  <dcterms:modified xsi:type="dcterms:W3CDTF">2017-08-23T11:40:24Z</dcterms:modified>
</cp:coreProperties>
</file>