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E6CD-139D-4F74-ADC3-036A60460730}" type="datetimeFigureOut">
              <a:rPr lang="ko-KR" altLang="en-US" smtClean="0"/>
              <a:t>2017-08-24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286B-9CDB-4086-B6B2-F64C0F067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12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E6CD-139D-4F74-ADC3-036A60460730}" type="datetimeFigureOut">
              <a:rPr lang="ko-KR" altLang="en-US" smtClean="0"/>
              <a:t>2017-08-24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286B-9CDB-4086-B6B2-F64C0F067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253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E6CD-139D-4F74-ADC3-036A60460730}" type="datetimeFigureOut">
              <a:rPr lang="ko-KR" altLang="en-US" smtClean="0"/>
              <a:t>2017-08-24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286B-9CDB-4086-B6B2-F64C0F067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593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E6CD-139D-4F74-ADC3-036A60460730}" type="datetimeFigureOut">
              <a:rPr lang="ko-KR" altLang="en-US" smtClean="0"/>
              <a:t>2017-08-24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286B-9CDB-4086-B6B2-F64C0F067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251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E6CD-139D-4F74-ADC3-036A60460730}" type="datetimeFigureOut">
              <a:rPr lang="ko-KR" altLang="en-US" smtClean="0"/>
              <a:t>2017-08-24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286B-9CDB-4086-B6B2-F64C0F067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858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E6CD-139D-4F74-ADC3-036A60460730}" type="datetimeFigureOut">
              <a:rPr lang="ko-KR" altLang="en-US" smtClean="0"/>
              <a:t>2017-08-24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286B-9CDB-4086-B6B2-F64C0F067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699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E6CD-139D-4F74-ADC3-036A60460730}" type="datetimeFigureOut">
              <a:rPr lang="ko-KR" altLang="en-US" smtClean="0"/>
              <a:t>2017-08-24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286B-9CDB-4086-B6B2-F64C0F067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350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E6CD-139D-4F74-ADC3-036A60460730}" type="datetimeFigureOut">
              <a:rPr lang="ko-KR" altLang="en-US" smtClean="0"/>
              <a:t>2017-08-24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286B-9CDB-4086-B6B2-F64C0F067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401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E6CD-139D-4F74-ADC3-036A60460730}" type="datetimeFigureOut">
              <a:rPr lang="ko-KR" altLang="en-US" smtClean="0"/>
              <a:t>2017-08-24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286B-9CDB-4086-B6B2-F64C0F067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705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E6CD-139D-4F74-ADC3-036A60460730}" type="datetimeFigureOut">
              <a:rPr lang="ko-KR" altLang="en-US" smtClean="0"/>
              <a:t>2017-08-24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286B-9CDB-4086-B6B2-F64C0F067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723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E6CD-139D-4F74-ADC3-036A60460730}" type="datetimeFigureOut">
              <a:rPr lang="ko-KR" altLang="en-US" smtClean="0"/>
              <a:t>2017-08-24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286B-9CDB-4086-B6B2-F64C0F067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28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2E6CD-139D-4F74-ADC3-036A60460730}" type="datetimeFigureOut">
              <a:rPr lang="ko-KR" altLang="en-US" smtClean="0"/>
              <a:t>2017-08-24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A286B-9CDB-4086-B6B2-F64C0F067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86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직사각형 155"/>
          <p:cNvSpPr/>
          <p:nvPr/>
        </p:nvSpPr>
        <p:spPr>
          <a:xfrm>
            <a:off x="2197899" y="2287964"/>
            <a:ext cx="8305344" cy="2483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2197899" y="208630"/>
            <a:ext cx="3296739" cy="1770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6536828" y="107093"/>
            <a:ext cx="3557960" cy="1894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423930" y="2718786"/>
            <a:ext cx="1464329" cy="1469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생년월일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전달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422844" y="2444494"/>
            <a:ext cx="945450" cy="20181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투표선택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954650" y="2451551"/>
            <a:ext cx="926653" cy="20331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투표수행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479285" y="2431715"/>
            <a:ext cx="1323028" cy="2052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결과확인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현황집계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순서도: 자기 디스크 12"/>
          <p:cNvSpPr/>
          <p:nvPr/>
        </p:nvSpPr>
        <p:spPr>
          <a:xfrm>
            <a:off x="2468556" y="5765843"/>
            <a:ext cx="4555524" cy="8979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</a:p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+hash(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key)</a:t>
            </a:r>
          </a:p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투표장에 관한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hash)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92" y="3308095"/>
            <a:ext cx="104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접속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</a:t>
            </a:r>
          </a:p>
        </p:txBody>
      </p:sp>
      <p:cxnSp>
        <p:nvCxnSpPr>
          <p:cNvPr id="25" name="직선 화살표 연결선 24"/>
          <p:cNvCxnSpPr>
            <a:endCxn id="4" idx="1"/>
          </p:cNvCxnSpPr>
          <p:nvPr/>
        </p:nvCxnSpPr>
        <p:spPr>
          <a:xfrm flipV="1">
            <a:off x="903587" y="1093962"/>
            <a:ext cx="1294312" cy="1546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cxnSpLocks/>
          </p:cNvCxnSpPr>
          <p:nvPr/>
        </p:nvCxnSpPr>
        <p:spPr>
          <a:xfrm flipH="1">
            <a:off x="1054502" y="1359436"/>
            <a:ext cx="1160601" cy="1399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cxnSpLocks/>
            <a:endCxn id="6" idx="1"/>
          </p:cNvCxnSpPr>
          <p:nvPr/>
        </p:nvCxnSpPr>
        <p:spPr>
          <a:xfrm>
            <a:off x="1195651" y="3106806"/>
            <a:ext cx="1228279" cy="346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6" idx="3"/>
            <a:endCxn id="9" idx="1"/>
          </p:cNvCxnSpPr>
          <p:nvPr/>
        </p:nvCxnSpPr>
        <p:spPr>
          <a:xfrm>
            <a:off x="3888259" y="3453590"/>
            <a:ext cx="15345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9" idx="3"/>
            <a:endCxn id="10" idx="1"/>
          </p:cNvCxnSpPr>
          <p:nvPr/>
        </p:nvCxnSpPr>
        <p:spPr>
          <a:xfrm>
            <a:off x="6368294" y="3453590"/>
            <a:ext cx="586356" cy="14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0" idx="3"/>
            <a:endCxn id="11" idx="1"/>
          </p:cNvCxnSpPr>
          <p:nvPr/>
        </p:nvCxnSpPr>
        <p:spPr>
          <a:xfrm flipV="1">
            <a:off x="7881303" y="3458212"/>
            <a:ext cx="597982" cy="9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4772107" y="2011197"/>
            <a:ext cx="40634" cy="3755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H="1" flipV="1">
            <a:off x="4533905" y="1979293"/>
            <a:ext cx="803" cy="3787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V="1">
            <a:off x="5494638" y="633271"/>
            <a:ext cx="1042190" cy="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H="1">
            <a:off x="5494638" y="852365"/>
            <a:ext cx="1042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 75"/>
          <p:cNvCxnSpPr>
            <a:stCxn id="9" idx="2"/>
            <a:endCxn id="11" idx="2"/>
          </p:cNvCxnSpPr>
          <p:nvPr/>
        </p:nvCxnSpPr>
        <p:spPr>
          <a:xfrm rot="16200000" flipH="1">
            <a:off x="7507173" y="2851081"/>
            <a:ext cx="22023" cy="3245230"/>
          </a:xfrm>
          <a:prstGeom prst="curvedConnector3">
            <a:avLst>
              <a:gd name="adj1" fmla="val 11380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5494293" y="1598286"/>
            <a:ext cx="1529787" cy="860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H="1" flipV="1">
            <a:off x="5358463" y="1647075"/>
            <a:ext cx="1591380" cy="901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>
            <a:off x="8839427" y="1725212"/>
            <a:ext cx="16250" cy="696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V="1">
            <a:off x="9006592" y="1685004"/>
            <a:ext cx="1" cy="736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모서리가 둥근 직사각형 86"/>
          <p:cNvSpPr/>
          <p:nvPr/>
        </p:nvSpPr>
        <p:spPr>
          <a:xfrm>
            <a:off x="2521644" y="512776"/>
            <a:ext cx="1648889" cy="3995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 수용</a:t>
            </a:r>
          </a:p>
        </p:txBody>
      </p:sp>
      <p:sp>
        <p:nvSpPr>
          <p:cNvPr id="89" name="모서리가 둥근 직사각형 88"/>
          <p:cNvSpPr/>
          <p:nvPr/>
        </p:nvSpPr>
        <p:spPr>
          <a:xfrm>
            <a:off x="4295794" y="514216"/>
            <a:ext cx="911499" cy="3995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제공</a:t>
            </a:r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2522325" y="960107"/>
            <a:ext cx="2690397" cy="3995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사용자정보 확인</a:t>
            </a: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참조</a:t>
            </a: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91" name="모서리가 둥근 직사각형 90"/>
          <p:cNvSpPr/>
          <p:nvPr/>
        </p:nvSpPr>
        <p:spPr>
          <a:xfrm>
            <a:off x="2521643" y="1404580"/>
            <a:ext cx="1648889" cy="4921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수락</a:t>
            </a:r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 제공</a:t>
            </a: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투표해시값</a:t>
            </a: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개인키 할당</a:t>
            </a: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92" name="모서리가 둥근 직사각형 91"/>
          <p:cNvSpPr/>
          <p:nvPr/>
        </p:nvSpPr>
        <p:spPr>
          <a:xfrm>
            <a:off x="4297192" y="1397727"/>
            <a:ext cx="911499" cy="4921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투표 유무 저장</a:t>
            </a:r>
          </a:p>
        </p:txBody>
      </p:sp>
      <p:sp>
        <p:nvSpPr>
          <p:cNvPr id="148" name="모서리가 둥근 직사각형 147"/>
          <p:cNvSpPr/>
          <p:nvPr/>
        </p:nvSpPr>
        <p:spPr>
          <a:xfrm>
            <a:off x="9006592" y="598497"/>
            <a:ext cx="911499" cy="3995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투표생성</a:t>
            </a:r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9006591" y="1133712"/>
            <a:ext cx="911499" cy="3995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현황집계</a:t>
            </a:r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7860058" y="598497"/>
            <a:ext cx="911499" cy="3995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블록 생성</a:t>
            </a:r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7860057" y="1133712"/>
            <a:ext cx="911499" cy="3995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블록 분배</a:t>
            </a:r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6742693" y="606671"/>
            <a:ext cx="911499" cy="3995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투표 생성</a:t>
            </a:r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" name="모서리가 둥근 직사각형 152"/>
          <p:cNvSpPr/>
          <p:nvPr/>
        </p:nvSpPr>
        <p:spPr>
          <a:xfrm>
            <a:off x="6739731" y="1159679"/>
            <a:ext cx="911499" cy="3995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신뢰성 유무 판단</a:t>
            </a:r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3622366" y="175317"/>
            <a:ext cx="821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서버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7765021" y="175317"/>
            <a:ext cx="1101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이더리움</a:t>
            </a:r>
            <a:endParaRPr lang="ko-KR" altLang="en-US" dirty="0"/>
          </a:p>
        </p:txBody>
      </p:sp>
      <p:sp>
        <p:nvSpPr>
          <p:cNvPr id="158" name="원통 157"/>
          <p:cNvSpPr/>
          <p:nvPr/>
        </p:nvSpPr>
        <p:spPr>
          <a:xfrm>
            <a:off x="231824" y="4462684"/>
            <a:ext cx="963827" cy="5129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DB(</a:t>
            </a:r>
            <a:r>
              <a:rPr lang="ko-KR" altLang="en-US" sz="1050" dirty="0"/>
              <a:t>전자지갑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cxnSp>
        <p:nvCxnSpPr>
          <p:cNvPr id="162" name="직선 화살표 연결선 161"/>
          <p:cNvCxnSpPr/>
          <p:nvPr/>
        </p:nvCxnSpPr>
        <p:spPr>
          <a:xfrm flipH="1" flipV="1">
            <a:off x="841677" y="3581960"/>
            <a:ext cx="5809" cy="850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/>
          <p:nvPr/>
        </p:nvCxnSpPr>
        <p:spPr>
          <a:xfrm>
            <a:off x="604278" y="3598593"/>
            <a:ext cx="0" cy="864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래픽 42" descr="아기">
            <a:extLst>
              <a:ext uri="{FF2B5EF4-FFF2-40B4-BE49-F238E27FC236}">
                <a16:creationId xmlns:a16="http://schemas.microsoft.com/office/drawing/2014/main" id="{E8A87A01-CF35-4DF3-86BD-3C8E4F4DE2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83047" y="2526181"/>
            <a:ext cx="1161249" cy="1161249"/>
          </a:xfrm>
          <a:prstGeom prst="rect">
            <a:avLst/>
          </a:prstGeom>
        </p:spPr>
      </p:pic>
      <p:sp>
        <p:nvSpPr>
          <p:cNvPr id="44" name="모서리가 둥근 직사각형 150">
            <a:extLst>
              <a:ext uri="{FF2B5EF4-FFF2-40B4-BE49-F238E27FC236}">
                <a16:creationId xmlns:a16="http://schemas.microsoft.com/office/drawing/2014/main" id="{9F2A0089-62C4-4758-842D-605B77B29CFC}"/>
              </a:ext>
            </a:extLst>
          </p:cNvPr>
          <p:cNvSpPr/>
          <p:nvPr/>
        </p:nvSpPr>
        <p:spPr>
          <a:xfrm>
            <a:off x="7718561" y="1576598"/>
            <a:ext cx="1272726" cy="3995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전자지갑발행</a:t>
            </a:r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197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직사각형 108"/>
          <p:cNvSpPr/>
          <p:nvPr/>
        </p:nvSpPr>
        <p:spPr>
          <a:xfrm>
            <a:off x="6117229" y="2053537"/>
            <a:ext cx="5295983" cy="346681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4969580" y="-3091808"/>
            <a:ext cx="4632819" cy="41686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-4537802" y="1850737"/>
            <a:ext cx="8891526" cy="877935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1605" y="404338"/>
            <a:ext cx="5213659" cy="2034132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03" y="3726328"/>
            <a:ext cx="2079667" cy="2079667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1901842" y="4896404"/>
            <a:ext cx="1721896" cy="1344013"/>
            <a:chOff x="5000482" y="215661"/>
            <a:chExt cx="1753440" cy="1344013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4083" y="215661"/>
              <a:ext cx="904792" cy="904792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7641" y="867045"/>
              <a:ext cx="341234" cy="34123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000482" y="1190342"/>
              <a:ext cx="1753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DB(</a:t>
              </a:r>
              <a:r>
                <a:rPr lang="ko-KR" altLang="en-US" dirty="0"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전자지갑</a:t>
              </a:r>
              <a:r>
                <a:rPr lang="en-US" altLang="ko-KR" dirty="0"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)</a:t>
              </a:r>
              <a:endPara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86" r="84454"/>
          <a:stretch/>
        </p:blipFill>
        <p:spPr>
          <a:xfrm>
            <a:off x="10412248" y="2034539"/>
            <a:ext cx="319178" cy="521543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262" y="-1145350"/>
            <a:ext cx="2594585" cy="824292"/>
          </a:xfrm>
          <a:prstGeom prst="rect">
            <a:avLst/>
          </a:prstGeom>
        </p:spPr>
      </p:pic>
      <p:cxnSp>
        <p:nvCxnSpPr>
          <p:cNvPr id="52" name="직선 화살표 연결선 51"/>
          <p:cNvCxnSpPr/>
          <p:nvPr/>
        </p:nvCxnSpPr>
        <p:spPr>
          <a:xfrm>
            <a:off x="1556653" y="2531992"/>
            <a:ext cx="0" cy="108929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1753497" y="2534290"/>
            <a:ext cx="14259" cy="1086993"/>
          </a:xfrm>
          <a:prstGeom prst="straightConnector1">
            <a:avLst/>
          </a:prstGeom>
          <a:ln w="381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822807" y="5354679"/>
            <a:ext cx="136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회원정보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4797329" y="4461069"/>
            <a:ext cx="1135847" cy="787333"/>
            <a:chOff x="2871176" y="2791235"/>
            <a:chExt cx="1135847" cy="787333"/>
          </a:xfrm>
        </p:grpSpPr>
        <p:sp>
          <p:nvSpPr>
            <p:cNvPr id="56" name="TextBox 55"/>
            <p:cNvSpPr txBox="1"/>
            <p:nvPr/>
          </p:nvSpPr>
          <p:spPr>
            <a:xfrm>
              <a:off x="2871176" y="3209236"/>
              <a:ext cx="1135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전자지갑</a:t>
              </a:r>
            </a:p>
          </p:txBody>
        </p:sp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1217" y="2791235"/>
              <a:ext cx="427386" cy="435216"/>
            </a:xfrm>
            <a:prstGeom prst="rect">
              <a:avLst/>
            </a:prstGeom>
          </p:spPr>
        </p:pic>
      </p:grpSp>
      <p:sp>
        <p:nvSpPr>
          <p:cNvPr id="61" name="TextBox 60"/>
          <p:cNvSpPr txBox="1"/>
          <p:nvPr/>
        </p:nvSpPr>
        <p:spPr>
          <a:xfrm>
            <a:off x="10779800" y="2056736"/>
            <a:ext cx="137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Ethereum</a:t>
            </a:r>
            <a:endParaRPr lang="ko-KR" altLang="en-US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9807738" y="-3091808"/>
            <a:ext cx="3808353" cy="41686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2354473" y="1908565"/>
            <a:ext cx="1628759" cy="1500452"/>
            <a:chOff x="2530177" y="1939308"/>
            <a:chExt cx="1628759" cy="1500452"/>
          </a:xfrm>
        </p:grpSpPr>
        <p:sp>
          <p:nvSpPr>
            <p:cNvPr id="47" name="원호 46"/>
            <p:cNvSpPr/>
            <p:nvPr/>
          </p:nvSpPr>
          <p:spPr>
            <a:xfrm rot="3726690">
              <a:off x="2594331" y="1875154"/>
              <a:ext cx="1500452" cy="1628759"/>
            </a:xfrm>
            <a:prstGeom prst="arc">
              <a:avLst>
                <a:gd name="adj1" fmla="val 17734095"/>
                <a:gd name="adj2" fmla="val 111833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48" name="갈매기형 수장 47"/>
            <p:cNvSpPr/>
            <p:nvPr/>
          </p:nvSpPr>
          <p:spPr>
            <a:xfrm rot="8804467">
              <a:off x="3632717" y="3284792"/>
              <a:ext cx="145283" cy="121586"/>
            </a:xfrm>
            <a:prstGeom prst="chevron">
              <a:avLst>
                <a:gd name="adj" fmla="val 74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 rot="5400000" flipV="1">
            <a:off x="3558425" y="-739063"/>
            <a:ext cx="2243039" cy="2152249"/>
            <a:chOff x="2530177" y="1939308"/>
            <a:chExt cx="1628759" cy="1500452"/>
          </a:xfrm>
        </p:grpSpPr>
        <p:sp>
          <p:nvSpPr>
            <p:cNvPr id="94" name="원호 93"/>
            <p:cNvSpPr/>
            <p:nvPr/>
          </p:nvSpPr>
          <p:spPr>
            <a:xfrm rot="3726690">
              <a:off x="2594331" y="1875154"/>
              <a:ext cx="1500452" cy="1628759"/>
            </a:xfrm>
            <a:prstGeom prst="arc">
              <a:avLst>
                <a:gd name="adj1" fmla="val 17734095"/>
                <a:gd name="adj2" fmla="val 111833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95" name="갈매기형 수장 94"/>
            <p:cNvSpPr/>
            <p:nvPr/>
          </p:nvSpPr>
          <p:spPr>
            <a:xfrm rot="8804467">
              <a:off x="3636867" y="3291966"/>
              <a:ext cx="145283" cy="121586"/>
            </a:xfrm>
            <a:prstGeom prst="chevron">
              <a:avLst>
                <a:gd name="adj" fmla="val 74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</p:grpSp>
      <p:grpSp>
        <p:nvGrpSpPr>
          <p:cNvPr id="99" name="그룹 98"/>
          <p:cNvGrpSpPr/>
          <p:nvPr/>
        </p:nvGrpSpPr>
        <p:grpSpPr>
          <a:xfrm rot="6753605" flipV="1">
            <a:off x="1661146" y="-8411384"/>
            <a:ext cx="10251754" cy="10639149"/>
            <a:chOff x="2530177" y="1939308"/>
            <a:chExt cx="1628759" cy="1500452"/>
          </a:xfrm>
        </p:grpSpPr>
        <p:sp>
          <p:nvSpPr>
            <p:cNvPr id="100" name="원호 99"/>
            <p:cNvSpPr/>
            <p:nvPr/>
          </p:nvSpPr>
          <p:spPr>
            <a:xfrm rot="3726690">
              <a:off x="2594331" y="1875154"/>
              <a:ext cx="1500452" cy="1628759"/>
            </a:xfrm>
            <a:prstGeom prst="arc">
              <a:avLst>
                <a:gd name="adj1" fmla="val 17734095"/>
                <a:gd name="adj2" fmla="val 111833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101" name="갈매기형 수장 100"/>
            <p:cNvSpPr/>
            <p:nvPr/>
          </p:nvSpPr>
          <p:spPr>
            <a:xfrm rot="8804467">
              <a:off x="3706715" y="3349548"/>
              <a:ext cx="27706" cy="23187"/>
            </a:xfrm>
            <a:prstGeom prst="chevron">
              <a:avLst>
                <a:gd name="adj" fmla="val 74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3923037" y="2908994"/>
            <a:ext cx="506056" cy="689606"/>
            <a:chOff x="6594740" y="3209925"/>
            <a:chExt cx="506056" cy="689606"/>
          </a:xfrm>
        </p:grpSpPr>
        <p:pic>
          <p:nvPicPr>
            <p:cNvPr id="102" name="그림 101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56" t="42643"/>
            <a:stretch/>
          </p:blipFill>
          <p:spPr>
            <a:xfrm rot="1617899">
              <a:off x="6594740" y="3321833"/>
              <a:ext cx="506056" cy="577698"/>
            </a:xfrm>
            <a:prstGeom prst="rect">
              <a:avLst/>
            </a:prstGeom>
          </p:spPr>
        </p:pic>
        <p:sp>
          <p:nvSpPr>
            <p:cNvPr id="53" name="직사각형 52"/>
            <p:cNvSpPr/>
            <p:nvPr/>
          </p:nvSpPr>
          <p:spPr>
            <a:xfrm>
              <a:off x="6635115" y="3209925"/>
              <a:ext cx="394335" cy="1543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4832252" y="552289"/>
            <a:ext cx="506056" cy="689606"/>
            <a:chOff x="6594740" y="3209925"/>
            <a:chExt cx="506056" cy="689606"/>
          </a:xfrm>
        </p:grpSpPr>
        <p:pic>
          <p:nvPicPr>
            <p:cNvPr id="104" name="그림 103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56" t="42643"/>
            <a:stretch/>
          </p:blipFill>
          <p:spPr>
            <a:xfrm rot="1617899">
              <a:off x="6594740" y="3321833"/>
              <a:ext cx="506056" cy="577698"/>
            </a:xfrm>
            <a:prstGeom prst="rect">
              <a:avLst/>
            </a:prstGeom>
          </p:spPr>
        </p:pic>
        <p:sp>
          <p:nvSpPr>
            <p:cNvPr id="105" name="직사각형 104"/>
            <p:cNvSpPr/>
            <p:nvPr/>
          </p:nvSpPr>
          <p:spPr>
            <a:xfrm>
              <a:off x="6635115" y="3209925"/>
              <a:ext cx="394335" cy="1543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9472950" y="464061"/>
            <a:ext cx="506056" cy="689606"/>
            <a:chOff x="6594740" y="3209925"/>
            <a:chExt cx="506056" cy="689606"/>
          </a:xfrm>
        </p:grpSpPr>
        <p:pic>
          <p:nvPicPr>
            <p:cNvPr id="107" name="그림 106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56" t="42643"/>
            <a:stretch/>
          </p:blipFill>
          <p:spPr>
            <a:xfrm rot="1617899">
              <a:off x="6594740" y="3321833"/>
              <a:ext cx="506056" cy="577698"/>
            </a:xfrm>
            <a:prstGeom prst="rect">
              <a:avLst/>
            </a:prstGeom>
          </p:spPr>
        </p:pic>
        <p:sp>
          <p:nvSpPr>
            <p:cNvPr id="108" name="직사각형 107"/>
            <p:cNvSpPr/>
            <p:nvPr/>
          </p:nvSpPr>
          <p:spPr>
            <a:xfrm>
              <a:off x="6635115" y="3209925"/>
              <a:ext cx="394335" cy="1543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604355" y="-233699"/>
            <a:ext cx="1785528" cy="744023"/>
            <a:chOff x="1038333" y="-534499"/>
            <a:chExt cx="1785528" cy="744023"/>
          </a:xfrm>
        </p:grpSpPr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333" y="-534499"/>
              <a:ext cx="744023" cy="744023"/>
            </a:xfrm>
            <a:prstGeom prst="rect">
              <a:avLst/>
            </a:prstGeom>
          </p:spPr>
        </p:pic>
        <p:sp>
          <p:nvSpPr>
            <p:cNvPr id="111" name="TextBox 110"/>
            <p:cNvSpPr txBox="1"/>
            <p:nvPr/>
          </p:nvSpPr>
          <p:spPr>
            <a:xfrm>
              <a:off x="1811391" y="-294283"/>
              <a:ext cx="1012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Server</a:t>
              </a:r>
              <a:endPara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1126343" y="5325751"/>
            <a:ext cx="101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Client</a:t>
            </a:r>
            <a:endParaRPr lang="ko-KR" altLang="en-US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21" y="584494"/>
            <a:ext cx="914741" cy="914741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845" y="321317"/>
            <a:ext cx="1200556" cy="1200556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285360" y="1561117"/>
            <a:ext cx="2997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UI</a:t>
            </a:r>
            <a:r>
              <a: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제공</a:t>
            </a:r>
            <a:endParaRPr lang="en-US" altLang="ko-KR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r>
              <a:rPr lang="en-US" altLang="ko-KR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(</a:t>
            </a:r>
            <a:r>
              <a: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회원가입</a:t>
            </a:r>
            <a:r>
              <a:rPr lang="en-US" altLang="ko-KR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, </a:t>
            </a:r>
            <a:r>
              <a:rPr lang="ko-KR" altLang="en-US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투표선택</a:t>
            </a:r>
            <a:r>
              <a:rPr lang="en-US" altLang="ko-KR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, </a:t>
            </a:r>
            <a:r>
              <a:rPr lang="ko-KR" altLang="en-US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투표수행</a:t>
            </a:r>
            <a:r>
              <a:rPr lang="en-US" altLang="ko-KR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, </a:t>
            </a:r>
            <a:r>
              <a:rPr lang="ko-KR" altLang="en-US" dirty="0" err="1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현황집계</a:t>
            </a:r>
            <a:r>
              <a:rPr lang="en-US" altLang="ko-KR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) </a:t>
            </a:r>
            <a:endParaRPr lang="ko-KR" altLang="en-US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-21741" y="1703716"/>
            <a:ext cx="2428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클라이언트 수용</a:t>
            </a:r>
            <a:r>
              <a:rPr lang="en-US" altLang="ko-KR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,</a:t>
            </a:r>
          </a:p>
          <a:p>
            <a:pPr algn="ctr"/>
            <a:r>
              <a:rPr lang="en-US" altLang="ko-KR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DB</a:t>
            </a:r>
            <a:r>
              <a: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를 통한 사용자 관리</a:t>
            </a:r>
            <a:endParaRPr lang="en-US" altLang="ko-KR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219" y="1957541"/>
            <a:ext cx="1173273" cy="1173273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6463032" y="3011068"/>
            <a:ext cx="4641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Transaction</a:t>
            </a:r>
            <a:r>
              <a:rPr lang="ko-KR" altLang="en-US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생성</a:t>
            </a:r>
            <a:r>
              <a:rPr lang="en-US" altLang="ko-KR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및 투표결과 확인</a:t>
            </a:r>
            <a:endParaRPr lang="en-US" altLang="ko-KR" dirty="0" smtClean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cxnSp>
        <p:nvCxnSpPr>
          <p:cNvPr id="121" name="직선 화살표 연결선 120"/>
          <p:cNvCxnSpPr/>
          <p:nvPr/>
        </p:nvCxnSpPr>
        <p:spPr>
          <a:xfrm>
            <a:off x="4268178" y="5104378"/>
            <a:ext cx="2234880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/>
          <p:nvPr/>
        </p:nvCxnSpPr>
        <p:spPr>
          <a:xfrm>
            <a:off x="4247858" y="5242168"/>
            <a:ext cx="2255200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/>
          <p:nvPr/>
        </p:nvCxnSpPr>
        <p:spPr>
          <a:xfrm>
            <a:off x="5319456" y="2435996"/>
            <a:ext cx="782015" cy="234625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/>
          <p:nvPr/>
        </p:nvCxnSpPr>
        <p:spPr>
          <a:xfrm>
            <a:off x="4872627" y="2438470"/>
            <a:ext cx="1248625" cy="38668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786127" y="-869985"/>
            <a:ext cx="2302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Database</a:t>
            </a:r>
            <a:endParaRPr lang="ko-KR" altLang="en-US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cxnSp>
        <p:nvCxnSpPr>
          <p:cNvPr id="134" name="직선 화살표 연결선 133"/>
          <p:cNvCxnSpPr/>
          <p:nvPr/>
        </p:nvCxnSpPr>
        <p:spPr>
          <a:xfrm>
            <a:off x="3034338" y="-94643"/>
            <a:ext cx="6018" cy="33455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/>
          <p:nvPr/>
        </p:nvCxnSpPr>
        <p:spPr>
          <a:xfrm>
            <a:off x="2847316" y="-106664"/>
            <a:ext cx="10160" cy="325937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512" y="3590569"/>
            <a:ext cx="1007192" cy="1007192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6585762" y="4647757"/>
            <a:ext cx="2501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블록생성</a:t>
            </a:r>
            <a:r>
              <a: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및 </a:t>
            </a:r>
            <a:r>
              <a:rPr lang="ko-KR" altLang="en-US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분배</a:t>
            </a:r>
            <a:r>
              <a:rPr lang="en-US" altLang="ko-KR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</a:p>
          <a:p>
            <a:r>
              <a:rPr lang="ko-KR" altLang="en-US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신뢰성 </a:t>
            </a:r>
            <a:r>
              <a: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유무 판단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740589" y="4706257"/>
            <a:ext cx="2864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투표생성</a:t>
            </a:r>
            <a:r>
              <a:rPr lang="en-US" altLang="ko-KR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, </a:t>
            </a:r>
            <a:r>
              <a:rPr lang="ko-KR" altLang="en-US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투표 </a:t>
            </a:r>
            <a:r>
              <a: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유무 저장</a:t>
            </a:r>
            <a:endParaRPr lang="en-US" altLang="ko-KR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endParaRPr lang="ko-KR" altLang="en-US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748" y="3617464"/>
            <a:ext cx="1125311" cy="1007192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6828949" y="244130"/>
            <a:ext cx="101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Client</a:t>
            </a:r>
            <a:endParaRPr lang="ko-KR" altLang="en-US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1205679" y="279395"/>
            <a:ext cx="101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Client</a:t>
            </a:r>
            <a:endParaRPr lang="ko-KR" altLang="en-US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645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4275972" y="5507512"/>
            <a:ext cx="6220773" cy="2553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Linux 14.04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274232" y="5247336"/>
            <a:ext cx="6220773" cy="2553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Web3</a:t>
            </a:r>
            <a:endParaRPr lang="ko-KR" altLang="en-US" dirty="0"/>
          </a:p>
        </p:txBody>
      </p:sp>
      <p:sp>
        <p:nvSpPr>
          <p:cNvPr id="156" name="직사각형 155"/>
          <p:cNvSpPr/>
          <p:nvPr/>
        </p:nvSpPr>
        <p:spPr>
          <a:xfrm>
            <a:off x="4263295" y="2301947"/>
            <a:ext cx="6231709" cy="2925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2197899" y="208630"/>
            <a:ext cx="3296739" cy="1770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6536828" y="107093"/>
            <a:ext cx="3557960" cy="1894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423930" y="2718786"/>
            <a:ext cx="1464329" cy="1469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HTML5</a:t>
            </a:r>
          </a:p>
          <a:p>
            <a:pPr algn="ctr"/>
            <a:r>
              <a:rPr lang="en-US" altLang="ko-KR" dirty="0" err="1"/>
              <a:t>css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085090" y="2444494"/>
            <a:ext cx="1207570" cy="20181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HTML5 </a:t>
            </a:r>
            <a:r>
              <a:rPr lang="en-US" altLang="ko-KR" sz="1600" dirty="0" err="1"/>
              <a:t>css</a:t>
            </a:r>
            <a:r>
              <a:rPr lang="en-US" altLang="ko-KR" sz="1600" dirty="0"/>
              <a:t> bootstrap</a:t>
            </a:r>
            <a:endParaRPr lang="ko-KR" altLang="en-US" sz="16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954653" y="2451551"/>
            <a:ext cx="1202760" cy="20331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HTML5 </a:t>
            </a:r>
            <a:r>
              <a:rPr lang="en-US" altLang="ko-KR" sz="1600" dirty="0" err="1"/>
              <a:t>css</a:t>
            </a:r>
            <a:r>
              <a:rPr lang="en-US" altLang="ko-KR" sz="1600" dirty="0"/>
              <a:t> bootstrap</a:t>
            </a:r>
            <a:endParaRPr lang="ko-KR" altLang="en-US" sz="16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8871061" y="2445522"/>
            <a:ext cx="1323028" cy="2052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css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순서도: 자기 디스크 12"/>
          <p:cNvSpPr/>
          <p:nvPr/>
        </p:nvSpPr>
        <p:spPr>
          <a:xfrm>
            <a:off x="3278648" y="6104787"/>
            <a:ext cx="3652158" cy="63778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PostgreSQL</a:t>
            </a:r>
          </a:p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+hash(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key)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투표장에 관한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hash)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23435" y="2673702"/>
            <a:ext cx="104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접속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</a:t>
            </a:r>
          </a:p>
        </p:txBody>
      </p:sp>
      <p:cxnSp>
        <p:nvCxnSpPr>
          <p:cNvPr id="25" name="직선 화살표 연결선 24"/>
          <p:cNvCxnSpPr>
            <a:endCxn id="4" idx="1"/>
          </p:cNvCxnSpPr>
          <p:nvPr/>
        </p:nvCxnSpPr>
        <p:spPr>
          <a:xfrm flipV="1">
            <a:off x="903587" y="1093962"/>
            <a:ext cx="1294312" cy="1546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6" idx="3"/>
            <a:endCxn id="9" idx="1"/>
          </p:cNvCxnSpPr>
          <p:nvPr/>
        </p:nvCxnSpPr>
        <p:spPr>
          <a:xfrm>
            <a:off x="3888259" y="3453590"/>
            <a:ext cx="11968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9" idx="3"/>
            <a:endCxn id="10" idx="1"/>
          </p:cNvCxnSpPr>
          <p:nvPr/>
        </p:nvCxnSpPr>
        <p:spPr>
          <a:xfrm>
            <a:off x="6292660" y="3453590"/>
            <a:ext cx="661993" cy="14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0" idx="3"/>
            <a:endCxn id="11" idx="1"/>
          </p:cNvCxnSpPr>
          <p:nvPr/>
        </p:nvCxnSpPr>
        <p:spPr>
          <a:xfrm>
            <a:off x="8157413" y="3468130"/>
            <a:ext cx="713648" cy="3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endCxn id="13" idx="1"/>
          </p:cNvCxnSpPr>
          <p:nvPr/>
        </p:nvCxnSpPr>
        <p:spPr>
          <a:xfrm>
            <a:off x="4778438" y="1951722"/>
            <a:ext cx="326289" cy="4153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H="1" flipV="1">
            <a:off x="4533907" y="1979295"/>
            <a:ext cx="282608" cy="4125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V="1">
            <a:off x="5494638" y="633271"/>
            <a:ext cx="1042190" cy="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H="1">
            <a:off x="5494638" y="852365"/>
            <a:ext cx="1042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 75"/>
          <p:cNvCxnSpPr>
            <a:stCxn id="9" idx="2"/>
            <a:endCxn id="11" idx="2"/>
          </p:cNvCxnSpPr>
          <p:nvPr/>
        </p:nvCxnSpPr>
        <p:spPr>
          <a:xfrm rot="16200000" flipH="1">
            <a:off x="7592810" y="2558750"/>
            <a:ext cx="35830" cy="3843700"/>
          </a:xfrm>
          <a:prstGeom prst="curvedConnector3">
            <a:avLst>
              <a:gd name="adj1" fmla="val 7380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5494293" y="1598286"/>
            <a:ext cx="1529787" cy="860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H="1" flipV="1">
            <a:off x="5358463" y="1647075"/>
            <a:ext cx="1591380" cy="901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endCxn id="11" idx="0"/>
          </p:cNvCxnSpPr>
          <p:nvPr/>
        </p:nvCxnSpPr>
        <p:spPr>
          <a:xfrm>
            <a:off x="8839427" y="1725212"/>
            <a:ext cx="693148" cy="720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H="1" flipV="1">
            <a:off x="9305360" y="2018374"/>
            <a:ext cx="398607" cy="410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모서리가 둥근 직사각형 86"/>
          <p:cNvSpPr/>
          <p:nvPr/>
        </p:nvSpPr>
        <p:spPr>
          <a:xfrm>
            <a:off x="2507314" y="512776"/>
            <a:ext cx="1648889" cy="3995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 수용</a:t>
            </a:r>
          </a:p>
        </p:txBody>
      </p:sp>
      <p:sp>
        <p:nvSpPr>
          <p:cNvPr id="89" name="모서리가 둥근 직사각형 88"/>
          <p:cNvSpPr/>
          <p:nvPr/>
        </p:nvSpPr>
        <p:spPr>
          <a:xfrm>
            <a:off x="4281464" y="514216"/>
            <a:ext cx="911499" cy="3995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제공</a:t>
            </a:r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2507995" y="960107"/>
            <a:ext cx="2690397" cy="3995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사용자정보 확인</a:t>
            </a: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참조</a:t>
            </a: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91" name="모서리가 둥근 직사각형 90"/>
          <p:cNvSpPr/>
          <p:nvPr/>
        </p:nvSpPr>
        <p:spPr>
          <a:xfrm>
            <a:off x="2507313" y="1404580"/>
            <a:ext cx="1648889" cy="4921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수락</a:t>
            </a:r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 제공</a:t>
            </a: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투표해시값</a:t>
            </a: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개인키 할당</a:t>
            </a: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92" name="모서리가 둥근 직사각형 91"/>
          <p:cNvSpPr/>
          <p:nvPr/>
        </p:nvSpPr>
        <p:spPr>
          <a:xfrm>
            <a:off x="4282862" y="1397727"/>
            <a:ext cx="911499" cy="4921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투표 유무 저장</a:t>
            </a:r>
          </a:p>
        </p:txBody>
      </p:sp>
      <p:sp>
        <p:nvSpPr>
          <p:cNvPr id="148" name="모서리가 둥근 직사각형 147"/>
          <p:cNvSpPr/>
          <p:nvPr/>
        </p:nvSpPr>
        <p:spPr>
          <a:xfrm>
            <a:off x="9006592" y="598497"/>
            <a:ext cx="911499" cy="3995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투표생성</a:t>
            </a:r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9006591" y="1133712"/>
            <a:ext cx="911499" cy="3995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현황집계</a:t>
            </a:r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7860058" y="598497"/>
            <a:ext cx="911499" cy="3995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블록 생성</a:t>
            </a:r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7860057" y="1133712"/>
            <a:ext cx="911499" cy="3995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블록 분배</a:t>
            </a:r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6742693" y="606671"/>
            <a:ext cx="911499" cy="3995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투표 생성</a:t>
            </a:r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" name="모서리가 둥근 직사각형 152"/>
          <p:cNvSpPr/>
          <p:nvPr/>
        </p:nvSpPr>
        <p:spPr>
          <a:xfrm>
            <a:off x="6739731" y="1159679"/>
            <a:ext cx="911499" cy="3995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신뢰성 유무 판단</a:t>
            </a:r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2215103" y="175317"/>
            <a:ext cx="3279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Apache</a:t>
            </a:r>
            <a:endParaRPr lang="ko-KR" alt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6536482" y="175317"/>
            <a:ext cx="3558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Ethereum</a:t>
            </a:r>
            <a:endParaRPr lang="ko-KR" altLang="en-US" dirty="0"/>
          </a:p>
        </p:txBody>
      </p:sp>
      <p:sp>
        <p:nvSpPr>
          <p:cNvPr id="158" name="원통 157"/>
          <p:cNvSpPr/>
          <p:nvPr/>
        </p:nvSpPr>
        <p:spPr>
          <a:xfrm>
            <a:off x="231824" y="4462684"/>
            <a:ext cx="963827" cy="5129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DB(</a:t>
            </a:r>
            <a:r>
              <a:rPr lang="ko-KR" altLang="en-US" sz="1050" dirty="0"/>
              <a:t>전자지갑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cxnSp>
        <p:nvCxnSpPr>
          <p:cNvPr id="162" name="직선 화살표 연결선 161"/>
          <p:cNvCxnSpPr/>
          <p:nvPr/>
        </p:nvCxnSpPr>
        <p:spPr>
          <a:xfrm flipV="1">
            <a:off x="496961" y="3569925"/>
            <a:ext cx="1" cy="910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/>
          <p:nvPr/>
        </p:nvCxnSpPr>
        <p:spPr>
          <a:xfrm>
            <a:off x="610349" y="3587449"/>
            <a:ext cx="0" cy="864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486674" y="5598436"/>
            <a:ext cx="90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TCP/IP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82227" y="3047814"/>
            <a:ext cx="744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274232" y="3157837"/>
            <a:ext cx="744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292660" y="3157837"/>
            <a:ext cx="744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110684" y="3065151"/>
            <a:ext cx="744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195480" y="4534604"/>
            <a:ext cx="744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562598" y="1782854"/>
            <a:ext cx="938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TCP/IP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315633" y="1977366"/>
            <a:ext cx="129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JSON RPC</a:t>
            </a:r>
            <a:endParaRPr lang="ko-KR" altLang="en-US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5342969" y="4680852"/>
            <a:ext cx="595525" cy="4660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Web3</a:t>
            </a:r>
            <a:endParaRPr lang="en-US" altLang="ko-KR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66195" y="2629243"/>
            <a:ext cx="1108824" cy="9412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HTML5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cxnSpLocks/>
            <a:endCxn id="18" idx="0"/>
          </p:cNvCxnSpPr>
          <p:nvPr/>
        </p:nvCxnSpPr>
        <p:spPr>
          <a:xfrm>
            <a:off x="461308" y="2053493"/>
            <a:ext cx="259299" cy="57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6" idx="0"/>
          </p:cNvCxnSpPr>
          <p:nvPr/>
        </p:nvCxnSpPr>
        <p:spPr>
          <a:xfrm flipV="1">
            <a:off x="3156095" y="1951722"/>
            <a:ext cx="15473" cy="767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3278648" y="1977366"/>
            <a:ext cx="0" cy="741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18" idx="3"/>
            <a:endCxn id="6" idx="1"/>
          </p:cNvCxnSpPr>
          <p:nvPr/>
        </p:nvCxnSpPr>
        <p:spPr>
          <a:xfrm>
            <a:off x="1275019" y="3099869"/>
            <a:ext cx="1148911" cy="353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H="1">
            <a:off x="1133378" y="1333469"/>
            <a:ext cx="1064522" cy="1312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 110"/>
          <p:cNvCxnSpPr>
            <a:cxnSpLocks/>
            <a:stCxn id="18" idx="2"/>
          </p:cNvCxnSpPr>
          <p:nvPr/>
        </p:nvCxnSpPr>
        <p:spPr>
          <a:xfrm rot="16200000" flipH="1">
            <a:off x="2561024" y="1730078"/>
            <a:ext cx="898000" cy="457883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래픽 7" descr="아기">
            <a:extLst>
              <a:ext uri="{FF2B5EF4-FFF2-40B4-BE49-F238E27FC236}">
                <a16:creationId xmlns:a16="http://schemas.microsoft.com/office/drawing/2014/main" id="{EF5C984F-DFDC-4F4C-9114-D667982A3D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1461" y="1317119"/>
            <a:ext cx="914400" cy="914400"/>
          </a:xfrm>
          <a:prstGeom prst="rect">
            <a:avLst/>
          </a:prstGeom>
        </p:spPr>
      </p:pic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3BBF66A-4581-498D-8C9E-8D6FC850C625}"/>
              </a:ext>
            </a:extLst>
          </p:cNvPr>
          <p:cNvCxnSpPr>
            <a:cxnSpLocks/>
          </p:cNvCxnSpPr>
          <p:nvPr/>
        </p:nvCxnSpPr>
        <p:spPr>
          <a:xfrm>
            <a:off x="3246279" y="4129641"/>
            <a:ext cx="1311742" cy="1975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모서리가 둥근 직사각형 150">
            <a:extLst>
              <a:ext uri="{FF2B5EF4-FFF2-40B4-BE49-F238E27FC236}">
                <a16:creationId xmlns:a16="http://schemas.microsoft.com/office/drawing/2014/main" id="{4C078CC4-209A-4470-8C22-24ADF7C93EAB}"/>
              </a:ext>
            </a:extLst>
          </p:cNvPr>
          <p:cNvSpPr/>
          <p:nvPr/>
        </p:nvSpPr>
        <p:spPr>
          <a:xfrm>
            <a:off x="7718561" y="1576598"/>
            <a:ext cx="1272726" cy="3995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전자지갑발행</a:t>
            </a:r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319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96485" y="1943497"/>
            <a:ext cx="5295983" cy="346681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4969580" y="-3091808"/>
            <a:ext cx="4632819" cy="41686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-4537802" y="1850737"/>
            <a:ext cx="8891526" cy="877935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1605" y="404338"/>
            <a:ext cx="5213659" cy="2034132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03" y="3726328"/>
            <a:ext cx="2079667" cy="2079667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411905" y="4936745"/>
            <a:ext cx="1721896" cy="1249827"/>
            <a:chOff x="5163862" y="215661"/>
            <a:chExt cx="1753440" cy="1249827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4083" y="215661"/>
              <a:ext cx="904792" cy="904792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7641" y="867045"/>
              <a:ext cx="341234" cy="341234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163862" y="1096156"/>
              <a:ext cx="1753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swarm</a:t>
              </a:r>
              <a:endPara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86" r="84454"/>
          <a:stretch/>
        </p:blipFill>
        <p:spPr>
          <a:xfrm>
            <a:off x="10358168" y="5784615"/>
            <a:ext cx="319178" cy="521543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>
            <a:off x="1556653" y="2531992"/>
            <a:ext cx="0" cy="108929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1753497" y="2534290"/>
            <a:ext cx="14259" cy="1086993"/>
          </a:xfrm>
          <a:prstGeom prst="straightConnector1">
            <a:avLst/>
          </a:prstGeom>
          <a:ln w="381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81686" y="2891971"/>
            <a:ext cx="136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HTTP</a:t>
            </a:r>
            <a:endParaRPr lang="ko-KR" altLang="en-US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25720" y="5806812"/>
            <a:ext cx="137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Geth</a:t>
            </a:r>
            <a:endParaRPr lang="ko-KR" altLang="en-US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9807738" y="-3091808"/>
            <a:ext cx="3808353" cy="41686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2354473" y="1908565"/>
            <a:ext cx="1628759" cy="1500452"/>
            <a:chOff x="2530177" y="1939308"/>
            <a:chExt cx="1628759" cy="1500452"/>
          </a:xfrm>
        </p:grpSpPr>
        <p:sp>
          <p:nvSpPr>
            <p:cNvPr id="24" name="원호 23"/>
            <p:cNvSpPr/>
            <p:nvPr/>
          </p:nvSpPr>
          <p:spPr>
            <a:xfrm rot="3726690">
              <a:off x="2594331" y="1875154"/>
              <a:ext cx="1500452" cy="1628759"/>
            </a:xfrm>
            <a:prstGeom prst="arc">
              <a:avLst>
                <a:gd name="adj1" fmla="val 17734095"/>
                <a:gd name="adj2" fmla="val 111833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25" name="갈매기형 수장 24"/>
            <p:cNvSpPr/>
            <p:nvPr/>
          </p:nvSpPr>
          <p:spPr>
            <a:xfrm rot="8804467">
              <a:off x="3632717" y="3284792"/>
              <a:ext cx="145283" cy="121586"/>
            </a:xfrm>
            <a:prstGeom prst="chevron">
              <a:avLst>
                <a:gd name="adj" fmla="val 74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 rot="5400000" flipV="1">
            <a:off x="3558425" y="-739063"/>
            <a:ext cx="2243039" cy="2152249"/>
            <a:chOff x="2530177" y="1939308"/>
            <a:chExt cx="1628759" cy="1500452"/>
          </a:xfrm>
        </p:grpSpPr>
        <p:sp>
          <p:nvSpPr>
            <p:cNvPr id="27" name="원호 26"/>
            <p:cNvSpPr/>
            <p:nvPr/>
          </p:nvSpPr>
          <p:spPr>
            <a:xfrm rot="3726690">
              <a:off x="2594331" y="1875154"/>
              <a:ext cx="1500452" cy="1628759"/>
            </a:xfrm>
            <a:prstGeom prst="arc">
              <a:avLst>
                <a:gd name="adj1" fmla="val 17734095"/>
                <a:gd name="adj2" fmla="val 111833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28" name="갈매기형 수장 27"/>
            <p:cNvSpPr/>
            <p:nvPr/>
          </p:nvSpPr>
          <p:spPr>
            <a:xfrm rot="8804467">
              <a:off x="3636867" y="3291966"/>
              <a:ext cx="145283" cy="121586"/>
            </a:xfrm>
            <a:prstGeom prst="chevron">
              <a:avLst>
                <a:gd name="adj" fmla="val 74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 rot="6753605" flipV="1">
            <a:off x="1661146" y="-8411384"/>
            <a:ext cx="10251754" cy="10639149"/>
            <a:chOff x="2530177" y="1939308"/>
            <a:chExt cx="1628759" cy="1500452"/>
          </a:xfrm>
        </p:grpSpPr>
        <p:sp>
          <p:nvSpPr>
            <p:cNvPr id="30" name="원호 29"/>
            <p:cNvSpPr/>
            <p:nvPr/>
          </p:nvSpPr>
          <p:spPr>
            <a:xfrm rot="3726690">
              <a:off x="2594331" y="1875154"/>
              <a:ext cx="1500452" cy="1628759"/>
            </a:xfrm>
            <a:prstGeom prst="arc">
              <a:avLst>
                <a:gd name="adj1" fmla="val 17734095"/>
                <a:gd name="adj2" fmla="val 111833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31" name="갈매기형 수장 30"/>
            <p:cNvSpPr/>
            <p:nvPr/>
          </p:nvSpPr>
          <p:spPr>
            <a:xfrm rot="8804467">
              <a:off x="3706715" y="3349548"/>
              <a:ext cx="27706" cy="23187"/>
            </a:xfrm>
            <a:prstGeom prst="chevron">
              <a:avLst>
                <a:gd name="adj" fmla="val 74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3923037" y="2908994"/>
            <a:ext cx="506056" cy="689606"/>
            <a:chOff x="6594740" y="3209925"/>
            <a:chExt cx="506056" cy="689606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56" t="42643"/>
            <a:stretch/>
          </p:blipFill>
          <p:spPr>
            <a:xfrm rot="1617899">
              <a:off x="6594740" y="3321833"/>
              <a:ext cx="506056" cy="577698"/>
            </a:xfrm>
            <a:prstGeom prst="rect">
              <a:avLst/>
            </a:prstGeom>
          </p:spPr>
        </p:pic>
        <p:sp>
          <p:nvSpPr>
            <p:cNvPr id="34" name="직사각형 33"/>
            <p:cNvSpPr/>
            <p:nvPr/>
          </p:nvSpPr>
          <p:spPr>
            <a:xfrm>
              <a:off x="6635115" y="3209925"/>
              <a:ext cx="394335" cy="1543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4832252" y="552289"/>
            <a:ext cx="506056" cy="689606"/>
            <a:chOff x="6594740" y="3209925"/>
            <a:chExt cx="506056" cy="689606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56" t="42643"/>
            <a:stretch/>
          </p:blipFill>
          <p:spPr>
            <a:xfrm rot="1617899">
              <a:off x="6594740" y="3321833"/>
              <a:ext cx="506056" cy="577698"/>
            </a:xfrm>
            <a:prstGeom prst="rect">
              <a:avLst/>
            </a:prstGeom>
          </p:spPr>
        </p:pic>
        <p:sp>
          <p:nvSpPr>
            <p:cNvPr id="37" name="직사각형 36"/>
            <p:cNvSpPr/>
            <p:nvPr/>
          </p:nvSpPr>
          <p:spPr>
            <a:xfrm>
              <a:off x="6635115" y="3209925"/>
              <a:ext cx="394335" cy="1543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9472950" y="464061"/>
            <a:ext cx="506056" cy="689606"/>
            <a:chOff x="6594740" y="3209925"/>
            <a:chExt cx="506056" cy="689606"/>
          </a:xfrm>
        </p:grpSpPr>
        <p:pic>
          <p:nvPicPr>
            <p:cNvPr id="39" name="그림 3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56" t="42643"/>
            <a:stretch/>
          </p:blipFill>
          <p:spPr>
            <a:xfrm rot="1617899">
              <a:off x="6594740" y="3321833"/>
              <a:ext cx="506056" cy="577698"/>
            </a:xfrm>
            <a:prstGeom prst="rect">
              <a:avLst/>
            </a:prstGeom>
          </p:spPr>
        </p:pic>
        <p:sp>
          <p:nvSpPr>
            <p:cNvPr id="40" name="직사각형 39"/>
            <p:cNvSpPr/>
            <p:nvPr/>
          </p:nvSpPr>
          <p:spPr>
            <a:xfrm>
              <a:off x="6635115" y="3209925"/>
              <a:ext cx="394335" cy="1543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604355" y="-233699"/>
            <a:ext cx="3145068" cy="744023"/>
            <a:chOff x="1038333" y="-534499"/>
            <a:chExt cx="3145068" cy="744023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333" y="-534499"/>
              <a:ext cx="744023" cy="744023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1811390" y="-294283"/>
              <a:ext cx="23720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Apache, Linux</a:t>
              </a:r>
              <a:endPara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514890" y="5433307"/>
            <a:ext cx="4723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  Chrome</a:t>
            </a:r>
            <a:br>
              <a:rPr lang="en-US" altLang="ko-KR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</a:br>
            <a:r>
              <a:rPr lang="en-US" altLang="ko-KR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(</a:t>
            </a:r>
            <a:r>
              <a:rPr lang="en-US" altLang="ko-KR" dirty="0" err="1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metamask</a:t>
            </a:r>
            <a:r>
              <a:rPr lang="en-US" altLang="ko-KR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)</a:t>
            </a:r>
            <a:endParaRPr lang="ko-KR" altLang="en-US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21" y="584494"/>
            <a:ext cx="914741" cy="914741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845" y="321317"/>
            <a:ext cx="1200556" cy="1200556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285360" y="1561117"/>
            <a:ext cx="2997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HTML, CSS, </a:t>
            </a:r>
            <a:r>
              <a:rPr lang="en-US" altLang="ko-KR" dirty="0" err="1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Javascript</a:t>
            </a:r>
            <a:r>
              <a:rPr lang="en-US" altLang="ko-KR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, Bootstrap</a:t>
            </a:r>
            <a:endParaRPr lang="ko-KR" altLang="en-US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-21741" y="1703716"/>
            <a:ext cx="242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Javascript</a:t>
            </a:r>
            <a:endParaRPr lang="en-US" altLang="ko-KR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219" y="1957541"/>
            <a:ext cx="1173273" cy="1173273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6463032" y="3011068"/>
            <a:ext cx="4641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Soldity</a:t>
            </a:r>
            <a:r>
              <a:rPr lang="en-US" altLang="ko-KR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, </a:t>
            </a:r>
            <a:r>
              <a:rPr lang="en-US" altLang="ko-KR" dirty="0" err="1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Javascript</a:t>
            </a:r>
            <a:endParaRPr lang="en-US" altLang="ko-KR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5319456" y="2435996"/>
            <a:ext cx="782015" cy="234625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4872627" y="2438470"/>
            <a:ext cx="1248625" cy="38668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V="1">
            <a:off x="4067240" y="4477148"/>
            <a:ext cx="2193773" cy="72019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V="1">
            <a:off x="4133050" y="4604570"/>
            <a:ext cx="2211186" cy="71613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그림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512" y="3590569"/>
            <a:ext cx="1007192" cy="1007192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7156512" y="4706257"/>
            <a:ext cx="2501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Golang</a:t>
            </a:r>
            <a:endParaRPr lang="ko-KR" altLang="en-US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279231" y="4706257"/>
            <a:ext cx="2325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Soldity</a:t>
            </a:r>
            <a:r>
              <a:rPr lang="en-US" altLang="ko-KR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, </a:t>
            </a:r>
            <a:r>
              <a:rPr lang="en-US" altLang="ko-KR" dirty="0" err="1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Javascript</a:t>
            </a:r>
            <a:endParaRPr lang="ko-KR" altLang="en-US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748" y="3617464"/>
            <a:ext cx="1125311" cy="1007192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6828949" y="244130"/>
            <a:ext cx="101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Client</a:t>
            </a:r>
            <a:endParaRPr lang="ko-KR" altLang="en-US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1205679" y="279395"/>
            <a:ext cx="101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Client</a:t>
            </a:r>
            <a:endParaRPr lang="ko-KR" altLang="en-US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096461" y="2738616"/>
            <a:ext cx="2428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Web3 API, Contract ABI</a:t>
            </a:r>
          </a:p>
          <a:p>
            <a:pPr algn="ctr"/>
            <a:r>
              <a:rPr lang="en-US" altLang="ko-KR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JSON RPC</a:t>
            </a:r>
            <a:endParaRPr lang="en-US" altLang="ko-KR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110439" y="5204710"/>
            <a:ext cx="2428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Web3 API, Contract ABI</a:t>
            </a:r>
          </a:p>
          <a:p>
            <a:pPr algn="ctr"/>
            <a:r>
              <a:rPr lang="en-US" altLang="ko-KR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JSON </a:t>
            </a:r>
            <a:r>
              <a:rPr lang="en-US" altLang="ko-KR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RPC</a:t>
            </a:r>
            <a:endParaRPr lang="en-US" altLang="ko-KR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262" y="-1145350"/>
            <a:ext cx="2594585" cy="824292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1786127" y="-869985"/>
            <a:ext cx="2302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Database</a:t>
            </a:r>
            <a:endParaRPr lang="ko-KR" altLang="en-US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3034338" y="-94643"/>
            <a:ext cx="6018" cy="33455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2847316" y="-106664"/>
            <a:ext cx="10160" cy="325937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743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242</Words>
  <Application>Microsoft Office PowerPoint</Application>
  <PresentationFormat>와이드스크린</PresentationFormat>
  <Paragraphs>110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a옛날목욕탕B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 하연</dc:creator>
  <cp:lastModifiedBy>Windows 사용자</cp:lastModifiedBy>
  <cp:revision>30</cp:revision>
  <dcterms:created xsi:type="dcterms:W3CDTF">2017-06-09T16:00:08Z</dcterms:created>
  <dcterms:modified xsi:type="dcterms:W3CDTF">2017-08-24T10:35:48Z</dcterms:modified>
</cp:coreProperties>
</file>