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420" r:id="rId2"/>
    <p:sldId id="421" r:id="rId3"/>
    <p:sldId id="485" r:id="rId4"/>
    <p:sldId id="423" r:id="rId5"/>
    <p:sldId id="509" r:id="rId6"/>
    <p:sldId id="424" r:id="rId7"/>
    <p:sldId id="425" r:id="rId8"/>
    <p:sldId id="427" r:id="rId9"/>
    <p:sldId id="507" r:id="rId10"/>
    <p:sldId id="506" r:id="rId11"/>
    <p:sldId id="428" r:id="rId12"/>
    <p:sldId id="429" r:id="rId13"/>
    <p:sldId id="430" r:id="rId14"/>
    <p:sldId id="431" r:id="rId15"/>
    <p:sldId id="432" r:id="rId16"/>
    <p:sldId id="433" r:id="rId17"/>
    <p:sldId id="482" r:id="rId18"/>
    <p:sldId id="484" r:id="rId19"/>
    <p:sldId id="488" r:id="rId20"/>
    <p:sldId id="489" r:id="rId21"/>
    <p:sldId id="490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5F9FFF"/>
    <a:srgbClr val="A4FE0D"/>
    <a:srgbClr val="C45FCF"/>
    <a:srgbClr val="C1E7FF"/>
    <a:srgbClr val="0F08FF"/>
    <a:srgbClr val="FF07D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>
    <p:restoredLeft sz="16296" autoAdjust="0"/>
    <p:restoredTop sz="94660"/>
  </p:normalViewPr>
  <p:slideViewPr>
    <p:cSldViewPr snapToGrid="0">
      <p:cViewPr>
        <p:scale>
          <a:sx n="100" d="100"/>
          <a:sy n="100" d="100"/>
        </p:scale>
        <p:origin x="-3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5964C7-4890-014C-B805-F57A0619622B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7A0E3C2-5058-8847-9E8D-23CB1BC2E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C7FAC6-5743-5040-85BE-58869FAE186D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8865C2-B439-DC47-9325-95BA31C33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865C2-B439-DC47-9325-95BA31C3343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6448E-75ED-A348-B4D6-554E40B068C1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A0F89-3029-7C47-A410-24190796E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19659-75E9-E741-A5CE-5E04AB57C575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E8F03-0FCD-5548-915C-AE076E4F0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00AD8-EDE9-1447-8EFD-B96197D481D2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A5EB4-9F87-0341-84D7-E9B23A33A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B3A9D-8187-A04E-B3F7-D37FD27E0F29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98A58-CC48-F04A-B793-0DEF4A7E5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7C512-BFAB-D144-A3FF-26D02A0DF2C0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8C21B-3C37-BD41-A918-5E1ED18C9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D7C79-ADD6-384C-8CE7-F20FC484A54F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B50D-2907-8B4F-A5DE-44B301084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194BC-E590-6D40-A8A5-7827C3C0197D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ACF2F-DD53-254F-8D44-8D2D23EE1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5B84-D054-5542-B681-FD34AD63D839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3D40B-5BE5-1C44-92BE-7324C0EC1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282D-748A-4C47-9FDA-77EC09D282AE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C1D74-DE97-C04F-9020-ED6B62C0B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FCBE5-BF0C-0A4D-B68C-8A325202E7A2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DA50-241F-6B4D-A166-17C5A7A75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2723-DB57-DB43-8D20-B046B27B8D98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5A76-516E-4E43-8D33-8DD07B6F7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55D8D8-5F94-974F-AC71-E3B7ADD9A145}" type="datetime1">
              <a:rPr lang="en-US"/>
              <a:pPr>
                <a:defRPr/>
              </a:pPr>
              <a:t>8/5/09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507A17-4DDE-F64C-BDAB-9919A84C7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12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12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2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2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12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Cufflinks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301" y="16129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Assemble as many reads into as few (highly probable) transcripts as possible, </a:t>
            </a:r>
            <a:r>
              <a:rPr lang="en-US" b="1" dirty="0" err="1" smtClean="0">
                <a:solidFill>
                  <a:srgbClr val="C70F0C"/>
                </a:solidFill>
                <a:latin typeface="+mn-lt"/>
              </a:rPr>
              <a:t>ab</a:t>
            </a:r>
            <a:r>
              <a:rPr lang="en-US" b="1" dirty="0" smtClean="0">
                <a:solidFill>
                  <a:srgbClr val="C70F0C"/>
                </a:solidFill>
                <a:latin typeface="+mn-lt"/>
              </a:rPr>
              <a:t> initio</a:t>
            </a:r>
            <a:endParaRPr lang="en-US" b="1" dirty="0">
              <a:solidFill>
                <a:srgbClr val="C70F0C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400" y="4457700"/>
            <a:ext cx="8077200" cy="25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2500" y="4305300"/>
            <a:ext cx="14224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44900" y="4305300"/>
            <a:ext cx="14224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1000" y="4305300"/>
            <a:ext cx="14224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9700" y="400685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6500" y="400685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73380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96100" y="373380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346075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94500" y="346075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0" idx="3"/>
            <a:endCxn id="11" idx="1"/>
          </p:cNvCxnSpPr>
          <p:nvPr/>
        </p:nvCxnSpPr>
        <p:spPr>
          <a:xfrm>
            <a:off x="2070100" y="4064000"/>
            <a:ext cx="1676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5" idx="1"/>
          </p:cNvCxnSpPr>
          <p:nvPr/>
        </p:nvCxnSpPr>
        <p:spPr>
          <a:xfrm>
            <a:off x="2260600" y="3517900"/>
            <a:ext cx="45339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13" idx="1"/>
          </p:cNvCxnSpPr>
          <p:nvPr/>
        </p:nvCxnSpPr>
        <p:spPr>
          <a:xfrm>
            <a:off x="4699000" y="3790950"/>
            <a:ext cx="21971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11500" y="5092700"/>
            <a:ext cx="2936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How many transcripts?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49900" y="17526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49900" y="26035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49900" y="3530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7200" y="4419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5397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62900" y="1714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2900" y="2565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62900" y="3492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50200" y="4381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75600" y="5359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01141" y="43856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267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8133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7089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6054" y="36880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11131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28791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21538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30" idx="1"/>
          </p:cNvCxnSpPr>
          <p:nvPr/>
        </p:nvCxnSpPr>
        <p:spPr>
          <a:xfrm>
            <a:off x="1417456" y="3463783"/>
            <a:ext cx="1904081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364719" y="37440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327089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8" idx="3"/>
            <a:endCxn id="33" idx="1"/>
          </p:cNvCxnSpPr>
          <p:nvPr/>
        </p:nvCxnSpPr>
        <p:spPr>
          <a:xfrm>
            <a:off x="2599874" y="37440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940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53153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81605" y="28795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25087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5" idx="3"/>
            <a:endCxn id="36" idx="1"/>
          </p:cNvCxnSpPr>
          <p:nvPr/>
        </p:nvCxnSpPr>
        <p:spPr>
          <a:xfrm>
            <a:off x="1081605" y="3183494"/>
            <a:ext cx="871547" cy="1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3"/>
            <a:endCxn id="69" idx="1"/>
          </p:cNvCxnSpPr>
          <p:nvPr/>
        </p:nvCxnSpPr>
        <p:spPr>
          <a:xfrm flipV="1">
            <a:off x="1370270" y="2922913"/>
            <a:ext cx="2029245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70" idx="1"/>
          </p:cNvCxnSpPr>
          <p:nvPr/>
        </p:nvCxnSpPr>
        <p:spPr>
          <a:xfrm>
            <a:off x="2613752" y="2697658"/>
            <a:ext cx="921589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0" idx="2"/>
          </p:cNvCxnSpPr>
          <p:nvPr/>
        </p:nvCxnSpPr>
        <p:spPr>
          <a:xfrm flipV="1">
            <a:off x="5715000" y="3581400"/>
            <a:ext cx="2247900" cy="92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0" idx="3"/>
          </p:cNvCxnSpPr>
          <p:nvPr/>
        </p:nvCxnSpPr>
        <p:spPr>
          <a:xfrm flipV="1">
            <a:off x="5740400" y="3644262"/>
            <a:ext cx="2248538" cy="1842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7"/>
            <a:endCxn id="8" idx="3"/>
          </p:cNvCxnSpPr>
          <p:nvPr/>
        </p:nvCxnSpPr>
        <p:spPr>
          <a:xfrm rot="5400000" flipH="1" flipV="1">
            <a:off x="5073012" y="2507612"/>
            <a:ext cx="3557276" cy="227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6"/>
            <a:endCxn id="9" idx="3"/>
          </p:cNvCxnSpPr>
          <p:nvPr/>
        </p:nvCxnSpPr>
        <p:spPr>
          <a:xfrm flipV="1">
            <a:off x="5715000" y="2717162"/>
            <a:ext cx="2273938" cy="179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6"/>
            <a:endCxn id="8" idx="3"/>
          </p:cNvCxnSpPr>
          <p:nvPr/>
        </p:nvCxnSpPr>
        <p:spPr>
          <a:xfrm flipV="1">
            <a:off x="5727700" y="1866262"/>
            <a:ext cx="2261238" cy="175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4368800" y="3581400"/>
            <a:ext cx="520700" cy="3175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3483" y="353906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5083" y="32511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6416" y="298026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02751" y="2709330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64279" y="24807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11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80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11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0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0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11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380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11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380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399515" y="28668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35341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" idx="6"/>
            <a:endCxn id="11" idx="3"/>
          </p:cNvCxnSpPr>
          <p:nvPr/>
        </p:nvCxnSpPr>
        <p:spPr>
          <a:xfrm flipV="1">
            <a:off x="5740400" y="4533262"/>
            <a:ext cx="2235838" cy="953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49900" y="17526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49900" y="26035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49900" y="3530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7200" y="4419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5397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62900" y="1714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2900" y="2565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62900" y="3492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50200" y="4381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75600" y="5359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6" idx="6"/>
            <a:endCxn id="10" idx="2"/>
          </p:cNvCxnSpPr>
          <p:nvPr/>
        </p:nvCxnSpPr>
        <p:spPr>
          <a:xfrm flipV="1">
            <a:off x="5715000" y="3581400"/>
            <a:ext cx="2247900" cy="9271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0" idx="3"/>
          </p:cNvCxnSpPr>
          <p:nvPr/>
        </p:nvCxnSpPr>
        <p:spPr>
          <a:xfrm flipV="1">
            <a:off x="5740400" y="3644262"/>
            <a:ext cx="2248538" cy="18421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7"/>
            <a:endCxn id="8" idx="3"/>
          </p:cNvCxnSpPr>
          <p:nvPr/>
        </p:nvCxnSpPr>
        <p:spPr>
          <a:xfrm rot="5400000" flipH="1" flipV="1">
            <a:off x="5073012" y="2507612"/>
            <a:ext cx="3557276" cy="22745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6"/>
            <a:endCxn id="9" idx="3"/>
          </p:cNvCxnSpPr>
          <p:nvPr/>
        </p:nvCxnSpPr>
        <p:spPr>
          <a:xfrm flipV="1">
            <a:off x="5715000" y="2717162"/>
            <a:ext cx="2273938" cy="17913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6"/>
            <a:endCxn id="8" idx="3"/>
          </p:cNvCxnSpPr>
          <p:nvPr/>
        </p:nvCxnSpPr>
        <p:spPr>
          <a:xfrm flipV="1">
            <a:off x="5727700" y="1866262"/>
            <a:ext cx="2261238" cy="17532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06500" y="6070600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Now find a maximum matching in the graph to decompose the mates into </a:t>
            </a:r>
            <a:r>
              <a:rPr lang="en-US" i="1" dirty="0" smtClean="0">
                <a:latin typeface="+mn-lt"/>
              </a:rPr>
              <a:t>chains</a:t>
            </a:r>
            <a:endParaRPr lang="en-US" i="1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11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80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11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0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0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11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380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11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380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01141" y="43856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01267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78133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327089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76054" y="36880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411131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28791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21538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7" idx="3"/>
            <a:endCxn id="78" idx="1"/>
          </p:cNvCxnSpPr>
          <p:nvPr/>
        </p:nvCxnSpPr>
        <p:spPr>
          <a:xfrm>
            <a:off x="1417456" y="3463783"/>
            <a:ext cx="1904081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3"/>
            <a:endCxn id="76" idx="1"/>
          </p:cNvCxnSpPr>
          <p:nvPr/>
        </p:nvCxnSpPr>
        <p:spPr>
          <a:xfrm>
            <a:off x="1364719" y="37440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327089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6" idx="3"/>
            <a:endCxn id="81" idx="1"/>
          </p:cNvCxnSpPr>
          <p:nvPr/>
        </p:nvCxnSpPr>
        <p:spPr>
          <a:xfrm>
            <a:off x="2599874" y="37440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2940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953153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81605" y="28795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25087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83" idx="3"/>
            <a:endCxn id="84" idx="1"/>
          </p:cNvCxnSpPr>
          <p:nvPr/>
        </p:nvCxnSpPr>
        <p:spPr>
          <a:xfrm>
            <a:off x="1081605" y="3183494"/>
            <a:ext cx="871547" cy="1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5" idx="3"/>
            <a:endCxn id="95" idx="1"/>
          </p:cNvCxnSpPr>
          <p:nvPr/>
        </p:nvCxnSpPr>
        <p:spPr>
          <a:xfrm flipV="1">
            <a:off x="1370270" y="2922913"/>
            <a:ext cx="2029245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96" idx="1"/>
          </p:cNvCxnSpPr>
          <p:nvPr/>
        </p:nvCxnSpPr>
        <p:spPr>
          <a:xfrm>
            <a:off x="2613752" y="2697658"/>
            <a:ext cx="921589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3483" y="353906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45083" y="32511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06416" y="298026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02751" y="2709330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964279" y="24807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399515" y="28668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35341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7" idx="6"/>
            <a:endCxn id="11" idx="2"/>
          </p:cNvCxnSpPr>
          <p:nvPr/>
        </p:nvCxnSpPr>
        <p:spPr>
          <a:xfrm flipV="1">
            <a:off x="5740400" y="4470400"/>
            <a:ext cx="2209800" cy="101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06500" y="6070600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Now find a maximum matching in the graph to decompose the mates into </a:t>
            </a:r>
            <a:r>
              <a:rPr lang="en-US" i="1" dirty="0" smtClean="0">
                <a:latin typeface="+mn-lt"/>
              </a:rPr>
              <a:t>chains</a:t>
            </a:r>
            <a:endParaRPr lang="en-US" i="1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11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80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11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0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0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11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380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11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380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49900" y="17526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549900" y="26035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549900" y="3530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537200" y="4419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562600" y="5397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62900" y="1714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62900" y="2565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962900" y="3492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0200" y="4381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975600" y="5359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1" idx="6"/>
            <a:endCxn id="75" idx="2"/>
          </p:cNvCxnSpPr>
          <p:nvPr/>
        </p:nvCxnSpPr>
        <p:spPr>
          <a:xfrm flipV="1">
            <a:off x="5715000" y="3581400"/>
            <a:ext cx="2247900" cy="9271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6"/>
            <a:endCxn id="75" idx="3"/>
          </p:cNvCxnSpPr>
          <p:nvPr/>
        </p:nvCxnSpPr>
        <p:spPr>
          <a:xfrm flipV="1">
            <a:off x="5740400" y="3644262"/>
            <a:ext cx="2248538" cy="18421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7"/>
            <a:endCxn id="73" idx="3"/>
          </p:cNvCxnSpPr>
          <p:nvPr/>
        </p:nvCxnSpPr>
        <p:spPr>
          <a:xfrm rot="5400000" flipH="1" flipV="1">
            <a:off x="5073012" y="2507612"/>
            <a:ext cx="3557276" cy="22745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6"/>
            <a:endCxn id="74" idx="3"/>
          </p:cNvCxnSpPr>
          <p:nvPr/>
        </p:nvCxnSpPr>
        <p:spPr>
          <a:xfrm flipV="1">
            <a:off x="5715000" y="2717162"/>
            <a:ext cx="2273938" cy="17913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3"/>
          </p:cNvCxnSpPr>
          <p:nvPr/>
        </p:nvCxnSpPr>
        <p:spPr>
          <a:xfrm flipV="1">
            <a:off x="5727700" y="1866262"/>
            <a:ext cx="2261238" cy="17532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6"/>
            <a:endCxn id="76" idx="2"/>
          </p:cNvCxnSpPr>
          <p:nvPr/>
        </p:nvCxnSpPr>
        <p:spPr>
          <a:xfrm flipV="1">
            <a:off x="5740400" y="4470400"/>
            <a:ext cx="2209800" cy="101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1141" y="43856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01267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78133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327089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76054" y="36880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11131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128791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321538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2" idx="3"/>
            <a:endCxn id="93" idx="1"/>
          </p:cNvCxnSpPr>
          <p:nvPr/>
        </p:nvCxnSpPr>
        <p:spPr>
          <a:xfrm>
            <a:off x="1417456" y="3463783"/>
            <a:ext cx="1904081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0" idx="3"/>
            <a:endCxn id="91" idx="1"/>
          </p:cNvCxnSpPr>
          <p:nvPr/>
        </p:nvCxnSpPr>
        <p:spPr>
          <a:xfrm>
            <a:off x="1364719" y="37440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27089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1" idx="3"/>
            <a:endCxn id="96" idx="1"/>
          </p:cNvCxnSpPr>
          <p:nvPr/>
        </p:nvCxnSpPr>
        <p:spPr>
          <a:xfrm>
            <a:off x="2599874" y="37440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92940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53153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81605" y="28795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25087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98" idx="3"/>
            <a:endCxn id="99" idx="1"/>
          </p:cNvCxnSpPr>
          <p:nvPr/>
        </p:nvCxnSpPr>
        <p:spPr>
          <a:xfrm>
            <a:off x="1081605" y="3183494"/>
            <a:ext cx="871547" cy="1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0" idx="3"/>
            <a:endCxn id="110" idx="1"/>
          </p:cNvCxnSpPr>
          <p:nvPr/>
        </p:nvCxnSpPr>
        <p:spPr>
          <a:xfrm flipV="1">
            <a:off x="1370270" y="2922913"/>
            <a:ext cx="2029245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3"/>
            <a:endCxn id="111" idx="1"/>
          </p:cNvCxnSpPr>
          <p:nvPr/>
        </p:nvCxnSpPr>
        <p:spPr>
          <a:xfrm>
            <a:off x="2613752" y="2697658"/>
            <a:ext cx="921589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43483" y="353906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45083" y="32511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06416" y="298026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02751" y="2709330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964279" y="24807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399515" y="28668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535341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06500" y="6070600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Now find a maximum matching in the graph to decompose the mates into </a:t>
            </a:r>
            <a:r>
              <a:rPr lang="en-US" i="1" dirty="0" smtClean="0">
                <a:latin typeface="+mn-lt"/>
              </a:rPr>
              <a:t>chains</a:t>
            </a:r>
            <a:endParaRPr lang="en-US" i="1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11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80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11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0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0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11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380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11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380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49900" y="17526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549900" y="26035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549900" y="3530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537200" y="4419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562600" y="5397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62900" y="1714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62900" y="2565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962900" y="3492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0200" y="4381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975600" y="5359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1" idx="6"/>
            <a:endCxn id="75" idx="2"/>
          </p:cNvCxnSpPr>
          <p:nvPr/>
        </p:nvCxnSpPr>
        <p:spPr>
          <a:xfrm flipV="1">
            <a:off x="5715000" y="3581400"/>
            <a:ext cx="2247900" cy="9271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6"/>
            <a:endCxn id="75" idx="3"/>
          </p:cNvCxnSpPr>
          <p:nvPr/>
        </p:nvCxnSpPr>
        <p:spPr>
          <a:xfrm flipV="1">
            <a:off x="5740400" y="3644262"/>
            <a:ext cx="2248538" cy="18421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7"/>
            <a:endCxn id="73" idx="3"/>
          </p:cNvCxnSpPr>
          <p:nvPr/>
        </p:nvCxnSpPr>
        <p:spPr>
          <a:xfrm rot="5400000" flipH="1" flipV="1">
            <a:off x="5073012" y="2507612"/>
            <a:ext cx="3557276" cy="22745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6"/>
            <a:endCxn id="74" idx="3"/>
          </p:cNvCxnSpPr>
          <p:nvPr/>
        </p:nvCxnSpPr>
        <p:spPr>
          <a:xfrm flipV="1">
            <a:off x="5715000" y="2717162"/>
            <a:ext cx="2273938" cy="17913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3"/>
          </p:cNvCxnSpPr>
          <p:nvPr/>
        </p:nvCxnSpPr>
        <p:spPr>
          <a:xfrm flipV="1">
            <a:off x="5727700" y="1866262"/>
            <a:ext cx="2261238" cy="17532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6"/>
            <a:endCxn id="76" idx="2"/>
          </p:cNvCxnSpPr>
          <p:nvPr/>
        </p:nvCxnSpPr>
        <p:spPr>
          <a:xfrm flipV="1">
            <a:off x="5740400" y="4470400"/>
            <a:ext cx="2209800" cy="101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1141" y="43856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01267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78133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327089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76054" y="36880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11131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128791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321538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2" idx="3"/>
            <a:endCxn id="93" idx="1"/>
          </p:cNvCxnSpPr>
          <p:nvPr/>
        </p:nvCxnSpPr>
        <p:spPr>
          <a:xfrm>
            <a:off x="1417456" y="3463783"/>
            <a:ext cx="1904081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0" idx="3"/>
            <a:endCxn id="91" idx="1"/>
          </p:cNvCxnSpPr>
          <p:nvPr/>
        </p:nvCxnSpPr>
        <p:spPr>
          <a:xfrm>
            <a:off x="1364719" y="37440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27089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1" idx="3"/>
            <a:endCxn id="96" idx="1"/>
          </p:cNvCxnSpPr>
          <p:nvPr/>
        </p:nvCxnSpPr>
        <p:spPr>
          <a:xfrm>
            <a:off x="2599874" y="37440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92940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53153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81605" y="28795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25087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98" idx="3"/>
            <a:endCxn id="99" idx="1"/>
          </p:cNvCxnSpPr>
          <p:nvPr/>
        </p:nvCxnSpPr>
        <p:spPr>
          <a:xfrm>
            <a:off x="1081605" y="3183494"/>
            <a:ext cx="871547" cy="1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0" idx="3"/>
            <a:endCxn id="110" idx="1"/>
          </p:cNvCxnSpPr>
          <p:nvPr/>
        </p:nvCxnSpPr>
        <p:spPr>
          <a:xfrm flipV="1">
            <a:off x="1370270" y="2922913"/>
            <a:ext cx="2029245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3"/>
            <a:endCxn id="111" idx="1"/>
          </p:cNvCxnSpPr>
          <p:nvPr/>
        </p:nvCxnSpPr>
        <p:spPr>
          <a:xfrm>
            <a:off x="2613752" y="2697658"/>
            <a:ext cx="921589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43483" y="353906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45083" y="32511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06416" y="298026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02751" y="2709330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964279" y="24807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399515" y="28668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535341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06500" y="6070600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Now find a maximum matching in the graph to decompose the mates into </a:t>
            </a:r>
            <a:r>
              <a:rPr lang="en-US" i="1" dirty="0" smtClean="0">
                <a:latin typeface="+mn-lt"/>
              </a:rPr>
              <a:t>chains</a:t>
            </a:r>
            <a:endParaRPr lang="en-US" i="1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11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80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11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0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0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11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380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11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380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49900" y="17526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549900" y="26035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549900" y="3530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537200" y="4419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562600" y="5397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62900" y="1714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62900" y="2565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962900" y="3492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0200" y="4381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975600" y="5359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1" idx="6"/>
            <a:endCxn id="75" idx="2"/>
          </p:cNvCxnSpPr>
          <p:nvPr/>
        </p:nvCxnSpPr>
        <p:spPr>
          <a:xfrm flipV="1">
            <a:off x="5715000" y="3581400"/>
            <a:ext cx="2247900" cy="9271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6"/>
            <a:endCxn id="75" idx="3"/>
          </p:cNvCxnSpPr>
          <p:nvPr/>
        </p:nvCxnSpPr>
        <p:spPr>
          <a:xfrm flipV="1">
            <a:off x="5740400" y="3644262"/>
            <a:ext cx="2248538" cy="18421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7"/>
            <a:endCxn id="73" idx="3"/>
          </p:cNvCxnSpPr>
          <p:nvPr/>
        </p:nvCxnSpPr>
        <p:spPr>
          <a:xfrm rot="5400000" flipH="1" flipV="1">
            <a:off x="5073012" y="2507612"/>
            <a:ext cx="3557276" cy="22745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6"/>
            <a:endCxn id="74" idx="3"/>
          </p:cNvCxnSpPr>
          <p:nvPr/>
        </p:nvCxnSpPr>
        <p:spPr>
          <a:xfrm flipV="1">
            <a:off x="5715000" y="2717162"/>
            <a:ext cx="2273938" cy="17913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3"/>
          </p:cNvCxnSpPr>
          <p:nvPr/>
        </p:nvCxnSpPr>
        <p:spPr>
          <a:xfrm flipV="1">
            <a:off x="5727700" y="1866262"/>
            <a:ext cx="2261238" cy="17532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6"/>
            <a:endCxn id="76" idx="2"/>
          </p:cNvCxnSpPr>
          <p:nvPr/>
        </p:nvCxnSpPr>
        <p:spPr>
          <a:xfrm flipV="1">
            <a:off x="5740400" y="4470400"/>
            <a:ext cx="2209800" cy="101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1141" y="43856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01267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78133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327089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76054" y="36880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11131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128791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321538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2" idx="3"/>
            <a:endCxn id="93" idx="1"/>
          </p:cNvCxnSpPr>
          <p:nvPr/>
        </p:nvCxnSpPr>
        <p:spPr>
          <a:xfrm>
            <a:off x="1417456" y="3463783"/>
            <a:ext cx="1904081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0" idx="3"/>
            <a:endCxn id="91" idx="1"/>
          </p:cNvCxnSpPr>
          <p:nvPr/>
        </p:nvCxnSpPr>
        <p:spPr>
          <a:xfrm>
            <a:off x="1364719" y="37440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27089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1" idx="3"/>
            <a:endCxn id="96" idx="1"/>
          </p:cNvCxnSpPr>
          <p:nvPr/>
        </p:nvCxnSpPr>
        <p:spPr>
          <a:xfrm>
            <a:off x="2599874" y="37440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92940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53153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81605" y="28795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25087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98" idx="3"/>
            <a:endCxn id="99" idx="1"/>
          </p:cNvCxnSpPr>
          <p:nvPr/>
        </p:nvCxnSpPr>
        <p:spPr>
          <a:xfrm>
            <a:off x="1081605" y="3183494"/>
            <a:ext cx="871547" cy="1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0" idx="3"/>
            <a:endCxn id="110" idx="1"/>
          </p:cNvCxnSpPr>
          <p:nvPr/>
        </p:nvCxnSpPr>
        <p:spPr>
          <a:xfrm flipV="1">
            <a:off x="1370270" y="2922913"/>
            <a:ext cx="2029245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3"/>
            <a:endCxn id="111" idx="1"/>
          </p:cNvCxnSpPr>
          <p:nvPr/>
        </p:nvCxnSpPr>
        <p:spPr>
          <a:xfrm>
            <a:off x="2613752" y="2697658"/>
            <a:ext cx="921589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43483" y="353906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45083" y="32511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06416" y="298026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02751" y="2709330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964279" y="24807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399515" y="28668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535341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003800" y="44237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86992" y="42742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63858" y="42742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12814" y="42742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61779" y="37261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96856" y="37198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14516" y="3445825"/>
            <a:ext cx="288665" cy="11211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shade val="50000"/>
                <a:alpha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07263" y="3445825"/>
            <a:ext cx="288665" cy="11211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shade val="50000"/>
                <a:alpha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30" idx="1"/>
          </p:cNvCxnSpPr>
          <p:nvPr/>
        </p:nvCxnSpPr>
        <p:spPr>
          <a:xfrm>
            <a:off x="5803181" y="3501883"/>
            <a:ext cx="1904081" cy="1558"/>
          </a:xfrm>
          <a:prstGeom prst="line">
            <a:avLst/>
          </a:prstGeom>
          <a:ln>
            <a:solidFill>
              <a:schemeClr val="accent6">
                <a:alpha val="25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5750444" y="37821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12814" y="37198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8" idx="3"/>
            <a:endCxn id="33" idx="1"/>
          </p:cNvCxnSpPr>
          <p:nvPr/>
        </p:nvCxnSpPr>
        <p:spPr>
          <a:xfrm>
            <a:off x="6985599" y="37821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78665" y="3165536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8878" y="3165536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80030" y="2959990"/>
            <a:ext cx="288665" cy="11211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shade val="50000"/>
                <a:alpha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37640" y="2959990"/>
            <a:ext cx="288665" cy="11211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shade val="50000"/>
                <a:alpha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10812" y="2679700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32166" y="2679700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5" idx="3"/>
            <a:endCxn id="36" idx="1"/>
          </p:cNvCxnSpPr>
          <p:nvPr/>
        </p:nvCxnSpPr>
        <p:spPr>
          <a:xfrm>
            <a:off x="5467330" y="3221594"/>
            <a:ext cx="871547" cy="1558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>
            <a:stCxn id="37" idx="3"/>
            <a:endCxn id="38" idx="1"/>
          </p:cNvCxnSpPr>
          <p:nvPr/>
        </p:nvCxnSpPr>
        <p:spPr>
          <a:xfrm>
            <a:off x="5768695" y="3016048"/>
            <a:ext cx="2168945" cy="1588"/>
          </a:xfrm>
          <a:prstGeom prst="line">
            <a:avLst/>
          </a:prstGeom>
          <a:ln>
            <a:solidFill>
              <a:schemeClr val="accent6">
                <a:shade val="50000"/>
                <a:alpha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9" idx="3"/>
            <a:endCxn id="40" idx="1"/>
          </p:cNvCxnSpPr>
          <p:nvPr/>
        </p:nvCxnSpPr>
        <p:spPr>
          <a:xfrm>
            <a:off x="6999477" y="2735758"/>
            <a:ext cx="832689" cy="1558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1206500" y="6070600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Now find a matching in the graph to decompose the mates into </a:t>
            </a:r>
            <a:r>
              <a:rPr lang="en-US" i="1" dirty="0" smtClean="0">
                <a:latin typeface="+mn-lt"/>
              </a:rPr>
              <a:t>chains</a:t>
            </a:r>
            <a:endParaRPr lang="en-US" i="1" dirty="0">
              <a:latin typeface="+mn-lt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4178300" y="3492500"/>
            <a:ext cx="609600" cy="3937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9479" y="5325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26379" y="5325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9479" y="43603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26379" y="43603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9479" y="3484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526379" y="3484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9479" y="2531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26379" y="2531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9479" y="16933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526379" y="16933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36600" y="1739900"/>
            <a:ext cx="393700" cy="381000"/>
          </a:xfrm>
          <a:prstGeom prst="ellipse">
            <a:avLst/>
          </a:prstGeom>
          <a:noFill/>
          <a:ln w="25400">
            <a:solidFill>
              <a:srgbClr val="FF07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600" y="1714500"/>
            <a:ext cx="393700" cy="381000"/>
          </a:xfrm>
          <a:prstGeom prst="ellipse">
            <a:avLst/>
          </a:prstGeom>
          <a:noFill/>
          <a:ln w="25400">
            <a:solidFill>
              <a:srgbClr val="FF07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36600" y="3505200"/>
            <a:ext cx="393700" cy="381000"/>
          </a:xfrm>
          <a:prstGeom prst="ellipse">
            <a:avLst/>
          </a:prstGeom>
          <a:noFill/>
          <a:ln w="25400">
            <a:solidFill>
              <a:srgbClr val="FF07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149600" y="3467100"/>
            <a:ext cx="393700" cy="381000"/>
          </a:xfrm>
          <a:prstGeom prst="ellipse">
            <a:avLst/>
          </a:prstGeom>
          <a:noFill/>
          <a:ln w="25400">
            <a:solidFill>
              <a:srgbClr val="FF07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49300" y="5372100"/>
            <a:ext cx="393700" cy="381000"/>
          </a:xfrm>
          <a:prstGeom prst="ellipse">
            <a:avLst/>
          </a:prstGeom>
          <a:noFill/>
          <a:ln w="25400">
            <a:solidFill>
              <a:srgbClr val="FF07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62300" y="5334000"/>
            <a:ext cx="393700" cy="381000"/>
          </a:xfrm>
          <a:prstGeom prst="ellipse">
            <a:avLst/>
          </a:prstGeom>
          <a:noFill/>
          <a:ln w="25400">
            <a:solidFill>
              <a:srgbClr val="FF07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1841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38200" y="2692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38200" y="3619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25500" y="4508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50900" y="5486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251200" y="18034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251200" y="26543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251200" y="3581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238500" y="4470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263900" y="54483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85" idx="6"/>
            <a:endCxn id="89" idx="2"/>
          </p:cNvCxnSpPr>
          <p:nvPr/>
        </p:nvCxnSpPr>
        <p:spPr>
          <a:xfrm flipV="1">
            <a:off x="1003300" y="3670300"/>
            <a:ext cx="2247900" cy="927100"/>
          </a:xfrm>
          <a:prstGeom prst="line">
            <a:avLst/>
          </a:prstGeom>
          <a:ln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6" idx="6"/>
            <a:endCxn id="89" idx="3"/>
          </p:cNvCxnSpPr>
          <p:nvPr/>
        </p:nvCxnSpPr>
        <p:spPr>
          <a:xfrm flipV="1">
            <a:off x="1028700" y="3733162"/>
            <a:ext cx="2248538" cy="18421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6" idx="7"/>
            <a:endCxn id="87" idx="3"/>
          </p:cNvCxnSpPr>
          <p:nvPr/>
        </p:nvCxnSpPr>
        <p:spPr>
          <a:xfrm rot="5400000" flipH="1" flipV="1">
            <a:off x="361312" y="2596512"/>
            <a:ext cx="3557276" cy="2274576"/>
          </a:xfrm>
          <a:prstGeom prst="line">
            <a:avLst/>
          </a:prstGeom>
          <a:ln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5" idx="6"/>
            <a:endCxn id="88" idx="3"/>
          </p:cNvCxnSpPr>
          <p:nvPr/>
        </p:nvCxnSpPr>
        <p:spPr>
          <a:xfrm flipV="1">
            <a:off x="1003300" y="2806062"/>
            <a:ext cx="2273938" cy="1791338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6"/>
            <a:endCxn id="87" idx="3"/>
          </p:cNvCxnSpPr>
          <p:nvPr/>
        </p:nvCxnSpPr>
        <p:spPr>
          <a:xfrm flipV="1">
            <a:off x="1016000" y="1955162"/>
            <a:ext cx="2261238" cy="175323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6"/>
            <a:endCxn id="90" idx="2"/>
          </p:cNvCxnSpPr>
          <p:nvPr/>
        </p:nvCxnSpPr>
        <p:spPr>
          <a:xfrm flipV="1">
            <a:off x="1028700" y="4559300"/>
            <a:ext cx="2209800" cy="1016000"/>
          </a:xfrm>
          <a:prstGeom prst="line">
            <a:avLst/>
          </a:prstGeom>
          <a:ln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295400" y="1892300"/>
            <a:ext cx="1638300" cy="12700"/>
          </a:xfrm>
          <a:prstGeom prst="straightConnector1">
            <a:avLst/>
          </a:prstGeom>
          <a:ln w="31750">
            <a:solidFill>
              <a:srgbClr val="FF07D5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0800000" flipV="1">
            <a:off x="1206500" y="2108200"/>
            <a:ext cx="1689100" cy="1270000"/>
          </a:xfrm>
          <a:prstGeom prst="straightConnector1">
            <a:avLst/>
          </a:prstGeom>
          <a:ln w="31750">
            <a:solidFill>
              <a:srgbClr val="FF07D5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295400" y="3683000"/>
            <a:ext cx="1638300" cy="12700"/>
          </a:xfrm>
          <a:prstGeom prst="straightConnector1">
            <a:avLst/>
          </a:prstGeom>
          <a:ln w="31750">
            <a:solidFill>
              <a:srgbClr val="FF07D5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295400" y="5524500"/>
            <a:ext cx="1638300" cy="12700"/>
          </a:xfrm>
          <a:prstGeom prst="straightConnector1">
            <a:avLst/>
          </a:prstGeom>
          <a:ln w="31750">
            <a:solidFill>
              <a:srgbClr val="FF07D5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1206500" y="3911600"/>
            <a:ext cx="1651000" cy="1358900"/>
          </a:xfrm>
          <a:prstGeom prst="straightConnector1">
            <a:avLst/>
          </a:prstGeom>
          <a:ln w="31750">
            <a:solidFill>
              <a:srgbClr val="FF07D5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Chains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68400" y="5156200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The chains are sets of mutually compatible alignments, so we can smash them together into transcripts at will.</a:t>
            </a:r>
            <a:endParaRPr lang="en-US" i="1" dirty="0">
              <a:latin typeface="+mn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384300" y="2521638"/>
            <a:ext cx="6594655" cy="1986862"/>
            <a:chOff x="1384300" y="2521638"/>
            <a:chExt cx="6594655" cy="1986862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384300" y="4296725"/>
              <a:ext cx="3530600" cy="2491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567492" y="4147238"/>
              <a:ext cx="621741" cy="3612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4358" y="4147238"/>
              <a:ext cx="621741" cy="3612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93314" y="4147238"/>
              <a:ext cx="621741" cy="3612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2279" y="3599115"/>
              <a:ext cx="288665" cy="1121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77356" y="3592887"/>
              <a:ext cx="188743" cy="1245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95016" y="3318825"/>
              <a:ext cx="288665" cy="1121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87763" y="3318825"/>
              <a:ext cx="288665" cy="1121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9" idx="3"/>
              <a:endCxn id="30" idx="1"/>
            </p:cNvCxnSpPr>
            <p:nvPr/>
          </p:nvCxnSpPr>
          <p:spPr>
            <a:xfrm>
              <a:off x="2183681" y="3374883"/>
              <a:ext cx="1904081" cy="155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  <a:endCxn id="28" idx="1"/>
            </p:cNvCxnSpPr>
            <p:nvPr/>
          </p:nvCxnSpPr>
          <p:spPr>
            <a:xfrm>
              <a:off x="2130944" y="3655173"/>
              <a:ext cx="1046412" cy="155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093314" y="3592887"/>
              <a:ext cx="188743" cy="1245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3"/>
              <a:endCxn id="33" idx="1"/>
            </p:cNvCxnSpPr>
            <p:nvPr/>
          </p:nvCxnSpPr>
          <p:spPr>
            <a:xfrm>
              <a:off x="3366099" y="3655173"/>
              <a:ext cx="727215" cy="155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559165" y="3038536"/>
              <a:ext cx="288665" cy="1121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9378" y="3038536"/>
              <a:ext cx="288665" cy="1121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7830" y="2832990"/>
              <a:ext cx="288665" cy="1121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18140" y="2832990"/>
              <a:ext cx="288665" cy="1121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1312" y="2552700"/>
              <a:ext cx="288665" cy="1121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2666" y="2552700"/>
              <a:ext cx="288665" cy="1121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5" idx="3"/>
              <a:endCxn id="36" idx="1"/>
            </p:cNvCxnSpPr>
            <p:nvPr/>
          </p:nvCxnSpPr>
          <p:spPr>
            <a:xfrm>
              <a:off x="1847830" y="3094594"/>
              <a:ext cx="871547" cy="1558"/>
            </a:xfrm>
            <a:prstGeom prst="lin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>
              <a:stCxn id="37" idx="3"/>
              <a:endCxn id="38" idx="1"/>
            </p:cNvCxnSpPr>
            <p:nvPr/>
          </p:nvCxnSpPr>
          <p:spPr>
            <a:xfrm>
              <a:off x="2136495" y="2889048"/>
              <a:ext cx="2181644" cy="15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stCxn id="39" idx="3"/>
              <a:endCxn id="40" idx="1"/>
            </p:cNvCxnSpPr>
            <p:nvPr/>
          </p:nvCxnSpPr>
          <p:spPr>
            <a:xfrm>
              <a:off x="3379977" y="2608758"/>
              <a:ext cx="832689" cy="1558"/>
            </a:xfrm>
            <a:prstGeom prst="lin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5" name="Right Arrow 44"/>
            <p:cNvSpPr/>
            <p:nvPr/>
          </p:nvSpPr>
          <p:spPr>
            <a:xfrm>
              <a:off x="4978400" y="3213100"/>
              <a:ext cx="825500" cy="4445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37892" y="2521638"/>
              <a:ext cx="621741" cy="3612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94058" y="2521638"/>
              <a:ext cx="621741" cy="3612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357214" y="2521638"/>
              <a:ext cx="621741" cy="3612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37892" y="3893238"/>
              <a:ext cx="621741" cy="3612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96814" y="3893238"/>
              <a:ext cx="621741" cy="3612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676401" y="1625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From chain decomposition of alignments…</a:t>
            </a:r>
            <a:endParaRPr lang="en-US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11800" y="1879600"/>
            <a:ext cx="313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… build transcript assemblies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Phasing splicing events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9400" y="2400300"/>
            <a:ext cx="1016000" cy="279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9400" y="3378200"/>
            <a:ext cx="1016000" cy="279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35300" y="2895600"/>
            <a:ext cx="3162300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42100" y="2324100"/>
            <a:ext cx="1016000" cy="279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42100" y="3441700"/>
            <a:ext cx="1016000" cy="27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4900" y="250825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40300" y="250825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3" idx="1"/>
          </p:cNvCxnSpPr>
          <p:nvPr/>
        </p:nvCxnSpPr>
        <p:spPr>
          <a:xfrm>
            <a:off x="4305300" y="2565400"/>
            <a:ext cx="635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1885950" y="3365500"/>
            <a:ext cx="323850" cy="14922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7004050" y="3454400"/>
            <a:ext cx="323850" cy="13398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4470400" y="2508250"/>
            <a:ext cx="323850" cy="32321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06500" y="4406900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alternative first</a:t>
            </a:r>
          </a:p>
          <a:p>
            <a:pPr algn="ctr"/>
            <a:r>
              <a:rPr lang="en-US" dirty="0" err="1" smtClean="0"/>
              <a:t>exon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11900" y="4406900"/>
            <a:ext cx="167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alternative last</a:t>
            </a:r>
          </a:p>
          <a:p>
            <a:pPr algn="ctr"/>
            <a:r>
              <a:rPr lang="en-US" dirty="0" err="1" smtClean="0"/>
              <a:t>exon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8400" y="4394200"/>
            <a:ext cx="183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long constitutive</a:t>
            </a:r>
          </a:p>
          <a:p>
            <a:pPr algn="ctr"/>
            <a:r>
              <a:rPr lang="en-US" dirty="0" err="1" smtClean="0"/>
              <a:t>exon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Phasing splicing events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" y="2387600"/>
            <a:ext cx="1016000" cy="279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600" y="5003800"/>
            <a:ext cx="1016000" cy="279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97200" y="3683000"/>
            <a:ext cx="3162300" cy="26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05700" y="2324100"/>
            <a:ext cx="1016000" cy="279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42200" y="4991100"/>
            <a:ext cx="1016000" cy="279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24706" y="1403350"/>
            <a:ext cx="953294" cy="832644"/>
            <a:chOff x="1574006" y="1416050"/>
            <a:chExt cx="953294" cy="832644"/>
          </a:xfrm>
        </p:grpSpPr>
        <p:cxnSp>
          <p:nvCxnSpPr>
            <p:cNvPr id="22" name="Straight Connector 21"/>
            <p:cNvCxnSpPr/>
            <p:nvPr/>
          </p:nvCxnSpPr>
          <p:spPr>
            <a:xfrm rot="5400000" flipH="1" flipV="1">
              <a:off x="1498600" y="21717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1568450" y="21717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1437481" y="1958975"/>
              <a:ext cx="572294" cy="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1653381" y="2098675"/>
              <a:ext cx="2992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V="1">
              <a:off x="1564481" y="1928019"/>
              <a:ext cx="629444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1570831" y="1851025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1812131" y="2003425"/>
              <a:ext cx="4897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723231" y="1831975"/>
              <a:ext cx="832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1894681" y="1914525"/>
              <a:ext cx="667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2104231" y="2022475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101056" y="1917700"/>
              <a:ext cx="6611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2272506" y="1993900"/>
              <a:ext cx="5087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flipH="1">
            <a:off x="7479506" y="4044950"/>
            <a:ext cx="953294" cy="832644"/>
            <a:chOff x="1574006" y="1416050"/>
            <a:chExt cx="953294" cy="832644"/>
          </a:xfrm>
        </p:grpSpPr>
        <p:cxnSp>
          <p:nvCxnSpPr>
            <p:cNvPr id="62" name="Straight Connector 61"/>
            <p:cNvCxnSpPr/>
            <p:nvPr/>
          </p:nvCxnSpPr>
          <p:spPr>
            <a:xfrm rot="5400000" flipH="1" flipV="1">
              <a:off x="1498600" y="21717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1568450" y="21717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1437481" y="1958975"/>
              <a:ext cx="572294" cy="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653381" y="2098675"/>
              <a:ext cx="2992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V="1">
              <a:off x="1564481" y="1928019"/>
              <a:ext cx="629444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570831" y="1851025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1812131" y="2003425"/>
              <a:ext cx="4897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1723231" y="1831975"/>
              <a:ext cx="832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1894681" y="1914525"/>
              <a:ext cx="667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2104231" y="2022475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2101056" y="1917700"/>
              <a:ext cx="6611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2272506" y="1993900"/>
              <a:ext cx="5087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773907" y="4737100"/>
            <a:ext cx="953293" cy="140494"/>
            <a:chOff x="773907" y="4737100"/>
            <a:chExt cx="953293" cy="140494"/>
          </a:xfrm>
        </p:grpSpPr>
        <p:cxnSp>
          <p:nvCxnSpPr>
            <p:cNvPr id="75" name="Straight Connector 74"/>
            <p:cNvCxnSpPr/>
            <p:nvPr/>
          </p:nvCxnSpPr>
          <p:spPr>
            <a:xfrm rot="5400000" flipH="1" flipV="1">
              <a:off x="761843" y="4863943"/>
              <a:ext cx="2571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831693" y="4863943"/>
              <a:ext cx="2571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875246" y="4825740"/>
              <a:ext cx="96565" cy="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977657" y="4851951"/>
              <a:ext cx="50492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1025999" y="4818537"/>
              <a:ext cx="106208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1100970" y="4810164"/>
              <a:ext cx="134065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1215585" y="4835879"/>
              <a:ext cx="82636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1269206" y="4806950"/>
              <a:ext cx="1404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1372035" y="4820879"/>
              <a:ext cx="112636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1491850" y="4839094"/>
              <a:ext cx="76207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1575771" y="4821415"/>
              <a:ext cx="111565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1683878" y="4834272"/>
              <a:ext cx="85850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flipH="1">
            <a:off x="7555706" y="2070100"/>
            <a:ext cx="953294" cy="140494"/>
            <a:chOff x="1574006" y="1416050"/>
            <a:chExt cx="953294" cy="832644"/>
          </a:xfrm>
        </p:grpSpPr>
        <p:cxnSp>
          <p:nvCxnSpPr>
            <p:cNvPr id="88" name="Straight Connector 87"/>
            <p:cNvCxnSpPr/>
            <p:nvPr/>
          </p:nvCxnSpPr>
          <p:spPr>
            <a:xfrm rot="5400000" flipH="1" flipV="1">
              <a:off x="1498600" y="21717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 flipV="1">
              <a:off x="1568450" y="21717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1437481" y="1958975"/>
              <a:ext cx="572294" cy="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1653381" y="2098675"/>
              <a:ext cx="2992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V="1">
              <a:off x="1564481" y="1928019"/>
              <a:ext cx="629444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1570831" y="1851025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1812131" y="2003425"/>
              <a:ext cx="4897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1723231" y="1831975"/>
              <a:ext cx="832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1894681" y="1914525"/>
              <a:ext cx="667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2104231" y="2022475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2101056" y="1917700"/>
              <a:ext cx="6611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2272506" y="1993900"/>
              <a:ext cx="5087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3110705" y="2387600"/>
            <a:ext cx="2947194" cy="1173427"/>
            <a:chOff x="3110705" y="2728383"/>
            <a:chExt cx="2947194" cy="832644"/>
          </a:xfrm>
        </p:grpSpPr>
        <p:cxnSp>
          <p:nvCxnSpPr>
            <p:cNvPr id="101" name="Straight Connector 100"/>
            <p:cNvCxnSpPr/>
            <p:nvPr/>
          </p:nvCxnSpPr>
          <p:spPr>
            <a:xfrm rot="5400000" flipH="1" flipV="1">
              <a:off x="3035299" y="3484033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3105149" y="3484033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2974180" y="3271308"/>
              <a:ext cx="572294" cy="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3190080" y="3411008"/>
              <a:ext cx="2992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V="1">
              <a:off x="3101180" y="3240352"/>
              <a:ext cx="629444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3107530" y="3163358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3348830" y="3315758"/>
              <a:ext cx="4897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3259930" y="3144308"/>
              <a:ext cx="832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3431380" y="3226858"/>
              <a:ext cx="667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3640930" y="3334808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3637755" y="3230033"/>
              <a:ext cx="6611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3809205" y="3306233"/>
              <a:ext cx="5087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3825080" y="3240352"/>
              <a:ext cx="629444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831430" y="3163358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4390231" y="3334808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4533105" y="3306233"/>
              <a:ext cx="5087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V="1">
              <a:off x="4008965" y="3242733"/>
              <a:ext cx="628650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 flipH="1" flipV="1">
              <a:off x="4026162" y="3163358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4669630" y="3334808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4761705" y="3306233"/>
              <a:ext cx="5087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4479130" y="3334808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4906696" y="3322108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4951146" y="3271308"/>
              <a:ext cx="572294" cy="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5183980" y="3411008"/>
              <a:ext cx="2992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5095080" y="3240352"/>
              <a:ext cx="629444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5101430" y="3163358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5342730" y="3315758"/>
              <a:ext cx="4897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 flipH="1" flipV="1">
              <a:off x="5253830" y="3144308"/>
              <a:ext cx="832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 flipH="1" flipV="1">
              <a:off x="5425280" y="3226858"/>
              <a:ext cx="667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5634830" y="3334808"/>
              <a:ext cx="4516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5631655" y="3230033"/>
              <a:ext cx="6611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5803105" y="3306233"/>
              <a:ext cx="5087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4123530" y="3163358"/>
              <a:ext cx="79454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>
            <a:stCxn id="8" idx="3"/>
            <a:endCxn id="9" idx="1"/>
          </p:cNvCxnSpPr>
          <p:nvPr/>
        </p:nvCxnSpPr>
        <p:spPr>
          <a:xfrm flipV="1">
            <a:off x="1752600" y="3816350"/>
            <a:ext cx="1244600" cy="13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" idx="3"/>
            <a:endCxn id="9" idx="1"/>
          </p:cNvCxnSpPr>
          <p:nvPr/>
        </p:nvCxnSpPr>
        <p:spPr>
          <a:xfrm>
            <a:off x="1816100" y="2527300"/>
            <a:ext cx="1181100" cy="128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" idx="3"/>
            <a:endCxn id="10" idx="1"/>
          </p:cNvCxnSpPr>
          <p:nvPr/>
        </p:nvCxnSpPr>
        <p:spPr>
          <a:xfrm flipV="1">
            <a:off x="6159500" y="2463800"/>
            <a:ext cx="1346200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9" idx="3"/>
            <a:endCxn id="11" idx="1"/>
          </p:cNvCxnSpPr>
          <p:nvPr/>
        </p:nvCxnSpPr>
        <p:spPr>
          <a:xfrm>
            <a:off x="6159500" y="3816350"/>
            <a:ext cx="1282700" cy="131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41400" y="5689600"/>
            <a:ext cx="728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+mn-lt"/>
              </a:rPr>
              <a:t>Can use coverage on </a:t>
            </a:r>
            <a:r>
              <a:rPr lang="en-US" sz="1900" dirty="0" err="1" smtClean="0">
                <a:latin typeface="+mn-lt"/>
              </a:rPr>
              <a:t>exons</a:t>
            </a:r>
            <a:r>
              <a:rPr lang="en-US" sz="1900" dirty="0" smtClean="0">
                <a:latin typeface="+mn-lt"/>
              </a:rPr>
              <a:t> and </a:t>
            </a:r>
            <a:r>
              <a:rPr lang="en-US" sz="1900" dirty="0" err="1" smtClean="0">
                <a:latin typeface="+mn-lt"/>
              </a:rPr>
              <a:t>introns</a:t>
            </a:r>
            <a:r>
              <a:rPr lang="en-US" sz="1900" dirty="0" smtClean="0">
                <a:latin typeface="+mn-lt"/>
              </a:rPr>
              <a:t> to phase splicing events, via </a:t>
            </a:r>
            <a:r>
              <a:rPr lang="en-US" sz="1900" b="1" u="sng" dirty="0" smtClean="0">
                <a:latin typeface="+mn-lt"/>
              </a:rPr>
              <a:t>min cost</a:t>
            </a:r>
            <a:r>
              <a:rPr lang="en-US" sz="1900" dirty="0" smtClean="0">
                <a:latin typeface="+mn-lt"/>
              </a:rPr>
              <a:t> bipartite matching, instead of max cardinality.</a:t>
            </a:r>
            <a:endParaRPr lang="en-US" sz="1900" dirty="0">
              <a:latin typeface="+mn-lt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rot="5400000" flipH="1" flipV="1">
            <a:off x="1841343" y="4800443"/>
            <a:ext cx="2571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1911193" y="4749643"/>
            <a:ext cx="2571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 flipH="1" flipV="1">
            <a:off x="1954746" y="4686040"/>
            <a:ext cx="96565" cy="7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 flipH="1" flipV="1">
            <a:off x="2057157" y="4597951"/>
            <a:ext cx="50492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V="1">
            <a:off x="2105499" y="4501037"/>
            <a:ext cx="106208" cy="11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 flipH="1" flipV="1">
            <a:off x="2180470" y="4403764"/>
            <a:ext cx="134065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 flipV="1">
            <a:off x="2295085" y="4340579"/>
            <a:ext cx="8263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 flipV="1">
            <a:off x="2348706" y="4248150"/>
            <a:ext cx="1404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 flipH="1" flipV="1">
            <a:off x="2451535" y="4173179"/>
            <a:ext cx="112636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2571350" y="4051694"/>
            <a:ext cx="76207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 flipH="1" flipV="1">
            <a:off x="2655271" y="3970515"/>
            <a:ext cx="111565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 flipH="1" flipV="1">
            <a:off x="2763378" y="3830972"/>
            <a:ext cx="85850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 flipH="1" flipV="1">
            <a:off x="6306873" y="2501512"/>
            <a:ext cx="953293" cy="1025650"/>
            <a:chOff x="2005807" y="3940844"/>
            <a:chExt cx="953293" cy="1025650"/>
          </a:xfrm>
        </p:grpSpPr>
        <p:cxnSp>
          <p:nvCxnSpPr>
            <p:cNvPr id="166" name="Straight Connector 165"/>
            <p:cNvCxnSpPr/>
            <p:nvPr/>
          </p:nvCxnSpPr>
          <p:spPr>
            <a:xfrm rot="5400000" flipH="1" flipV="1">
              <a:off x="1993743" y="4952843"/>
              <a:ext cx="2571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 flipH="1" flipV="1">
              <a:off x="2063593" y="4902043"/>
              <a:ext cx="2571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 flipH="1" flipV="1">
              <a:off x="2107146" y="4838440"/>
              <a:ext cx="96565" cy="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 flipH="1" flipV="1">
              <a:off x="2209557" y="4750351"/>
              <a:ext cx="50492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6200000" flipV="1">
              <a:off x="2257899" y="4653437"/>
              <a:ext cx="106208" cy="1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 flipH="1" flipV="1">
              <a:off x="2332870" y="4556164"/>
              <a:ext cx="134065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 flipH="1" flipV="1">
              <a:off x="2447485" y="4492979"/>
              <a:ext cx="82636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 flipH="1" flipV="1">
              <a:off x="2501106" y="4400550"/>
              <a:ext cx="14049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 flipH="1" flipV="1">
              <a:off x="2603935" y="4325579"/>
              <a:ext cx="112636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 flipH="1" flipV="1">
              <a:off x="2723750" y="4204094"/>
              <a:ext cx="76207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2807671" y="4122915"/>
              <a:ext cx="111565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 flipH="1" flipV="1">
              <a:off x="2915778" y="3983372"/>
              <a:ext cx="85850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 rot="5400000" flipH="1" flipV="1">
            <a:off x="2097879" y="2585513"/>
            <a:ext cx="2992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 flipV="1">
            <a:off x="2042847" y="2524928"/>
            <a:ext cx="629444" cy="11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 flipH="1" flipV="1">
            <a:off x="2083065" y="2549538"/>
            <a:ext cx="7945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2324365" y="2795075"/>
            <a:ext cx="4897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 flipH="1" flipV="1">
            <a:off x="2235465" y="2682894"/>
            <a:ext cx="8326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2406915" y="2892449"/>
            <a:ext cx="6675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 flipV="1">
            <a:off x="2616465" y="3093536"/>
            <a:ext cx="4516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 flipH="1" flipV="1">
            <a:off x="2613290" y="3166568"/>
            <a:ext cx="6611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1710531" y="2187575"/>
            <a:ext cx="4516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 flipH="1" flipV="1">
            <a:off x="1707356" y="2201338"/>
            <a:ext cx="6611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1878806" y="2379142"/>
            <a:ext cx="508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 flipH="1" flipV="1">
            <a:off x="6449746" y="4041779"/>
            <a:ext cx="2992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6200000" flipV="1">
            <a:off x="6394714" y="3981194"/>
            <a:ext cx="629444" cy="11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 flipH="1" flipV="1">
            <a:off x="6434932" y="4005804"/>
            <a:ext cx="7945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 flipH="1" flipV="1">
            <a:off x="6676232" y="4251341"/>
            <a:ext cx="4897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5400000" flipH="1" flipV="1">
            <a:off x="6587332" y="4139160"/>
            <a:ext cx="8326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 flipH="1" flipV="1">
            <a:off x="6758782" y="4348715"/>
            <a:ext cx="6675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 flipH="1" flipV="1">
            <a:off x="6968332" y="4549802"/>
            <a:ext cx="45164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 flipH="1" flipV="1">
            <a:off x="6990558" y="4563565"/>
            <a:ext cx="6611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 flipH="1" flipV="1">
            <a:off x="6230673" y="3835408"/>
            <a:ext cx="508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decomposition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8801" y="4066055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31835" y="4066055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  <a:endCxn id="4" idx="1"/>
          </p:cNvCxnSpPr>
          <p:nvPr/>
        </p:nvCxnSpPr>
        <p:spPr>
          <a:xfrm>
            <a:off x="860770" y="4244781"/>
            <a:ext cx="871065" cy="49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58547" y="30099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581" y="30099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1960516" y="3188628"/>
            <a:ext cx="871065" cy="49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88924" y="3821765"/>
            <a:ext cx="381770" cy="4035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1959" y="3821765"/>
            <a:ext cx="381770" cy="4035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3"/>
            <a:endCxn id="10" idx="1"/>
          </p:cNvCxnSpPr>
          <p:nvPr/>
        </p:nvCxnSpPr>
        <p:spPr>
          <a:xfrm>
            <a:off x="3370694" y="4023537"/>
            <a:ext cx="1101263" cy="56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40535" y="5412255"/>
            <a:ext cx="410789" cy="3804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61695" y="5399555"/>
            <a:ext cx="410789" cy="3804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3" idx="1"/>
          </p:cNvCxnSpPr>
          <p:nvPr/>
        </p:nvCxnSpPr>
        <p:spPr>
          <a:xfrm flipV="1">
            <a:off x="4851324" y="5589794"/>
            <a:ext cx="1210371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60967" y="2545766"/>
            <a:ext cx="453448" cy="3055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5429" y="2545766"/>
            <a:ext cx="453448" cy="3055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>
            <a:off x="4114415" y="2698550"/>
            <a:ext cx="2991014" cy="4246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18618" y="4292680"/>
            <a:ext cx="428926" cy="3343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84831" y="4292680"/>
            <a:ext cx="428926" cy="3343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>
            <a:off x="6747544" y="4459857"/>
            <a:ext cx="1237287" cy="464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78657" y="3021392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68166" y="2551492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61195" y="4077547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03943" y="3902447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7774" y="5461847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63967" y="4281109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7"/>
            <a:endCxn id="21" idx="3"/>
          </p:cNvCxnSpPr>
          <p:nvPr/>
        </p:nvCxnSpPr>
        <p:spPr>
          <a:xfrm rot="5400000" flipH="1" flipV="1">
            <a:off x="1447739" y="3252397"/>
            <a:ext cx="827858" cy="917007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4" idx="1"/>
          </p:cNvCxnSpPr>
          <p:nvPr/>
        </p:nvCxnSpPr>
        <p:spPr>
          <a:xfrm rot="16200000" flipH="1">
            <a:off x="2856663" y="2960934"/>
            <a:ext cx="652758" cy="1324831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7"/>
            <a:endCxn id="22" idx="3"/>
          </p:cNvCxnSpPr>
          <p:nvPr/>
        </p:nvCxnSpPr>
        <p:spPr>
          <a:xfrm rot="5400000" flipH="1" flipV="1">
            <a:off x="4216468" y="2656516"/>
            <a:ext cx="1122658" cy="1463768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6" idx="1"/>
          </p:cNvCxnSpPr>
          <p:nvPr/>
        </p:nvCxnSpPr>
        <p:spPr>
          <a:xfrm>
            <a:off x="5751651" y="2712924"/>
            <a:ext cx="1653833" cy="1615468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5"/>
            <a:endCxn id="25" idx="1"/>
          </p:cNvCxnSpPr>
          <p:nvPr/>
        </p:nvCxnSpPr>
        <p:spPr>
          <a:xfrm rot="16200000" flipH="1">
            <a:off x="4032050" y="4191889"/>
            <a:ext cx="1331103" cy="1303376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7"/>
            <a:endCxn id="26" idx="3"/>
          </p:cNvCxnSpPr>
          <p:nvPr/>
        </p:nvCxnSpPr>
        <p:spPr>
          <a:xfrm rot="5400000" flipH="1" flipV="1">
            <a:off x="6001393" y="4105040"/>
            <a:ext cx="952441" cy="1855738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96647" y="50165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69681" y="50165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3"/>
            <a:endCxn id="52" idx="1"/>
          </p:cNvCxnSpPr>
          <p:nvPr/>
        </p:nvCxnSpPr>
        <p:spPr>
          <a:xfrm>
            <a:off x="1998616" y="5195228"/>
            <a:ext cx="871065" cy="4966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16757" y="5027992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23" idx="5"/>
            <a:endCxn id="54" idx="1"/>
          </p:cNvCxnSpPr>
          <p:nvPr/>
        </p:nvCxnSpPr>
        <p:spPr>
          <a:xfrm rot="16200000" flipH="1">
            <a:off x="1519644" y="4236646"/>
            <a:ext cx="722148" cy="955107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7"/>
            <a:endCxn id="24" idx="3"/>
          </p:cNvCxnSpPr>
          <p:nvPr/>
        </p:nvCxnSpPr>
        <p:spPr>
          <a:xfrm rot="5400000" flipH="1" flipV="1">
            <a:off x="2753468" y="3983285"/>
            <a:ext cx="897248" cy="1286731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reads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301" y="16129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Don’t know that two reads came from the same transcript, but sometimes we know that they came from </a:t>
            </a:r>
            <a:r>
              <a:rPr lang="en-US" b="1" dirty="0" smtClean="0">
                <a:latin typeface="+mn-lt"/>
              </a:rPr>
              <a:t>different </a:t>
            </a:r>
            <a:r>
              <a:rPr lang="en-US" dirty="0" smtClean="0">
                <a:latin typeface="+mn-lt"/>
              </a:rPr>
              <a:t>transcripts. </a:t>
            </a:r>
            <a:endParaRPr lang="en-US" b="1" dirty="0">
              <a:solidFill>
                <a:srgbClr val="C70F0C"/>
              </a:solidFill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400" y="4457700"/>
            <a:ext cx="8077200" cy="25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4305300"/>
            <a:ext cx="18415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44900" y="4305300"/>
            <a:ext cx="14224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1000" y="4305300"/>
            <a:ext cx="14224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6550" y="374650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79900" y="3759200"/>
            <a:ext cx="787400" cy="1079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97100" y="3467100"/>
            <a:ext cx="165100" cy="1079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18300" y="346075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3"/>
            <a:endCxn id="15" idx="1"/>
          </p:cNvCxnSpPr>
          <p:nvPr/>
        </p:nvCxnSpPr>
        <p:spPr>
          <a:xfrm flipV="1">
            <a:off x="2362200" y="3517900"/>
            <a:ext cx="4356100" cy="3175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13" idx="1"/>
          </p:cNvCxnSpPr>
          <p:nvPr/>
        </p:nvCxnSpPr>
        <p:spPr>
          <a:xfrm>
            <a:off x="2266950" y="3803650"/>
            <a:ext cx="2012950" cy="95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11500" y="5092700"/>
            <a:ext cx="2936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How many transcripts?</a:t>
            </a:r>
            <a:endParaRPr lang="en-US" sz="2200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1000" y="3746500"/>
            <a:ext cx="177800" cy="1206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3" idx="3"/>
            <a:endCxn id="32" idx="1"/>
          </p:cNvCxnSpPr>
          <p:nvPr/>
        </p:nvCxnSpPr>
        <p:spPr>
          <a:xfrm flipV="1">
            <a:off x="5067300" y="3806825"/>
            <a:ext cx="1663700" cy="6350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7850" y="3467100"/>
            <a:ext cx="660400" cy="1143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3"/>
            <a:endCxn id="14" idx="1"/>
          </p:cNvCxnSpPr>
          <p:nvPr/>
        </p:nvCxnSpPr>
        <p:spPr>
          <a:xfrm flipV="1">
            <a:off x="1238250" y="3521075"/>
            <a:ext cx="958850" cy="31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21200" y="25273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Gaps</a:t>
            </a:r>
            <a:endParaRPr lang="en-US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29" idx="2"/>
          </p:cNvCxnSpPr>
          <p:nvPr/>
        </p:nvCxnSpPr>
        <p:spPr>
          <a:xfrm rot="5400000">
            <a:off x="3854966" y="2432566"/>
            <a:ext cx="570468" cy="149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2"/>
          </p:cNvCxnSpPr>
          <p:nvPr/>
        </p:nvCxnSpPr>
        <p:spPr>
          <a:xfrm rot="16200000" flipH="1">
            <a:off x="4978917" y="2807215"/>
            <a:ext cx="786367" cy="965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decomposition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8801" y="4066055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31835" y="4066055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  <a:endCxn id="4" idx="1"/>
          </p:cNvCxnSpPr>
          <p:nvPr/>
        </p:nvCxnSpPr>
        <p:spPr>
          <a:xfrm>
            <a:off x="860770" y="4244781"/>
            <a:ext cx="871065" cy="49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58547" y="30099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581" y="30099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1960516" y="3188628"/>
            <a:ext cx="871065" cy="49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88924" y="3821765"/>
            <a:ext cx="381770" cy="4035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1959" y="3821765"/>
            <a:ext cx="381770" cy="4035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3"/>
            <a:endCxn id="10" idx="1"/>
          </p:cNvCxnSpPr>
          <p:nvPr/>
        </p:nvCxnSpPr>
        <p:spPr>
          <a:xfrm>
            <a:off x="3370694" y="4023537"/>
            <a:ext cx="1101263" cy="56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40535" y="5412255"/>
            <a:ext cx="410789" cy="3804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61695" y="5399555"/>
            <a:ext cx="410789" cy="3804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3" idx="1"/>
          </p:cNvCxnSpPr>
          <p:nvPr/>
        </p:nvCxnSpPr>
        <p:spPr>
          <a:xfrm flipV="1">
            <a:off x="4851324" y="5589794"/>
            <a:ext cx="1210371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60967" y="2545766"/>
            <a:ext cx="453448" cy="3055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5429" y="2545766"/>
            <a:ext cx="453448" cy="3055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>
            <a:off x="4114415" y="2698550"/>
            <a:ext cx="2991014" cy="4246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18618" y="4292680"/>
            <a:ext cx="428926" cy="3343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84831" y="4292680"/>
            <a:ext cx="428926" cy="3343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>
            <a:off x="6747544" y="4459857"/>
            <a:ext cx="1237287" cy="464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78657" y="3021392"/>
            <a:ext cx="283485" cy="32286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68166" y="2551492"/>
            <a:ext cx="283485" cy="32286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61195" y="4077547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03943" y="3902447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7774" y="5461847"/>
            <a:ext cx="283485" cy="32286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63967" y="4281109"/>
            <a:ext cx="283485" cy="322861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7"/>
            <a:endCxn id="21" idx="3"/>
          </p:cNvCxnSpPr>
          <p:nvPr/>
        </p:nvCxnSpPr>
        <p:spPr>
          <a:xfrm rot="5400000" flipH="1" flipV="1">
            <a:off x="1447739" y="3252397"/>
            <a:ext cx="827858" cy="917007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4" idx="1"/>
          </p:cNvCxnSpPr>
          <p:nvPr/>
        </p:nvCxnSpPr>
        <p:spPr>
          <a:xfrm rot="16200000" flipH="1">
            <a:off x="2856663" y="2960934"/>
            <a:ext cx="652758" cy="1324831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7"/>
            <a:endCxn id="22" idx="3"/>
          </p:cNvCxnSpPr>
          <p:nvPr/>
        </p:nvCxnSpPr>
        <p:spPr>
          <a:xfrm rot="5400000" flipH="1" flipV="1">
            <a:off x="4216468" y="2656516"/>
            <a:ext cx="1122658" cy="1463768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6" idx="1"/>
          </p:cNvCxnSpPr>
          <p:nvPr/>
        </p:nvCxnSpPr>
        <p:spPr>
          <a:xfrm>
            <a:off x="5751651" y="2712924"/>
            <a:ext cx="1653833" cy="1615468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5"/>
            <a:endCxn id="25" idx="1"/>
          </p:cNvCxnSpPr>
          <p:nvPr/>
        </p:nvCxnSpPr>
        <p:spPr>
          <a:xfrm rot="16200000" flipH="1">
            <a:off x="4032050" y="4191889"/>
            <a:ext cx="1331103" cy="1303376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7"/>
            <a:endCxn id="26" idx="3"/>
          </p:cNvCxnSpPr>
          <p:nvPr/>
        </p:nvCxnSpPr>
        <p:spPr>
          <a:xfrm rot="5400000" flipH="1" flipV="1">
            <a:off x="6001393" y="4105040"/>
            <a:ext cx="952441" cy="1855738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96647" y="50165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69681" y="50165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3"/>
            <a:endCxn id="52" idx="1"/>
          </p:cNvCxnSpPr>
          <p:nvPr/>
        </p:nvCxnSpPr>
        <p:spPr>
          <a:xfrm>
            <a:off x="1998616" y="5195228"/>
            <a:ext cx="871065" cy="4966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16757" y="5027992"/>
            <a:ext cx="283485" cy="32286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23" idx="5"/>
            <a:endCxn id="54" idx="1"/>
          </p:cNvCxnSpPr>
          <p:nvPr/>
        </p:nvCxnSpPr>
        <p:spPr>
          <a:xfrm rot="16200000" flipH="1">
            <a:off x="1519644" y="4236646"/>
            <a:ext cx="722148" cy="955107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7"/>
            <a:endCxn id="24" idx="3"/>
          </p:cNvCxnSpPr>
          <p:nvPr/>
        </p:nvCxnSpPr>
        <p:spPr>
          <a:xfrm rot="5400000" flipH="1" flipV="1">
            <a:off x="2753468" y="3983285"/>
            <a:ext cx="897248" cy="1286731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decomposition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8801" y="4066055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31835" y="4066055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  <a:endCxn id="4" idx="1"/>
          </p:cNvCxnSpPr>
          <p:nvPr/>
        </p:nvCxnSpPr>
        <p:spPr>
          <a:xfrm>
            <a:off x="860770" y="4244781"/>
            <a:ext cx="871065" cy="49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58547" y="30099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581" y="30099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1960516" y="3188628"/>
            <a:ext cx="871065" cy="49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88924" y="3821765"/>
            <a:ext cx="381770" cy="4035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1959" y="3821765"/>
            <a:ext cx="381770" cy="4035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3"/>
            <a:endCxn id="10" idx="1"/>
          </p:cNvCxnSpPr>
          <p:nvPr/>
        </p:nvCxnSpPr>
        <p:spPr>
          <a:xfrm>
            <a:off x="3370694" y="4023537"/>
            <a:ext cx="1101263" cy="560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40535" y="5412255"/>
            <a:ext cx="410789" cy="3804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61695" y="5399555"/>
            <a:ext cx="410789" cy="3804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3" idx="1"/>
          </p:cNvCxnSpPr>
          <p:nvPr/>
        </p:nvCxnSpPr>
        <p:spPr>
          <a:xfrm flipV="1">
            <a:off x="4851324" y="5589794"/>
            <a:ext cx="1210371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60967" y="2545766"/>
            <a:ext cx="453448" cy="3055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5429" y="2545766"/>
            <a:ext cx="453448" cy="3055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>
            <a:off x="4114415" y="2698550"/>
            <a:ext cx="2991014" cy="4246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18618" y="4292680"/>
            <a:ext cx="428926" cy="3343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84831" y="4292680"/>
            <a:ext cx="428926" cy="3343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>
            <a:off x="6747544" y="4459857"/>
            <a:ext cx="1237287" cy="464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78657" y="3021392"/>
            <a:ext cx="283485" cy="32286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68166" y="2551492"/>
            <a:ext cx="283485" cy="32286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61195" y="4077547"/>
            <a:ext cx="283485" cy="322861"/>
          </a:xfrm>
          <a:prstGeom prst="ellipse">
            <a:avLst/>
          </a:prstGeom>
          <a:gradFill flip="none" rotWithShape="1">
            <a:gsLst>
              <a:gs pos="31000">
                <a:srgbClr val="5F9FFF"/>
              </a:gs>
              <a:gs pos="77000">
                <a:srgbClr val="A4FE0D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7774" y="5461847"/>
            <a:ext cx="283485" cy="32286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7"/>
            <a:endCxn id="21" idx="3"/>
          </p:cNvCxnSpPr>
          <p:nvPr/>
        </p:nvCxnSpPr>
        <p:spPr>
          <a:xfrm rot="5400000" flipH="1" flipV="1">
            <a:off x="1447739" y="3252397"/>
            <a:ext cx="827858" cy="91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40" idx="1"/>
          </p:cNvCxnSpPr>
          <p:nvPr/>
        </p:nvCxnSpPr>
        <p:spPr>
          <a:xfrm rot="16200000" flipH="1">
            <a:off x="2851089" y="2966508"/>
            <a:ext cx="662758" cy="132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0" idx="7"/>
            <a:endCxn id="22" idx="3"/>
          </p:cNvCxnSpPr>
          <p:nvPr/>
        </p:nvCxnSpPr>
        <p:spPr>
          <a:xfrm rot="5400000" flipH="1" flipV="1">
            <a:off x="4210894" y="2660942"/>
            <a:ext cx="1132658" cy="1464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47" idx="1"/>
          </p:cNvCxnSpPr>
          <p:nvPr/>
        </p:nvCxnSpPr>
        <p:spPr>
          <a:xfrm rot="16200000" flipH="1">
            <a:off x="5792044" y="2745163"/>
            <a:ext cx="1513658" cy="167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5"/>
            <a:endCxn id="25" idx="1"/>
          </p:cNvCxnSpPr>
          <p:nvPr/>
        </p:nvCxnSpPr>
        <p:spPr>
          <a:xfrm rot="16200000" flipH="1">
            <a:off x="4036476" y="4196315"/>
            <a:ext cx="1321103" cy="1304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7"/>
            <a:endCxn id="47" idx="3"/>
          </p:cNvCxnSpPr>
          <p:nvPr/>
        </p:nvCxnSpPr>
        <p:spPr>
          <a:xfrm rot="5400000" flipH="1" flipV="1">
            <a:off x="5998626" y="4120145"/>
            <a:ext cx="940103" cy="1837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96647" y="50165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69681" y="5016500"/>
            <a:ext cx="301969" cy="3574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3"/>
            <a:endCxn id="52" idx="1"/>
          </p:cNvCxnSpPr>
          <p:nvPr/>
        </p:nvCxnSpPr>
        <p:spPr>
          <a:xfrm>
            <a:off x="1998616" y="5195228"/>
            <a:ext cx="871065" cy="4966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16757" y="5027992"/>
            <a:ext cx="283485" cy="32286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23" idx="5"/>
            <a:endCxn id="54" idx="1"/>
          </p:cNvCxnSpPr>
          <p:nvPr/>
        </p:nvCxnSpPr>
        <p:spPr>
          <a:xfrm rot="16200000" flipH="1">
            <a:off x="1519644" y="4236646"/>
            <a:ext cx="722148" cy="955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7"/>
            <a:endCxn id="40" idx="3"/>
          </p:cNvCxnSpPr>
          <p:nvPr/>
        </p:nvCxnSpPr>
        <p:spPr>
          <a:xfrm rot="5400000" flipH="1" flipV="1">
            <a:off x="2757894" y="3988859"/>
            <a:ext cx="887248" cy="1285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802795" y="3912447"/>
            <a:ext cx="283485" cy="322861"/>
          </a:xfrm>
          <a:prstGeom prst="ellipse">
            <a:avLst/>
          </a:prstGeom>
          <a:gradFill flip="none" rotWithShape="1">
            <a:gsLst>
              <a:gs pos="31000">
                <a:srgbClr val="5F9FFF"/>
              </a:gs>
              <a:gs pos="77000">
                <a:srgbClr val="A4FE0D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46095" y="4293447"/>
            <a:ext cx="283485" cy="322861"/>
          </a:xfrm>
          <a:prstGeom prst="ellipse">
            <a:avLst/>
          </a:prstGeom>
          <a:gradFill flip="none" rotWithShape="1">
            <a:gsLst>
              <a:gs pos="31000">
                <a:srgbClr val="5F9FFF"/>
              </a:gs>
              <a:gs pos="77000">
                <a:srgbClr val="A4FE0D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700" dirty="0" smtClean="0"/>
              <a:t>Building a DAG for the partial order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ordering 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r>
              <a:rPr lang="en-US" i="1" dirty="0" err="1" smtClean="0"/>
              <a:t>x</a:t>
            </a:r>
            <a:r>
              <a:rPr lang="en-US" i="1" dirty="0" smtClean="0"/>
              <a:t> ≤ </a:t>
            </a:r>
            <a:r>
              <a:rPr lang="en-US" i="1" dirty="0" err="1" smtClean="0"/>
              <a:t>y</a:t>
            </a:r>
            <a:r>
              <a:rPr lang="en-US" i="1" dirty="0" smtClean="0"/>
              <a:t> </a:t>
            </a:r>
            <a:r>
              <a:rPr lang="en-US" dirty="0" smtClean="0"/>
              <a:t>when</a:t>
            </a:r>
          </a:p>
          <a:p>
            <a:pPr lvl="1"/>
            <a:r>
              <a:rPr lang="en-US" i="1" dirty="0" err="1" smtClean="0"/>
              <a:t>x</a:t>
            </a:r>
            <a:r>
              <a:rPr lang="en-US" dirty="0" smtClean="0"/>
              <a:t> starts to the left of  </a:t>
            </a:r>
            <a:r>
              <a:rPr lang="en-US" i="1" dirty="0" err="1" smtClean="0"/>
              <a:t>y</a:t>
            </a:r>
            <a:r>
              <a:rPr lang="en-US" dirty="0" smtClean="0"/>
              <a:t> in the reference</a:t>
            </a:r>
          </a:p>
          <a:p>
            <a:pPr lvl="1"/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dirty="0" smtClean="0"/>
              <a:t> overlap consistently</a:t>
            </a:r>
            <a:endParaRPr lang="en-US" i="1" dirty="0" smtClean="0"/>
          </a:p>
          <a:p>
            <a:pPr lvl="1"/>
            <a:r>
              <a:rPr lang="en-US" i="1" dirty="0" err="1" smtClean="0"/>
              <a:t>x</a:t>
            </a:r>
            <a:r>
              <a:rPr lang="en-US" i="1" dirty="0" smtClean="0"/>
              <a:t> </a:t>
            </a:r>
            <a:r>
              <a:rPr lang="en-US" dirty="0" smtClean="0"/>
              <a:t>is not (properly and compatibly) contained in </a:t>
            </a:r>
            <a:r>
              <a:rPr lang="en-US" i="1" dirty="0" err="1" smtClean="0"/>
              <a:t>y</a:t>
            </a:r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859871" y="4254514"/>
            <a:ext cx="144300" cy="1312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20421" y="4254514"/>
            <a:ext cx="144300" cy="1312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3"/>
            <a:endCxn id="38" idx="1"/>
          </p:cNvCxnSpPr>
          <p:nvPr/>
        </p:nvCxnSpPr>
        <p:spPr>
          <a:xfrm>
            <a:off x="5004171" y="4320130"/>
            <a:ext cx="416250" cy="18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215471" y="3848114"/>
            <a:ext cx="144300" cy="1312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76021" y="3848114"/>
            <a:ext cx="144300" cy="1312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1" idx="3"/>
            <a:endCxn id="42" idx="1"/>
          </p:cNvCxnSpPr>
          <p:nvPr/>
        </p:nvCxnSpPr>
        <p:spPr>
          <a:xfrm>
            <a:off x="5359771" y="3913731"/>
            <a:ext cx="416250" cy="182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8799" y="4449245"/>
            <a:ext cx="182434" cy="1481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47487" y="4449245"/>
            <a:ext cx="182434" cy="1481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3"/>
            <a:endCxn id="46" idx="1"/>
          </p:cNvCxnSpPr>
          <p:nvPr/>
        </p:nvCxnSpPr>
        <p:spPr>
          <a:xfrm>
            <a:off x="5821233" y="4523322"/>
            <a:ext cx="526253" cy="20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502399" y="4838714"/>
            <a:ext cx="196301" cy="1396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264954" y="4851414"/>
            <a:ext cx="196301" cy="1396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9" idx="3"/>
            <a:endCxn id="50" idx="1"/>
          </p:cNvCxnSpPr>
          <p:nvPr/>
        </p:nvCxnSpPr>
        <p:spPr>
          <a:xfrm>
            <a:off x="6698700" y="4908557"/>
            <a:ext cx="566254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129872" y="3850231"/>
            <a:ext cx="216686" cy="1121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775854" y="3850231"/>
            <a:ext cx="216686" cy="1121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6346558" y="3906323"/>
            <a:ext cx="1429296" cy="1559"/>
          </a:xfrm>
          <a:prstGeom prst="line">
            <a:avLst/>
          </a:prstGeom>
          <a:ln>
            <a:solidFill>
              <a:srgbClr val="0F08FF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399866" y="4491581"/>
            <a:ext cx="204968" cy="122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196088" y="4491581"/>
            <a:ext cx="204968" cy="1227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3"/>
            <a:endCxn id="58" idx="1"/>
          </p:cNvCxnSpPr>
          <p:nvPr/>
        </p:nvCxnSpPr>
        <p:spPr>
          <a:xfrm>
            <a:off x="7604834" y="4552957"/>
            <a:ext cx="591254" cy="170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511799" y="3852333"/>
            <a:ext cx="135467" cy="1185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93466" y="3852333"/>
            <a:ext cx="135467" cy="1185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47733" y="4258733"/>
            <a:ext cx="135467" cy="1185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28267" y="4478866"/>
            <a:ext cx="135467" cy="1185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V="1">
            <a:off x="6908800" y="4859867"/>
            <a:ext cx="118533" cy="118535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899400" y="4487333"/>
            <a:ext cx="135467" cy="1185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2" idx="7"/>
            <a:endCxn id="60" idx="3"/>
          </p:cNvCxnSpPr>
          <p:nvPr/>
        </p:nvCxnSpPr>
        <p:spPr>
          <a:xfrm rot="5400000" flipH="1" flipV="1">
            <a:off x="5236207" y="3980662"/>
            <a:ext cx="322585" cy="268277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5"/>
            <a:endCxn id="63" idx="1"/>
          </p:cNvCxnSpPr>
          <p:nvPr/>
        </p:nvCxnSpPr>
        <p:spPr>
          <a:xfrm rot="16200000" flipH="1">
            <a:off x="5566407" y="4014526"/>
            <a:ext cx="542718" cy="420679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7"/>
            <a:endCxn id="61" idx="3"/>
          </p:cNvCxnSpPr>
          <p:nvPr/>
        </p:nvCxnSpPr>
        <p:spPr>
          <a:xfrm rot="5400000" flipH="1" flipV="1">
            <a:off x="6307241" y="3790161"/>
            <a:ext cx="542718" cy="869410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6"/>
            <a:endCxn id="65" idx="1"/>
          </p:cNvCxnSpPr>
          <p:nvPr/>
        </p:nvCxnSpPr>
        <p:spPr>
          <a:xfrm>
            <a:off x="7128933" y="3911600"/>
            <a:ext cx="790306" cy="593092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4859871" y="1985447"/>
            <a:ext cx="3541185" cy="969432"/>
            <a:chOff x="5029205" y="3526381"/>
            <a:chExt cx="3541185" cy="969432"/>
          </a:xfrm>
        </p:grpSpPr>
        <p:grpSp>
          <p:nvGrpSpPr>
            <p:cNvPr id="106" name="Group 105"/>
            <p:cNvGrpSpPr/>
            <p:nvPr/>
          </p:nvGrpSpPr>
          <p:grpSpPr>
            <a:xfrm>
              <a:off x="5029205" y="3932781"/>
              <a:ext cx="704850" cy="131233"/>
              <a:chOff x="4438650" y="2679700"/>
              <a:chExt cx="3225800" cy="1143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44386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040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>
                <a:stCxn id="107" idx="3"/>
                <a:endCxn id="108" idx="1"/>
              </p:cNvCxnSpPr>
              <p:nvPr/>
            </p:nvCxnSpPr>
            <p:spPr>
              <a:xfrm>
                <a:off x="5099050" y="2736850"/>
                <a:ext cx="1905000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384805" y="3526381"/>
              <a:ext cx="704850" cy="131233"/>
              <a:chOff x="4438650" y="2679700"/>
              <a:chExt cx="3225800" cy="11430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4386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0040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>
                <a:stCxn id="111" idx="3"/>
                <a:endCxn id="112" idx="1"/>
              </p:cNvCxnSpPr>
              <p:nvPr/>
            </p:nvCxnSpPr>
            <p:spPr>
              <a:xfrm>
                <a:off x="5099050" y="2736850"/>
                <a:ext cx="1905000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808133" y="4127512"/>
              <a:ext cx="891122" cy="148153"/>
              <a:chOff x="4438650" y="2679700"/>
              <a:chExt cx="3225800" cy="1143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4386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0040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>
                <a:stCxn id="115" idx="3"/>
                <a:endCxn id="116" idx="1"/>
              </p:cNvCxnSpPr>
              <p:nvPr/>
            </p:nvCxnSpPr>
            <p:spPr>
              <a:xfrm>
                <a:off x="5099050" y="2736850"/>
                <a:ext cx="1905000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6671733" y="4356116"/>
              <a:ext cx="958856" cy="139697"/>
              <a:chOff x="4438650" y="3026127"/>
              <a:chExt cx="3225800" cy="11431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4438650" y="3026127"/>
                <a:ext cx="660399" cy="11430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04051" y="3026136"/>
                <a:ext cx="660399" cy="11430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3"/>
                <a:endCxn id="120" idx="1"/>
              </p:cNvCxnSpPr>
              <p:nvPr/>
            </p:nvCxnSpPr>
            <p:spPr>
              <a:xfrm>
                <a:off x="5099049" y="3083290"/>
                <a:ext cx="1905002" cy="1299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299206" y="3528498"/>
              <a:ext cx="1862668" cy="112184"/>
              <a:chOff x="1701800" y="3460750"/>
              <a:chExt cx="5676900" cy="1143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701800" y="346075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18300" y="346075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stCxn id="123" idx="3"/>
                <a:endCxn id="124" idx="1"/>
              </p:cNvCxnSpPr>
              <p:nvPr/>
            </p:nvCxnSpPr>
            <p:spPr>
              <a:xfrm>
                <a:off x="2362200" y="3517900"/>
                <a:ext cx="4356100" cy="1588"/>
              </a:xfrm>
              <a:prstGeom prst="line">
                <a:avLst/>
              </a:prstGeom>
              <a:ln>
                <a:solidFill>
                  <a:srgbClr val="0F08FF"/>
                </a:solidFill>
                <a:prstDash val="sys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7569200" y="4169848"/>
              <a:ext cx="1001190" cy="122752"/>
              <a:chOff x="4438650" y="2679700"/>
              <a:chExt cx="3225800" cy="1143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4386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004050" y="2679700"/>
                <a:ext cx="660400" cy="1143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7" idx="3"/>
                <a:endCxn id="128" idx="1"/>
              </p:cNvCxnSpPr>
              <p:nvPr/>
            </p:nvCxnSpPr>
            <p:spPr>
              <a:xfrm>
                <a:off x="5099050" y="2736850"/>
                <a:ext cx="1905000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Down Arrow 131"/>
          <p:cNvSpPr/>
          <p:nvPr/>
        </p:nvSpPr>
        <p:spPr>
          <a:xfrm>
            <a:off x="6519333" y="3200402"/>
            <a:ext cx="287867" cy="3725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63" idx="5"/>
            <a:endCxn id="64" idx="2"/>
          </p:cNvCxnSpPr>
          <p:nvPr/>
        </p:nvCxnSpPr>
        <p:spPr>
          <a:xfrm rot="16200000" flipH="1">
            <a:off x="6356800" y="4367134"/>
            <a:ext cx="339094" cy="764905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6"/>
            <a:endCxn id="65" idx="3"/>
          </p:cNvCxnSpPr>
          <p:nvPr/>
        </p:nvCxnSpPr>
        <p:spPr>
          <a:xfrm flipV="1">
            <a:off x="7027333" y="4588507"/>
            <a:ext cx="891906" cy="330627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Dilworth’s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partially ordered set of alignments, an </a:t>
            </a:r>
            <a:r>
              <a:rPr lang="en-US" i="1" dirty="0" err="1" smtClean="0"/>
              <a:t>antichain</a:t>
            </a:r>
            <a:r>
              <a:rPr lang="en-US" dirty="0" smtClean="0"/>
              <a:t> of alignments is a subset where no two elements could have come from the same transcript</a:t>
            </a:r>
          </a:p>
          <a:p>
            <a:r>
              <a:rPr lang="en-US" dirty="0" smtClean="0"/>
              <a:t>The size of the </a:t>
            </a:r>
            <a:r>
              <a:rPr lang="en-US" i="1" dirty="0" smtClean="0"/>
              <a:t>largest </a:t>
            </a:r>
            <a:r>
              <a:rPr lang="en-US" dirty="0" err="1" smtClean="0"/>
              <a:t>antichain</a:t>
            </a:r>
            <a:r>
              <a:rPr lang="en-US" dirty="0" smtClean="0"/>
              <a:t> is the number of transcripts we need to explain the alignments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Transcript assembly via Dilworth’s theorem</a:t>
            </a:r>
            <a:endParaRPr lang="en-US" sz="3300" dirty="0"/>
          </a:p>
        </p:txBody>
      </p:sp>
      <p:grpSp>
        <p:nvGrpSpPr>
          <p:cNvPr id="24" name="Group 143"/>
          <p:cNvGrpSpPr/>
          <p:nvPr/>
        </p:nvGrpSpPr>
        <p:grpSpPr>
          <a:xfrm>
            <a:off x="3838326" y="4597400"/>
            <a:ext cx="1453347" cy="764780"/>
            <a:chOff x="6915953" y="4703702"/>
            <a:chExt cx="1453347" cy="76478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6915953" y="5385672"/>
              <a:ext cx="1453347" cy="974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6991363" y="5327217"/>
              <a:ext cx="255935" cy="14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5812" y="5327217"/>
              <a:ext cx="255935" cy="14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31100" y="5327217"/>
              <a:ext cx="255935" cy="14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04477" y="5112884"/>
              <a:ext cx="118827" cy="4384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54052" y="5110448"/>
              <a:ext cx="77695" cy="487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26186" y="5003281"/>
              <a:ext cx="118827" cy="43841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shade val="50000"/>
                  <a:alpha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28815" y="5003281"/>
              <a:ext cx="118827" cy="43841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shade val="50000"/>
                  <a:alpha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3"/>
              <a:endCxn id="10" idx="1"/>
            </p:cNvCxnSpPr>
            <p:nvPr/>
          </p:nvCxnSpPr>
          <p:spPr>
            <a:xfrm>
              <a:off x="7245013" y="5025202"/>
              <a:ext cx="783802" cy="609"/>
            </a:xfrm>
            <a:prstGeom prst="line">
              <a:avLst/>
            </a:prstGeom>
            <a:ln>
              <a:solidFill>
                <a:schemeClr val="accent6">
                  <a:alpha val="25000"/>
                </a:schemeClr>
              </a:solidFill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1"/>
            </p:cNvCxnSpPr>
            <p:nvPr/>
          </p:nvCxnSpPr>
          <p:spPr>
            <a:xfrm>
              <a:off x="7223304" y="5134804"/>
              <a:ext cx="430748" cy="60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031100" y="5110448"/>
              <a:ext cx="77695" cy="487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8" idx="3"/>
              <a:endCxn id="13" idx="1"/>
            </p:cNvCxnSpPr>
            <p:nvPr/>
          </p:nvCxnSpPr>
          <p:spPr>
            <a:xfrm>
              <a:off x="7731747" y="5134804"/>
              <a:ext cx="299353" cy="609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987935" y="4893679"/>
              <a:ext cx="118827" cy="4384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5529" y="4893679"/>
              <a:ext cx="118827" cy="4384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11990" y="4813304"/>
              <a:ext cx="118827" cy="43841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shade val="50000"/>
                  <a:alpha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23648" y="4813304"/>
              <a:ext cx="118827" cy="43841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solidFill>
                <a:schemeClr val="accent6">
                  <a:shade val="50000"/>
                  <a:alpha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18633" y="4703702"/>
              <a:ext cx="118827" cy="4384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80230" y="4703702"/>
              <a:ext cx="118827" cy="4384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5" idx="3"/>
              <a:endCxn id="16" idx="1"/>
            </p:cNvCxnSpPr>
            <p:nvPr/>
          </p:nvCxnSpPr>
          <p:spPr>
            <a:xfrm>
              <a:off x="7106762" y="4915600"/>
              <a:ext cx="358766" cy="609"/>
            </a:xfrm>
            <a:prstGeom prst="lin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>
              <a:stCxn id="17" idx="3"/>
              <a:endCxn id="18" idx="1"/>
            </p:cNvCxnSpPr>
            <p:nvPr/>
          </p:nvCxnSpPr>
          <p:spPr>
            <a:xfrm>
              <a:off x="7230817" y="4835225"/>
              <a:ext cx="892831" cy="621"/>
            </a:xfrm>
            <a:prstGeom prst="line">
              <a:avLst/>
            </a:prstGeom>
            <a:ln>
              <a:solidFill>
                <a:schemeClr val="accent6">
                  <a:shade val="50000"/>
                  <a:alpha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>
              <a:stCxn id="19" idx="3"/>
              <a:endCxn id="20" idx="1"/>
            </p:cNvCxnSpPr>
            <p:nvPr/>
          </p:nvCxnSpPr>
          <p:spPr>
            <a:xfrm>
              <a:off x="7737460" y="4725622"/>
              <a:ext cx="342771" cy="609"/>
            </a:xfrm>
            <a:prstGeom prst="lin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5" name="Group 142"/>
          <p:cNvGrpSpPr/>
          <p:nvPr/>
        </p:nvGrpSpPr>
        <p:grpSpPr>
          <a:xfrm>
            <a:off x="1095392" y="4301072"/>
            <a:ext cx="987409" cy="1278467"/>
            <a:chOff x="5159390" y="4326278"/>
            <a:chExt cx="1160586" cy="1579222"/>
          </a:xfrm>
        </p:grpSpPr>
        <p:sp>
          <p:nvSpPr>
            <p:cNvPr id="35" name="Oval 34"/>
            <p:cNvSpPr/>
            <p:nvPr/>
          </p:nvSpPr>
          <p:spPr>
            <a:xfrm>
              <a:off x="5159390" y="4336210"/>
              <a:ext cx="162064" cy="148983"/>
            </a:xfrm>
            <a:prstGeom prst="ellipse">
              <a:avLst/>
            </a:prstGeom>
            <a:noFill/>
            <a:ln w="25400">
              <a:solidFill>
                <a:srgbClr val="FF07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152685" y="4326278"/>
              <a:ext cx="162064" cy="148983"/>
            </a:xfrm>
            <a:prstGeom prst="ellipse">
              <a:avLst/>
            </a:prstGeom>
            <a:noFill/>
            <a:ln w="25400">
              <a:solidFill>
                <a:srgbClr val="FF07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159390" y="5026499"/>
              <a:ext cx="162064" cy="148983"/>
            </a:xfrm>
            <a:prstGeom prst="ellipse">
              <a:avLst/>
            </a:prstGeom>
            <a:noFill/>
            <a:ln w="25400">
              <a:solidFill>
                <a:srgbClr val="FF07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52685" y="5011601"/>
              <a:ext cx="162064" cy="148983"/>
            </a:xfrm>
            <a:prstGeom prst="ellipse">
              <a:avLst/>
            </a:prstGeom>
            <a:noFill/>
            <a:ln w="25400">
              <a:solidFill>
                <a:srgbClr val="FF07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64618" y="5756517"/>
              <a:ext cx="162064" cy="148983"/>
            </a:xfrm>
            <a:prstGeom prst="ellipse">
              <a:avLst/>
            </a:prstGeom>
            <a:noFill/>
            <a:ln w="25400">
              <a:solidFill>
                <a:srgbClr val="FF07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157912" y="5741618"/>
              <a:ext cx="162064" cy="148983"/>
            </a:xfrm>
            <a:prstGeom prst="ellipse">
              <a:avLst/>
            </a:prstGeom>
            <a:noFill/>
            <a:ln w="25400">
              <a:solidFill>
                <a:srgbClr val="FF07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201213" y="4375939"/>
              <a:ext cx="73190" cy="6952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01213" y="4708668"/>
              <a:ext cx="73190" cy="6952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1213" y="5071194"/>
              <a:ext cx="73190" cy="695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95985" y="5418821"/>
              <a:ext cx="73190" cy="695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06441" y="5801212"/>
              <a:ext cx="73190" cy="695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94508" y="4361041"/>
              <a:ext cx="73190" cy="6952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194508" y="4693770"/>
              <a:ext cx="73190" cy="6952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194508" y="5056296"/>
              <a:ext cx="73190" cy="695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189280" y="5403923"/>
              <a:ext cx="73190" cy="695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199735" y="5786313"/>
              <a:ext cx="73190" cy="695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4" idx="6"/>
              <a:endCxn id="48" idx="2"/>
            </p:cNvCxnSpPr>
            <p:nvPr/>
          </p:nvCxnSpPr>
          <p:spPr>
            <a:xfrm flipV="1">
              <a:off x="5269175" y="5091058"/>
              <a:ext cx="925332" cy="362526"/>
            </a:xfrm>
            <a:prstGeom prst="line">
              <a:avLst/>
            </a:prstGeom>
            <a:ln>
              <a:solidFill>
                <a:schemeClr val="tx2">
                  <a:lumMod val="75000"/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6"/>
              <a:endCxn id="48" idx="3"/>
            </p:cNvCxnSpPr>
            <p:nvPr/>
          </p:nvCxnSpPr>
          <p:spPr>
            <a:xfrm flipV="1">
              <a:off x="5279631" y="5115639"/>
              <a:ext cx="925595" cy="720335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5" idx="7"/>
              <a:endCxn id="46" idx="3"/>
            </p:cNvCxnSpPr>
            <p:nvPr/>
          </p:nvCxnSpPr>
          <p:spPr>
            <a:xfrm rot="5400000" flipH="1" flipV="1">
              <a:off x="5041565" y="4647732"/>
              <a:ext cx="1391009" cy="936313"/>
            </a:xfrm>
            <a:prstGeom prst="line">
              <a:avLst/>
            </a:prstGeom>
            <a:ln>
              <a:solidFill>
                <a:schemeClr val="tx2">
                  <a:lumMod val="75000"/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4" idx="6"/>
              <a:endCxn id="47" idx="3"/>
            </p:cNvCxnSpPr>
            <p:nvPr/>
          </p:nvCxnSpPr>
          <p:spPr>
            <a:xfrm flipV="1">
              <a:off x="5269175" y="4753114"/>
              <a:ext cx="936051" cy="700471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6"/>
              <a:endCxn id="46" idx="3"/>
            </p:cNvCxnSpPr>
            <p:nvPr/>
          </p:nvCxnSpPr>
          <p:spPr>
            <a:xfrm flipV="1">
              <a:off x="5274403" y="4420384"/>
              <a:ext cx="930823" cy="68557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6"/>
              <a:endCxn id="49" idx="2"/>
            </p:cNvCxnSpPr>
            <p:nvPr/>
          </p:nvCxnSpPr>
          <p:spPr>
            <a:xfrm flipV="1">
              <a:off x="5279631" y="5438686"/>
              <a:ext cx="909649" cy="397289"/>
            </a:xfrm>
            <a:prstGeom prst="line">
              <a:avLst/>
            </a:prstGeom>
            <a:ln>
              <a:solidFill>
                <a:schemeClr val="tx2">
                  <a:lumMod val="75000"/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389416" y="4395803"/>
              <a:ext cx="674395" cy="4966"/>
            </a:xfrm>
            <a:prstGeom prst="straightConnector1">
              <a:avLst/>
            </a:prstGeom>
            <a:ln w="31750">
              <a:solidFill>
                <a:srgbClr val="FF07D5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10800000" flipV="1">
              <a:off x="5352821" y="4480227"/>
              <a:ext cx="695306" cy="496611"/>
            </a:xfrm>
            <a:prstGeom prst="straightConnector1">
              <a:avLst/>
            </a:prstGeom>
            <a:ln w="31750">
              <a:solidFill>
                <a:srgbClr val="FF07D5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389416" y="5096024"/>
              <a:ext cx="674395" cy="4966"/>
            </a:xfrm>
            <a:prstGeom prst="straightConnector1">
              <a:avLst/>
            </a:prstGeom>
            <a:ln w="31750">
              <a:solidFill>
                <a:srgbClr val="FF07D5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389416" y="5816110"/>
              <a:ext cx="674395" cy="4966"/>
            </a:xfrm>
            <a:prstGeom prst="straightConnector1">
              <a:avLst/>
            </a:prstGeom>
            <a:ln w="31750">
              <a:solidFill>
                <a:srgbClr val="FF07D5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 flipV="1">
              <a:off x="5352821" y="5185414"/>
              <a:ext cx="679623" cy="531374"/>
            </a:xfrm>
            <a:prstGeom prst="straightConnector1">
              <a:avLst/>
            </a:prstGeom>
            <a:ln w="31750">
              <a:solidFill>
                <a:srgbClr val="FF07D5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44"/>
          <p:cNvGrpSpPr/>
          <p:nvPr/>
        </p:nvGrpSpPr>
        <p:grpSpPr>
          <a:xfrm>
            <a:off x="643475" y="1862673"/>
            <a:ext cx="2027759" cy="1032934"/>
            <a:chOff x="677341" y="2218266"/>
            <a:chExt cx="2027759" cy="1032934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677341" y="3140313"/>
              <a:ext cx="2027759" cy="1304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92281" y="3062041"/>
              <a:ext cx="357090" cy="1891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68200" y="3062041"/>
              <a:ext cx="357090" cy="1891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42957" y="3062041"/>
              <a:ext cx="357090" cy="1891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50102" y="2775041"/>
              <a:ext cx="165791" cy="587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16888" y="2771780"/>
              <a:ext cx="108402" cy="65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80391" y="2628280"/>
              <a:ext cx="165791" cy="5870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91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91000"/>
                  </a:schemeClr>
                </a:gs>
              </a:gsLst>
              <a:lin ang="16200000" scaled="0"/>
              <a:tileRect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39769" y="2628280"/>
              <a:ext cx="165791" cy="5870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9" idx="3"/>
              <a:endCxn id="70" idx="1"/>
            </p:cNvCxnSpPr>
            <p:nvPr/>
          </p:nvCxnSpPr>
          <p:spPr>
            <a:xfrm>
              <a:off x="1146182" y="2657633"/>
              <a:ext cx="1093587" cy="1588"/>
            </a:xfrm>
            <a:prstGeom prst="line">
              <a:avLst/>
            </a:prstGeom>
            <a:ln w="25400">
              <a:solidFill>
                <a:srgbClr val="0F08FF"/>
              </a:solidFill>
              <a:prstDash val="sys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>
              <a:stCxn id="67" idx="3"/>
              <a:endCxn id="68" idx="1"/>
            </p:cNvCxnSpPr>
            <p:nvPr/>
          </p:nvCxnSpPr>
          <p:spPr>
            <a:xfrm>
              <a:off x="1115893" y="2804393"/>
              <a:ext cx="600995" cy="816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2242957" y="2771780"/>
              <a:ext cx="108402" cy="65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68" idx="3"/>
              <a:endCxn id="73" idx="1"/>
            </p:cNvCxnSpPr>
            <p:nvPr/>
          </p:nvCxnSpPr>
          <p:spPr>
            <a:xfrm>
              <a:off x="1825290" y="2804393"/>
              <a:ext cx="417667" cy="816"/>
            </a:xfrm>
            <a:prstGeom prst="line">
              <a:avLst/>
            </a:prstGeom>
            <a:ln w="25400">
              <a:solidFill>
                <a:srgbClr val="0F08FF"/>
              </a:solidFill>
              <a:prstDash val="sysDash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787499" y="2481519"/>
              <a:ext cx="165791" cy="587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453853" y="2481519"/>
              <a:ext cx="165791" cy="587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53290" y="2351727"/>
              <a:ext cx="165791" cy="587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67469" y="2227133"/>
              <a:ext cx="165791" cy="587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5" idx="3"/>
              <a:endCxn id="76" idx="1"/>
            </p:cNvCxnSpPr>
            <p:nvPr/>
          </p:nvCxnSpPr>
          <p:spPr>
            <a:xfrm>
              <a:off x="953290" y="2510871"/>
              <a:ext cx="500563" cy="8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7" idx="3"/>
              <a:endCxn id="92" idx="1"/>
            </p:cNvCxnSpPr>
            <p:nvPr/>
          </p:nvCxnSpPr>
          <p:spPr>
            <a:xfrm flipV="1">
              <a:off x="1119081" y="2374430"/>
              <a:ext cx="1165473" cy="665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1" name="Straight Connector 80"/>
            <p:cNvCxnSpPr>
              <a:stCxn id="78" idx="3"/>
              <a:endCxn id="93" idx="1"/>
            </p:cNvCxnSpPr>
            <p:nvPr/>
          </p:nvCxnSpPr>
          <p:spPr>
            <a:xfrm>
              <a:off x="1833261" y="2256485"/>
              <a:ext cx="529304" cy="83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1124708" y="2462092"/>
              <a:ext cx="104549" cy="88664"/>
            </a:xfrm>
            <a:prstGeom prst="ellipse">
              <a:avLst/>
            </a:prstGeom>
            <a:gradFill flip="none" rotWithShape="1">
              <a:gsLst>
                <a:gs pos="56000">
                  <a:srgbClr val="C45FCF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5"/>
              <a:endCxn id="91" idx="1"/>
            </p:cNvCxnSpPr>
            <p:nvPr/>
          </p:nvCxnSpPr>
          <p:spPr>
            <a:xfrm rot="16200000" flipH="1">
              <a:off x="1276640" y="2475076"/>
              <a:ext cx="243193" cy="368582"/>
            </a:xfrm>
            <a:prstGeom prst="straightConnector1">
              <a:avLst/>
            </a:prstGeom>
            <a:ln>
              <a:solidFill>
                <a:srgbClr val="C45FC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91" idx="7"/>
              <a:endCxn id="90" idx="3"/>
            </p:cNvCxnSpPr>
            <p:nvPr/>
          </p:nvCxnSpPr>
          <p:spPr>
            <a:xfrm rot="5400000" flipH="1" flipV="1">
              <a:off x="1605745" y="2344655"/>
              <a:ext cx="487019" cy="385599"/>
            </a:xfrm>
            <a:prstGeom prst="straightConnector1">
              <a:avLst/>
            </a:prstGeom>
            <a:ln>
              <a:solidFill>
                <a:srgbClr val="C45FC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2026744" y="2218266"/>
              <a:ext cx="104549" cy="88664"/>
            </a:xfrm>
            <a:prstGeom prst="ellipse">
              <a:avLst/>
            </a:prstGeom>
            <a:gradFill flip="none" rotWithShape="1">
              <a:gsLst>
                <a:gs pos="56000">
                  <a:srgbClr val="C45FCF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567217" y="2767980"/>
              <a:ext cx="104549" cy="88664"/>
            </a:xfrm>
            <a:prstGeom prst="ellipse">
              <a:avLst/>
            </a:prstGeom>
            <a:gradFill flip="none" rotWithShape="1">
              <a:gsLst>
                <a:gs pos="56000">
                  <a:srgbClr val="C45FCF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84555" y="2345077"/>
              <a:ext cx="165791" cy="587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62565" y="2227133"/>
              <a:ext cx="165791" cy="587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496707" y="2335746"/>
              <a:ext cx="104549" cy="88664"/>
            </a:xfrm>
            <a:prstGeom prst="ellipse">
              <a:avLst/>
            </a:prstGeom>
            <a:gradFill flip="none" rotWithShape="1">
              <a:gsLst>
                <a:gs pos="56000">
                  <a:srgbClr val="C45FCF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5" idx="5"/>
              <a:endCxn id="97" idx="1"/>
            </p:cNvCxnSpPr>
            <p:nvPr/>
          </p:nvCxnSpPr>
          <p:spPr>
            <a:xfrm rot="16200000" flipH="1">
              <a:off x="1669555" y="2327814"/>
              <a:ext cx="223244" cy="390465"/>
            </a:xfrm>
            <a:prstGeom prst="straightConnector1">
              <a:avLst/>
            </a:prstGeom>
            <a:ln>
              <a:solidFill>
                <a:srgbClr val="C45FC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961099" y="2621685"/>
              <a:ext cx="104549" cy="88664"/>
            </a:xfrm>
            <a:prstGeom prst="ellipse">
              <a:avLst/>
            </a:prstGeom>
            <a:gradFill flip="none" rotWithShape="1">
              <a:gsLst>
                <a:gs pos="56000">
                  <a:srgbClr val="C45FCF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85"/>
          <p:cNvGrpSpPr/>
          <p:nvPr/>
        </p:nvGrpSpPr>
        <p:grpSpPr>
          <a:xfrm>
            <a:off x="6986160" y="4698998"/>
            <a:ext cx="1378908" cy="613841"/>
            <a:chOff x="7053892" y="4986859"/>
            <a:chExt cx="1378908" cy="613841"/>
          </a:xfrm>
        </p:grpSpPr>
        <p:sp>
          <p:nvSpPr>
            <p:cNvPr id="137" name="Rectangle 136"/>
            <p:cNvSpPr/>
            <p:nvPr/>
          </p:nvSpPr>
          <p:spPr>
            <a:xfrm>
              <a:off x="7053892" y="4986859"/>
              <a:ext cx="441677" cy="209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520024" y="4986859"/>
              <a:ext cx="441677" cy="209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991123" y="4986859"/>
              <a:ext cx="441677" cy="209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053892" y="5391535"/>
              <a:ext cx="441677" cy="2091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521982" y="5391535"/>
              <a:ext cx="441677" cy="2091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26535" y="3081876"/>
            <a:ext cx="204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Construct DAG on alignments</a:t>
            </a:r>
            <a:endParaRPr lang="en-US" sz="1400" dirty="0">
              <a:latin typeface="+mn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26535" y="5596010"/>
            <a:ext cx="204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Chain decomposition from matching</a:t>
            </a:r>
            <a:endParaRPr lang="en-US" sz="1400" dirty="0">
              <a:latin typeface="+mn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539074" y="5596010"/>
            <a:ext cx="204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Cover of alignments from chains</a:t>
            </a:r>
            <a:endParaRPr lang="en-US" sz="1400" dirty="0">
              <a:latin typeface="+mn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19336" y="5596010"/>
            <a:ext cx="204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Transcripts from cover</a:t>
            </a:r>
            <a:endParaRPr lang="en-US" sz="1400" dirty="0">
              <a:latin typeface="+mn-lt"/>
            </a:endParaRPr>
          </a:p>
        </p:txBody>
      </p:sp>
      <p:grpSp>
        <p:nvGrpSpPr>
          <p:cNvPr id="28" name="Group 118"/>
          <p:cNvGrpSpPr/>
          <p:nvPr/>
        </p:nvGrpSpPr>
        <p:grpSpPr>
          <a:xfrm>
            <a:off x="4044952" y="1761069"/>
            <a:ext cx="1018117" cy="1151466"/>
            <a:chOff x="5537200" y="1714500"/>
            <a:chExt cx="2616200" cy="3860800"/>
          </a:xfrm>
        </p:grpSpPr>
        <p:sp>
          <p:nvSpPr>
            <p:cNvPr id="103" name="Oval 102"/>
            <p:cNvSpPr/>
            <p:nvPr/>
          </p:nvSpPr>
          <p:spPr>
            <a:xfrm>
              <a:off x="5549900" y="1752600"/>
              <a:ext cx="177800" cy="177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549900" y="2603500"/>
              <a:ext cx="177800" cy="177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49900" y="35306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537200" y="44196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62600" y="53975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962900" y="1714500"/>
              <a:ext cx="177800" cy="177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962900" y="2565400"/>
              <a:ext cx="177800" cy="177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962900" y="34925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950200" y="43815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975600" y="53594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06" idx="6"/>
              <a:endCxn id="110" idx="2"/>
            </p:cNvCxnSpPr>
            <p:nvPr/>
          </p:nvCxnSpPr>
          <p:spPr>
            <a:xfrm flipV="1">
              <a:off x="5715000" y="3581400"/>
              <a:ext cx="2247900" cy="927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7" idx="6"/>
              <a:endCxn id="110" idx="3"/>
            </p:cNvCxnSpPr>
            <p:nvPr/>
          </p:nvCxnSpPr>
          <p:spPr>
            <a:xfrm flipV="1">
              <a:off x="5740400" y="3644262"/>
              <a:ext cx="2248538" cy="1842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7" idx="7"/>
              <a:endCxn id="108" idx="3"/>
            </p:cNvCxnSpPr>
            <p:nvPr/>
          </p:nvCxnSpPr>
          <p:spPr>
            <a:xfrm rot="5400000" flipH="1" flipV="1">
              <a:off x="5073012" y="2507612"/>
              <a:ext cx="3557276" cy="2274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6" idx="6"/>
              <a:endCxn id="109" idx="3"/>
            </p:cNvCxnSpPr>
            <p:nvPr/>
          </p:nvCxnSpPr>
          <p:spPr>
            <a:xfrm flipV="1">
              <a:off x="5715000" y="2717162"/>
              <a:ext cx="2273938" cy="1791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5" idx="6"/>
              <a:endCxn id="108" idx="3"/>
            </p:cNvCxnSpPr>
            <p:nvPr/>
          </p:nvCxnSpPr>
          <p:spPr>
            <a:xfrm flipV="1">
              <a:off x="5727700" y="1866262"/>
              <a:ext cx="2261238" cy="1753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7" idx="6"/>
              <a:endCxn id="111" idx="3"/>
            </p:cNvCxnSpPr>
            <p:nvPr/>
          </p:nvCxnSpPr>
          <p:spPr>
            <a:xfrm flipV="1">
              <a:off x="5740400" y="4533262"/>
              <a:ext cx="2235838" cy="953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509437" y="3081876"/>
            <a:ext cx="216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Express DAG transitive closure as bipartite graph</a:t>
            </a:r>
            <a:endParaRPr lang="en-US" sz="1400" dirty="0">
              <a:latin typeface="+mn-lt"/>
            </a:endParaRPr>
          </a:p>
        </p:txBody>
      </p:sp>
      <p:grpSp>
        <p:nvGrpSpPr>
          <p:cNvPr id="29" name="Group 135"/>
          <p:cNvGrpSpPr/>
          <p:nvPr/>
        </p:nvGrpSpPr>
        <p:grpSpPr>
          <a:xfrm>
            <a:off x="7065434" y="1828803"/>
            <a:ext cx="910167" cy="1117599"/>
            <a:chOff x="5537200" y="1714500"/>
            <a:chExt cx="2616200" cy="3860800"/>
          </a:xfrm>
        </p:grpSpPr>
        <p:sp>
          <p:nvSpPr>
            <p:cNvPr id="120" name="Oval 119"/>
            <p:cNvSpPr/>
            <p:nvPr/>
          </p:nvSpPr>
          <p:spPr>
            <a:xfrm>
              <a:off x="5549900" y="1752600"/>
              <a:ext cx="177800" cy="177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49900" y="2603500"/>
              <a:ext cx="177800" cy="177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49900" y="35306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537200" y="44196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562600" y="53975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2900" y="1714500"/>
              <a:ext cx="177800" cy="177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7962900" y="2565400"/>
              <a:ext cx="177800" cy="177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962900" y="34925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950200" y="43815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975600" y="5359400"/>
              <a:ext cx="177800" cy="177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>
              <a:stCxn id="123" idx="6"/>
              <a:endCxn id="127" idx="2"/>
            </p:cNvCxnSpPr>
            <p:nvPr/>
          </p:nvCxnSpPr>
          <p:spPr>
            <a:xfrm flipV="1">
              <a:off x="5715000" y="3581400"/>
              <a:ext cx="2247900" cy="92710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4" idx="6"/>
              <a:endCxn id="127" idx="3"/>
            </p:cNvCxnSpPr>
            <p:nvPr/>
          </p:nvCxnSpPr>
          <p:spPr>
            <a:xfrm flipV="1">
              <a:off x="5740400" y="3644262"/>
              <a:ext cx="2248538" cy="184213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4" idx="7"/>
              <a:endCxn id="125" idx="3"/>
            </p:cNvCxnSpPr>
            <p:nvPr/>
          </p:nvCxnSpPr>
          <p:spPr>
            <a:xfrm rot="5400000" flipH="1" flipV="1">
              <a:off x="5073012" y="2507612"/>
              <a:ext cx="3557276" cy="2274576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3" idx="6"/>
              <a:endCxn id="126" idx="3"/>
            </p:cNvCxnSpPr>
            <p:nvPr/>
          </p:nvCxnSpPr>
          <p:spPr>
            <a:xfrm flipV="1">
              <a:off x="5715000" y="2717162"/>
              <a:ext cx="2273938" cy="179133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2" idx="6"/>
              <a:endCxn id="125" idx="3"/>
            </p:cNvCxnSpPr>
            <p:nvPr/>
          </p:nvCxnSpPr>
          <p:spPr>
            <a:xfrm flipV="1">
              <a:off x="5727700" y="1866262"/>
              <a:ext cx="2261238" cy="175323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4" idx="6"/>
              <a:endCxn id="128" idx="2"/>
            </p:cNvCxnSpPr>
            <p:nvPr/>
          </p:nvCxnSpPr>
          <p:spPr>
            <a:xfrm flipV="1">
              <a:off x="5740400" y="4470400"/>
              <a:ext cx="2209800" cy="101600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6430435" y="3081876"/>
            <a:ext cx="204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Maximum matching on BP graph</a:t>
            </a:r>
            <a:endParaRPr lang="en-US" sz="1400" dirty="0">
              <a:latin typeface="+mn-lt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04800" y="1346204"/>
            <a:ext cx="2641600" cy="249766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3268135" y="1346204"/>
            <a:ext cx="2641600" cy="249766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231467" y="1346204"/>
            <a:ext cx="2641600" cy="249766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251202" y="3970871"/>
            <a:ext cx="2641600" cy="249766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21734" y="3970871"/>
            <a:ext cx="2641600" cy="249766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6231467" y="3970871"/>
            <a:ext cx="2641600" cy="249766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304801" y="1346203"/>
            <a:ext cx="372532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268134" y="1354669"/>
            <a:ext cx="372532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231467" y="1346203"/>
            <a:ext cx="372532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21734" y="3970870"/>
            <a:ext cx="372532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251200" y="3979336"/>
            <a:ext cx="372532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231467" y="3970870"/>
            <a:ext cx="372532" cy="36933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Antichains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33400" y="1612900"/>
            <a:ext cx="8077200" cy="3910687"/>
            <a:chOff x="533400" y="1612900"/>
            <a:chExt cx="8077200" cy="3910687"/>
          </a:xfrm>
        </p:grpSpPr>
        <p:sp>
          <p:nvSpPr>
            <p:cNvPr id="4" name="TextBox 3"/>
            <p:cNvSpPr txBox="1"/>
            <p:nvPr/>
          </p:nvSpPr>
          <p:spPr>
            <a:xfrm>
              <a:off x="876301" y="1612900"/>
              <a:ext cx="76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Don’t know that two reads came from the same transcript, but sometimes we know that they came from </a:t>
              </a:r>
              <a:r>
                <a:rPr lang="en-US" b="1" dirty="0" smtClean="0">
                  <a:latin typeface="+mn-lt"/>
                </a:rPr>
                <a:t>different </a:t>
              </a:r>
              <a:r>
                <a:rPr lang="en-US" dirty="0" smtClean="0">
                  <a:latin typeface="+mn-lt"/>
                </a:rPr>
                <a:t>transcripts. </a:t>
              </a:r>
              <a:endParaRPr lang="en-US" b="1" dirty="0">
                <a:solidFill>
                  <a:srgbClr val="C70F0C"/>
                </a:solidFill>
                <a:latin typeface="+mn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33400" y="4457700"/>
              <a:ext cx="8077200" cy="25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52500" y="4305300"/>
              <a:ext cx="1422400" cy="36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44900" y="4305300"/>
              <a:ext cx="1422400" cy="36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31000" y="4305300"/>
              <a:ext cx="1422400" cy="36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150" y="37465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35500" y="3740150"/>
              <a:ext cx="431800" cy="127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01800" y="346075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18300" y="346075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4" idx="3"/>
              <a:endCxn id="15" idx="1"/>
            </p:cNvCxnSpPr>
            <p:nvPr/>
          </p:nvCxnSpPr>
          <p:spPr>
            <a:xfrm>
              <a:off x="2362200" y="3517900"/>
              <a:ext cx="4356100" cy="1588"/>
            </a:xfrm>
            <a:prstGeom prst="line">
              <a:avLst/>
            </a:prstGeom>
            <a:ln>
              <a:solidFill>
                <a:srgbClr val="0F08FF"/>
              </a:solidFill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3" idx="1"/>
            </p:cNvCxnSpPr>
            <p:nvPr/>
          </p:nvCxnSpPr>
          <p:spPr>
            <a:xfrm>
              <a:off x="2241550" y="3803650"/>
              <a:ext cx="239395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11500" y="5092700"/>
              <a:ext cx="29367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+mn-lt"/>
                </a:rPr>
                <a:t>How many transcripts?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31000" y="3740150"/>
              <a:ext cx="431800" cy="127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13" idx="3"/>
              <a:endCxn id="32" idx="1"/>
            </p:cNvCxnSpPr>
            <p:nvPr/>
          </p:nvCxnSpPr>
          <p:spPr>
            <a:xfrm>
              <a:off x="5067300" y="3803650"/>
              <a:ext cx="1663700" cy="1588"/>
            </a:xfrm>
            <a:prstGeom prst="line">
              <a:avLst/>
            </a:prstGeom>
            <a:ln>
              <a:solidFill>
                <a:srgbClr val="0F08FF"/>
              </a:solidFill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33450" y="31750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7750" y="31750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93850" y="296545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45350" y="296545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38650" y="26797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04050" y="26797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17" idx="3"/>
              <a:endCxn id="19" idx="1"/>
            </p:cNvCxnSpPr>
            <p:nvPr/>
          </p:nvCxnSpPr>
          <p:spPr>
            <a:xfrm>
              <a:off x="1593850" y="3232150"/>
              <a:ext cx="199390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3"/>
              <a:endCxn id="22" idx="1"/>
            </p:cNvCxnSpPr>
            <p:nvPr/>
          </p:nvCxnSpPr>
          <p:spPr>
            <a:xfrm>
              <a:off x="2254250" y="3022600"/>
              <a:ext cx="499110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3"/>
              <a:endCxn id="25" idx="1"/>
            </p:cNvCxnSpPr>
            <p:nvPr/>
          </p:nvCxnSpPr>
          <p:spPr>
            <a:xfrm>
              <a:off x="5099050" y="2736850"/>
              <a:ext cx="190500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Antichains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301" y="16129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Don’t know that two reads came from the same transcript, but sometimes we know that they came from </a:t>
            </a:r>
            <a:r>
              <a:rPr lang="en-US" b="1" dirty="0" smtClean="0">
                <a:latin typeface="+mn-lt"/>
              </a:rPr>
              <a:t>different </a:t>
            </a:r>
            <a:r>
              <a:rPr lang="en-US" dirty="0" smtClean="0">
                <a:latin typeface="+mn-lt"/>
              </a:rPr>
              <a:t>transcripts. </a:t>
            </a:r>
            <a:endParaRPr lang="en-US" b="1" dirty="0">
              <a:solidFill>
                <a:srgbClr val="C70F0C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11500" y="5092700"/>
            <a:ext cx="29367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n-lt"/>
              </a:rPr>
              <a:t>How many transcripts?</a:t>
            </a:r>
          </a:p>
          <a:p>
            <a:pPr algn="ctr"/>
            <a:r>
              <a:rPr lang="en-US" sz="2200" b="1" dirty="0" smtClean="0">
                <a:latin typeface="+mn-lt"/>
              </a:rPr>
              <a:t>Two</a:t>
            </a:r>
            <a:r>
              <a:rPr lang="en-US" sz="2200" dirty="0" smtClean="0">
                <a:latin typeface="+mn-lt"/>
              </a:rPr>
              <a:t>!</a:t>
            </a:r>
          </a:p>
          <a:p>
            <a:pPr algn="ctr"/>
            <a:endParaRPr lang="en-US" sz="22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2679700"/>
            <a:ext cx="8077200" cy="1993900"/>
            <a:chOff x="533400" y="2679700"/>
            <a:chExt cx="8077200" cy="19939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533400" y="4457700"/>
              <a:ext cx="8077200" cy="25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52500" y="4305300"/>
              <a:ext cx="1422400" cy="36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44900" y="4305300"/>
              <a:ext cx="1422400" cy="36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31000" y="4305300"/>
              <a:ext cx="1422400" cy="368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150" y="3746500"/>
              <a:ext cx="660400" cy="1143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35500" y="3740150"/>
              <a:ext cx="431800" cy="127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01800" y="3460750"/>
              <a:ext cx="660400" cy="114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18300" y="3460750"/>
              <a:ext cx="660400" cy="114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4" idx="3"/>
              <a:endCxn id="15" idx="1"/>
            </p:cNvCxnSpPr>
            <p:nvPr/>
          </p:nvCxnSpPr>
          <p:spPr>
            <a:xfrm>
              <a:off x="2362200" y="3517900"/>
              <a:ext cx="4356100" cy="158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3" idx="1"/>
            </p:cNvCxnSpPr>
            <p:nvPr/>
          </p:nvCxnSpPr>
          <p:spPr>
            <a:xfrm>
              <a:off x="2241550" y="3803650"/>
              <a:ext cx="2393950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31000" y="3740150"/>
              <a:ext cx="431800" cy="127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13" idx="3"/>
              <a:endCxn id="32" idx="1"/>
            </p:cNvCxnSpPr>
            <p:nvPr/>
          </p:nvCxnSpPr>
          <p:spPr>
            <a:xfrm>
              <a:off x="5067300" y="3803650"/>
              <a:ext cx="1663700" cy="158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33450" y="31750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7750" y="31750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93850" y="296545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45350" y="296545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38650" y="26797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04050" y="2679700"/>
              <a:ext cx="660400" cy="1143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17" idx="3"/>
              <a:endCxn id="19" idx="1"/>
            </p:cNvCxnSpPr>
            <p:nvPr/>
          </p:nvCxnSpPr>
          <p:spPr>
            <a:xfrm>
              <a:off x="1593850" y="3232150"/>
              <a:ext cx="199390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3"/>
              <a:endCxn id="22" idx="1"/>
            </p:cNvCxnSpPr>
            <p:nvPr/>
          </p:nvCxnSpPr>
          <p:spPr>
            <a:xfrm>
              <a:off x="2254250" y="3022600"/>
              <a:ext cx="499110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3"/>
              <a:endCxn id="25" idx="1"/>
            </p:cNvCxnSpPr>
            <p:nvPr/>
          </p:nvCxnSpPr>
          <p:spPr>
            <a:xfrm>
              <a:off x="5099050" y="2736850"/>
              <a:ext cx="190500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49900" y="17526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49900" y="26035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49900" y="3530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7200" y="4419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5397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62900" y="1714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2900" y="2565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62900" y="3492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50200" y="4381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75600" y="5359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01141" y="43856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267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8133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7089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4368800" y="3581400"/>
            <a:ext cx="520700" cy="3175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71500" y="1549400"/>
            <a:ext cx="4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From the partial order on alignments…</a:t>
            </a:r>
            <a:endParaRPr lang="en-US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36639" y="5918200"/>
            <a:ext cx="350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… build a bipartite “</a:t>
            </a:r>
            <a:r>
              <a:rPr lang="en-US" b="1" dirty="0" err="1" smtClean="0">
                <a:latin typeface="+mn-lt"/>
              </a:rPr>
              <a:t>reachability</a:t>
            </a:r>
            <a:r>
              <a:rPr lang="en-US" b="1" dirty="0" smtClean="0">
                <a:latin typeface="+mn-lt"/>
              </a:rPr>
              <a:t>”</a:t>
            </a:r>
          </a:p>
          <a:p>
            <a:r>
              <a:rPr lang="en-US" dirty="0" smtClean="0">
                <a:latin typeface="+mn-lt"/>
              </a:rPr>
              <a:t>graph on the mate pairs</a:t>
            </a:r>
            <a:endParaRPr lang="en-US" dirty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11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80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11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0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0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11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380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11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380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76054" y="36880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11131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28791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21538" y="3407725"/>
            <a:ext cx="288665" cy="112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5" idx="3"/>
            <a:endCxn id="67" idx="1"/>
          </p:cNvCxnSpPr>
          <p:nvPr/>
        </p:nvCxnSpPr>
        <p:spPr>
          <a:xfrm>
            <a:off x="1417456" y="3463783"/>
            <a:ext cx="1904081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62" idx="1"/>
          </p:cNvCxnSpPr>
          <p:nvPr/>
        </p:nvCxnSpPr>
        <p:spPr>
          <a:xfrm>
            <a:off x="1364719" y="37440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27089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62" idx="3"/>
            <a:endCxn id="70" idx="1"/>
          </p:cNvCxnSpPr>
          <p:nvPr/>
        </p:nvCxnSpPr>
        <p:spPr>
          <a:xfrm>
            <a:off x="2599874" y="37440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92940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53153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81605" y="28795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399515" y="2866855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325087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35341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72" idx="3"/>
            <a:endCxn id="78" idx="1"/>
          </p:cNvCxnSpPr>
          <p:nvPr/>
        </p:nvCxnSpPr>
        <p:spPr>
          <a:xfrm>
            <a:off x="1081605" y="3183494"/>
            <a:ext cx="871547" cy="1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3"/>
            <a:endCxn id="80" idx="1"/>
          </p:cNvCxnSpPr>
          <p:nvPr/>
        </p:nvCxnSpPr>
        <p:spPr>
          <a:xfrm flipV="1">
            <a:off x="1370270" y="2922913"/>
            <a:ext cx="2029245" cy="127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84" idx="1"/>
          </p:cNvCxnSpPr>
          <p:nvPr/>
        </p:nvCxnSpPr>
        <p:spPr>
          <a:xfrm>
            <a:off x="2613752" y="2697658"/>
            <a:ext cx="921589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3483" y="353906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45083" y="32511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06416" y="298026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02751" y="2709330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964279" y="24807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49900" y="17526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49900" y="26035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49900" y="3530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37200" y="44196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5397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62900" y="1714500"/>
            <a:ext cx="177800" cy="177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2900" y="2565400"/>
            <a:ext cx="177800" cy="177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62900" y="3492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50200" y="43815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75600" y="5359400"/>
            <a:ext cx="177800" cy="177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01141" y="4385625"/>
            <a:ext cx="3530600" cy="249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267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8133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7089" y="4236138"/>
            <a:ext cx="621741" cy="36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6054" y="3688015"/>
            <a:ext cx="288665" cy="1121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11131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28791" y="3407725"/>
            <a:ext cx="288665" cy="112116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solidFill>
              <a:schemeClr val="accent6">
                <a:shade val="50000"/>
                <a:alpha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21538" y="3407725"/>
            <a:ext cx="288665" cy="11211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shade val="50000"/>
                <a:alpha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30" idx="1"/>
          </p:cNvCxnSpPr>
          <p:nvPr/>
        </p:nvCxnSpPr>
        <p:spPr>
          <a:xfrm>
            <a:off x="1417456" y="3463783"/>
            <a:ext cx="1904081" cy="1558"/>
          </a:xfrm>
          <a:prstGeom prst="line">
            <a:avLst/>
          </a:prstGeom>
          <a:ln>
            <a:solidFill>
              <a:schemeClr val="accent6">
                <a:alpha val="25000"/>
              </a:schemeClr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364719" y="3744073"/>
            <a:ext cx="1046412" cy="15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327089" y="3681787"/>
            <a:ext cx="188743" cy="124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8" idx="3"/>
            <a:endCxn id="33" idx="1"/>
          </p:cNvCxnSpPr>
          <p:nvPr/>
        </p:nvCxnSpPr>
        <p:spPr>
          <a:xfrm>
            <a:off x="2599874" y="3744073"/>
            <a:ext cx="727215" cy="155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940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53153" y="3127436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81605" y="2879555"/>
            <a:ext cx="288665" cy="1121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3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25087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5" idx="3"/>
            <a:endCxn id="36" idx="1"/>
          </p:cNvCxnSpPr>
          <p:nvPr/>
        </p:nvCxnSpPr>
        <p:spPr>
          <a:xfrm>
            <a:off x="1081605" y="3183494"/>
            <a:ext cx="871547" cy="1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3"/>
            <a:endCxn id="62" idx="1"/>
          </p:cNvCxnSpPr>
          <p:nvPr/>
        </p:nvCxnSpPr>
        <p:spPr>
          <a:xfrm flipV="1">
            <a:off x="1370270" y="2922913"/>
            <a:ext cx="2029245" cy="12700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68" idx="1"/>
          </p:cNvCxnSpPr>
          <p:nvPr/>
        </p:nvCxnSpPr>
        <p:spPr>
          <a:xfrm>
            <a:off x="2613752" y="2697658"/>
            <a:ext cx="921589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4368800" y="3581400"/>
            <a:ext cx="520700" cy="3175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3483" y="353906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5083" y="32511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6416" y="298026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02751" y="2709330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64279" y="24807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11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8079" y="5262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11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238079" y="4296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011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38079" y="34205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11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38079" y="24680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011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38079" y="162983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380067" y="3090333"/>
            <a:ext cx="182033" cy="1693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9" idx="5"/>
            <a:endCxn id="78" idx="1"/>
          </p:cNvCxnSpPr>
          <p:nvPr/>
        </p:nvCxnSpPr>
        <p:spPr>
          <a:xfrm rot="16200000" flipH="1">
            <a:off x="1624088" y="3146221"/>
            <a:ext cx="464459" cy="641751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8" idx="7"/>
            <a:endCxn id="77" idx="3"/>
          </p:cNvCxnSpPr>
          <p:nvPr/>
        </p:nvCxnSpPr>
        <p:spPr>
          <a:xfrm rot="5400000" flipH="1" flipV="1">
            <a:off x="2176537" y="2898574"/>
            <a:ext cx="930126" cy="671380"/>
          </a:xfrm>
          <a:prstGeom prst="straightConnector1">
            <a:avLst/>
          </a:prstGeom>
          <a:ln>
            <a:solidFill>
              <a:srgbClr val="C45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950632" y="2624666"/>
            <a:ext cx="182033" cy="1693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50535" y="3674529"/>
            <a:ext cx="182033" cy="169333"/>
          </a:xfrm>
          <a:prstGeom prst="ellipse">
            <a:avLst/>
          </a:prstGeom>
          <a:gradFill flip="none" rotWithShape="1">
            <a:gsLst>
              <a:gs pos="56000">
                <a:srgbClr val="C45FCF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5740400" y="3644262"/>
            <a:ext cx="2248538" cy="1842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9600" y="5194300"/>
            <a:ext cx="36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Add edges between a node and all the nodes reachable from it in the DAG</a:t>
            </a:r>
            <a:endParaRPr lang="en-US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99515" y="2866855"/>
            <a:ext cx="288665" cy="1121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  <a:ln>
            <a:solidFill>
              <a:schemeClr val="accent3">
                <a:shade val="95000"/>
                <a:satMod val="105000"/>
                <a:alpha val="18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535341" y="2641600"/>
            <a:ext cx="288665" cy="112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orte">
      <a:dk1>
        <a:srgbClr val="FFFFFF"/>
      </a:dk1>
      <a:lt1>
        <a:srgbClr val="000000"/>
      </a:lt1>
      <a:dk2>
        <a:srgbClr val="292828"/>
      </a:dk2>
      <a:lt2>
        <a:srgbClr val="DEDEDE"/>
      </a:lt2>
      <a:accent1>
        <a:srgbClr val="C70F0C"/>
      </a:accent1>
      <a:accent2>
        <a:srgbClr val="DD6B0D"/>
      </a:accent2>
      <a:accent3>
        <a:srgbClr val="FAA700"/>
      </a:accent3>
      <a:accent4>
        <a:srgbClr val="93E50D"/>
      </a:accent4>
      <a:accent5>
        <a:srgbClr val="17C7BA"/>
      </a:accent5>
      <a:accent6>
        <a:srgbClr val="0A96E4"/>
      </a:accent6>
      <a:hlink>
        <a:srgbClr val="8F3BED"/>
      </a:hlink>
      <a:folHlink>
        <a:srgbClr val="C29EEB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24608</TotalTime>
  <Words>551</Words>
  <Application>Microsoft Macintosh PowerPoint</Application>
  <PresentationFormat>On-screen Show (4:3)</PresentationFormat>
  <Paragraphs>202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Cufflinks</vt:lpstr>
      <vt:lpstr>Compatible reads</vt:lpstr>
      <vt:lpstr>Partially ordering mates</vt:lpstr>
      <vt:lpstr>Dilworth’s Theorem</vt:lpstr>
      <vt:lpstr>Transcript assembly via Dilworth’s theorem</vt:lpstr>
      <vt:lpstr>Antichains</vt:lpstr>
      <vt:lpstr>Antichains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Chains </vt:lpstr>
      <vt:lpstr>Phasing splicing events</vt:lpstr>
      <vt:lpstr>Phasing splicing events</vt:lpstr>
      <vt:lpstr>Chain decomposition</vt:lpstr>
      <vt:lpstr>Chain decomposition</vt:lpstr>
      <vt:lpstr>Chain decomposition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Bowtie</dc:title>
  <dc:creator>Cole Trapnell</dc:creator>
  <cp:lastModifiedBy>Cole Trapnell</cp:lastModifiedBy>
  <cp:revision>299</cp:revision>
  <cp:lastPrinted>2009-06-24T00:44:01Z</cp:lastPrinted>
  <dcterms:created xsi:type="dcterms:W3CDTF">2009-08-05T20:19:24Z</dcterms:created>
  <dcterms:modified xsi:type="dcterms:W3CDTF">2009-08-05T20:22:08Z</dcterms:modified>
</cp:coreProperties>
</file>