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0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1AC72-05FB-4DAB-98D2-F576A9BABC43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6E410-05B4-4874-97F6-AA7C096BB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0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6E410-05B4-4874-97F6-AA7C096BB91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73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C9A8-D9B3-4E9F-A0B1-C159F1F7F4C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CC2E-7DEA-4754-931F-14B9DA9D7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94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C9A8-D9B3-4E9F-A0B1-C159F1F7F4C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CC2E-7DEA-4754-931F-14B9DA9D7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76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C9A8-D9B3-4E9F-A0B1-C159F1F7F4C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CC2E-7DEA-4754-931F-14B9DA9D7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95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C9A8-D9B3-4E9F-A0B1-C159F1F7F4C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CC2E-7DEA-4754-931F-14B9DA9D7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378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C9A8-D9B3-4E9F-A0B1-C159F1F7F4C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CC2E-7DEA-4754-931F-14B9DA9D7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3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C9A8-D9B3-4E9F-A0B1-C159F1F7F4C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CC2E-7DEA-4754-931F-14B9DA9D7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15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C9A8-D9B3-4E9F-A0B1-C159F1F7F4C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CC2E-7DEA-4754-931F-14B9DA9D7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31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C9A8-D9B3-4E9F-A0B1-C159F1F7F4C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CC2E-7DEA-4754-931F-14B9DA9D7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9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C9A8-D9B3-4E9F-A0B1-C159F1F7F4C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CC2E-7DEA-4754-931F-14B9DA9D7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4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C9A8-D9B3-4E9F-A0B1-C159F1F7F4C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CC2E-7DEA-4754-931F-14B9DA9D7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2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C9A8-D9B3-4E9F-A0B1-C159F1F7F4C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CC2E-7DEA-4754-931F-14B9DA9D7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21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C9A8-D9B3-4E9F-A0B1-C159F1F7F4C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CC2E-7DEA-4754-931F-14B9DA9D7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77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C9A8-D9B3-4E9F-A0B1-C159F1F7F4C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CC2E-7DEA-4754-931F-14B9DA9D7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61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A25C9A8-D9B3-4E9F-A0B1-C159F1F7F4C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A4ECC2E-7DEA-4754-931F-14B9DA9D7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46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25C9A8-D9B3-4E9F-A0B1-C159F1F7F4C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A4ECC2E-7DEA-4754-931F-14B9DA9D7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322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290.png"/><Relationship Id="rId9" Type="http://schemas.openxmlformats.org/officeDocument/2006/relationships/image" Target="../media/image37.png"/><Relationship Id="rId1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cap="all" dirty="0"/>
              <a:t>АНАЛИЗ ИНТЕРНЕТ-РЕСУРСОВ ДЛЯ ИНФОРМАЦИОННОЙ СИСТЕМЫ ОНЛАЙН-РЕКРУТМЕНТ «WORKING STUDENTS</a:t>
            </a:r>
            <a:r>
              <a:rPr lang="ru-RU" sz="4400" cap="all" dirty="0" smtClean="0"/>
              <a:t>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374153"/>
            <a:ext cx="10572000" cy="1306565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Выполнила: </a:t>
            </a:r>
            <a:r>
              <a:rPr lang="ru-RU" dirty="0" err="1" smtClean="0"/>
              <a:t>Туленцева</a:t>
            </a:r>
            <a:r>
              <a:rPr lang="ru-RU" dirty="0" smtClean="0"/>
              <a:t> В.О.</a:t>
            </a:r>
          </a:p>
          <a:p>
            <a:r>
              <a:rPr lang="ru-RU" dirty="0" smtClean="0"/>
              <a:t>Группа ПР-484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126" y="5372257"/>
            <a:ext cx="2256725" cy="6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600" y="434488"/>
            <a:ext cx="11255000" cy="970450"/>
          </a:xfrm>
        </p:spPr>
        <p:txBody>
          <a:bodyPr/>
          <a:lstStyle/>
          <a:p>
            <a:r>
              <a:rPr lang="ru-RU" dirty="0"/>
              <a:t>Семантическое ядро </a:t>
            </a:r>
            <a:r>
              <a:rPr lang="ru-RU" dirty="0" smtClean="0"/>
              <a:t>для работодателей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05441" y="2173575"/>
            <a:ext cx="13982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фера ИТ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18270" y="2173575"/>
            <a:ext cx="6096000" cy="4633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indent="-1270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фера обслуживания (услуг)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61" y="2748162"/>
            <a:ext cx="4028812" cy="39523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296" y="2748161"/>
            <a:ext cx="4052955" cy="39523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97" y="55302"/>
            <a:ext cx="2256725" cy="6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Графики и уравнения тренда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6615003" y="3010021"/>
            <a:ext cx="5327458" cy="306057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710214" y="2413955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фера услуг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7732" y="2979737"/>
            <a:ext cx="5057568" cy="306729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146496" y="2413955"/>
            <a:ext cx="1125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ИТ сфера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731415" y="6070600"/>
                <a:ext cx="19554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=1694−13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415" y="6070600"/>
                <a:ext cx="1955407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33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308950" y="6072432"/>
                <a:ext cx="2211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=41446−160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950" y="6072432"/>
                <a:ext cx="2211888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3279"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97" y="55302"/>
            <a:ext cx="2256725" cy="6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Сезонность и корреляция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15900" y="2518000"/>
                <a:ext cx="2817036" cy="596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случ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=10 947</m:t>
                      </m:r>
                    </m:oMath>
                  </m:oMathPara>
                </a14:m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2518000"/>
                <a:ext cx="2817036" cy="5964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588295" y="2518000"/>
                <a:ext cx="3326808" cy="596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450215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случ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=277 606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295" y="2518000"/>
                <a:ext cx="3326808" cy="596445"/>
              </a:xfrm>
              <a:prstGeom prst="rect">
                <a:avLst/>
              </a:prstGeom>
              <a:blipFill rotWithShape="0">
                <a:blip r:embed="rId3"/>
                <a:stretch>
                  <a:fillRect b="-51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1343006" y="2152667"/>
            <a:ext cx="214763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 сфера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401220" y="2268923"/>
            <a:ext cx="1547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Сфера услуг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454774" y="2613711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сез</m:t>
                          </m:r>
                        </m:sub>
                      </m:sSub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=197 193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774" y="2613711"/>
                <a:ext cx="60960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032936" y="2606390"/>
                <a:ext cx="19392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сез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=7 768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936" y="2606390"/>
                <a:ext cx="193924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215900" y="3755387"/>
            <a:ext cx="5473700" cy="2491974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7"/>
          <a:stretch>
            <a:fillRect/>
          </a:stretch>
        </p:blipFill>
        <p:spPr>
          <a:xfrm>
            <a:off x="6057900" y="3755387"/>
            <a:ext cx="5856683" cy="24919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298987" y="6280019"/>
                <a:ext cx="12160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ru-RU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0,43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87" y="6280019"/>
                <a:ext cx="1216038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8707265" y="6296348"/>
                <a:ext cx="12411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0" smtClean="0">
                          <a:latin typeface="Cambria Math" panose="02040503050406030204" pitchFamily="18" charset="0"/>
                        </a:rPr>
                        <m:t>0, 72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265" y="6296348"/>
                <a:ext cx="124117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04408" y="3178773"/>
                <a:ext cx="1915845" cy="428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случ</m:t>
                        </m:r>
                      </m:sub>
                    </m:sSub>
                  </m:oMath>
                </a14:m>
                <a:r>
                  <a:rPr lang="ru-RU" sz="2000" dirty="0" smtClean="0"/>
                  <a:t> = </a:t>
                </a:r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17%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08" y="3178773"/>
                <a:ext cx="1915845" cy="428387"/>
              </a:xfrm>
              <a:prstGeom prst="rect">
                <a:avLst/>
              </a:prstGeom>
              <a:blipFill rotWithShape="0">
                <a:blip r:embed="rId10"/>
                <a:stretch>
                  <a:fillRect t="-115493" r="-2229" b="-1704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6485375" y="3163334"/>
                <a:ext cx="1915845" cy="428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случ</m:t>
                        </m:r>
                      </m:sub>
                    </m:sSub>
                  </m:oMath>
                </a14:m>
                <a:r>
                  <a:rPr lang="ru-RU" sz="2000" dirty="0" smtClean="0"/>
                  <a:t> = </a:t>
                </a:r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45%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375" y="3163334"/>
                <a:ext cx="1915845" cy="428387"/>
              </a:xfrm>
              <a:prstGeom prst="rect">
                <a:avLst/>
              </a:prstGeom>
              <a:blipFill rotWithShape="0">
                <a:blip r:embed="rId11"/>
                <a:stretch>
                  <a:fillRect t="-117143" r="-2229" b="-17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2952750" y="3121931"/>
                <a:ext cx="17940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сез</m:t>
                        </m:r>
                      </m:sub>
                    </m:sSub>
                  </m:oMath>
                </a14:m>
                <a:r>
                  <a:rPr lang="ru-RU" sz="2000" dirty="0" smtClean="0"/>
                  <a:t> = </a:t>
                </a:r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12%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0" y="3121931"/>
                <a:ext cx="1794017" cy="400110"/>
              </a:xfrm>
              <a:prstGeom prst="rect">
                <a:avLst/>
              </a:prstGeom>
              <a:blipFill rotWithShape="0">
                <a:blip r:embed="rId12"/>
                <a:stretch>
                  <a:fillRect t="-122727" r="-2373" b="-192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9492255" y="3163334"/>
                <a:ext cx="17940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сез</m:t>
                        </m:r>
                      </m:sub>
                    </m:sSub>
                  </m:oMath>
                </a14:m>
                <a:r>
                  <a:rPr lang="ru-RU" sz="2000" dirty="0" smtClean="0"/>
                  <a:t> = </a:t>
                </a:r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17%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255" y="3163334"/>
                <a:ext cx="1794017" cy="400110"/>
              </a:xfrm>
              <a:prstGeom prst="rect">
                <a:avLst/>
              </a:prstGeom>
              <a:blipFill rotWithShape="0">
                <a:blip r:embed="rId13"/>
                <a:stretch>
                  <a:fillRect t="-122727" r="-2721" b="-192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Рисунок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97" y="55302"/>
            <a:ext cx="2256725" cy="6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5774903"/>
            <a:ext cx="2256725" cy="6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1072" y="2311818"/>
            <a:ext cx="8724900" cy="422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Цели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дипломного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проекта: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произвести исследования актуальности проекта, узнать необходимость онлайн-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рекрутментов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произвести сравнение двух рабочих сфер и их актуальность на рынке труда;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отредактировать дизайн сайта и разработать схемы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дипломного проекта: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временные ряды, используя учебник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В.Н.Афанасьева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«Анализ временных рядов и прогнозирование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дизайн сайта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собрать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для анализа запросов и сравнения двух сфер.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97" y="55302"/>
            <a:ext cx="2256725" cy="6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 для исследований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5358" y="2531761"/>
            <a:ext cx="4286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Семантическое ядро 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упорядоченный набор слов, их морфологических форм и словосочетаний, которые наиболее точно характеризуют вид деятельности, предлагаемые сайтом.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134" y="2435542"/>
            <a:ext cx="4133850" cy="40671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05" y="2435542"/>
            <a:ext cx="3194116" cy="40671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5358" y="4576830"/>
            <a:ext cx="42862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Временной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собранный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разные моменты времени статистический материал о значении каких-либо параметров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исследуемого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97" y="55302"/>
            <a:ext cx="2256725" cy="6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632384" y="500976"/>
                <a:ext cx="10808259" cy="970450"/>
              </a:xfrm>
            </p:spPr>
            <p:txBody>
              <a:bodyPr/>
              <a:lstStyle/>
              <a:p>
                <a:r>
                  <a:rPr lang="ru-RU" dirty="0" smtClean="0"/>
                  <a:t>Графики по данным, тренд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2384" y="500976"/>
                <a:ext cx="10808259" cy="97045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10892"/>
          <a:stretch/>
        </p:blipFill>
        <p:spPr>
          <a:xfrm>
            <a:off x="311646" y="2746829"/>
            <a:ext cx="5724868" cy="3343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87" y="2746829"/>
            <a:ext cx="5327273" cy="334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7863759" y="6207939"/>
                <a:ext cx="3114827" cy="398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 = 811 875,8 + 7 186,6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59" y="6207939"/>
                <a:ext cx="3114827" cy="398186"/>
              </a:xfrm>
              <a:prstGeom prst="rect">
                <a:avLst/>
              </a:prstGeom>
              <a:blipFill rotWithShape="0">
                <a:blip r:embed="rId5"/>
                <a:stretch>
                  <a:fillRect t="-3030"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311646" y="1921108"/>
            <a:ext cx="120216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Тренд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Это основная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тенденция изменения чего-либо, в данном случае – временного или динамического ряда. 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72405" y="6207939"/>
                <a:ext cx="24033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ru-RU" sz="2000" i="0">
                          <a:latin typeface="Cambria Math" panose="02040503050406030204" pitchFamily="18" charset="0"/>
                        </a:rPr>
                        <m:t>=6 549−42,5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05" y="6207939"/>
                <a:ext cx="240335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3030"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97" y="55302"/>
            <a:ext cx="2256725" cy="6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Сезонность данных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6406" y="3089212"/>
            <a:ext cx="6075551" cy="350582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6406" y="2271537"/>
            <a:ext cx="6075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Сезонными называют колебания, связанные со сменой времен года и повторяющиеся ежегодно. 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899807" y="2657246"/>
                <a:ext cx="4474928" cy="428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случ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=27 120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807" y="2657246"/>
                <a:ext cx="4474928" cy="428387"/>
              </a:xfrm>
              <a:prstGeom prst="rect">
                <a:avLst/>
              </a:prstGeom>
              <a:blipFill rotWithShape="0">
                <a:blip r:embed="rId4"/>
                <a:stretch>
                  <a:fillRect t="-117143" b="-17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8056083" y="4982619"/>
                <a:ext cx="23444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сез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=965 782 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083" y="4982619"/>
                <a:ext cx="234448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7802803" y="2320234"/>
            <a:ext cx="2668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Случайные колебания:</a:t>
            </a:r>
            <a:endParaRPr lang="ru-RU" sz="2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800303" y="4582509"/>
            <a:ext cx="2885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езонной колеблемости: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8336232" y="3641046"/>
                <a:ext cx="1915845" cy="428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случ</m:t>
                        </m:r>
                      </m:sub>
                    </m:sSub>
                  </m:oMath>
                </a14:m>
                <a:r>
                  <a:rPr lang="ru-RU" sz="2000" dirty="0" smtClean="0"/>
                  <a:t> = </a:t>
                </a:r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45%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232" y="3641046"/>
                <a:ext cx="1915845" cy="428387"/>
              </a:xfrm>
              <a:prstGeom prst="rect">
                <a:avLst/>
              </a:prstGeom>
              <a:blipFill rotWithShape="0">
                <a:blip r:embed="rId6"/>
                <a:stretch>
                  <a:fillRect t="-115493" r="-2222" b="-1704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8419960" y="5963799"/>
                <a:ext cx="17940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 b="0" i="0" smtClean="0">
                            <a:latin typeface="Cambria Math" panose="02040503050406030204" pitchFamily="18" charset="0"/>
                          </a:rPr>
                          <m:t>сез</m:t>
                        </m:r>
                      </m:sub>
                    </m:sSub>
                  </m:oMath>
                </a14:m>
                <a:r>
                  <a:rPr lang="ru-RU" sz="2000" dirty="0" smtClean="0"/>
                  <a:t> = </a:t>
                </a:r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20%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960" y="5963799"/>
                <a:ext cx="1794017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22727" r="-2373" b="-192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7208375" y="3200517"/>
            <a:ext cx="4217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К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оэффициент случайных колебаний:</a:t>
            </a:r>
            <a:endParaRPr lang="ru-RU" sz="2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170275" y="5563689"/>
            <a:ext cx="4555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Коэффициент сезонных колебаний:</a:t>
            </a:r>
            <a:endParaRPr lang="ru-RU" sz="2000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97" y="55302"/>
            <a:ext cx="2256725" cy="6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между запросами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155772" y="3609186"/>
                <a:ext cx="6070956" cy="997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7 521,7 ∗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6 097,7 ∗ 525 854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=0,23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772" y="3609186"/>
                <a:ext cx="6070956" cy="9975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71249" y="2519521"/>
            <a:ext cx="11620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Корреляция - соотношение, взаимосвязь. Взаимосвязь между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оценивают коэффициентом корреляции или индексом корреляции (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249" y="4939437"/>
            <a:ext cx="1162049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числителе ковариация, т.е. совместная вариация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знаменателе корень их суммарной квадратичной ошибки отклонения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 своих математических ожиданий. Для нахождения коэффициента корреляции за х были взяты значения работодателей, а за у – соискателей.  Если r &lt; 0,2, то связь малая.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97" y="55302"/>
            <a:ext cx="2256725" cy="6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Семантическое ядро для соискателей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23172" y="1957235"/>
            <a:ext cx="1869700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фера ИТ 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333003" y="1957235"/>
            <a:ext cx="4635500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феры обслуживания (услуг)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94" y="2420630"/>
            <a:ext cx="4219575" cy="43754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267" y="2420631"/>
            <a:ext cx="4169081" cy="43754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97" y="55302"/>
            <a:ext cx="2256725" cy="6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 и уравнения тренда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6334580" y="2904807"/>
            <a:ext cx="5311320" cy="3000693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4266" y="2904807"/>
            <a:ext cx="5681733" cy="300069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234957" y="2316102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Сфера услуг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48878" y="2316102"/>
            <a:ext cx="1125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ИТ сфера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059420" y="6094095"/>
                <a:ext cx="2391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=208 874−148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20" y="6094095"/>
                <a:ext cx="239142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33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7922020" y="6094095"/>
                <a:ext cx="25709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=417 053+3 298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020" y="6094095"/>
                <a:ext cx="257096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333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97" y="55302"/>
            <a:ext cx="2256725" cy="6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Сезонность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739155" y="2388390"/>
                <a:ext cx="2231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сез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=965 782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5" y="2388390"/>
                <a:ext cx="2231637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124615" b="-19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9502806" y="2382912"/>
                <a:ext cx="24304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сез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=2 442 324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806" y="2382912"/>
                <a:ext cx="2430409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2727" b="-192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2616608" y="2044937"/>
            <a:ext cx="1231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ИТ сфера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30847" y="2044937"/>
            <a:ext cx="1547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фера услуг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88508" y="2414269"/>
                <a:ext cx="2545184" cy="428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случ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=1 362 073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08" y="2414269"/>
                <a:ext cx="2545184" cy="428387"/>
              </a:xfrm>
              <a:prstGeom prst="rect">
                <a:avLst/>
              </a:prstGeom>
              <a:blipFill rotWithShape="0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336275" y="2445681"/>
                <a:ext cx="2552237" cy="428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случ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=3 393 598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75" y="2445681"/>
                <a:ext cx="2552237" cy="428387"/>
              </a:xfrm>
              <a:prstGeom prst="rect">
                <a:avLst/>
              </a:prstGeom>
              <a:blipFill rotWithShape="0">
                <a:blip r:embed="rId5"/>
                <a:stretch>
                  <a:fillRect t="-117143" b="-17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288508" y="3639738"/>
            <a:ext cx="5734003" cy="273276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7"/>
          <a:stretch>
            <a:fillRect/>
          </a:stretch>
        </p:blipFill>
        <p:spPr>
          <a:xfrm>
            <a:off x="6045200" y="3639738"/>
            <a:ext cx="5980654" cy="2732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88508" y="3043174"/>
                <a:ext cx="1915845" cy="428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случ</m:t>
                        </m:r>
                      </m:sub>
                    </m:sSub>
                  </m:oMath>
                </a14:m>
                <a:r>
                  <a:rPr lang="ru-RU" sz="2000" dirty="0" smtClean="0"/>
                  <a:t> =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23</a:t>
                </a:r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%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08" y="3043174"/>
                <a:ext cx="1915845" cy="428387"/>
              </a:xfrm>
              <a:prstGeom prst="rect">
                <a:avLst/>
              </a:prstGeom>
              <a:blipFill rotWithShape="0">
                <a:blip r:embed="rId8"/>
                <a:stretch>
                  <a:fillRect t="-117143" r="-2222" b="-17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336275" y="3043174"/>
                <a:ext cx="1915845" cy="428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случ</m:t>
                        </m:r>
                      </m:sub>
                    </m:sSub>
                  </m:oMath>
                </a14:m>
                <a:r>
                  <a:rPr lang="ru-RU" sz="2000" dirty="0" smtClean="0"/>
                  <a:t> =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5%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75" y="3043174"/>
                <a:ext cx="1915845" cy="428387"/>
              </a:xfrm>
              <a:prstGeom prst="rect">
                <a:avLst/>
              </a:prstGeom>
              <a:blipFill rotWithShape="0">
                <a:blip r:embed="rId9"/>
                <a:stretch>
                  <a:fillRect t="-117143" r="-2222" b="-17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739155" y="2984536"/>
                <a:ext cx="17940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сез</m:t>
                        </m:r>
                      </m:sub>
                    </m:sSub>
                  </m:oMath>
                </a14:m>
                <a:r>
                  <a:rPr lang="ru-RU" sz="2000" dirty="0" smtClean="0"/>
                  <a:t> =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5%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5" y="2984536"/>
                <a:ext cx="1794017" cy="400110"/>
              </a:xfrm>
              <a:prstGeom prst="rect">
                <a:avLst/>
              </a:prstGeom>
              <a:blipFill rotWithShape="0">
                <a:blip r:embed="rId10"/>
                <a:stretch>
                  <a:fillRect t="-124615" r="-2373" b="-19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9502806" y="3043174"/>
                <a:ext cx="17940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сез</m:t>
                        </m:r>
                      </m:sub>
                    </m:sSub>
                  </m:oMath>
                </a14:m>
                <a:r>
                  <a:rPr lang="ru-RU" sz="2000" dirty="0" smtClean="0"/>
                  <a:t> = </a:t>
                </a:r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%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806" y="3043174"/>
                <a:ext cx="1794017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22727" r="-2381" b="-192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97" y="55302"/>
            <a:ext cx="2256725" cy="6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548</TotalTime>
  <Words>317</Words>
  <Application>Microsoft Office PowerPoint</Application>
  <PresentationFormat>Широкоэкранный</PresentationFormat>
  <Paragraphs>78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Century Gothic</vt:lpstr>
      <vt:lpstr>Symbol</vt:lpstr>
      <vt:lpstr>Times New Roman</vt:lpstr>
      <vt:lpstr>Wingdings 2</vt:lpstr>
      <vt:lpstr>Цитаты</vt:lpstr>
      <vt:lpstr>АНАЛИЗ ИНТЕРНЕТ-РЕСУРСОВ ДЛЯ ИНФОРМАЦИОННОЙ СИСТЕМЫ ОНЛАЙН-РЕКРУТМЕНТ «WORKING STUDENTS»</vt:lpstr>
      <vt:lpstr>Цели и задачи</vt:lpstr>
      <vt:lpstr>Сбор данных для исследований</vt:lpstr>
      <vt:lpstr>Графики по данным, тренд (y_i ) ̂  =a+bt_i</vt:lpstr>
      <vt:lpstr>Сезонность данных</vt:lpstr>
      <vt:lpstr>Связь между запросами</vt:lpstr>
      <vt:lpstr>Семантическое ядро для соискателей</vt:lpstr>
      <vt:lpstr>Графики и уравнения тренда</vt:lpstr>
      <vt:lpstr>Сезонность</vt:lpstr>
      <vt:lpstr>Семантическое ядро для работодателей</vt:lpstr>
      <vt:lpstr>Графики и уравнения тренда</vt:lpstr>
      <vt:lpstr>Сезонность и корреляция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ИНТЕРНЕТ-РЕСУРСОВ ДЛЯ ИНФОРМАЦИОННОЙ СИСТЕМЫ ОНЛАЙН-РЕКРУТМЕНТ «WORKING STUDENTS»</dc:title>
  <dc:creator>Vladimir</dc:creator>
  <cp:lastModifiedBy>Vladimir</cp:lastModifiedBy>
  <cp:revision>27</cp:revision>
  <dcterms:created xsi:type="dcterms:W3CDTF">2020-06-06T13:20:05Z</dcterms:created>
  <dcterms:modified xsi:type="dcterms:W3CDTF">2020-06-18T03:38:38Z</dcterms:modified>
</cp:coreProperties>
</file>