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5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2" r:id="rId6"/>
    <p:sldId id="264" r:id="rId7"/>
    <p:sldId id="283" r:id="rId8"/>
    <p:sldId id="284" r:id="rId9"/>
    <p:sldId id="285" r:id="rId10"/>
    <p:sldId id="286" r:id="rId11"/>
    <p:sldId id="272" r:id="rId12"/>
    <p:sldId id="287" r:id="rId13"/>
    <p:sldId id="295" r:id="rId14"/>
    <p:sldId id="291" r:id="rId15"/>
    <p:sldId id="292" r:id="rId16"/>
    <p:sldId id="293" r:id="rId17"/>
    <p:sldId id="294" r:id="rId18"/>
    <p:sldId id="296" r:id="rId19"/>
    <p:sldId id="298" r:id="rId20"/>
    <p:sldId id="301" r:id="rId21"/>
    <p:sldId id="302" r:id="rId22"/>
    <p:sldId id="304" r:id="rId23"/>
    <p:sldId id="306" r:id="rId24"/>
    <p:sldId id="305" r:id="rId25"/>
    <p:sldId id="309" r:id="rId26"/>
    <p:sldId id="308" r:id="rId27"/>
    <p:sldId id="307" r:id="rId28"/>
    <p:sldId id="310" r:id="rId29"/>
    <p:sldId id="31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059" autoAdjust="0"/>
  </p:normalViewPr>
  <p:slideViewPr>
    <p:cSldViewPr snapToGrid="0" snapToObjects="1">
      <p:cViewPr varScale="1">
        <p:scale>
          <a:sx n="79" d="100"/>
          <a:sy n="79" d="100"/>
        </p:scale>
        <p:origin x="179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294E1-BE92-2F46-AD12-0CE05C193311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5D851-FC65-8D47-9746-4E4840B2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7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9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2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D851-FC65-8D47-9746-4E4840B215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0098" y="1562793"/>
            <a:ext cx="7892169" cy="239504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000" b="1">
                <a:latin typeface="Minion Pro" panose="02040503050306020203" pitchFamily="18" charset="0"/>
              </a:defRPr>
            </a:lvl1pPr>
          </a:lstStyle>
          <a:p>
            <a:r>
              <a:rPr lang="en-US" dirty="0"/>
              <a:t>Add title here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9429" y="4236521"/>
            <a:ext cx="7882839" cy="165576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800" b="1" kern="1200" spc="90" baseline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Lesson number here</a:t>
            </a:r>
          </a:p>
          <a:p>
            <a:r>
              <a:rPr lang="en-US" dirty="0"/>
              <a:t>Add </a:t>
            </a:r>
            <a:r>
              <a:rPr lang="en-US"/>
              <a:t>Lesson title here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59836" y="6467302"/>
            <a:ext cx="3844213" cy="390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© 2017 UMass Amherst Global.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7737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94944"/>
            <a:ext cx="10515600" cy="7557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37360"/>
            <a:ext cx="10972800" cy="4593866"/>
          </a:xfrm>
        </p:spPr>
        <p:txBody>
          <a:bodyPr>
            <a:normAutofit/>
          </a:bodyPr>
          <a:lstStyle>
            <a:lvl1pPr>
              <a:defRPr sz="24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bullets here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 Lesson 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UMass Amherst Global. All rights reserved.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8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8334"/>
            <a:ext cx="1051560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020" y="1959429"/>
            <a:ext cx="10280779" cy="26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Add bullets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414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© 2017 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fld id="{AAF744E4-80CD-8846-85CB-2E15C95A66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Week 1 Lesson 1</a:t>
            </a:r>
          </a:p>
        </p:txBody>
      </p:sp>
    </p:spTree>
    <p:extLst>
      <p:ext uri="{BB962C8B-B14F-4D97-AF65-F5344CB8AC3E}">
        <p14:creationId xmlns:p14="http://schemas.microsoft.com/office/powerpoint/2010/main" val="26542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English </a:t>
            </a:r>
            <a:r>
              <a:rPr lang="en-US" dirty="0"/>
              <a:t>for </a:t>
            </a:r>
            <a:r>
              <a:rPr lang="en-US" dirty="0" smtClean="0"/>
              <a:t>ECE</a:t>
            </a:r>
            <a:br>
              <a:rPr lang="en-US" dirty="0" smtClean="0"/>
            </a:br>
            <a:r>
              <a:rPr lang="en-US" dirty="0" smtClean="0"/>
              <a:t>Orientation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Oral Fluency 3: Verb-</a:t>
            </a:r>
            <a:r>
              <a:rPr lang="en-US" dirty="0" err="1" smtClean="0"/>
              <a:t>ing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609600" y="1737360"/>
            <a:ext cx="10972800" cy="88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share. </a:t>
            </a:r>
            <a:r>
              <a:rPr lang="en-US" dirty="0" smtClean="0"/>
              <a:t>Please </a:t>
            </a:r>
            <a:r>
              <a:rPr lang="en-US" dirty="0"/>
              <a:t>answer using this example sentence.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1" y="2762161"/>
            <a:ext cx="9143999" cy="1661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“I’ll go.  </a:t>
            </a:r>
          </a:p>
          <a:p>
            <a:pPr algn="ctr"/>
            <a:r>
              <a:rPr lang="en-US" sz="2400" b="1" dirty="0"/>
              <a:t>I asked ______(name) what he/she </a:t>
            </a:r>
            <a:r>
              <a:rPr lang="en-US" sz="2700" b="1" u="sng" dirty="0" err="1"/>
              <a:t>verb+</a:t>
            </a:r>
            <a:r>
              <a:rPr lang="en-US" sz="2700" b="1" u="sng" dirty="0" err="1">
                <a:solidFill>
                  <a:srgbClr val="FF0000"/>
                </a:solidFill>
              </a:rPr>
              <a:t>s</a:t>
            </a:r>
            <a:r>
              <a:rPr lang="en-US" sz="2700" b="1" u="sng" dirty="0"/>
              <a:t> + verb-</a:t>
            </a:r>
            <a:r>
              <a:rPr lang="en-US" sz="2700" b="1" u="sng" dirty="0" err="1">
                <a:solidFill>
                  <a:srgbClr val="000099"/>
                </a:solidFill>
              </a:rPr>
              <a:t>ing</a:t>
            </a:r>
            <a:r>
              <a:rPr lang="en-US" sz="2400" b="1" dirty="0"/>
              <a:t>.</a:t>
            </a:r>
          </a:p>
          <a:p>
            <a:pPr algn="ctr"/>
            <a:r>
              <a:rPr lang="en-US" sz="2400" b="1" dirty="0"/>
              <a:t>She/he said that she/he </a:t>
            </a:r>
            <a:r>
              <a:rPr lang="en-US" sz="2700" b="1" u="sng" dirty="0" err="1"/>
              <a:t>verb+</a:t>
            </a:r>
            <a:r>
              <a:rPr lang="en-US" sz="2700" b="1" u="sng" dirty="0" err="1">
                <a:solidFill>
                  <a:srgbClr val="FF0000"/>
                </a:solidFill>
              </a:rPr>
              <a:t>s</a:t>
            </a:r>
            <a:r>
              <a:rPr lang="en-US" sz="2700" b="1" u="sng" dirty="0"/>
              <a:t> + verb-</a:t>
            </a:r>
            <a:r>
              <a:rPr lang="en-US" sz="2700" b="1" u="sng" dirty="0" err="1">
                <a:solidFill>
                  <a:srgbClr val="000099"/>
                </a:solidFill>
              </a:rPr>
              <a:t>ing</a:t>
            </a:r>
            <a:r>
              <a:rPr lang="en-US" sz="2400" b="1" dirty="0"/>
              <a:t>.</a:t>
            </a:r>
          </a:p>
          <a:p>
            <a:pPr algn="ctr"/>
            <a:r>
              <a:rPr lang="en-US" sz="2400" b="1" dirty="0"/>
              <a:t>Who’s next?”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667250"/>
            <a:ext cx="1097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Example: </a:t>
            </a:r>
          </a:p>
          <a:p>
            <a:r>
              <a:rPr lang="en-US" sz="2400" b="1" dirty="0"/>
              <a:t>“I’ll go. I asked Chris what he </a:t>
            </a:r>
            <a:r>
              <a:rPr lang="en-US" sz="2700" b="1" u="sng" dirty="0"/>
              <a:t>enjoy</a:t>
            </a:r>
            <a:r>
              <a:rPr lang="en-US" sz="2700" b="1" u="sng" dirty="0">
                <a:solidFill>
                  <a:srgbClr val="FF0000"/>
                </a:solidFill>
              </a:rPr>
              <a:t>s</a:t>
            </a:r>
            <a:r>
              <a:rPr lang="en-US" sz="2700" b="1" u="sng" dirty="0"/>
              <a:t> do</a:t>
            </a:r>
            <a:r>
              <a:rPr lang="en-US" sz="2700" b="1" u="sng" dirty="0">
                <a:solidFill>
                  <a:srgbClr val="000099"/>
                </a:solidFill>
              </a:rPr>
              <a:t>ing</a:t>
            </a:r>
            <a:r>
              <a:rPr lang="en-US" sz="2400" b="1" dirty="0"/>
              <a:t> in his free time. He said that he </a:t>
            </a:r>
            <a:r>
              <a:rPr lang="en-US" sz="2700" b="1" u="sng" dirty="0"/>
              <a:t>enjoy</a:t>
            </a:r>
            <a:r>
              <a:rPr lang="en-US" sz="2700" b="1" u="sng" dirty="0">
                <a:solidFill>
                  <a:srgbClr val="FF0000"/>
                </a:solidFill>
              </a:rPr>
              <a:t>s</a:t>
            </a:r>
            <a:r>
              <a:rPr lang="en-US" sz="2400" b="1" dirty="0"/>
              <a:t> </a:t>
            </a:r>
            <a:r>
              <a:rPr lang="en-US" sz="2700" b="1" u="sng" dirty="0"/>
              <a:t>listen</a:t>
            </a:r>
            <a:r>
              <a:rPr lang="en-US" sz="2700" b="1" u="sng" dirty="0">
                <a:solidFill>
                  <a:srgbClr val="000099"/>
                </a:solidFill>
              </a:rPr>
              <a:t>ing</a:t>
            </a:r>
            <a:r>
              <a:rPr lang="en-US" sz="2400" b="1" dirty="0"/>
              <a:t> to classical music because </a:t>
            </a:r>
            <a:r>
              <a:rPr lang="en-US" sz="2400" b="1" dirty="0" smtClean="0"/>
              <a:t>____________________________</a:t>
            </a:r>
            <a:r>
              <a:rPr lang="en-US" sz="2400" b="1" dirty="0"/>
              <a:t>. Who’s next?”</a:t>
            </a:r>
          </a:p>
        </p:txBody>
      </p:sp>
    </p:spTree>
    <p:extLst>
      <p:ext uri="{BB962C8B-B14F-4D97-AF65-F5344CB8AC3E}">
        <p14:creationId xmlns:p14="http://schemas.microsoft.com/office/powerpoint/2010/main" val="169319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</a:t>
            </a:r>
            <a:r>
              <a:rPr lang="en-US" dirty="0" smtClean="0"/>
              <a:t>II: One-Minute </a:t>
            </a:r>
            <a:r>
              <a:rPr lang="en-US" dirty="0"/>
              <a:t>T</a:t>
            </a:r>
            <a:r>
              <a:rPr lang="en-US" dirty="0" smtClean="0"/>
              <a:t>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practice </a:t>
            </a:r>
            <a:r>
              <a:rPr lang="en-US" dirty="0" smtClean="0"/>
              <a:t>classroom participation and oral presentations. You will give one-minute talks about specific topics using scripts to organize your ideas. The English is useful for both formal presentations and informal class discussions.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make each one-minute talk,</a:t>
            </a: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will follow </a:t>
            </a:r>
            <a:r>
              <a:rPr lang="en-US" dirty="0" smtClean="0"/>
              <a:t>four </a:t>
            </a:r>
            <a:r>
              <a:rPr lang="en-US" dirty="0"/>
              <a:t>steps: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Brainstorm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Prepare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Present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II: One-Minute Talk 1: Compare/Contrast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Your professor </a:t>
            </a:r>
            <a:r>
              <a:rPr lang="en-US" dirty="0"/>
              <a:t>may ask you to explain </a:t>
            </a:r>
            <a:r>
              <a:rPr lang="en-US" sz="2700" u="sng" dirty="0"/>
              <a:t>differences and similarities</a:t>
            </a:r>
            <a:r>
              <a:rPr lang="en-US" dirty="0"/>
              <a:t>. The ability to compare and contrast is very important for critical thinking activities in U.S. academic culture.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4944"/>
            <a:ext cx="10515600" cy="1158240"/>
          </a:xfrm>
        </p:spPr>
        <p:txBody>
          <a:bodyPr>
            <a:noAutofit/>
          </a:bodyPr>
          <a:lstStyle/>
          <a:p>
            <a:r>
              <a:rPr lang="en-US" dirty="0"/>
              <a:t>One-Minute Talk 1: </a:t>
            </a:r>
            <a:r>
              <a:rPr lang="en-US" dirty="0" smtClean="0"/>
              <a:t>Compare/Contrast Brainstorm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246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Discuss </a:t>
            </a:r>
            <a:r>
              <a:rPr lang="en-US" sz="2200" dirty="0"/>
              <a:t>many topics with your partner for 5 minutes. </a:t>
            </a:r>
            <a:r>
              <a:rPr lang="en-US" sz="2200" dirty="0" smtClean="0"/>
              <a:t> How </a:t>
            </a:r>
            <a:r>
              <a:rPr lang="en-US" sz="2200" dirty="0"/>
              <a:t>are these things </a:t>
            </a:r>
            <a:r>
              <a:rPr lang="en-US" sz="2200" dirty="0" smtClean="0"/>
              <a:t>different?</a:t>
            </a:r>
            <a:endParaRPr lang="en-US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2925" y="2438110"/>
            <a:ext cx="11546176" cy="4154983"/>
            <a:chOff x="542926" y="1195250"/>
            <a:chExt cx="11546176" cy="4154983"/>
          </a:xfrm>
        </p:grpSpPr>
        <p:sp>
          <p:nvSpPr>
            <p:cNvPr id="5" name="TextBox 4"/>
            <p:cNvSpPr txBox="1"/>
            <p:nvPr/>
          </p:nvSpPr>
          <p:spPr>
            <a:xfrm>
              <a:off x="542926" y="1195250"/>
              <a:ext cx="5543550" cy="415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Online </a:t>
              </a:r>
              <a:r>
                <a:rPr lang="en-US" sz="2200" b="1" dirty="0"/>
                <a:t>learning and traditional classes?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Working for a small company or a large corporation?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Childhood and adulthood?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Talking face-to-face and texting?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/>
                <a:t>Cash and credit cards?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/>
                <a:t>Books and movies</a:t>
              </a:r>
              <a:r>
                <a:rPr lang="en-US" sz="2200" b="1" dirty="0" smtClean="0"/>
                <a:t>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Windows and Mac?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China and the U.S.?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India and China?</a:t>
              </a:r>
              <a:endParaRPr lang="en-US" sz="2200" b="1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200" b="1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6475" y="1195250"/>
              <a:ext cx="600262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Facebook and Twitter?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Living </a:t>
              </a:r>
              <a:r>
                <a:rPr lang="en-US" sz="2200" b="1" dirty="0"/>
                <a:t>in a big city and living in a small town</a:t>
              </a:r>
              <a:r>
                <a:rPr lang="en-US" sz="2200" b="1" dirty="0" smtClean="0"/>
                <a:t>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Tennis and ping pong?</a:t>
              </a:r>
              <a:endParaRPr lang="en-US" sz="2200" b="1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Cats </a:t>
              </a:r>
              <a:r>
                <a:rPr lang="en-US" sz="2200" b="1" dirty="0"/>
                <a:t>and dogs</a:t>
              </a:r>
              <a:r>
                <a:rPr lang="en-US" sz="2200" b="1" dirty="0" smtClean="0"/>
                <a:t>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Jazz and classical music?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Studying in high school and attending college?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Being married or single?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200" b="1" dirty="0" smtClean="0"/>
                <a:t>Growing up in a rural area and growing up in an urban area?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0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One-Minute </a:t>
            </a:r>
            <a:r>
              <a:rPr lang="en-US" dirty="0"/>
              <a:t>T</a:t>
            </a:r>
            <a:r>
              <a:rPr lang="en-US" dirty="0" smtClean="0"/>
              <a:t>alk 1: Compare/Contrast Prepare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dirty="0"/>
              <a:t>a </a:t>
            </a:r>
            <a:r>
              <a:rPr lang="en-US" dirty="0" smtClean="0"/>
              <a:t>contrast topic from the previous slide </a:t>
            </a:r>
            <a:r>
              <a:rPr lang="en-US" dirty="0"/>
              <a:t>or </a:t>
            </a:r>
            <a:r>
              <a:rPr lang="en-US" dirty="0" smtClean="0"/>
              <a:t>use your </a:t>
            </a:r>
            <a:r>
              <a:rPr lang="en-US" dirty="0"/>
              <a:t>own idea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can be serious or funny.</a:t>
            </a:r>
          </a:p>
          <a:p>
            <a:pPr marL="0" indent="0">
              <a:buNone/>
            </a:pPr>
            <a:r>
              <a:rPr lang="en-US" dirty="0" smtClean="0"/>
              <a:t>Write and submit your outline using the short answer tool.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UMass </a:t>
            </a:r>
            <a:r>
              <a:rPr lang="en-US" dirty="0"/>
              <a:t>Amherst Global.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072" y="5702699"/>
            <a:ext cx="600075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You have </a:t>
            </a:r>
            <a:r>
              <a:rPr lang="en-US" sz="2400" b="1" dirty="0" smtClean="0">
                <a:solidFill>
                  <a:prstClr val="black"/>
                </a:solidFill>
              </a:rPr>
              <a:t>7 </a:t>
            </a:r>
            <a:r>
              <a:rPr lang="en-US" sz="2400" b="1" dirty="0">
                <a:solidFill>
                  <a:prstClr val="black"/>
                </a:solidFill>
              </a:rPr>
              <a:t>minutes to </a:t>
            </a:r>
            <a:r>
              <a:rPr lang="en-US" sz="2700" b="1" u="sng" dirty="0">
                <a:solidFill>
                  <a:prstClr val="black"/>
                </a:solidFill>
              </a:rPr>
              <a:t>prepare</a:t>
            </a:r>
            <a:r>
              <a:rPr lang="en-US" sz="24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1" y="3435386"/>
            <a:ext cx="9143999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There are several differences between </a:t>
            </a:r>
            <a:r>
              <a:rPr lang="en-US" sz="2400" b="1" i="1" dirty="0"/>
              <a:t>x</a:t>
            </a:r>
            <a:r>
              <a:rPr lang="en-US" sz="2400" b="1" dirty="0"/>
              <a:t> and </a:t>
            </a:r>
            <a:r>
              <a:rPr lang="en-US" sz="2400" b="1" i="1" dirty="0"/>
              <a:t>y</a:t>
            </a:r>
            <a:r>
              <a:rPr lang="en-US" sz="2400" b="1" dirty="0"/>
              <a:t>.</a:t>
            </a:r>
          </a:p>
          <a:p>
            <a:pPr algn="ctr"/>
            <a:r>
              <a:rPr lang="en-US" sz="2400" b="1" dirty="0"/>
              <a:t>One difference is ___________________________.</a:t>
            </a:r>
          </a:p>
          <a:p>
            <a:pPr algn="ctr"/>
            <a:r>
              <a:rPr lang="en-US" sz="2400" b="1" dirty="0"/>
              <a:t>Another difference is _______________________. </a:t>
            </a:r>
          </a:p>
          <a:p>
            <a:pPr algn="ctr"/>
            <a:r>
              <a:rPr lang="en-US" sz="2400" b="1" dirty="0"/>
              <a:t>A final difference is _______________________.</a:t>
            </a:r>
          </a:p>
          <a:p>
            <a:pPr algn="ctr"/>
            <a:r>
              <a:rPr lang="en-US" sz="2400" b="1" dirty="0"/>
              <a:t>Overall, I prefer </a:t>
            </a:r>
            <a:r>
              <a:rPr lang="en-US" sz="2400" b="1" i="1" dirty="0"/>
              <a:t>x</a:t>
            </a:r>
            <a:r>
              <a:rPr lang="en-US" sz="2400" b="1" dirty="0"/>
              <a:t>/</a:t>
            </a:r>
            <a:r>
              <a:rPr lang="en-US" sz="2400" b="1" i="1" dirty="0"/>
              <a:t>y</a:t>
            </a:r>
            <a:r>
              <a:rPr lang="en-US" sz="2400" b="1" dirty="0"/>
              <a:t> because 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29095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</a:t>
            </a:r>
            <a:r>
              <a:rPr lang="en-US" dirty="0" smtClean="0"/>
              <a:t>-Minute Talk </a:t>
            </a:r>
            <a:r>
              <a:rPr lang="en-US" dirty="0"/>
              <a:t>1: </a:t>
            </a:r>
            <a:r>
              <a:rPr lang="en-US" dirty="0" smtClean="0"/>
              <a:t>Compare/Contrast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Say </a:t>
            </a:r>
            <a:r>
              <a:rPr lang="en-US" dirty="0"/>
              <a:t>your one-minute talk to your partner. When you finish, ask your partner to repeat your main ideas by asking, “What did I say?”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0960" y="5092840"/>
            <a:ext cx="10972800" cy="97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700" b="1" u="sng" dirty="0">
                <a:solidFill>
                  <a:prstClr val="black"/>
                </a:solidFill>
              </a:rPr>
              <a:t>What did I say?</a:t>
            </a:r>
            <a:r>
              <a:rPr lang="en-US" sz="2400" b="1" dirty="0">
                <a:solidFill>
                  <a:prstClr val="black"/>
                </a:solidFill>
              </a:rPr>
              <a:t> &gt; </a:t>
            </a:r>
            <a:r>
              <a:rPr lang="en-US" sz="2700" b="1" u="sng" dirty="0">
                <a:solidFill>
                  <a:prstClr val="black"/>
                </a:solidFill>
              </a:rPr>
              <a:t>“You said that…”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You have 5 minutes to </a:t>
            </a:r>
            <a:r>
              <a:rPr lang="en-US" sz="2700" b="1" u="sng" dirty="0">
                <a:solidFill>
                  <a:prstClr val="black"/>
                </a:solidFill>
              </a:rPr>
              <a:t>practice</a:t>
            </a:r>
            <a:r>
              <a:rPr lang="en-US" sz="2400" b="1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1" y="2754498"/>
            <a:ext cx="9143999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There are several differences between </a:t>
            </a:r>
            <a:r>
              <a:rPr lang="en-US" sz="2400" b="1" i="1" dirty="0"/>
              <a:t>x</a:t>
            </a:r>
            <a:r>
              <a:rPr lang="en-US" sz="2400" b="1" dirty="0"/>
              <a:t> and </a:t>
            </a:r>
            <a:r>
              <a:rPr lang="en-US" sz="2400" b="1" i="1" dirty="0"/>
              <a:t>y</a:t>
            </a:r>
            <a:r>
              <a:rPr lang="en-US" sz="2400" b="1" dirty="0"/>
              <a:t>.</a:t>
            </a:r>
          </a:p>
          <a:p>
            <a:pPr algn="ctr"/>
            <a:r>
              <a:rPr lang="en-US" sz="2400" b="1" dirty="0" smtClean="0"/>
              <a:t>       One </a:t>
            </a:r>
            <a:r>
              <a:rPr lang="en-US" sz="2400" b="1" dirty="0"/>
              <a:t>difference is ___________________________.</a:t>
            </a:r>
          </a:p>
          <a:p>
            <a:pPr algn="ctr"/>
            <a:r>
              <a:rPr lang="en-US" sz="2400" b="1" dirty="0" smtClean="0"/>
              <a:t>     Another </a:t>
            </a:r>
            <a:r>
              <a:rPr lang="en-US" sz="2400" b="1" dirty="0"/>
              <a:t>difference is _______________________. </a:t>
            </a:r>
          </a:p>
          <a:p>
            <a:pPr algn="ctr"/>
            <a:r>
              <a:rPr lang="en-US" sz="2400" b="1" dirty="0" smtClean="0"/>
              <a:t>  A </a:t>
            </a:r>
            <a:r>
              <a:rPr lang="en-US" sz="2400" b="1" dirty="0"/>
              <a:t>final difference is _______________________.</a:t>
            </a:r>
          </a:p>
          <a:p>
            <a:pPr algn="ctr"/>
            <a:r>
              <a:rPr lang="en-US" sz="2400" b="1" dirty="0" smtClean="0"/>
              <a:t> Overall</a:t>
            </a:r>
            <a:r>
              <a:rPr lang="en-US" sz="2400" b="1" dirty="0"/>
              <a:t>, I prefer </a:t>
            </a:r>
            <a:r>
              <a:rPr lang="en-US" sz="2400" b="1" i="1" dirty="0"/>
              <a:t>x</a:t>
            </a:r>
            <a:r>
              <a:rPr lang="en-US" sz="2400" b="1" dirty="0"/>
              <a:t>/</a:t>
            </a:r>
            <a:r>
              <a:rPr lang="en-US" sz="2400" b="1" i="1" dirty="0"/>
              <a:t>y</a:t>
            </a:r>
            <a:r>
              <a:rPr lang="en-US" sz="2400" b="1" dirty="0"/>
              <a:t> because 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19084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</a:t>
            </a:r>
            <a:r>
              <a:rPr lang="en-US" dirty="0" smtClean="0"/>
              <a:t>-Minute Talk </a:t>
            </a:r>
            <a:r>
              <a:rPr lang="en-US" dirty="0"/>
              <a:t>1: </a:t>
            </a:r>
            <a:r>
              <a:rPr lang="en-US" dirty="0" smtClean="0"/>
              <a:t>Compare/Contrast Present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Next, let’s </a:t>
            </a:r>
            <a:r>
              <a:rPr lang="en-US" sz="2700" u="sng" dirty="0"/>
              <a:t>present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Who wants to say their one-minute talk to the class?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Raise your hand and say, “I’ll go.” </a:t>
            </a:r>
          </a:p>
          <a:p>
            <a:pPr marL="0" indent="0">
              <a:buNone/>
            </a:pPr>
            <a:r>
              <a:rPr lang="en-US" dirty="0"/>
              <a:t>Go to the white board and follow the script on the next slide.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UMass </a:t>
            </a:r>
            <a:r>
              <a:rPr lang="en-US" dirty="0"/>
              <a:t>Amherst Global.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64324" y="4355034"/>
            <a:ext cx="8663353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700" b="1" u="sng" dirty="0"/>
              <a:t>HELPFUL TIP</a:t>
            </a:r>
          </a:p>
          <a:p>
            <a:pPr algn="ctr"/>
            <a:r>
              <a:rPr lang="en-US" sz="2400" b="1" dirty="0"/>
              <a:t>Point to the script as you speak. </a:t>
            </a:r>
            <a:br>
              <a:rPr lang="en-US" sz="2400" b="1" dirty="0"/>
            </a:br>
            <a:r>
              <a:rPr lang="en-US" sz="2400" b="1" dirty="0"/>
              <a:t>You will feel less nervous and more confident! </a:t>
            </a:r>
            <a:r>
              <a:rPr lang="en-US" sz="2400" dirty="0">
                <a:sym typeface="Wingdings"/>
              </a:rPr>
              <a:t>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5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One-Minute Talk 1: </a:t>
            </a:r>
            <a:r>
              <a:rPr lang="en-US" dirty="0" smtClean="0"/>
              <a:t>Compare/Contrast Present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differences between ____ and _____.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One </a:t>
            </a:r>
            <a:r>
              <a:rPr lang="en-US" dirty="0" smtClean="0"/>
              <a:t>difference is…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Another </a:t>
            </a:r>
            <a:r>
              <a:rPr lang="en-US" dirty="0" smtClean="0"/>
              <a:t>difference is…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final </a:t>
            </a:r>
            <a:r>
              <a:rPr lang="en-US" dirty="0" smtClean="0"/>
              <a:t>difference is…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Overall, I prefer…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That’s </a:t>
            </a:r>
            <a:r>
              <a:rPr lang="en-US" dirty="0" smtClean="0"/>
              <a:t>all.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did I say?</a:t>
            </a:r>
          </a:p>
          <a:p>
            <a:pPr marL="0" indent="0">
              <a:buNone/>
            </a:pPr>
            <a:r>
              <a:rPr lang="en-US" dirty="0"/>
              <a:t>Who’s next?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II One-Minute Talk 2:  Pro/Con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Your professor </a:t>
            </a:r>
            <a:r>
              <a:rPr lang="en-US" dirty="0"/>
              <a:t>may ask you to talk about </a:t>
            </a:r>
            <a:r>
              <a:rPr lang="en-US" sz="2700" u="sng" dirty="0"/>
              <a:t>pros and cons</a:t>
            </a:r>
            <a:r>
              <a:rPr lang="en-US" dirty="0"/>
              <a:t>. This means you analyze advantages and </a:t>
            </a:r>
            <a:r>
              <a:rPr lang="en-US" dirty="0" smtClean="0"/>
              <a:t>disadvantages or benefits and drawbacks.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3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32206"/>
            <a:ext cx="10515600" cy="755779"/>
          </a:xfrm>
        </p:spPr>
        <p:txBody>
          <a:bodyPr>
            <a:normAutofit/>
          </a:bodyPr>
          <a:lstStyle/>
          <a:p>
            <a:r>
              <a:rPr lang="en-US" dirty="0"/>
              <a:t>One-Minute Talk 2:  </a:t>
            </a:r>
            <a:r>
              <a:rPr lang="en-US" dirty="0" smtClean="0"/>
              <a:t>Pro/Con Brainstorm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378" y="1829658"/>
            <a:ext cx="10972800" cy="500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talk about pros </a:t>
            </a:r>
            <a:r>
              <a:rPr lang="en-US" dirty="0" smtClean="0"/>
              <a:t>and cons. </a:t>
            </a:r>
            <a:r>
              <a:rPr lang="en-US" dirty="0"/>
              <a:t>This means you talk about the good things.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4378" y="2427426"/>
            <a:ext cx="1097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</a:t>
            </a:r>
            <a:r>
              <a:rPr lang="en-US" sz="2400" b="1" dirty="0" smtClean="0"/>
              <a:t>pros and cons </a:t>
            </a:r>
            <a:r>
              <a:rPr lang="en-US" sz="2400" b="1" dirty="0"/>
              <a:t>of living in </a:t>
            </a:r>
            <a:r>
              <a:rPr lang="en-US" sz="2400" b="1" dirty="0" smtClean="0"/>
              <a:t>a big </a:t>
            </a:r>
            <a:r>
              <a:rPr lang="en-US" sz="2400" b="1" dirty="0"/>
              <a:t>city</a:t>
            </a:r>
            <a:r>
              <a:rPr lang="en-US" sz="2400" b="1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What </a:t>
            </a:r>
            <a:r>
              <a:rPr lang="en-US" sz="2400" b="1" dirty="0"/>
              <a:t>are the pros and cons </a:t>
            </a:r>
            <a:r>
              <a:rPr lang="en-US" sz="2400" b="1" dirty="0" smtClean="0"/>
              <a:t>of </a:t>
            </a:r>
            <a:r>
              <a:rPr lang="en-US" sz="2400" b="1" dirty="0"/>
              <a:t>social media?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</a:t>
            </a:r>
            <a:r>
              <a:rPr lang="en-US" sz="2400" b="1" dirty="0" smtClean="0"/>
              <a:t>pros </a:t>
            </a:r>
            <a:r>
              <a:rPr lang="en-US" sz="2400" b="1" dirty="0"/>
              <a:t>and cons </a:t>
            </a:r>
            <a:r>
              <a:rPr lang="en-US" sz="2400" b="1" dirty="0" smtClean="0"/>
              <a:t>of </a:t>
            </a:r>
            <a:r>
              <a:rPr lang="en-US" sz="2400" b="1" dirty="0"/>
              <a:t>online shopping?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pros </a:t>
            </a:r>
            <a:r>
              <a:rPr lang="en-US" sz="2400" b="1" dirty="0" smtClean="0"/>
              <a:t>and </a:t>
            </a:r>
            <a:r>
              <a:rPr lang="en-US" sz="2400" b="1" dirty="0"/>
              <a:t>cons of working at a large international company</a:t>
            </a:r>
            <a:r>
              <a:rPr lang="en-US" sz="2400" b="1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pros and cons of </a:t>
            </a:r>
            <a:r>
              <a:rPr lang="en-US" sz="2400" b="1" dirty="0" smtClean="0"/>
              <a:t>owning a pet?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pros and cons of owning </a:t>
            </a:r>
            <a:r>
              <a:rPr lang="en-US" sz="2400" b="1" dirty="0" smtClean="0"/>
              <a:t>a house or apartment instead of renting?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What </a:t>
            </a:r>
            <a:r>
              <a:rPr lang="en-US" sz="2400" b="1" dirty="0"/>
              <a:t>are the </a:t>
            </a:r>
            <a:r>
              <a:rPr lang="en-US" sz="2400" b="1" dirty="0" smtClean="0"/>
              <a:t>pros </a:t>
            </a:r>
            <a:r>
              <a:rPr lang="en-US" sz="2400" b="1" dirty="0"/>
              <a:t>and cons </a:t>
            </a:r>
            <a:r>
              <a:rPr lang="en-US" sz="2400" b="1" dirty="0" smtClean="0"/>
              <a:t>of school uniforms?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pros and cons of </a:t>
            </a:r>
            <a:r>
              <a:rPr lang="en-US" sz="2400" b="1" dirty="0" smtClean="0"/>
              <a:t>studying abroad?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pros </a:t>
            </a:r>
            <a:r>
              <a:rPr lang="en-US" sz="2400" b="1" dirty="0" smtClean="0"/>
              <a:t>and </a:t>
            </a:r>
            <a:r>
              <a:rPr lang="en-US" sz="2400" b="1" dirty="0"/>
              <a:t>cons of </a:t>
            </a:r>
            <a:r>
              <a:rPr lang="en-US" sz="2400" b="1" dirty="0" smtClean="0"/>
              <a:t>bilingual education?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pros and cons of </a:t>
            </a:r>
            <a:r>
              <a:rPr lang="en-US" sz="2700" b="1" u="sng" dirty="0" smtClean="0"/>
              <a:t>your idea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504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The goals of this </a:t>
            </a:r>
            <a:r>
              <a:rPr lang="en-US" sz="2200" dirty="0" smtClean="0"/>
              <a:t>workshop </a:t>
            </a:r>
            <a:r>
              <a:rPr lang="en-US" sz="2200" dirty="0"/>
              <a:t>are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Improve general English speaking fluency in a supportive environment. This includes asking questions, reporting answers, and taking turns.</a:t>
            </a:r>
            <a:endParaRPr lang="en-US" sz="2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200" b="1" dirty="0" smtClean="0"/>
              <a:t>Oral fluency 1: Ice breakers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b="1" dirty="0"/>
              <a:t>Oral fluency </a:t>
            </a:r>
            <a:r>
              <a:rPr lang="en-US" sz="2200" b="1" dirty="0" smtClean="0"/>
              <a:t>2: Interesting things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b="1" dirty="0"/>
              <a:t>Oral fluency </a:t>
            </a:r>
            <a:r>
              <a:rPr lang="en-US" sz="2200" b="1" dirty="0" smtClean="0"/>
              <a:t>3: verb-</a:t>
            </a:r>
            <a:r>
              <a:rPr lang="en-US" sz="2200" b="1" dirty="0" err="1" smtClean="0"/>
              <a:t>ing</a:t>
            </a:r>
            <a:r>
              <a:rPr lang="en-US" sz="2200" b="1" dirty="0" smtClean="0"/>
              <a:t> </a:t>
            </a:r>
          </a:p>
          <a:p>
            <a:pPr marL="1371600" lvl="2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Improve </a:t>
            </a:r>
            <a:r>
              <a:rPr lang="en-US" sz="2200" dirty="0"/>
              <a:t>the structure of oral responses for </a:t>
            </a:r>
            <a:r>
              <a:rPr lang="en-US" sz="2200" dirty="0" smtClean="0"/>
              <a:t>ECE classroom scenarios and class participation by practicing one-minute talks.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b="1" dirty="0" smtClean="0"/>
              <a:t>One-minute talk 1: compare/contrast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b="1" dirty="0"/>
              <a:t>One-minute talk </a:t>
            </a:r>
            <a:r>
              <a:rPr lang="en-US" sz="2200" b="1" dirty="0" smtClean="0"/>
              <a:t>2: weighing pros and cons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b="1" dirty="0" smtClean="0"/>
              <a:t>One</a:t>
            </a:r>
            <a:r>
              <a:rPr lang="en-US" sz="2200" b="1" dirty="0"/>
              <a:t>-</a:t>
            </a:r>
            <a:r>
              <a:rPr lang="en-US" sz="2200" b="1" dirty="0" smtClean="0"/>
              <a:t>minute talk 3: defining key terms.</a:t>
            </a:r>
            <a:r>
              <a:rPr lang="en-US" sz="2200" b="1" dirty="0"/>
              <a:t> </a:t>
            </a:r>
            <a:r>
              <a:rPr lang="en-US" sz="2200" b="1" dirty="0" smtClean="0"/>
              <a:t>This final portion of the workshop includes vocabulary related </a:t>
            </a:r>
            <a:r>
              <a:rPr lang="en-US" sz="2200" b="1" dirty="0"/>
              <a:t>to Foundations in Computer Engineering (ECE697CE) and Computer Networks (ECE671).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One-Minute Talk 2:  </a:t>
            </a:r>
            <a:r>
              <a:rPr lang="en-US" dirty="0" smtClean="0"/>
              <a:t>Pro/Con Prepare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Choose a topic from the previous page or use your own idea. </a:t>
            </a:r>
            <a:br>
              <a:rPr lang="en-US" dirty="0" smtClean="0"/>
            </a:br>
            <a:r>
              <a:rPr lang="en-US" dirty="0" smtClean="0"/>
              <a:t>It can be funny or serious. Write and submit an outline using your short answer tool.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40892" y="2864893"/>
            <a:ext cx="851021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400" b="1" dirty="0"/>
              <a:t>There are pros and cons of ______________________________.</a:t>
            </a:r>
          </a:p>
          <a:p>
            <a:r>
              <a:rPr lang="en-US" sz="2400" b="1" dirty="0"/>
              <a:t>On the one hand, the pros are ___________________________.</a:t>
            </a:r>
          </a:p>
          <a:p>
            <a:r>
              <a:rPr lang="en-US" sz="2400" b="1" dirty="0"/>
              <a:t>On the other hand, the cons are __________________________.</a:t>
            </a:r>
          </a:p>
          <a:p>
            <a:r>
              <a:rPr lang="en-US" sz="2400" b="1" dirty="0"/>
              <a:t>Overall, I think the pros outweigh the cons because __________.</a:t>
            </a:r>
          </a:p>
          <a:p>
            <a:pPr algn="ctr"/>
            <a:r>
              <a:rPr lang="en-US" sz="2400" b="1" dirty="0"/>
              <a:t>OR</a:t>
            </a:r>
          </a:p>
          <a:p>
            <a:r>
              <a:rPr lang="en-US" sz="2400" b="1" dirty="0"/>
              <a:t>Overall, I think the cons outweigh* the pros because _________.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136" y="5738756"/>
            <a:ext cx="85514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 have 7</a:t>
            </a:r>
            <a:r>
              <a:rPr lang="en-US" sz="2400" b="1" dirty="0" smtClean="0"/>
              <a:t> </a:t>
            </a:r>
            <a:r>
              <a:rPr lang="en-US" sz="2400" b="1" dirty="0"/>
              <a:t>minutes to </a:t>
            </a:r>
            <a:r>
              <a:rPr lang="en-US" sz="2700" b="1" u="sng" dirty="0"/>
              <a:t>prepare</a:t>
            </a:r>
            <a:r>
              <a:rPr lang="en-US" sz="2400" b="1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3350" y="5738756"/>
            <a:ext cx="443865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*outweigh = more important than</a:t>
            </a:r>
          </a:p>
        </p:txBody>
      </p:sp>
    </p:spTree>
    <p:extLst>
      <p:ext uri="{BB962C8B-B14F-4D97-AF65-F5344CB8AC3E}">
        <p14:creationId xmlns:p14="http://schemas.microsoft.com/office/powerpoint/2010/main" val="412280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One-Minute Talk 2:  </a:t>
            </a:r>
            <a:r>
              <a:rPr lang="en-US" dirty="0" smtClean="0"/>
              <a:t>Pro/Con Present 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Say </a:t>
            </a:r>
            <a:r>
              <a:rPr lang="en-US" dirty="0"/>
              <a:t>your one-minute talk to your partner. When you finish, ask your partner to repeat your main ideas by asking, “What did I say?”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264340"/>
            <a:ext cx="10972800" cy="97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700" b="1" u="sng" dirty="0">
                <a:solidFill>
                  <a:prstClr val="black"/>
                </a:solidFill>
              </a:rPr>
              <a:t>What did I say?</a:t>
            </a:r>
            <a:r>
              <a:rPr lang="en-US" sz="2400" b="1" dirty="0">
                <a:solidFill>
                  <a:prstClr val="black"/>
                </a:solidFill>
              </a:rPr>
              <a:t> &gt; </a:t>
            </a:r>
            <a:r>
              <a:rPr lang="en-US" sz="2700" b="1" u="sng" dirty="0">
                <a:solidFill>
                  <a:prstClr val="black"/>
                </a:solidFill>
              </a:rPr>
              <a:t>“You said that…”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You have 5 minutes to </a:t>
            </a:r>
            <a:r>
              <a:rPr lang="en-US" sz="2700" b="1" u="sng" dirty="0">
                <a:solidFill>
                  <a:prstClr val="black"/>
                </a:solidFill>
              </a:rPr>
              <a:t>practice</a:t>
            </a:r>
            <a:r>
              <a:rPr lang="en-US" sz="2400" b="1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0892" y="2668774"/>
            <a:ext cx="851021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400" b="1" dirty="0"/>
              <a:t>There are pros and cons of ______________________________.</a:t>
            </a:r>
          </a:p>
          <a:p>
            <a:r>
              <a:rPr lang="en-US" sz="2400" b="1" dirty="0"/>
              <a:t>On the one hand, the pros are ___________________________.</a:t>
            </a:r>
          </a:p>
          <a:p>
            <a:r>
              <a:rPr lang="en-US" sz="2400" b="1" dirty="0"/>
              <a:t>On the other hand, the cons are __________________________.</a:t>
            </a:r>
          </a:p>
          <a:p>
            <a:r>
              <a:rPr lang="en-US" sz="2400" b="1" dirty="0"/>
              <a:t>Overall, I think the pros outweigh the cons because __________.</a:t>
            </a:r>
          </a:p>
          <a:p>
            <a:pPr algn="ctr"/>
            <a:r>
              <a:rPr lang="en-US" sz="2400" b="1" dirty="0"/>
              <a:t>OR</a:t>
            </a:r>
          </a:p>
          <a:p>
            <a:r>
              <a:rPr lang="en-US" sz="2400" b="1" dirty="0"/>
              <a:t>Overall, I think the cons outweigh the pros because __________.</a:t>
            </a:r>
          </a:p>
        </p:txBody>
      </p:sp>
    </p:spTree>
    <p:extLst>
      <p:ext uri="{BB962C8B-B14F-4D97-AF65-F5344CB8AC3E}">
        <p14:creationId xmlns:p14="http://schemas.microsoft.com/office/powerpoint/2010/main" val="89509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One-Minute Talk 2:  </a:t>
            </a:r>
            <a:r>
              <a:rPr lang="en-US" dirty="0" smtClean="0"/>
              <a:t>Pro/Con Present 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pros and cons of…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On the one hand,…</a:t>
            </a:r>
          </a:p>
          <a:p>
            <a:pPr marL="0" indent="0">
              <a:buNone/>
            </a:pPr>
            <a:r>
              <a:rPr lang="en-US" dirty="0"/>
              <a:t>On the other hand,…</a:t>
            </a:r>
          </a:p>
          <a:p>
            <a:pPr marL="0" indent="0">
              <a:buNone/>
            </a:pPr>
            <a:r>
              <a:rPr lang="en-US" dirty="0"/>
              <a:t>Overall,…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That’s </a:t>
            </a:r>
            <a:r>
              <a:rPr lang="en-US" dirty="0" smtClean="0"/>
              <a:t>all.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did I say?</a:t>
            </a:r>
          </a:p>
          <a:p>
            <a:pPr marL="0" indent="0">
              <a:buNone/>
            </a:pPr>
            <a:r>
              <a:rPr lang="en-US" dirty="0"/>
              <a:t>Who’s next?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II One-Minute Talk 3:  Defining a Term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 smtClean="0"/>
              <a:t>professor </a:t>
            </a:r>
            <a:r>
              <a:rPr lang="en-US" dirty="0"/>
              <a:t>may ask you to </a:t>
            </a:r>
            <a:r>
              <a:rPr lang="en-US" sz="2700" u="sng" dirty="0" smtClean="0"/>
              <a:t>define a term</a:t>
            </a:r>
            <a:r>
              <a:rPr lang="en-US" dirty="0" smtClean="0"/>
              <a:t>. </a:t>
            </a:r>
            <a:r>
              <a:rPr lang="en-US" dirty="0"/>
              <a:t>This means you </a:t>
            </a:r>
            <a:r>
              <a:rPr lang="en-US" dirty="0" smtClean="0"/>
              <a:t>explain the meaning in your own words, provide examples, and conclude with reasons why the term is important.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4944"/>
            <a:ext cx="10515600" cy="1240448"/>
          </a:xfrm>
        </p:spPr>
        <p:txBody>
          <a:bodyPr>
            <a:noAutofit/>
          </a:bodyPr>
          <a:lstStyle/>
          <a:p>
            <a:r>
              <a:rPr lang="en-US" dirty="0"/>
              <a:t>One-Minute Talk 3:  Defining a </a:t>
            </a:r>
            <a:r>
              <a:rPr lang="en-US" dirty="0" smtClean="0"/>
              <a:t>Term Brainstorm 1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260202"/>
            <a:ext cx="10972800" cy="41543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Can </a:t>
            </a:r>
            <a:r>
              <a:rPr lang="en-US" sz="2200" dirty="0"/>
              <a:t>you explain in English what </a:t>
            </a:r>
            <a:r>
              <a:rPr lang="en-US" sz="2200" u="sng" dirty="0"/>
              <a:t>simplification</a:t>
            </a:r>
            <a:r>
              <a:rPr lang="en-US" sz="2200" dirty="0"/>
              <a:t> means</a:t>
            </a:r>
            <a:r>
              <a:rPr lang="en-US" sz="22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Can </a:t>
            </a:r>
            <a:r>
              <a:rPr lang="en-US" sz="2200" dirty="0"/>
              <a:t>you explain in English what </a:t>
            </a:r>
            <a:r>
              <a:rPr lang="en-US" sz="2200" u="sng" dirty="0"/>
              <a:t>logic</a:t>
            </a:r>
            <a:r>
              <a:rPr lang="en-US" sz="2200" dirty="0"/>
              <a:t> means</a:t>
            </a:r>
            <a:r>
              <a:rPr lang="en-US" sz="22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Can </a:t>
            </a:r>
            <a:r>
              <a:rPr lang="en-US" sz="2200" dirty="0"/>
              <a:t>you explain in English what </a:t>
            </a:r>
            <a:r>
              <a:rPr lang="en-US" sz="2200" u="sng" dirty="0"/>
              <a:t>algebra</a:t>
            </a:r>
            <a:r>
              <a:rPr lang="en-US" sz="2200" dirty="0"/>
              <a:t> means?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Can you explain in English what </a:t>
            </a:r>
            <a:r>
              <a:rPr lang="en-US" sz="2200" u="sng" dirty="0"/>
              <a:t>theorem</a:t>
            </a:r>
            <a:r>
              <a:rPr lang="en-US" sz="2200" dirty="0"/>
              <a:t> means?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Can you explain in English what </a:t>
            </a:r>
            <a:r>
              <a:rPr lang="en-US" sz="2200" u="sng" dirty="0"/>
              <a:t>consensus</a:t>
            </a:r>
            <a:r>
              <a:rPr lang="en-US" sz="2200" dirty="0"/>
              <a:t> means</a:t>
            </a:r>
            <a:r>
              <a:rPr lang="en-US" sz="22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Can you explain in English what </a:t>
            </a:r>
            <a:r>
              <a:rPr lang="en-US" sz="2200" u="sng" dirty="0"/>
              <a:t>software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00"/>
                </a:solidFill>
                <a:ea typeface="Calibri"/>
                <a:cs typeface="Calibri"/>
              </a:rPr>
              <a:t>means</a:t>
            </a:r>
            <a:r>
              <a:rPr lang="en-US" sz="2200" dirty="0" smtClean="0">
                <a:solidFill>
                  <a:srgbClr val="000000"/>
                </a:solidFill>
                <a:ea typeface="Calibri"/>
                <a:cs typeface="Calibri"/>
              </a:rPr>
              <a:t>?</a:t>
            </a:r>
            <a:endParaRPr lang="en-US" sz="22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200" dirty="0" smtClean="0"/>
              <a:t>Can </a:t>
            </a:r>
            <a:r>
              <a:rPr lang="en-US" sz="2200" dirty="0"/>
              <a:t>you explain in English what </a:t>
            </a:r>
            <a:r>
              <a:rPr lang="en-US" sz="2200" u="sng" dirty="0"/>
              <a:t>artificial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00"/>
                </a:solidFill>
                <a:ea typeface="Calibri"/>
                <a:cs typeface="Calibri"/>
              </a:rPr>
              <a:t>means</a:t>
            </a:r>
            <a:r>
              <a:rPr lang="en-US" sz="2200" dirty="0" smtClean="0">
                <a:solidFill>
                  <a:srgbClr val="000000"/>
                </a:solidFill>
                <a:ea typeface="Calibri"/>
                <a:cs typeface="Calibri"/>
              </a:rPr>
              <a:t>?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200" dirty="0" smtClean="0"/>
              <a:t>Can </a:t>
            </a:r>
            <a:r>
              <a:rPr lang="en-US" sz="2200" dirty="0"/>
              <a:t>you explain in English what </a:t>
            </a:r>
            <a:r>
              <a:rPr lang="en-US" sz="2200" u="sng" dirty="0"/>
              <a:t>stuck-at fault </a:t>
            </a:r>
            <a:r>
              <a:rPr lang="en-US" sz="2200" dirty="0">
                <a:solidFill>
                  <a:srgbClr val="000000"/>
                </a:solidFill>
                <a:ea typeface="Calibri"/>
                <a:cs typeface="Calibri"/>
              </a:rPr>
              <a:t>means?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200" dirty="0"/>
              <a:t>Can you explain in English what </a:t>
            </a:r>
            <a:r>
              <a:rPr lang="en-US" sz="2200" u="sng" dirty="0"/>
              <a:t>flip flop</a:t>
            </a:r>
            <a:r>
              <a:rPr lang="en-US" sz="2200" dirty="0">
                <a:solidFill>
                  <a:srgbClr val="000000"/>
                </a:solidFill>
                <a:ea typeface="Calibri"/>
                <a:cs typeface="Calibri"/>
              </a:rPr>
              <a:t> means?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7568" y="3153510"/>
            <a:ext cx="4149970" cy="269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2400" b="1" dirty="0"/>
              <a:t>Answers:</a:t>
            </a:r>
          </a:p>
          <a:p>
            <a:pPr>
              <a:spcBef>
                <a:spcPts val="1000"/>
              </a:spcBef>
            </a:pPr>
            <a:r>
              <a:rPr lang="en-US" sz="2400" b="1" dirty="0"/>
              <a:t>I think (say the word) means ____________________, right?</a:t>
            </a:r>
          </a:p>
          <a:p>
            <a:pPr>
              <a:spcBef>
                <a:spcPts val="1000"/>
              </a:spcBef>
            </a:pPr>
            <a:r>
              <a:rPr lang="en-US" sz="2400" b="1" dirty="0"/>
              <a:t>I’m not sure what (say the word) means. Do you know?</a:t>
            </a:r>
          </a:p>
          <a:p>
            <a:pPr>
              <a:spcBef>
                <a:spcPts val="1000"/>
              </a:spcBef>
            </a:pPr>
            <a:r>
              <a:rPr lang="en-US" sz="2400" b="1" dirty="0"/>
              <a:t>Let’s go to the next one, ok?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9600" y="1923057"/>
            <a:ext cx="10744200" cy="52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Let’s practice ECE vocabulary in sentences. Discuss with your partner. Questions: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7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4944"/>
            <a:ext cx="10515600" cy="1243584"/>
          </a:xfrm>
        </p:spPr>
        <p:txBody>
          <a:bodyPr>
            <a:noAutofit/>
          </a:bodyPr>
          <a:lstStyle/>
          <a:p>
            <a:r>
              <a:rPr lang="en-US" dirty="0"/>
              <a:t>One-Minute Talk 3:  Defining a Term</a:t>
            </a:r>
            <a:br>
              <a:rPr lang="en-US" dirty="0"/>
            </a:br>
            <a:r>
              <a:rPr lang="en-US" dirty="0"/>
              <a:t>Brainstorm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38528"/>
            <a:ext cx="10972800" cy="4685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practice </a:t>
            </a:r>
            <a:r>
              <a:rPr lang="en-US" dirty="0" smtClean="0"/>
              <a:t>more </a:t>
            </a:r>
            <a:r>
              <a:rPr lang="en-US" dirty="0"/>
              <a:t>vocabulary in sentences. Discuss with your partner. Questions: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05800" y="2514601"/>
            <a:ext cx="3638550" cy="285749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u="sng" dirty="0"/>
              <a:t>Answers:</a:t>
            </a:r>
          </a:p>
          <a:p>
            <a:pPr marL="0" indent="0">
              <a:buNone/>
            </a:pPr>
            <a:r>
              <a:rPr lang="en-US" sz="2200" dirty="0"/>
              <a:t>I think </a:t>
            </a:r>
            <a:r>
              <a:rPr lang="en-US" sz="2500" u="sng" dirty="0"/>
              <a:t>(say the word)</a:t>
            </a:r>
            <a:r>
              <a:rPr lang="en-US" sz="2500" dirty="0"/>
              <a:t> </a:t>
            </a:r>
            <a:r>
              <a:rPr lang="en-US" sz="2200" dirty="0"/>
              <a:t>means ________________, right? </a:t>
            </a:r>
          </a:p>
          <a:p>
            <a:pPr marL="0" indent="0">
              <a:buNone/>
            </a:pPr>
            <a:r>
              <a:rPr lang="en-US" sz="2200" dirty="0"/>
              <a:t>I’m not sure what </a:t>
            </a:r>
            <a:r>
              <a:rPr lang="en-US" sz="2500" u="sng" dirty="0"/>
              <a:t>(say the word)</a:t>
            </a:r>
            <a:r>
              <a:rPr lang="en-US" sz="2500" dirty="0"/>
              <a:t> </a:t>
            </a:r>
            <a:r>
              <a:rPr lang="en-US" sz="2200" dirty="0"/>
              <a:t>means. Do you know?</a:t>
            </a:r>
          </a:p>
          <a:p>
            <a:pPr marL="0" indent="0">
              <a:buNone/>
            </a:pPr>
            <a:r>
              <a:rPr lang="en-US" sz="2200" dirty="0"/>
              <a:t>Let’s go to the next one, ok?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451437"/>
            <a:ext cx="769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internal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means?</a:t>
            </a:r>
            <a:endParaRPr lang="en-US" sz="2200" b="1" dirty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dynamic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means?</a:t>
            </a:r>
            <a:endParaRPr lang="en-US" sz="2200" b="1" dirty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redundant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means?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homing sequence 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means?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minimization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 means? </a:t>
            </a:r>
            <a:endParaRPr lang="en-US" sz="2200" b="1" dirty="0" smtClean="0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 smtClean="0"/>
              <a:t>Can </a:t>
            </a:r>
            <a:r>
              <a:rPr lang="en-US" sz="2200" b="1" dirty="0"/>
              <a:t>you explain in English what </a:t>
            </a:r>
            <a:r>
              <a:rPr lang="en-US" sz="2200" b="1" u="sng" dirty="0"/>
              <a:t>symmetric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 means?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complementatio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n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means?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consensus theorem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 means?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200" b="1" dirty="0"/>
              <a:t>Can you explain in English what </a:t>
            </a:r>
            <a:r>
              <a:rPr lang="en-US" sz="2200" b="1" u="sng" dirty="0"/>
              <a:t>monotonic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/>
              </a:rPr>
              <a:t> means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0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4944"/>
            <a:ext cx="10515600" cy="1269113"/>
          </a:xfrm>
        </p:spPr>
        <p:txBody>
          <a:bodyPr>
            <a:normAutofit/>
          </a:bodyPr>
          <a:lstStyle/>
          <a:p>
            <a:r>
              <a:rPr lang="en-US" dirty="0"/>
              <a:t>One-Minute Talk </a:t>
            </a:r>
            <a:r>
              <a:rPr lang="en-US" dirty="0" smtClean="0"/>
              <a:t>3:  Defining a Term</a:t>
            </a:r>
            <a:br>
              <a:rPr lang="en-US" dirty="0" smtClean="0"/>
            </a:br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551232" y="1964056"/>
            <a:ext cx="11112033" cy="12396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cs typeface="Cambria"/>
              </a:rPr>
              <a:t>Choose a term from the previous brainstorming pages or choose a term from your own knowledge of electrical and computer engineering.  Write and submit an outline using your short answer tool.</a:t>
            </a:r>
            <a:endParaRPr lang="en-US" sz="2200" dirty="0">
              <a:cs typeface="Cambri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200" dirty="0">
              <a:cs typeface="Cambri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200" dirty="0">
              <a:cs typeface="Cambr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232" y="3482863"/>
            <a:ext cx="11112032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 important term in computer engineering is _____________.</a:t>
            </a:r>
          </a:p>
          <a:p>
            <a:r>
              <a:rPr lang="en-US" sz="2400" b="1" dirty="0" smtClean="0"/>
              <a:t>The meaning of __________  is ___________________________.</a:t>
            </a:r>
          </a:p>
          <a:p>
            <a:r>
              <a:rPr lang="en-US" sz="2400" b="1" dirty="0" smtClean="0"/>
              <a:t>In other words, it means _______________________________.</a:t>
            </a:r>
          </a:p>
          <a:p>
            <a:r>
              <a:rPr lang="en-US" sz="2400" b="1" dirty="0" smtClean="0"/>
              <a:t>An example of ___________ is ____________________________.</a:t>
            </a:r>
          </a:p>
          <a:p>
            <a:r>
              <a:rPr lang="en-US" sz="2400" b="1" dirty="0" smtClean="0"/>
              <a:t>It’s important to understand this concept/term/idea because ___________.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1232" y="5627529"/>
            <a:ext cx="48003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 have 7</a:t>
            </a:r>
            <a:r>
              <a:rPr lang="en-US" sz="2400" b="1" dirty="0" smtClean="0"/>
              <a:t> </a:t>
            </a:r>
            <a:r>
              <a:rPr lang="en-US" sz="2400" b="1" dirty="0"/>
              <a:t>minutes to </a:t>
            </a:r>
            <a:r>
              <a:rPr lang="en-US" sz="2700" b="1" u="sng" dirty="0"/>
              <a:t>prepare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5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4944"/>
            <a:ext cx="10515600" cy="1316736"/>
          </a:xfrm>
        </p:spPr>
        <p:txBody>
          <a:bodyPr>
            <a:normAutofit/>
          </a:bodyPr>
          <a:lstStyle/>
          <a:p>
            <a:r>
              <a:rPr lang="en-US" dirty="0"/>
              <a:t>One-Minute Talk </a:t>
            </a:r>
            <a:r>
              <a:rPr lang="en-US" dirty="0" smtClean="0"/>
              <a:t>3:  Defining a Term</a:t>
            </a:r>
            <a:br>
              <a:rPr lang="en-US" dirty="0" smtClean="0"/>
            </a:br>
            <a:r>
              <a:rPr lang="en-US" dirty="0" smtClean="0"/>
              <a:t>Practice 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09600" y="2011680"/>
            <a:ext cx="10972800" cy="431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Say </a:t>
            </a:r>
            <a:r>
              <a:rPr lang="en-US" dirty="0"/>
              <a:t>your one-minute talk to your partner. When you finish, ask your partner to repeat your main ideas by asking, “What did I say?”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264340"/>
            <a:ext cx="10515600" cy="97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700" b="1" u="sng" dirty="0">
                <a:solidFill>
                  <a:prstClr val="black"/>
                </a:solidFill>
              </a:rPr>
              <a:t>What did I say?</a:t>
            </a:r>
            <a:r>
              <a:rPr lang="en-US" sz="2400" b="1" dirty="0">
                <a:solidFill>
                  <a:prstClr val="black"/>
                </a:solidFill>
              </a:rPr>
              <a:t> &gt; </a:t>
            </a:r>
            <a:r>
              <a:rPr lang="en-US" sz="2700" b="1" u="sng" dirty="0">
                <a:solidFill>
                  <a:prstClr val="black"/>
                </a:solidFill>
              </a:rPr>
              <a:t>“You said that…”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You have 5 minutes to </a:t>
            </a:r>
            <a:r>
              <a:rPr lang="en-US" sz="2700" b="1" u="sng" dirty="0">
                <a:solidFill>
                  <a:prstClr val="black"/>
                </a:solidFill>
              </a:rPr>
              <a:t>practice</a:t>
            </a:r>
            <a:r>
              <a:rPr lang="en-US" sz="2400" b="1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335" y="3060192"/>
            <a:ext cx="10825065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 important term is _____________.</a:t>
            </a:r>
          </a:p>
          <a:p>
            <a:r>
              <a:rPr lang="en-US" sz="2400" b="1" dirty="0" smtClean="0"/>
              <a:t>The meaning of __________  is  ____________________________.</a:t>
            </a:r>
          </a:p>
          <a:p>
            <a:r>
              <a:rPr lang="en-US" sz="2400" b="1" dirty="0"/>
              <a:t>In other words, it means </a:t>
            </a:r>
            <a:r>
              <a:rPr lang="en-US" sz="2400" b="1" dirty="0" smtClean="0"/>
              <a:t>_______________________________.</a:t>
            </a:r>
          </a:p>
          <a:p>
            <a:r>
              <a:rPr lang="en-US" sz="2400" b="1" dirty="0" smtClean="0"/>
              <a:t>An example of ___________ is  ____________________________.</a:t>
            </a:r>
            <a:br>
              <a:rPr lang="en-US" sz="2400" b="1" dirty="0" smtClean="0"/>
            </a:br>
            <a:r>
              <a:rPr lang="en-US" sz="2400" b="1" dirty="0" smtClean="0"/>
              <a:t>It’s important to understand this concept/term/idea because ___________.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78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4944"/>
            <a:ext cx="10515600" cy="1255776"/>
          </a:xfrm>
        </p:spPr>
        <p:txBody>
          <a:bodyPr>
            <a:normAutofit/>
          </a:bodyPr>
          <a:lstStyle/>
          <a:p>
            <a:r>
              <a:rPr lang="en-US" dirty="0"/>
              <a:t>One-Minute Talk 3:  Defining a Term</a:t>
            </a:r>
            <a:br>
              <a:rPr lang="en-US" dirty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09600" y="1950720"/>
            <a:ext cx="10972800" cy="4380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An important term is</a:t>
            </a:r>
            <a:r>
              <a:rPr lang="en-US" dirty="0"/>
              <a:t> </a:t>
            </a:r>
            <a:r>
              <a:rPr lang="en-US" dirty="0" smtClean="0"/>
              <a:t>________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meaning is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other words, it means</a:t>
            </a:r>
            <a:r>
              <a:rPr lang="mr-IN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 example is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It’s important because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That’s </a:t>
            </a:r>
            <a:r>
              <a:rPr lang="en-US" dirty="0"/>
              <a:t>it.</a:t>
            </a:r>
          </a:p>
          <a:p>
            <a:pPr marL="0" indent="0">
              <a:buNone/>
            </a:pPr>
            <a:r>
              <a:rPr lang="en-US" dirty="0"/>
              <a:t>What did I say?</a:t>
            </a:r>
          </a:p>
          <a:p>
            <a:pPr marL="0" indent="0">
              <a:buNone/>
            </a:pPr>
            <a:r>
              <a:rPr lang="en-US" dirty="0"/>
              <a:t>Who’s next?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0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4944"/>
            <a:ext cx="10515600" cy="1353312"/>
          </a:xfrm>
        </p:spPr>
        <p:txBody>
          <a:bodyPr>
            <a:normAutofit/>
          </a:bodyPr>
          <a:lstStyle/>
          <a:p>
            <a:r>
              <a:rPr lang="en-US" dirty="0"/>
              <a:t>English for ECE</a:t>
            </a:r>
            <a:br>
              <a:rPr lang="en-US" dirty="0"/>
            </a:br>
            <a:r>
              <a:rPr lang="en-US" dirty="0"/>
              <a:t>Orientation Workshop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09600" y="2743200"/>
            <a:ext cx="10972800" cy="35880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you!</a:t>
            </a:r>
          </a:p>
          <a:p>
            <a:pPr marL="0" indent="0" algn="ctr">
              <a:buNone/>
            </a:pPr>
            <a:r>
              <a:rPr lang="en-US" sz="4000" dirty="0" smtClean="0"/>
              <a:t>Congratulations on successfully completing </a:t>
            </a:r>
            <a:br>
              <a:rPr lang="en-US" sz="4000" dirty="0" smtClean="0"/>
            </a:br>
            <a:r>
              <a:rPr lang="en-US" sz="4000" dirty="0" smtClean="0"/>
              <a:t>our English workshop.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jobs of your English teacher: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key English vocabulary words, </a:t>
            </a:r>
            <a:r>
              <a:rPr lang="en-US" dirty="0" smtClean="0"/>
              <a:t>conversation </a:t>
            </a:r>
            <a:r>
              <a:rPr lang="en-US" dirty="0"/>
              <a:t>expressions, and presentation structures for you to practice speaking.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Offer gentle error correction.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Encourage you to </a:t>
            </a:r>
            <a:r>
              <a:rPr lang="en-US" dirty="0" smtClean="0"/>
              <a:t>speak English confidently!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jobs of you, the students: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Participate actively and loudly so we can all hear your English!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mistakes! </a:t>
            </a:r>
            <a:r>
              <a:rPr lang="en-US" b="0" dirty="0">
                <a:solidFill>
                  <a:prstClr val="black"/>
                </a:solidFill>
                <a:sym typeface="Wingdings"/>
              </a:rPr>
              <a:t></a:t>
            </a:r>
            <a:r>
              <a:rPr lang="en-US" dirty="0"/>
              <a:t> It’s good to make mistakes now. That’s how we can improve for the future.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Speak ONLY English during this class.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UMass </a:t>
            </a:r>
            <a:r>
              <a:rPr lang="en-US" dirty="0"/>
              <a:t>Amherst Global.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Oral Fluency 1: Ice Breakers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your neighbor these questions. You have 5</a:t>
            </a:r>
            <a:r>
              <a:rPr lang="en-US" dirty="0" smtClean="0"/>
              <a:t> </a:t>
            </a:r>
            <a:r>
              <a:rPr lang="en-US" dirty="0"/>
              <a:t>minutes.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067" y="2972453"/>
            <a:ext cx="5602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What’s your name</a:t>
            </a:r>
            <a:r>
              <a:rPr lang="en-US" sz="2400" b="1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 like your shirt/shoes/glasses/ring/etc.</a:t>
            </a:r>
          </a:p>
          <a:p>
            <a:r>
              <a:rPr lang="en-US" sz="2400" b="1" dirty="0" smtClean="0"/>
              <a:t>     Where did you get it/them?             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Where do you live</a:t>
            </a:r>
            <a:r>
              <a:rPr lang="en-US" sz="2400" b="1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Why are you taking this course?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How do </a:t>
            </a:r>
            <a:r>
              <a:rPr lang="en-US" sz="2400" b="1" dirty="0"/>
              <a:t>you like </a:t>
            </a:r>
            <a:r>
              <a:rPr lang="en-US" sz="2400" b="1" dirty="0" smtClean="0"/>
              <a:t>your </a:t>
            </a:r>
            <a:r>
              <a:rPr lang="en-US" sz="2400" b="1" dirty="0"/>
              <a:t>job</a:t>
            </a:r>
            <a:r>
              <a:rPr lang="en-US" sz="2400" b="1" dirty="0" smtClean="0"/>
              <a:t>?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do you like to do in your free time</a:t>
            </a:r>
            <a:r>
              <a:rPr lang="en-US" sz="2400" b="1" dirty="0" smtClean="0"/>
              <a:t>? Why?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50662" y="3029361"/>
            <a:ext cx="68256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What </a:t>
            </a:r>
            <a:r>
              <a:rPr lang="en-US" sz="2400" b="1" dirty="0"/>
              <a:t>about English is difficult</a:t>
            </a:r>
            <a:r>
              <a:rPr lang="en-US" sz="2400" b="1" dirty="0" smtClean="0"/>
              <a:t>? 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about English is easy? </a:t>
            </a:r>
            <a:r>
              <a:rPr lang="en-US" sz="2400" b="1" dirty="0" smtClean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When </a:t>
            </a:r>
            <a:r>
              <a:rPr lang="en-US" sz="2400" b="1" dirty="0"/>
              <a:t>do you use English in your daily </a:t>
            </a:r>
            <a:r>
              <a:rPr lang="en-US" sz="2400" b="1" dirty="0" smtClean="0"/>
              <a:t>life? Why?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What books have you read in English?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What are your favorite English movies? Why?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61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share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You may speak more than once. Please answer using this example sentence.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1" y="3685688"/>
            <a:ext cx="914399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“I’ll go. I talked to ________ (name). </a:t>
            </a:r>
            <a:br>
              <a:rPr lang="en-US" sz="2400" b="1" dirty="0"/>
            </a:br>
            <a:r>
              <a:rPr lang="en-US" sz="2400" b="1" dirty="0"/>
              <a:t>She/he told me </a:t>
            </a:r>
            <a:r>
              <a:rPr lang="en-US" sz="2400" b="1" dirty="0" smtClean="0"/>
              <a:t>that______________ </a:t>
            </a:r>
            <a:endParaRPr lang="en-US" sz="2400" b="1" dirty="0"/>
          </a:p>
          <a:p>
            <a:pPr algn="ctr"/>
            <a:r>
              <a:rPr lang="en-US" sz="2400" b="1" dirty="0"/>
              <a:t>Who’s next?”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94944"/>
            <a:ext cx="9582150" cy="75577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Oral Fluency 1: Ice Breakers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Fluency 2: </a:t>
            </a:r>
            <a:r>
              <a:rPr lang="en-US" dirty="0"/>
              <a:t>I</a:t>
            </a:r>
            <a:r>
              <a:rPr lang="en-US" dirty="0" smtClean="0"/>
              <a:t>nteresting </a:t>
            </a:r>
            <a:r>
              <a:rPr lang="en-US" dirty="0"/>
              <a:t>T</a:t>
            </a:r>
            <a:r>
              <a:rPr lang="en-US" dirty="0" smtClean="0"/>
              <a:t>hings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50723"/>
            <a:ext cx="10972800" cy="4880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Ask your neighbor these questions. Answer with specific details and reasons. Keep talking until I say “Let’s Stop.”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867358"/>
            <a:ext cx="11201400" cy="4795160"/>
            <a:chOff x="495300" y="1867358"/>
            <a:chExt cx="11201400" cy="4795160"/>
          </a:xfrm>
        </p:grpSpPr>
        <p:sp>
          <p:nvSpPr>
            <p:cNvPr id="5" name="TextBox 4"/>
            <p:cNvSpPr txBox="1"/>
            <p:nvPr/>
          </p:nvSpPr>
          <p:spPr>
            <a:xfrm>
              <a:off x="6210300" y="1867358"/>
              <a:ext cx="5486400" cy="479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ts val="1000"/>
                </a:spcBef>
              </a:pPr>
              <a:r>
                <a:rPr lang="en-US" sz="2400" b="1" dirty="0" smtClean="0">
                  <a:solidFill>
                    <a:prstClr val="black"/>
                  </a:solidFill>
                </a:rPr>
                <a:t>More questions:</a:t>
              </a:r>
            </a:p>
            <a:p>
              <a:pPr marL="342900" indent="-342900" defTabSz="914400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 b="1" dirty="0" smtClean="0">
                  <a:solidFill>
                    <a:prstClr val="black"/>
                  </a:solidFill>
                </a:rPr>
                <a:t>What’s </a:t>
              </a:r>
              <a:r>
                <a:rPr lang="en-US" sz="2000" b="1" dirty="0">
                  <a:solidFill>
                    <a:prstClr val="black"/>
                  </a:solidFill>
                </a:rPr>
                <a:t>the most interesting thing you’ve learned recently? Why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?</a:t>
              </a:r>
            </a:p>
            <a:p>
              <a:pPr marL="342900" indent="-342900" defTabSz="914400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 b="1" dirty="0" smtClean="0">
                  <a:solidFill>
                    <a:prstClr val="black"/>
                  </a:solidFill>
                </a:rPr>
                <a:t>What’s </a:t>
              </a:r>
              <a:r>
                <a:rPr lang="en-US" sz="2000" b="1" dirty="0">
                  <a:solidFill>
                    <a:prstClr val="black"/>
                  </a:solidFill>
                </a:rPr>
                <a:t>the most interesting thing you’ve watched recently? 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Why</a:t>
              </a:r>
            </a:p>
            <a:p>
              <a:pPr marL="342900" indent="-342900" defTabSz="914400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 b="1" dirty="0" smtClean="0">
                  <a:solidFill>
                    <a:prstClr val="black"/>
                  </a:solidFill>
                </a:rPr>
                <a:t>What’s </a:t>
              </a:r>
              <a:r>
                <a:rPr lang="en-US" sz="2000" b="1" dirty="0">
                  <a:solidFill>
                    <a:prstClr val="black"/>
                  </a:solidFill>
                </a:rPr>
                <a:t>the most interesting thing 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you’ve </a:t>
              </a:r>
              <a:r>
                <a:rPr lang="en-US" sz="2000" b="1" dirty="0">
                  <a:solidFill>
                    <a:prstClr val="black"/>
                  </a:solidFill>
                </a:rPr>
                <a:t>bought 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recently? </a:t>
              </a:r>
              <a:r>
                <a:rPr lang="en-US" sz="2000" b="1" dirty="0">
                  <a:solidFill>
                    <a:prstClr val="black"/>
                  </a:solidFill>
                </a:rPr>
                <a:t>Why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?</a:t>
              </a:r>
              <a:endParaRPr lang="en-US" sz="2000" b="1" dirty="0" smtClean="0"/>
            </a:p>
            <a:p>
              <a:pPr marL="342900" indent="-342900" defTabSz="914400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 b="1" dirty="0" smtClean="0"/>
                <a:t>What’s </a:t>
              </a:r>
              <a:r>
                <a:rPr lang="en-US" sz="2000" b="1" dirty="0"/>
                <a:t>the most interesting gift </a:t>
              </a:r>
              <a:r>
                <a:rPr lang="en-US" sz="2000" b="1" dirty="0" smtClean="0"/>
                <a:t>you’ve</a:t>
              </a:r>
              <a:br>
                <a:rPr lang="en-US" sz="2000" b="1" dirty="0" smtClean="0"/>
              </a:br>
              <a:r>
                <a:rPr lang="en-US" sz="2000" b="1" dirty="0" smtClean="0"/>
                <a:t> received recently? </a:t>
              </a:r>
              <a:r>
                <a:rPr lang="en-US" sz="2000" b="1" dirty="0"/>
                <a:t>Why</a:t>
              </a:r>
              <a:r>
                <a:rPr lang="en-US" sz="2000" b="1" dirty="0" smtClean="0"/>
                <a:t>?</a:t>
              </a:r>
            </a:p>
            <a:p>
              <a:pPr marL="342900" indent="-342900" defTabSz="914400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 b="1" dirty="0" smtClean="0"/>
                <a:t>What’s </a:t>
              </a:r>
              <a:r>
                <a:rPr lang="en-US" sz="2000" b="1" dirty="0"/>
                <a:t>the most interesting place </a:t>
              </a:r>
              <a:r>
                <a:rPr lang="en-US" sz="2000" b="1" dirty="0" smtClean="0"/>
                <a:t>you’ve visited recently? </a:t>
              </a:r>
              <a:r>
                <a:rPr lang="en-US" sz="2000" b="1" dirty="0"/>
                <a:t>Why</a:t>
              </a:r>
              <a:r>
                <a:rPr lang="en-US" sz="2000" b="1" dirty="0" smtClean="0"/>
                <a:t>?</a:t>
              </a:r>
            </a:p>
            <a:p>
              <a:pPr marL="342900" indent="-342900" defTabSz="914400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 b="1" dirty="0" smtClean="0"/>
                <a:t>Who’s </a:t>
              </a:r>
              <a:r>
                <a:rPr lang="en-US" sz="2000" b="1" dirty="0"/>
                <a:t>the most interesting person </a:t>
              </a:r>
              <a:r>
                <a:rPr lang="en-US" sz="2000" b="1" dirty="0" smtClean="0"/>
                <a:t>you’ve met recently? </a:t>
              </a:r>
              <a:r>
                <a:rPr lang="en-US" sz="2000" b="1" dirty="0"/>
                <a:t>Why?</a:t>
              </a:r>
            </a:p>
            <a:p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5300" y="2495550"/>
              <a:ext cx="5715000" cy="2824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000"/>
                </a:spcBef>
              </a:pPr>
              <a:r>
                <a:rPr lang="en-US" sz="2400" b="1" dirty="0" smtClean="0">
                  <a:solidFill>
                    <a:prstClr val="black"/>
                  </a:solidFill>
                </a:rPr>
                <a:t>Example:</a:t>
              </a:r>
              <a:br>
                <a:rPr lang="en-US" sz="2400" b="1" dirty="0" smtClean="0">
                  <a:solidFill>
                    <a:prstClr val="black"/>
                  </a:solidFill>
                </a:rPr>
              </a:br>
              <a:r>
                <a:rPr lang="en-US" sz="2400" b="1" dirty="0" smtClean="0">
                  <a:solidFill>
                    <a:prstClr val="black"/>
                  </a:solidFill>
                </a:rPr>
                <a:t/>
              </a:r>
              <a:br>
                <a:rPr lang="en-US" sz="2400" b="1" dirty="0" smtClean="0">
                  <a:solidFill>
                    <a:prstClr val="black"/>
                  </a:solidFill>
                </a:rPr>
              </a:br>
              <a:r>
                <a:rPr lang="en-US" sz="2400" b="1" dirty="0" smtClean="0">
                  <a:solidFill>
                    <a:prstClr val="black"/>
                  </a:solidFill>
                </a:rPr>
                <a:t>Q: What’s the most interesting thing you’ve done recently? Why was it interesting?</a:t>
              </a:r>
              <a:endParaRPr lang="en-US" sz="2400" b="1" dirty="0">
                <a:solidFill>
                  <a:prstClr val="black"/>
                </a:solidFill>
              </a:endParaRPr>
            </a:p>
            <a:p>
              <a:pPr lvl="0" defTabSz="914400">
                <a:lnSpc>
                  <a:spcPct val="90000"/>
                </a:lnSpc>
                <a:spcBef>
                  <a:spcPts val="1000"/>
                </a:spcBef>
              </a:pPr>
              <a:r>
                <a:rPr lang="en-US" sz="2400" b="1" dirty="0" smtClean="0">
                  <a:solidFill>
                    <a:prstClr val="black"/>
                  </a:solidFill>
                </a:rPr>
                <a:t>A: The most interesting thing I’ve recently done was ________. It was interesting because________.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6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694944"/>
            <a:ext cx="8787063" cy="755779"/>
          </a:xfrm>
        </p:spPr>
        <p:txBody>
          <a:bodyPr>
            <a:normAutofit/>
          </a:bodyPr>
          <a:lstStyle/>
          <a:p>
            <a:r>
              <a:rPr lang="en-US" dirty="0" smtClean="0"/>
              <a:t>Oral Fluency 2: Interesting </a:t>
            </a:r>
            <a:r>
              <a:rPr lang="en-US" dirty="0"/>
              <a:t>T</a:t>
            </a:r>
            <a:r>
              <a:rPr lang="en-US" dirty="0" smtClean="0"/>
              <a:t>hings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share.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 </a:t>
            </a:r>
            <a:r>
              <a:rPr lang="en-US" dirty="0"/>
              <a:t>may speak more than once. Please answer using this example sentence.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0444" y="4038511"/>
            <a:ext cx="11514667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“I’ll go. I talked to ________ (name). </a:t>
            </a:r>
            <a:br>
              <a:rPr lang="en-US" sz="2400" b="1" dirty="0"/>
            </a:br>
            <a:r>
              <a:rPr lang="en-US" sz="2400" b="1" dirty="0" smtClean="0"/>
              <a:t>I asked him/her about the most interesting thing he/she has done/learned/watched/etc.</a:t>
            </a:r>
          </a:p>
          <a:p>
            <a:pPr algn="ctr"/>
            <a:r>
              <a:rPr lang="en-US" sz="2400" b="1" dirty="0" smtClean="0"/>
              <a:t>She</a:t>
            </a:r>
            <a:r>
              <a:rPr lang="en-US" sz="2400" b="1" dirty="0"/>
              <a:t>/he told me </a:t>
            </a:r>
            <a:r>
              <a:rPr lang="en-US" sz="2400" b="1" dirty="0" smtClean="0"/>
              <a:t>that_______________</a:t>
            </a:r>
            <a:endParaRPr lang="en-US" sz="2400" b="1" dirty="0"/>
          </a:p>
          <a:p>
            <a:pPr algn="ctr"/>
            <a:r>
              <a:rPr lang="en-US" sz="2400" b="1" dirty="0"/>
              <a:t>Who’s next?”</a:t>
            </a:r>
          </a:p>
        </p:txBody>
      </p:sp>
    </p:spTree>
    <p:extLst>
      <p:ext uri="{BB962C8B-B14F-4D97-AF65-F5344CB8AC3E}">
        <p14:creationId xmlns:p14="http://schemas.microsoft.com/office/powerpoint/2010/main" val="4522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Oral Fluency 3: Verb-</a:t>
            </a:r>
            <a:r>
              <a:rPr lang="en-US" dirty="0" err="1" smtClean="0"/>
              <a:t>ing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practice using </a:t>
            </a:r>
            <a:r>
              <a:rPr lang="en-US" sz="2500" u="sng" dirty="0"/>
              <a:t>verb-</a:t>
            </a:r>
            <a:r>
              <a:rPr lang="en-US" sz="2500" u="sng" dirty="0" err="1" smtClean="0"/>
              <a:t>ing</a:t>
            </a:r>
            <a:r>
              <a:rPr lang="en-US" sz="2200" dirty="0"/>
              <a:t> </a:t>
            </a:r>
            <a:r>
              <a:rPr lang="en-US" dirty="0" smtClean="0"/>
              <a:t>in conversations.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Discuss with your partner:</a:t>
            </a:r>
          </a:p>
          <a:p>
            <a:pPr marL="457200"/>
            <a:r>
              <a:rPr lang="en-US" dirty="0"/>
              <a:t>What do you </a:t>
            </a:r>
            <a:r>
              <a:rPr lang="en-US" u="sng" dirty="0"/>
              <a:t>enjoy doing</a:t>
            </a:r>
            <a:r>
              <a:rPr lang="en-US" dirty="0"/>
              <a:t> in your free time? Why?</a:t>
            </a:r>
          </a:p>
          <a:p>
            <a:pPr marL="457200"/>
            <a:r>
              <a:rPr lang="en-US" dirty="0"/>
              <a:t>What do you </a:t>
            </a:r>
            <a:r>
              <a:rPr lang="en-US" u="sng" dirty="0"/>
              <a:t>dislike doing</a:t>
            </a:r>
            <a:r>
              <a:rPr lang="en-US" dirty="0"/>
              <a:t> every day? Why</a:t>
            </a:r>
            <a:r>
              <a:rPr lang="en-US" dirty="0" smtClean="0"/>
              <a:t>?</a:t>
            </a:r>
          </a:p>
          <a:p>
            <a:pPr marL="457200"/>
            <a:r>
              <a:rPr lang="en-US" spc="-30" dirty="0"/>
              <a:t>What places do you </a:t>
            </a:r>
            <a:r>
              <a:rPr lang="en-US" u="sng" spc="-30" dirty="0"/>
              <a:t>recommend </a:t>
            </a:r>
            <a:r>
              <a:rPr lang="en-US" u="sng" dirty="0"/>
              <a:t>visiting?</a:t>
            </a:r>
            <a:r>
              <a:rPr lang="en-US" u="sng" spc="-30" dirty="0"/>
              <a:t> </a:t>
            </a:r>
            <a:endParaRPr lang="en-US" dirty="0"/>
          </a:p>
          <a:p>
            <a:pPr marL="457200"/>
            <a:r>
              <a:rPr lang="en-US" dirty="0"/>
              <a:t>What do you sometimes </a:t>
            </a:r>
            <a:r>
              <a:rPr lang="en-US" u="sng" dirty="0"/>
              <a:t>put off doing</a:t>
            </a:r>
            <a:r>
              <a:rPr lang="en-US" dirty="0"/>
              <a:t>? Why? </a:t>
            </a:r>
            <a:br>
              <a:rPr lang="en-US" dirty="0"/>
            </a:br>
            <a:r>
              <a:rPr lang="en-US" dirty="0"/>
              <a:t>(put off = do it later; postpone; delay)</a:t>
            </a:r>
          </a:p>
          <a:p>
            <a:pPr marL="457200"/>
            <a:r>
              <a:rPr lang="en-US" dirty="0"/>
              <a:t>What do you </a:t>
            </a:r>
            <a:r>
              <a:rPr lang="en-US" u="sng" dirty="0"/>
              <a:t>look forward to doing</a:t>
            </a:r>
            <a:r>
              <a:rPr lang="en-US" dirty="0"/>
              <a:t> next weekend? Why? </a:t>
            </a:r>
            <a:br>
              <a:rPr lang="en-US" dirty="0"/>
            </a:br>
            <a:r>
              <a:rPr lang="en-US" dirty="0"/>
              <a:t>(look forward to doing = be excited about doing)</a:t>
            </a:r>
          </a:p>
          <a:p>
            <a:pPr marL="457200"/>
            <a:r>
              <a:rPr lang="en-US" spc="-30" dirty="0" smtClean="0"/>
              <a:t>What </a:t>
            </a:r>
            <a:r>
              <a:rPr lang="en-US" spc="-30" dirty="0"/>
              <a:t>do you </a:t>
            </a:r>
            <a:r>
              <a:rPr lang="en-US" u="sng" dirty="0"/>
              <a:t>suggest </a:t>
            </a:r>
            <a:r>
              <a:rPr lang="en-US" u="sng" dirty="0" smtClean="0"/>
              <a:t>doing </a:t>
            </a:r>
            <a:r>
              <a:rPr lang="en-US" dirty="0" smtClean="0"/>
              <a:t>in order</a:t>
            </a:r>
            <a:r>
              <a:rPr lang="en-US" spc="-30" dirty="0" smtClean="0"/>
              <a:t> </a:t>
            </a:r>
            <a:r>
              <a:rPr lang="en-US" spc="-30" dirty="0"/>
              <a:t>to </a:t>
            </a:r>
            <a:r>
              <a:rPr lang="en-US" spc="-30" dirty="0" smtClean="0"/>
              <a:t>lead</a:t>
            </a:r>
            <a:br>
              <a:rPr lang="en-US" spc="-30" dirty="0" smtClean="0"/>
            </a:br>
            <a:r>
              <a:rPr lang="en-US" spc="-30" dirty="0" smtClean="0"/>
              <a:t>a </a:t>
            </a:r>
            <a:r>
              <a:rPr lang="en-US" spc="-30" dirty="0"/>
              <a:t>happier, more productive life?</a:t>
            </a:r>
          </a:p>
          <a:p>
            <a:pPr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Keep talking with your partner until I say “Let’s stop.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2018 </a:t>
            </a:r>
            <a:r>
              <a:rPr lang="en-US" dirty="0"/>
              <a:t>UMass Amherst Global.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44E4-80CD-8846-85CB-2E15C95A6609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610600" y="1058469"/>
            <a:ext cx="3381374" cy="503198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u="sng" spc="-20" dirty="0"/>
              <a:t>Example Answers:</a:t>
            </a:r>
          </a:p>
          <a:p>
            <a:pPr marL="0" indent="0">
              <a:buNone/>
            </a:pPr>
            <a:r>
              <a:rPr lang="en-US" sz="2200" spc="-20" dirty="0" smtClean="0"/>
              <a:t>I </a:t>
            </a:r>
            <a:r>
              <a:rPr lang="en-US" sz="2200" u="sng" spc="-20" dirty="0"/>
              <a:t>enjoy going </a:t>
            </a:r>
            <a:r>
              <a:rPr lang="en-US" sz="2200" spc="-20" dirty="0"/>
              <a:t>for long walks because it’s good exercise.</a:t>
            </a:r>
          </a:p>
          <a:p>
            <a:pPr marL="0" indent="0">
              <a:buNone/>
            </a:pPr>
            <a:r>
              <a:rPr lang="en-US" sz="2200" spc="-20" dirty="0"/>
              <a:t>I </a:t>
            </a:r>
            <a:r>
              <a:rPr lang="en-US" sz="2200" u="sng" spc="-20" dirty="0" smtClean="0"/>
              <a:t>dislike taking </a:t>
            </a:r>
            <a:r>
              <a:rPr lang="en-US" sz="2200" spc="-20" dirty="0" smtClean="0"/>
              <a:t>the train to work because it’s crowded and uncomfortable.</a:t>
            </a:r>
            <a:endParaRPr lang="en-US" sz="2200" spc="-20" dirty="0"/>
          </a:p>
          <a:p>
            <a:pPr marL="0" indent="0">
              <a:buNone/>
            </a:pPr>
            <a:r>
              <a:rPr lang="en-US" sz="2200" spc="-20" dirty="0" smtClean="0"/>
              <a:t>I </a:t>
            </a:r>
            <a:r>
              <a:rPr lang="en-US" sz="2200" u="sng" spc="-20" dirty="0" smtClean="0"/>
              <a:t>recommend visiting </a:t>
            </a:r>
            <a:r>
              <a:rPr lang="en-US" sz="2200" spc="-20" dirty="0" smtClean="0"/>
              <a:t>the Museum of Fine Art to see the latest exhibits on Modernism.</a:t>
            </a:r>
            <a:endParaRPr lang="en-US" sz="2200" spc="-20" dirty="0"/>
          </a:p>
          <a:p>
            <a:pPr marL="0" indent="0">
              <a:buNone/>
            </a:pPr>
            <a:r>
              <a:rPr lang="en-US" sz="2200" u="sng" spc="-20" dirty="0" smtClean="0"/>
              <a:t>I look forward to making dinner </a:t>
            </a:r>
            <a:r>
              <a:rPr lang="en-US" sz="2200" spc="-20" dirty="0" smtClean="0"/>
              <a:t>for my family next Saturday evening.</a:t>
            </a:r>
            <a:endParaRPr lang="en-US" sz="2200" spc="-20" dirty="0"/>
          </a:p>
        </p:txBody>
      </p:sp>
    </p:spTree>
    <p:extLst>
      <p:ext uri="{BB962C8B-B14F-4D97-AF65-F5344CB8AC3E}">
        <p14:creationId xmlns:p14="http://schemas.microsoft.com/office/powerpoint/2010/main" val="18072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tiary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inion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tiary_theme" id="{1CAD22AC-315E-4ABD-A788-DC269836A3CA}" vid="{3A57F67A-C01A-4BD4-B731-711B17CB57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tertiary_theme</Template>
  <TotalTime>0</TotalTime>
  <Words>2159</Words>
  <Application>Microsoft Office PowerPoint</Application>
  <PresentationFormat>Widescreen</PresentationFormat>
  <Paragraphs>331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Minion Pro</vt:lpstr>
      <vt:lpstr>Wingdings</vt:lpstr>
      <vt:lpstr>tertiary_theme</vt:lpstr>
      <vt:lpstr> English for ECE Orientation Workshop</vt:lpstr>
      <vt:lpstr>Introduction</vt:lpstr>
      <vt:lpstr>Introduction</vt:lpstr>
      <vt:lpstr>Introduction</vt:lpstr>
      <vt:lpstr>Part I Oral Fluency 1: Ice Breakers</vt:lpstr>
      <vt:lpstr> Oral Fluency 1: Ice Breakers</vt:lpstr>
      <vt:lpstr>Oral Fluency 2: Interesting Things</vt:lpstr>
      <vt:lpstr>Oral Fluency 2: Interesting Things</vt:lpstr>
      <vt:lpstr>Oral Fluency 3: Verb-ing</vt:lpstr>
      <vt:lpstr>Oral Fluency 3: Verb-ing</vt:lpstr>
      <vt:lpstr>Part II: One-Minute Talks</vt:lpstr>
      <vt:lpstr>Part II: One-Minute Talk 1: Compare/Contrast</vt:lpstr>
      <vt:lpstr>One-Minute Talk 1: Compare/Contrast Brainstorm </vt:lpstr>
      <vt:lpstr>One-Minute Talk 1: Compare/Contrast Prepare</vt:lpstr>
      <vt:lpstr>One-Minute Talk 1: Compare/Contrast Practice</vt:lpstr>
      <vt:lpstr>One-Minute Talk 1: Compare/Contrast Present</vt:lpstr>
      <vt:lpstr>One-Minute Talk 1: Compare/Contrast Present</vt:lpstr>
      <vt:lpstr>Part II One-Minute Talk 2:  Pro/Con</vt:lpstr>
      <vt:lpstr>One-Minute Talk 2:  Pro/Con Brainstorm</vt:lpstr>
      <vt:lpstr>One-Minute Talk 2:  Pro/Con Prepare</vt:lpstr>
      <vt:lpstr>One-Minute Talk 2:  Pro/Con Present </vt:lpstr>
      <vt:lpstr>One-Minute Talk 2:  Pro/Con Present </vt:lpstr>
      <vt:lpstr>Part II One-Minute Talk 3:  Defining a Term</vt:lpstr>
      <vt:lpstr>One-Minute Talk 3:  Defining a Term Brainstorm 1 </vt:lpstr>
      <vt:lpstr>One-Minute Talk 3:  Defining a Term Brainstorm 2</vt:lpstr>
      <vt:lpstr>One-Minute Talk 3:  Defining a Term Prepare</vt:lpstr>
      <vt:lpstr>One-Minute Talk 3:  Defining a Term Practice </vt:lpstr>
      <vt:lpstr>One-Minute Talk 3:  Defining a Term Present</vt:lpstr>
      <vt:lpstr>English for ECE Orientation Workshop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2018-01-03T19:33:43Z</dcterms:created>
  <dcterms:modified xsi:type="dcterms:W3CDTF">2018-01-03T19:33:53Z</dcterms:modified>
</cp:coreProperties>
</file>