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3" r:id="rId5"/>
    <p:sldId id="265" r:id="rId6"/>
    <p:sldId id="266" r:id="rId7"/>
    <p:sldId id="267" r:id="rId8"/>
    <p:sldId id="272" r:id="rId9"/>
    <p:sldId id="271" r:id="rId10"/>
    <p:sldId id="268" r:id="rId11"/>
    <p:sldId id="270" r:id="rId12"/>
    <p:sldId id="273" r:id="rId13"/>
    <p:sldId id="264" r:id="rId14"/>
    <p:sldId id="259" r:id="rId15"/>
    <p:sldId id="276" r:id="rId16"/>
    <p:sldId id="277" r:id="rId17"/>
    <p:sldId id="27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2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30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7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08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9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46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8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6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49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B005-F112-4D92-A378-541587B97EFF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4F5B-DB3C-4A35-9F46-4DC8B377B3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eksandr_Shcherbakov1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.png"/><Relationship Id="rId3" Type="http://schemas.openxmlformats.org/officeDocument/2006/relationships/image" Target="../media/image65.svg"/><Relationship Id="rId34" Type="http://schemas.openxmlformats.org/officeDocument/2006/relationships/image" Target="../media/image17.png"/><Relationship Id="rId25" Type="http://schemas.openxmlformats.org/officeDocument/2006/relationships/image" Target="../media/image83.svg"/><Relationship Id="rId17" Type="http://schemas.openxmlformats.org/officeDocument/2006/relationships/image" Target="../media/image75.svg"/><Relationship Id="rId33" Type="http://schemas.openxmlformats.org/officeDocument/2006/relationships/image" Target="../media/image16.png"/><Relationship Id="rId2" Type="http://schemas.openxmlformats.org/officeDocument/2006/relationships/image" Target="../media/image7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5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image" Target="../media/image524.svg"/><Relationship Id="rId31" Type="http://schemas.openxmlformats.org/officeDocument/2006/relationships/image" Target="../media/image14.png"/><Relationship Id="rId4" Type="http://schemas.openxmlformats.org/officeDocument/2006/relationships/image" Target="../media/image8.png"/><Relationship Id="rId27" Type="http://schemas.openxmlformats.org/officeDocument/2006/relationships/image" Target="../media/image10.png"/><Relationship Id="rId22" Type="http://schemas.openxmlformats.org/officeDocument/2006/relationships/image" Target="../media/image155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34" Type="http://schemas.openxmlformats.org/officeDocument/2006/relationships/image" Target="../media/image28.png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2" Type="http://schemas.openxmlformats.org/officeDocument/2006/relationships/image" Target="../media/image10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png"/><Relationship Id="rId32" Type="http://schemas.openxmlformats.org/officeDocument/2006/relationships/image" Target="../media/image26.png"/><Relationship Id="rId23" Type="http://schemas.openxmlformats.org/officeDocument/2006/relationships/image" Target="../media/image15.png"/><Relationship Id="rId28" Type="http://schemas.openxmlformats.org/officeDocument/2006/relationships/image" Target="../media/image19.png"/><Relationship Id="rId31" Type="http://schemas.openxmlformats.org/officeDocument/2006/relationships/image" Target="../media/image25.png"/><Relationship Id="rId22" Type="http://schemas.openxmlformats.org/officeDocument/2006/relationships/image" Target="../media/image155.svg"/><Relationship Id="rId27" Type="http://schemas.openxmlformats.org/officeDocument/2006/relationships/image" Target="../media/image22.png"/><Relationship Id="rId30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wapi.dev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GenSh/DevOpsScool-diploma/I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serviceaccount.yaml" TargetMode="External"/><Relationship Id="rId2" Type="http://schemas.openxmlformats.org/officeDocument/2006/relationships/hyperlink" Target="https://raw.githubusercontent.com/aws-samples/amazon-cloudwatch-container-insights/latest/k8s-deployment-manifest-templates/deployment-mode/daemonset/container-insights-monitoring/cloudwatch-namespace.ya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mazonaws.cn/en_us/AmazonCloudWatch/latest/monitoring/Container-Insights-setup-metrics.html" TargetMode="External"/><Relationship Id="rId5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daemonset.yaml" TargetMode="External"/><Relationship Id="rId4" Type="http://schemas.openxmlformats.org/officeDocument/2006/relationships/hyperlink" Target="https://raw.githubusercontent.com/aws-samples/amazon-cloudwatch-container-insights/latest/k8s-deployment-manifest-templates/deployment-mode/daemonset/container-insights-monitoring/cwagent/cwagent-configmap.ya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DBD4F-78A0-4BD2-BD46-E30A072E65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2A8EDC-6EBB-40AA-A059-0BAD2B08F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EPAM DevOps Internship</a:t>
            </a:r>
          </a:p>
          <a:p>
            <a:r>
              <a:rPr lang="en-US" dirty="0"/>
              <a:t>Stream 24</a:t>
            </a:r>
          </a:p>
          <a:p>
            <a:r>
              <a:rPr lang="en-US" dirty="0"/>
              <a:t>Variant </a:t>
            </a:r>
            <a:r>
              <a:rPr lang="en-US" dirty="0" smtClean="0"/>
              <a:t>8</a:t>
            </a:r>
            <a:endParaRPr lang="en-US" dirty="0"/>
          </a:p>
          <a:p>
            <a:endParaRPr lang="ru-RU" dirty="0"/>
          </a:p>
          <a:p>
            <a:r>
              <a:rPr lang="en-US" sz="1800" dirty="0"/>
              <a:t>by </a:t>
            </a:r>
            <a:r>
              <a:rPr lang="en-US" sz="1800" dirty="0" smtClean="0"/>
              <a:t>Alexander </a:t>
            </a:r>
            <a:r>
              <a:rPr lang="en-US" sz="1800" dirty="0" err="1" smtClean="0"/>
              <a:t>Shcherbakov</a:t>
            </a:r>
            <a:r>
              <a:rPr lang="en-US" sz="1800" dirty="0" smtClean="0"/>
              <a:t> (</a:t>
            </a:r>
            <a:r>
              <a:rPr lang="en-US" sz="1800" dirty="0">
                <a:hlinkClick r:id="rId2"/>
              </a:rPr>
              <a:t>Aleksandr_Shcherbakov1@epam.com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https://github.com/AlexGenSh/DevOpsScool-diploma</a:t>
            </a:r>
            <a:endParaRPr lang="en-US" sz="1800" dirty="0" smtClean="0"/>
          </a:p>
          <a:p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88792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Create horizontal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group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https://</a:t>
            </a:r>
            <a:r>
              <a:rPr lang="en-US" sz="1600" dirty="0" smtClean="0"/>
              <a:t>github.com/kubernetes-sigs/metrics-server/releases/latest/download/components.yaml </a:t>
            </a:r>
          </a:p>
          <a:p>
            <a:r>
              <a:rPr lang="en-US" sz="1600" dirty="0" err="1"/>
              <a:t>kubectl</a:t>
            </a:r>
            <a:r>
              <a:rPr lang="en-US" sz="1600" dirty="0"/>
              <a:t> </a:t>
            </a:r>
            <a:r>
              <a:rPr lang="en-US" sz="1600" dirty="0" err="1"/>
              <a:t>autoscale</a:t>
            </a:r>
            <a:r>
              <a:rPr lang="en-US" sz="1600" dirty="0"/>
              <a:t> deployment </a:t>
            </a:r>
            <a:r>
              <a:rPr lang="en-US" sz="1600" dirty="0" err="1"/>
              <a:t>flaskappprod</a:t>
            </a:r>
            <a:r>
              <a:rPr lang="en-US" sz="1600" dirty="0"/>
              <a:t> -n </a:t>
            </a:r>
            <a:r>
              <a:rPr lang="en-US" sz="1600" dirty="0" err="1"/>
              <a:t>flaskprod</a:t>
            </a:r>
            <a:r>
              <a:rPr lang="en-US" sz="1600" dirty="0"/>
              <a:t> --</a:t>
            </a:r>
            <a:r>
              <a:rPr lang="en-US" sz="1600" dirty="0" err="1"/>
              <a:t>cpu</a:t>
            </a:r>
            <a:r>
              <a:rPr lang="en-US" sz="1600" dirty="0"/>
              <a:t>-percent=50 --min=1 --</a:t>
            </a:r>
            <a:r>
              <a:rPr lang="en-US" sz="1600" dirty="0" smtClean="0"/>
              <a:t>max=3</a:t>
            </a:r>
          </a:p>
          <a:p>
            <a:r>
              <a:rPr lang="pt-BR" sz="1600" dirty="0"/>
              <a:t>kubectl describe hpa -n flaskprod </a:t>
            </a:r>
            <a:endParaRPr lang="ru-RU" sz="16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921039"/>
            <a:ext cx="10515600" cy="813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Create load generator for test pods </a:t>
            </a:r>
            <a:r>
              <a:rPr lang="en-US" sz="2800" b="1" dirty="0" err="1" smtClean="0"/>
              <a:t>autoscale</a:t>
            </a:r>
            <a:r>
              <a:rPr lang="en-US" sz="2800" b="1" dirty="0" smtClean="0"/>
              <a:t> </a:t>
            </a: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50913" y="3799214"/>
            <a:ext cx="10515600" cy="100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kubectl</a:t>
            </a:r>
            <a:r>
              <a:rPr lang="en-US" sz="1600" dirty="0" smtClean="0"/>
              <a:t> run -</a:t>
            </a:r>
            <a:r>
              <a:rPr lang="en-US" sz="1600" dirty="0" err="1" smtClean="0"/>
              <a:t>i</a:t>
            </a:r>
            <a:r>
              <a:rPr lang="en-US" sz="1600" dirty="0" smtClean="0"/>
              <a:t> --</a:t>
            </a:r>
            <a:r>
              <a:rPr lang="en-US" sz="1600" dirty="0" err="1" smtClean="0"/>
              <a:t>tty</a:t>
            </a:r>
            <a:r>
              <a:rPr lang="en-US" sz="1600" dirty="0" smtClean="0"/>
              <a:t> load-generator -n </a:t>
            </a:r>
            <a:r>
              <a:rPr lang="en-US" sz="1600" dirty="0" err="1" smtClean="0"/>
              <a:t>flaskprod</a:t>
            </a:r>
            <a:r>
              <a:rPr lang="en-US" sz="1600" dirty="0" smtClean="0"/>
              <a:t> --</a:t>
            </a:r>
            <a:r>
              <a:rPr lang="en-US" sz="1600" dirty="0" err="1" smtClean="0"/>
              <a:t>rm</a:t>
            </a:r>
            <a:r>
              <a:rPr lang="en-US" sz="1600" dirty="0" smtClean="0"/>
              <a:t> --image=busybox:1.28 -- /bin/</a:t>
            </a:r>
            <a:r>
              <a:rPr lang="en-US" sz="1600" dirty="0" err="1" smtClean="0"/>
              <a:t>sh</a:t>
            </a:r>
            <a:endParaRPr lang="en-US" sz="1600" dirty="0" smtClean="0"/>
          </a:p>
          <a:p>
            <a:r>
              <a:rPr lang="en-US" sz="1600" dirty="0" smtClean="0"/>
              <a:t>while true; do </a:t>
            </a:r>
            <a:r>
              <a:rPr lang="en-US" sz="1600" dirty="0" err="1" smtClean="0"/>
              <a:t>wget</a:t>
            </a:r>
            <a:r>
              <a:rPr lang="en-US" sz="1600" dirty="0" smtClean="0"/>
              <a:t> -q -O - a95fbf1b483644f4bba26e31323b1a37-1870510020.eu-west-1.elb.amazonaws.com; done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6740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Monitoring EKS  using Container insight</a:t>
            </a:r>
            <a:endParaRPr lang="ru-RU" sz="1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71" y="1134737"/>
            <a:ext cx="10460387" cy="50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4021"/>
          </a:xfrm>
        </p:spPr>
        <p:txBody>
          <a:bodyPr>
            <a:normAutofit/>
          </a:bodyPr>
          <a:lstStyle/>
          <a:p>
            <a:r>
              <a:rPr lang="en-US" sz="2000" b="1" dirty="0" err="1" smtClean="0"/>
              <a:t>SonarCloud</a:t>
            </a:r>
            <a:r>
              <a:rPr lang="en-US" sz="2000" b="1" dirty="0" smtClean="0"/>
              <a:t> check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65" y="854900"/>
            <a:ext cx="7061812" cy="24947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20" y="3745735"/>
            <a:ext cx="4596281" cy="24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AWS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7447"/>
            <a:ext cx="10515600" cy="3910988"/>
          </a:xfrm>
        </p:spPr>
        <p:txBody>
          <a:bodyPr>
            <a:norm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Personal account with free tier was used. This is a low-cost learning project and only few expenses were needed. These are: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EKS cluster control plane</a:t>
            </a:r>
          </a:p>
          <a:p>
            <a:pPr marL="1028700" lvl="1" indent="-342900"/>
            <a:r>
              <a:rPr lang="en-US" sz="1800" dirty="0">
                <a:cs typeface="Calibri" panose="020F0502020204030204" pitchFamily="34" charset="0"/>
              </a:rPr>
              <a:t>t3a.small instances to run worker nodes (2 instances</a:t>
            </a:r>
            <a:r>
              <a:rPr lang="en-US" sz="1800" dirty="0" smtClean="0">
                <a:cs typeface="Calibri" panose="020F0502020204030204" pitchFamily="34" charset="0"/>
              </a:rPr>
              <a:t>)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Although in production environment worker nodes should reside in </a:t>
            </a:r>
            <a:r>
              <a:rPr lang="en-US" sz="2000">
                <a:cs typeface="Calibri" panose="020F0502020204030204" pitchFamily="34" charset="0"/>
              </a:rPr>
              <a:t>Private </a:t>
            </a:r>
            <a:r>
              <a:rPr lang="en-US" sz="2000" smtClean="0">
                <a:cs typeface="Calibri" panose="020F0502020204030204" pitchFamily="34" charset="0"/>
              </a:rPr>
              <a:t>subnets, </a:t>
            </a:r>
            <a:r>
              <a:rPr lang="en-US" sz="2000" dirty="0">
                <a:cs typeface="Calibri" panose="020F0502020204030204" pitchFamily="34" charset="0"/>
              </a:rPr>
              <a:t>for learning purpose Public subnets with Security Groups and Internet Gateway were </a:t>
            </a:r>
            <a:r>
              <a:rPr lang="en-US" sz="2000" dirty="0" smtClean="0">
                <a:cs typeface="Calibri" panose="020F0502020204030204" pitchFamily="34" charset="0"/>
              </a:rPr>
              <a:t>used.</a:t>
            </a:r>
            <a:endParaRPr lang="en-US" sz="2000" dirty="0">
              <a:cs typeface="Calibri" panose="020F0502020204030204" pitchFamily="34" charset="0"/>
            </a:endParaRPr>
          </a:p>
          <a:p>
            <a:r>
              <a:rPr lang="en-US" sz="2000" dirty="0">
                <a:cs typeface="Calibri" panose="020F0502020204030204" pitchFamily="34" charset="0"/>
              </a:rPr>
              <a:t>Two worker nodes are deployed in different availability zones. Elastic Load Balancer (ELB) acts as an outside interface for app users. </a:t>
            </a:r>
          </a:p>
          <a:p>
            <a:r>
              <a:rPr lang="en-US" sz="2000" dirty="0">
                <a:cs typeface="Calibri" panose="020F0502020204030204" pitchFamily="34" charset="0"/>
              </a:rPr>
              <a:t>RDS is accessible from the Internet but only for a limited range of source IPs.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AWS infrastructure scheme</a:t>
            </a:r>
            <a:endParaRPr lang="ru-RU" sz="2800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837655" y="825434"/>
            <a:ext cx="8028524" cy="57855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49287" y="840899"/>
            <a:ext cx="235991" cy="23599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060496" y="858565"/>
            <a:ext cx="196776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3941379" y="1092355"/>
            <a:ext cx="7798676" cy="542405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eu</a:t>
            </a: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west-1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25">
            <a:extLst>
              <a:ext uri="{FF2B5EF4-FFF2-40B4-BE49-F238E27FC236}">
                <a16:creationId xmlns:a16="http://schemas.microsoft.com/office/drawing/2014/main" id="{2C69F662-72C8-D449-833A-3FB0BC258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7282" y="1092354"/>
            <a:ext cx="248576" cy="248576"/>
          </a:xfrm>
          <a:prstGeom prst="rect">
            <a:avLst/>
          </a:prstGeom>
        </p:spPr>
      </p:pic>
      <p:sp>
        <p:nvSpPr>
          <p:cNvPr id="1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5133861" y="1440567"/>
            <a:ext cx="6490580" cy="498125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diploma-</a:t>
            </a:r>
            <a:r>
              <a:rPr lang="en-US" sz="800" dirty="0" err="1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en-US" sz="8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-main</a:t>
            </a:r>
          </a:p>
        </p:txBody>
      </p:sp>
      <p:pic>
        <p:nvPicPr>
          <p:cNvPr id="18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3861" y="1440567"/>
            <a:ext cx="199698" cy="199698"/>
          </a:xfrm>
          <a:prstGeom prst="rect">
            <a:avLst/>
          </a:prstGeom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5" name="Graphic 8">
            <a:extLst>
              <a:ext uri="{FF2B5EF4-FFF2-40B4-BE49-F238E27FC236}">
                <a16:creationId xmlns:a16="http://schemas.microsoft.com/office/drawing/2014/main" id="{CAC3BB94-5FBC-6740-BC60-9779FDB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339624" y="3512454"/>
            <a:ext cx="288247" cy="28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001716" y="3782763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Registry test-repo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53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248" y="5693213"/>
            <a:ext cx="360320" cy="36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5930782" y="5700629"/>
            <a:ext cx="10617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-dev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9675347" y="5720252"/>
            <a:ext cx="14938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MySQL</a:t>
            </a:r>
          </a:p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diploma-</a:t>
            </a:r>
            <a:r>
              <a:rPr lang="en-US" altLang="en-US" sz="800" dirty="0" err="1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rds</a:t>
            </a:r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-prod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4" name="Graphic 53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138" y="5722081"/>
            <a:ext cx="334895" cy="33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1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89" y="4557781"/>
            <a:ext cx="313261" cy="31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3960974" y="4871042"/>
            <a:ext cx="11959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800" dirty="0" err="1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CloudWatch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398" y="1564171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7623849" y="1842248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125" y="1750509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51" y="1619479"/>
            <a:ext cx="354132" cy="354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369896" y="2052945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10325543" y="1960800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6" name="Rectangle 32"/>
          <p:cNvSpPr/>
          <p:nvPr/>
        </p:nvSpPr>
        <p:spPr>
          <a:xfrm>
            <a:off x="5347908" y="2658420"/>
            <a:ext cx="2838490" cy="25229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public-eu-west-1a</a:t>
            </a:r>
          </a:p>
        </p:txBody>
      </p:sp>
      <p:sp>
        <p:nvSpPr>
          <p:cNvPr id="37" name="Rectangle 32"/>
          <p:cNvSpPr/>
          <p:nvPr/>
        </p:nvSpPr>
        <p:spPr>
          <a:xfrm>
            <a:off x="8466286" y="2617541"/>
            <a:ext cx="2902298" cy="25439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  <a:r>
              <a:rPr lang="en-US" sz="800" dirty="0" smtClean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public-eu-west-1b</a:t>
            </a:r>
            <a:endParaRPr lang="en-US" sz="8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/>
          <p:nvPr/>
        </p:nvSpPr>
        <p:spPr>
          <a:xfrm>
            <a:off x="5213350" y="2346549"/>
            <a:ext cx="3061978" cy="289578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eu-west-1a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10"/>
          <p:cNvSpPr/>
          <p:nvPr/>
        </p:nvSpPr>
        <p:spPr>
          <a:xfrm>
            <a:off x="8378608" y="2324783"/>
            <a:ext cx="3061978" cy="291754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800" dirty="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eu-west-1b</a:t>
            </a:r>
            <a:endParaRPr lang="en-US" sz="8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0"/>
          <p:cNvSpPr/>
          <p:nvPr/>
        </p:nvSpPr>
        <p:spPr>
          <a:xfrm>
            <a:off x="5233710" y="5442237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-dev-sg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30"/>
          <p:cNvSpPr/>
          <p:nvPr/>
        </p:nvSpPr>
        <p:spPr>
          <a:xfrm>
            <a:off x="9606763" y="5438896"/>
            <a:ext cx="1966487" cy="877997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diploma-</a:t>
            </a:r>
            <a:r>
              <a:rPr lang="en-US" sz="800" dirty="0" err="1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rds</a:t>
            </a:r>
            <a:r>
              <a:rPr lang="en-US" sz="800" dirty="0" smtClean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-prod-sg</a:t>
            </a:r>
            <a:endParaRPr lang="en-US" sz="8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0" y="3652144"/>
            <a:ext cx="685065" cy="68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2"/>
          <p:cNvSpPr/>
          <p:nvPr/>
        </p:nvSpPr>
        <p:spPr>
          <a:xfrm>
            <a:off x="5498651" y="2911732"/>
            <a:ext cx="5678931" cy="214501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 </a:t>
            </a:r>
            <a:r>
              <a:rPr lang="en-US" sz="800" dirty="0" err="1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Diploma_autoscale_policy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52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204387" y="3042063"/>
            <a:ext cx="221684" cy="221684"/>
          </a:xfrm>
          <a:prstGeom prst="rect">
            <a:avLst/>
          </a:prstGeom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4062033" cy="1199119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8493350" y="1717647"/>
            <a:ext cx="2330101" cy="78898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5790691" y="1717647"/>
            <a:ext cx="2395707" cy="18414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1"/>
          <p:cNvCxnSpPr>
            <a:cxnSpLocks/>
            <a:stCxn id="42" idx="2"/>
            <a:endCxn id="24" idx="0"/>
          </p:cNvCxnSpPr>
          <p:nvPr/>
        </p:nvCxnSpPr>
        <p:spPr>
          <a:xfrm rot="16200000" flipH="1">
            <a:off x="9108128" y="3615623"/>
            <a:ext cx="1384872" cy="282804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42" idx="2"/>
            <a:endCxn id="19" idx="0"/>
          </p:cNvCxnSpPr>
          <p:nvPr/>
        </p:nvCxnSpPr>
        <p:spPr>
          <a:xfrm rot="5400000">
            <a:off x="6334974" y="3641644"/>
            <a:ext cx="1356004" cy="274713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1"/>
          <p:cNvCxnSpPr>
            <a:cxnSpLocks/>
            <a:stCxn id="42" idx="3"/>
            <a:endCxn id="33" idx="2"/>
          </p:cNvCxnSpPr>
          <p:nvPr/>
        </p:nvCxnSpPr>
        <p:spPr>
          <a:xfrm flipV="1">
            <a:off x="8729075" y="1973611"/>
            <a:ext cx="2271442" cy="2021066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"/>
          <p:cNvCxnSpPr>
            <a:cxnSpLocks/>
            <a:stCxn id="42" idx="1"/>
            <a:endCxn id="32" idx="2"/>
          </p:cNvCxnSpPr>
          <p:nvPr/>
        </p:nvCxnSpPr>
        <p:spPr>
          <a:xfrm rot="10800000">
            <a:off x="5639408" y="2053075"/>
            <a:ext cx="2404602" cy="1941602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96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195784"/>
            <a:ext cx="2845838" cy="1325563"/>
          </a:xfrm>
        </p:spPr>
        <p:txBody>
          <a:bodyPr>
            <a:normAutofit/>
          </a:bodyPr>
          <a:lstStyle/>
          <a:p>
            <a:r>
              <a:rPr lang="en-US" sz="1600" b="1" dirty="0"/>
              <a:t>Kubernetes infrastructure scheme</a:t>
            </a:r>
            <a:endParaRPr lang="ru-RU" sz="1600" b="1" dirty="0"/>
          </a:p>
        </p:txBody>
      </p:sp>
      <p:pic>
        <p:nvPicPr>
          <p:cNvPr id="20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rcRect/>
          <a:stretch/>
        </p:blipFill>
        <p:spPr bwMode="auto">
          <a:xfrm flipH="1">
            <a:off x="3906839" y="179551"/>
            <a:ext cx="371002" cy="37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4050501" y="487521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ru-RU" sz="800" dirty="0"/>
          </a:p>
        </p:txBody>
      </p:sp>
      <p:pic>
        <p:nvPicPr>
          <p:cNvPr id="29" name="Graphic 1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868" y="801632"/>
            <a:ext cx="306952" cy="30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12"/>
          <p:cNvSpPr txBox="1">
            <a:spLocks noChangeArrowheads="1"/>
          </p:cNvSpPr>
          <p:nvPr/>
        </p:nvSpPr>
        <p:spPr bwMode="auto">
          <a:xfrm>
            <a:off x="5124669" y="1085197"/>
            <a:ext cx="1403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Internet gateway EKS-IGW</a:t>
            </a:r>
          </a:p>
        </p:txBody>
      </p:sp>
      <p:pic>
        <p:nvPicPr>
          <p:cNvPr id="32" name="Graphic 18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099" y="1300390"/>
            <a:ext cx="302566" cy="3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1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894" y="1340884"/>
            <a:ext cx="270535" cy="27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3080115" y="1288558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500" y="1320583"/>
            <a:ext cx="12525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Classic Load </a:t>
            </a:r>
            <a:b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</a:br>
            <a:r>
              <a:rPr lang="en-US" altLang="en-US" sz="800" dirty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42" name="Graphic 2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06" y="1835609"/>
            <a:ext cx="290685" cy="29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Elbow Connector 11"/>
          <p:cNvCxnSpPr>
            <a:cxnSpLocks/>
            <a:stCxn id="20" idx="1"/>
            <a:endCxn id="29" idx="0"/>
          </p:cNvCxnSpPr>
          <p:nvPr/>
        </p:nvCxnSpPr>
        <p:spPr>
          <a:xfrm>
            <a:off x="4277841" y="365052"/>
            <a:ext cx="1548503" cy="436580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1"/>
          <p:cNvCxnSpPr>
            <a:cxnSpLocks/>
            <a:stCxn id="29" idx="3"/>
            <a:endCxn id="33" idx="1"/>
          </p:cNvCxnSpPr>
          <p:nvPr/>
        </p:nvCxnSpPr>
        <p:spPr>
          <a:xfrm>
            <a:off x="5979820" y="955108"/>
            <a:ext cx="1233074" cy="52104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1"/>
          <p:cNvCxnSpPr>
            <a:cxnSpLocks/>
            <a:stCxn id="32" idx="3"/>
            <a:endCxn id="29" idx="1"/>
          </p:cNvCxnSpPr>
          <p:nvPr/>
        </p:nvCxnSpPr>
        <p:spPr>
          <a:xfrm flipV="1">
            <a:off x="4534665" y="955108"/>
            <a:ext cx="1138203" cy="49656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11"/>
          <p:cNvCxnSpPr>
            <a:cxnSpLocks/>
            <a:stCxn id="75" idx="3"/>
            <a:endCxn id="61" idx="1"/>
          </p:cNvCxnSpPr>
          <p:nvPr/>
        </p:nvCxnSpPr>
        <p:spPr>
          <a:xfrm>
            <a:off x="9004505" y="4395736"/>
            <a:ext cx="1754421" cy="27680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"/>
          <p:cNvSpPr/>
          <p:nvPr/>
        </p:nvSpPr>
        <p:spPr>
          <a:xfrm>
            <a:off x="2033549" y="1817941"/>
            <a:ext cx="7771464" cy="484726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 Cluster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6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7" y="4329497"/>
            <a:ext cx="287305" cy="28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9799378" y="4863769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PROD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12"/>
          <p:cNvSpPr/>
          <p:nvPr/>
        </p:nvSpPr>
        <p:spPr>
          <a:xfrm>
            <a:off x="7128827" y="3088028"/>
            <a:ext cx="2280491" cy="253757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848800" y="5780549"/>
            <a:ext cx="230159" cy="217868"/>
          </a:xfrm>
          <a:prstGeom prst="rect">
            <a:avLst/>
          </a:prstGeom>
        </p:spPr>
      </p:pic>
      <p:sp>
        <p:nvSpPr>
          <p:cNvPr id="60" name="TextBox 9"/>
          <p:cNvSpPr txBox="1">
            <a:spLocks noChangeArrowheads="1"/>
          </p:cNvSpPr>
          <p:nvPr/>
        </p:nvSpPr>
        <p:spPr bwMode="auto">
          <a:xfrm>
            <a:off x="2483305" y="579992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Cluster auto scaler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61" name="Graphic 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926" y="4510514"/>
            <a:ext cx="324043" cy="32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5184355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raphic 56"/>
          <p:cNvPicPr>
            <a:picLocks noChangeAspect="1" noChangeArrowheads="1"/>
          </p:cNvPicPr>
          <p:nvPr/>
        </p:nvPicPr>
        <p:blipFill>
          <a:blip r:embed="rId30"/>
          <a:srcRect/>
          <a:stretch/>
        </p:blipFill>
        <p:spPr bwMode="auto">
          <a:xfrm>
            <a:off x="6012661" y="221381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Rectangle 12"/>
          <p:cNvSpPr/>
          <p:nvPr/>
        </p:nvSpPr>
        <p:spPr>
          <a:xfrm>
            <a:off x="2483305" y="3088028"/>
            <a:ext cx="2472450" cy="2537575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 smtClean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 Namespace HPA</a:t>
            </a: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00447" y="3092237"/>
            <a:ext cx="230159" cy="217868"/>
          </a:xfrm>
          <a:prstGeom prst="rect">
            <a:avLst/>
          </a:prstGeom>
        </p:spPr>
      </p:pic>
      <p:pic>
        <p:nvPicPr>
          <p:cNvPr id="72" name="Graphic 5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389" y="3092237"/>
            <a:ext cx="230159" cy="217868"/>
          </a:xfrm>
          <a:prstGeom prst="rect">
            <a:avLst/>
          </a:prstGeom>
        </p:spPr>
      </p:pic>
      <p:pic>
        <p:nvPicPr>
          <p:cNvPr id="73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29" y="4241572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34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75" y="4255271"/>
            <a:ext cx="280930" cy="28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5"/>
          <p:cNvSpPr txBox="1">
            <a:spLocks noChangeArrowheads="1"/>
          </p:cNvSpPr>
          <p:nvPr/>
        </p:nvSpPr>
        <p:spPr bwMode="auto">
          <a:xfrm>
            <a:off x="2133794" y="4550621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8108390" y="4580192"/>
            <a:ext cx="15113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POD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Elbow Connector 11"/>
          <p:cNvCxnSpPr>
            <a:cxnSpLocks/>
            <a:stCxn id="49" idx="3"/>
            <a:endCxn id="73" idx="1"/>
          </p:cNvCxnSpPr>
          <p:nvPr/>
        </p:nvCxnSpPr>
        <p:spPr>
          <a:xfrm flipV="1">
            <a:off x="1629322" y="4382037"/>
            <a:ext cx="1168707" cy="911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9"/>
          <p:cNvSpPr txBox="1">
            <a:spLocks noChangeArrowheads="1"/>
          </p:cNvSpPr>
          <p:nvPr/>
        </p:nvSpPr>
        <p:spPr bwMode="auto">
          <a:xfrm>
            <a:off x="354825" y="4619817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DEV RDS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13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48" y="3676374"/>
            <a:ext cx="247656" cy="24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3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389" y="3661984"/>
            <a:ext cx="262045" cy="26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Box 9"/>
          <p:cNvSpPr txBox="1">
            <a:spLocks noChangeArrowheads="1"/>
          </p:cNvSpPr>
          <p:nvPr/>
        </p:nvSpPr>
        <p:spPr bwMode="auto">
          <a:xfrm>
            <a:off x="2503037" y="3673621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"/>
          <p:cNvSpPr txBox="1">
            <a:spLocks noChangeArrowheads="1"/>
          </p:cNvSpPr>
          <p:nvPr/>
        </p:nvSpPr>
        <p:spPr bwMode="auto">
          <a:xfrm>
            <a:off x="8368135" y="3627714"/>
            <a:ext cx="10871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Load balancing service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1"/>
          <p:cNvCxnSpPr>
            <a:cxnSpLocks/>
            <a:stCxn id="33" idx="2"/>
            <a:endCxn id="92" idx="1"/>
          </p:cNvCxnSpPr>
          <p:nvPr/>
        </p:nvCxnSpPr>
        <p:spPr>
          <a:xfrm rot="16200000" flipH="1">
            <a:off x="6656981" y="2302599"/>
            <a:ext cx="2181588" cy="79922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1"/>
          <p:cNvCxnSpPr>
            <a:cxnSpLocks/>
            <a:stCxn id="32" idx="2"/>
            <a:endCxn id="90" idx="3"/>
          </p:cNvCxnSpPr>
          <p:nvPr/>
        </p:nvCxnSpPr>
        <p:spPr>
          <a:xfrm rot="5400000">
            <a:off x="2967120" y="2383940"/>
            <a:ext cx="2197246" cy="635278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"/>
          <p:cNvCxnSpPr>
            <a:cxnSpLocks/>
            <a:stCxn id="90" idx="2"/>
            <a:endCxn id="73" idx="3"/>
          </p:cNvCxnSpPr>
          <p:nvPr/>
        </p:nvCxnSpPr>
        <p:spPr>
          <a:xfrm rot="5400000">
            <a:off x="3122615" y="3880375"/>
            <a:ext cx="458007" cy="545317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"/>
          <p:cNvCxnSpPr>
            <a:cxnSpLocks/>
            <a:stCxn id="92" idx="2"/>
            <a:endCxn id="75" idx="1"/>
          </p:cNvCxnSpPr>
          <p:nvPr/>
        </p:nvCxnSpPr>
        <p:spPr>
          <a:xfrm rot="16200000" flipH="1">
            <a:off x="8265140" y="3937300"/>
            <a:ext cx="471707" cy="445163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Graphic 38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2" y="6094772"/>
            <a:ext cx="250037" cy="25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TextBox 9"/>
          <p:cNvSpPr txBox="1">
            <a:spLocks noChangeArrowheads="1"/>
          </p:cNvSpPr>
          <p:nvPr/>
        </p:nvSpPr>
        <p:spPr bwMode="auto">
          <a:xfrm>
            <a:off x="2319645" y="6137186"/>
            <a:ext cx="22431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sz="800" dirty="0" smtClean="0">
                <a:latin typeface="Arial" panose="020B0604020202020204" pitchFamily="34" charset="0"/>
                <a:ea typeface="Amazon Ember" pitchFamily="34" charset="0"/>
                <a:cs typeface="Arial" panose="020B0604020202020204" pitchFamily="34" charset="0"/>
              </a:rPr>
              <a:t>Metric Server</a:t>
            </a:r>
            <a:endParaRPr lang="en-US" altLang="en-US" sz="800" dirty="0">
              <a:latin typeface="Arial" panose="020B0604020202020204" pitchFamily="34" charset="0"/>
              <a:ea typeface="Amazon Ember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9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About expenses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303973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According to AWS Budgets report expenses for </a:t>
            </a:r>
            <a:r>
              <a:rPr lang="ru-RU" sz="1600" dirty="0" smtClean="0"/>
              <a:t>1</a:t>
            </a:r>
            <a:r>
              <a:rPr lang="en-US" sz="1600" dirty="0" smtClean="0"/>
              <a:t> </a:t>
            </a:r>
            <a:r>
              <a:rPr lang="en-US" sz="1600" dirty="0"/>
              <a:t>months of diploma </a:t>
            </a:r>
            <a:r>
              <a:rPr lang="en-US" sz="1600" dirty="0" smtClean="0"/>
              <a:t>preparation</a:t>
            </a:r>
            <a:r>
              <a:rPr lang="ru-RU" sz="1600" dirty="0" smtClean="0"/>
              <a:t> </a:t>
            </a:r>
            <a:r>
              <a:rPr lang="en-US" sz="1600" dirty="0" smtClean="0"/>
              <a:t>was </a:t>
            </a:r>
            <a:r>
              <a:rPr lang="ru-RU" sz="1600" dirty="0" smtClean="0"/>
              <a:t>9.75 </a:t>
            </a:r>
            <a:r>
              <a:rPr lang="en-US" sz="1600" dirty="0"/>
              <a:t>USD.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612" y="1243807"/>
            <a:ext cx="7762457" cy="37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6927E5-4901-4BBA-A3C2-050CC8F9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</a:t>
            </a:r>
          </a:p>
          <a:p>
            <a:pPr marL="0" indent="0" algn="ctr">
              <a:buNone/>
            </a:pPr>
            <a:r>
              <a:rPr lang="en-US" sz="6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9201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1052B-18EB-41F1-B61F-3382663D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</a:t>
            </a:r>
            <a:endParaRPr lang="ru-RU" sz="32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2515D0-76F6-80EE-E821-D045D7B7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light-weight Python/Flask application with MySQL database. It gets </a:t>
            </a:r>
            <a:r>
              <a:rPr lang="en-US" sz="1800" dirty="0" smtClean="0"/>
              <a:t>Star wars </a:t>
            </a:r>
            <a:r>
              <a:rPr lang="en-US" sz="1800" dirty="0" err="1"/>
              <a:t>herous</a:t>
            </a:r>
            <a:r>
              <a:rPr lang="en-US" sz="1800" dirty="0"/>
              <a:t> via API (), stores it in the database and displays on the web page. For a marketing campaign collect information about Star Wars universe using open API </a:t>
            </a:r>
            <a:r>
              <a:rPr lang="en-US" sz="1800" dirty="0">
                <a:hlinkClick r:id="rId2"/>
              </a:rPr>
              <a:t>https://swapi.dev/</a:t>
            </a:r>
            <a:r>
              <a:rPr lang="en-US" sz="1800" dirty="0"/>
              <a:t> Store the following data in the local database: character: Name, Gender, </a:t>
            </a:r>
            <a:r>
              <a:rPr lang="en-US" sz="1800" dirty="0" err="1"/>
              <a:t>homeworld</a:t>
            </a:r>
            <a:r>
              <a:rPr lang="en-US" sz="1800" dirty="0"/>
              <a:t>, and other if it is necessary; planet: Name, Gravitation, Climate, and other if it is necessary. Create a report contenting information (see above) about the planet (or planets) with a list of its residents.</a:t>
            </a:r>
            <a:endParaRPr lang="ru-RU" sz="1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3391206"/>
            <a:ext cx="10515600" cy="69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Data source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72947" y="4238319"/>
            <a:ext cx="10515600" cy="1060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The app pulls data about Star Wars canon universe through HTTP web API in JSON format from </a:t>
            </a:r>
            <a:r>
              <a:rPr lang="en-US" sz="1800" dirty="0" smtClean="0">
                <a:hlinkClick r:id="rId2"/>
              </a:rPr>
              <a:t>https://swapi.dev/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5691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technologies and tools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application - Python + Flask + </a:t>
            </a:r>
            <a:r>
              <a:rPr lang="en-US" sz="1800" dirty="0" err="1"/>
              <a:t>SQLAlchemy</a:t>
            </a:r>
            <a:r>
              <a:rPr lang="en-US" sz="1800" dirty="0"/>
              <a:t> + JavaScript + HTML + Bootstrap</a:t>
            </a:r>
          </a:p>
          <a:p>
            <a:r>
              <a:rPr lang="en-US" sz="1800" dirty="0"/>
              <a:t>compute - AWS/EC2 instances as Kubernetes worker nodes</a:t>
            </a:r>
          </a:p>
          <a:p>
            <a:r>
              <a:rPr lang="en-US" sz="1800" dirty="0"/>
              <a:t>containers </a:t>
            </a:r>
            <a:r>
              <a:rPr lang="en-US" sz="1800" dirty="0" smtClean="0"/>
              <a:t>– Docker</a:t>
            </a:r>
          </a:p>
          <a:p>
            <a:r>
              <a:rPr lang="en-US" sz="1800" dirty="0" smtClean="0"/>
              <a:t>version </a:t>
            </a:r>
            <a:r>
              <a:rPr lang="en-US" sz="1800" dirty="0"/>
              <a:t>control system is used </a:t>
            </a:r>
            <a:r>
              <a:rPr lang="en-US" sz="1800" dirty="0" smtClean="0"/>
              <a:t>GitHub</a:t>
            </a:r>
            <a:endParaRPr lang="en-US" sz="1800" dirty="0"/>
          </a:p>
          <a:p>
            <a:r>
              <a:rPr lang="en-US" sz="1800" dirty="0"/>
              <a:t>orchestration - AWS/EKS Kubernetes</a:t>
            </a:r>
          </a:p>
          <a:p>
            <a:r>
              <a:rPr lang="en-US" sz="1800" dirty="0"/>
              <a:t>database - AWS/RDS MySQL</a:t>
            </a:r>
          </a:p>
          <a:p>
            <a:r>
              <a:rPr lang="en-US" sz="1800" dirty="0" err="1"/>
              <a:t>IaC</a:t>
            </a:r>
            <a:r>
              <a:rPr lang="en-US" sz="1800" dirty="0"/>
              <a:t> - Terraform</a:t>
            </a:r>
          </a:p>
          <a:p>
            <a:r>
              <a:rPr lang="en-US" sz="1800" dirty="0"/>
              <a:t>CI/CD - GitHub Actions</a:t>
            </a:r>
          </a:p>
          <a:p>
            <a:r>
              <a:rPr lang="en-US" sz="1800" dirty="0"/>
              <a:t>container registry / artifact storage - AWS/ECR</a:t>
            </a:r>
          </a:p>
          <a:p>
            <a:r>
              <a:rPr lang="en-US" sz="1800" dirty="0"/>
              <a:t>logging and monitoring - </a:t>
            </a:r>
            <a:r>
              <a:rPr lang="en-US" sz="1800" dirty="0" smtClean="0"/>
              <a:t>AWS/</a:t>
            </a:r>
            <a:r>
              <a:rPr lang="en-US" sz="1800" dirty="0" err="1" smtClean="0"/>
              <a:t>CloudWatch</a:t>
            </a:r>
            <a:r>
              <a:rPr lang="en-US" sz="1800" dirty="0" smtClean="0"/>
              <a:t> </a:t>
            </a:r>
            <a:r>
              <a:rPr lang="en-US" sz="1800" dirty="0"/>
              <a:t>Container </a:t>
            </a:r>
            <a:r>
              <a:rPr lang="en-US" sz="1800" dirty="0" smtClean="0"/>
              <a:t>insight,  S3 </a:t>
            </a:r>
            <a:r>
              <a:rPr lang="en-US" sz="1800" dirty="0" err="1" smtClean="0"/>
              <a:t>backet</a:t>
            </a:r>
            <a:r>
              <a:rPr lang="en-US" sz="1800"/>
              <a:t> </a:t>
            </a:r>
            <a:r>
              <a:rPr lang="en-US" sz="1800" smtClean="0"/>
              <a:t>“diploma-s3-backet-log-dev / prod”</a:t>
            </a:r>
            <a:endParaRPr lang="en-US" sz="1800" dirty="0"/>
          </a:p>
          <a:p>
            <a:r>
              <a:rPr lang="en-US" sz="1800" dirty="0"/>
              <a:t>code quality gate - </a:t>
            </a:r>
            <a:r>
              <a:rPr lang="en-US" sz="1800" dirty="0" err="1"/>
              <a:t>SonarCloud</a:t>
            </a:r>
            <a:endParaRPr lang="en-US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44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Terraform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cs typeface="Calibri" panose="020F0502020204030204" pitchFamily="34" charset="0"/>
              </a:rPr>
              <a:t>All infrastructure components are deployed via </a:t>
            </a:r>
            <a:r>
              <a:rPr lang="en-US" sz="1600" dirty="0" smtClean="0">
                <a:cs typeface="Calibri" panose="020F0502020204030204" pitchFamily="34" charset="0"/>
              </a:rPr>
              <a:t>Terraform and stored in </a:t>
            </a:r>
            <a:r>
              <a:rPr lang="en-US" sz="1600" dirty="0" err="1" smtClean="0">
                <a:cs typeface="Calibri" panose="020F0502020204030204" pitchFamily="34" charset="0"/>
              </a:rPr>
              <a:t>IaC</a:t>
            </a:r>
            <a:r>
              <a:rPr lang="en-US" sz="1600" dirty="0" smtClean="0">
                <a:cs typeface="Calibri" panose="020F0502020204030204" pitchFamily="34" charset="0"/>
              </a:rPr>
              <a:t> folder  GitHub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github.com/AlexGenSh/DevOpsScool-diploma/IaC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>
                <a:cs typeface="Calibri" panose="020F0502020204030204" pitchFamily="34" charset="0"/>
              </a:rPr>
              <a:t>The only components not covered by Terraform are:</a:t>
            </a:r>
          </a:p>
          <a:p>
            <a:pPr marL="1028700" lvl="1" indent="-342900"/>
            <a:r>
              <a:rPr lang="en-US" sz="1600" dirty="0">
                <a:cs typeface="Calibri" panose="020F0502020204030204" pitchFamily="34" charset="0"/>
              </a:rPr>
              <a:t>GitHub and GitHub Actions</a:t>
            </a:r>
          </a:p>
          <a:p>
            <a:pPr marL="1028700" lvl="1" indent="-342900"/>
            <a:r>
              <a:rPr lang="en-US" sz="1600" dirty="0" err="1">
                <a:cs typeface="Calibri" panose="020F0502020204030204" pitchFamily="34" charset="0"/>
              </a:rPr>
              <a:t>SonarCloud</a:t>
            </a:r>
            <a:endParaRPr lang="en-US" sz="1600" dirty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smtClean="0">
                <a:cs typeface="Calibri" panose="020F0502020204030204" pitchFamily="34" charset="0"/>
              </a:rPr>
              <a:t>Metrics server</a:t>
            </a:r>
            <a:endParaRPr lang="en-US" sz="1600" dirty="0" smtClean="0">
              <a:cs typeface="Calibri" panose="020F0502020204030204" pitchFamily="34" charset="0"/>
            </a:endParaRPr>
          </a:p>
          <a:p>
            <a:pPr marL="1028700" lvl="1" indent="-342900"/>
            <a:r>
              <a:rPr lang="en-US" sz="1600" dirty="0" smtClean="0">
                <a:cs typeface="Calibri" panose="020F0502020204030204" pitchFamily="34" charset="0"/>
              </a:rPr>
              <a:t>Container insight</a:t>
            </a:r>
            <a:endParaRPr lang="en-US" sz="1600" dirty="0">
              <a:cs typeface="Calibri" panose="020F0502020204030204" pitchFamily="34" charset="0"/>
            </a:endParaRPr>
          </a:p>
          <a:p>
            <a:r>
              <a:rPr lang="en-US" sz="1600" dirty="0" smtClean="0">
                <a:cs typeface="Calibri" panose="020F0502020204030204" pitchFamily="34" charset="0"/>
              </a:rPr>
              <a:t>After infrastructure </a:t>
            </a:r>
            <a:r>
              <a:rPr lang="en-US" sz="1600" dirty="0">
                <a:cs typeface="Calibri" panose="020F0502020204030204" pitchFamily="34" charset="0"/>
              </a:rPr>
              <a:t>provisioning the </a:t>
            </a:r>
            <a:r>
              <a:rPr lang="en-US" sz="1600" dirty="0" err="1" smtClean="0">
                <a:cs typeface="Calibri" panose="020F0502020204030204" pitchFamily="34" charset="0"/>
              </a:rPr>
              <a:t>initialal</a:t>
            </a:r>
            <a:r>
              <a:rPr lang="en-US" sz="1600" dirty="0" smtClean="0">
                <a:cs typeface="Calibri" panose="020F0502020204030204" pitchFamily="34" charset="0"/>
              </a:rPr>
              <a:t> </a:t>
            </a:r>
            <a:r>
              <a:rPr lang="en-US" sz="1600" dirty="0" err="1">
                <a:cs typeface="Calibri" panose="020F0502020204030204" pitchFamily="34" charset="0"/>
              </a:rPr>
              <a:t>docker</a:t>
            </a:r>
            <a:r>
              <a:rPr lang="en-US" sz="1600" dirty="0">
                <a:cs typeface="Calibri" panose="020F0502020204030204" pitchFamily="34" charset="0"/>
              </a:rPr>
              <a:t> </a:t>
            </a:r>
            <a:r>
              <a:rPr lang="en-US" sz="1600" dirty="0" smtClean="0">
                <a:cs typeface="Calibri" panose="020F0502020204030204" pitchFamily="34" charset="0"/>
              </a:rPr>
              <a:t>images is </a:t>
            </a:r>
            <a:r>
              <a:rPr lang="en-US" sz="1600" dirty="0">
                <a:cs typeface="Calibri" panose="020F0502020204030204" pitchFamily="34" charset="0"/>
              </a:rPr>
              <a:t>deployed in EKS using </a:t>
            </a:r>
            <a:r>
              <a:rPr lang="en-US" sz="1600" dirty="0" smtClean="0">
                <a:cs typeface="Calibri" panose="020F0502020204030204" pitchFamily="34" charset="0"/>
              </a:rPr>
              <a:t>“Initial deploy” </a:t>
            </a:r>
            <a:r>
              <a:rPr lang="en-US" sz="1600" dirty="0" err="1" smtClean="0">
                <a:cs typeface="Calibri" panose="020F0502020204030204" pitchFamily="34" charset="0"/>
              </a:rPr>
              <a:t>Github</a:t>
            </a:r>
            <a:r>
              <a:rPr lang="en-US" sz="1600" dirty="0" smtClean="0">
                <a:cs typeface="Calibri" panose="020F0502020204030204" pitchFamily="34" charset="0"/>
              </a:rPr>
              <a:t> Action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5581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337" y="672029"/>
            <a:ext cx="6561463" cy="532114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25986" y="1860929"/>
            <a:ext cx="4366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 planet from drop down list for display data for selected planet;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update per user’s request;</a:t>
            </a:r>
          </a:p>
        </p:txBody>
      </p:sp>
    </p:spTree>
    <p:extLst>
      <p:ext uri="{BB962C8B-B14F-4D97-AF65-F5344CB8AC3E}">
        <p14:creationId xmlns:p14="http://schemas.microsoft.com/office/powerpoint/2010/main" val="33454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App features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065" y="546501"/>
            <a:ext cx="6664153" cy="547855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3782" y="16921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about planet and residents;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4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Implementation highlights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Flask Python framework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internal flask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server are used for web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JavaScript for dynamic table creation and Bootstrap templates are used at front-end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SQLAlchemy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used for interaction with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API sometimes returns inconsistent data thus exception handling is in place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GitHub Flow was demonstrated but not much sense for it in such a small project created by single person. Trunk-based developments used most of time.</a:t>
            </a:r>
          </a:p>
        </p:txBody>
      </p:sp>
    </p:spTree>
    <p:extLst>
      <p:ext uri="{BB962C8B-B14F-4D97-AF65-F5344CB8AC3E}">
        <p14:creationId xmlns:p14="http://schemas.microsoft.com/office/powerpoint/2010/main" val="283064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 map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019" y="1825625"/>
            <a:ext cx="7793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2326"/>
          </a:xfrm>
        </p:spPr>
        <p:txBody>
          <a:bodyPr>
            <a:normAutofit/>
          </a:bodyPr>
          <a:lstStyle/>
          <a:p>
            <a:r>
              <a:rPr lang="en-US" sz="1600" b="1" dirty="0"/>
              <a:t>Monitoring EKS  using Container </a:t>
            </a:r>
            <a:r>
              <a:rPr lang="en-US" sz="1600" b="1" dirty="0" smtClean="0"/>
              <a:t>insight and </a:t>
            </a:r>
            <a:r>
              <a:rPr lang="en-US" sz="1600" b="1" dirty="0" err="1" smtClean="0"/>
              <a:t>CloudWatch</a:t>
            </a:r>
            <a:endParaRPr lang="ru-RU" sz="1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7788"/>
            <a:ext cx="10515600" cy="5009175"/>
          </a:xfrm>
        </p:spPr>
        <p:txBody>
          <a:bodyPr>
            <a:norm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raw.githubusercontent.com/aws-samples/amazon-cloudwatch-container-insights/latest/k8s-deployment-manifest-templates/deployment-mode/daemonset/container-insights-monitoring/cloudwatch-namespace.yaml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raw.githubusercontent.com/aws-samples/amazon-cloudwatch-container-insights/latest/k8s-deployment-manifest-templates/deployment-mode/daemonset/container-insights-monitoring/cwagent/cwagent-serviceaccount.yaml</a:t>
            </a:r>
            <a:endParaRPr lang="en-US" sz="1600" dirty="0" smtClean="0"/>
          </a:p>
          <a:p>
            <a:r>
              <a:rPr lang="en-US" sz="1600" dirty="0"/>
              <a:t>curl -O </a:t>
            </a:r>
            <a:r>
              <a:rPr lang="en-US" sz="1600" dirty="0">
                <a:hlinkClick r:id="rId4"/>
              </a:rPr>
              <a:t>https://</a:t>
            </a:r>
            <a:r>
              <a:rPr lang="en-US" sz="1600" dirty="0" smtClean="0">
                <a:hlinkClick r:id="rId4"/>
              </a:rPr>
              <a:t>raw.githubusercontent.com/aws-samples/amazon-cloudwatch-container-insights/latest/k8s-deployment-manifest-templates/deployment-mode/daemonset/container-insights-monitoring/cwagent/cwagent-configmap.yaml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 err="1" smtClean="0"/>
              <a:t>cwagent-configmap.yaml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apply -f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raw.githubusercontent.com/aws-samples/amazon-cloudwatch-container-insights/latest/k8s-deployment-manifest-templates/deployment-mode/daemonset/container-insights-monitoring/cwagent/cwagent-daemonset.yaml</a:t>
            </a:r>
            <a:endParaRPr lang="en-US" sz="1600" dirty="0" smtClean="0"/>
          </a:p>
          <a:p>
            <a:r>
              <a:rPr lang="en-US" sz="1600" dirty="0" err="1"/>
              <a:t>kubectl</a:t>
            </a:r>
            <a:r>
              <a:rPr lang="en-US" sz="1600" dirty="0"/>
              <a:t> get pods -n amazon-</a:t>
            </a:r>
            <a:r>
              <a:rPr lang="en-US" sz="1600" dirty="0" err="1"/>
              <a:t>cloudwatch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>
              <a:hlinkClick r:id="rId6"/>
            </a:endParaRPr>
          </a:p>
          <a:p>
            <a:pPr marL="0" indent="0">
              <a:buNone/>
            </a:pPr>
            <a:r>
              <a:rPr lang="en-US" sz="1600" dirty="0" smtClean="0">
                <a:hlinkClick r:id="rId6"/>
              </a:rPr>
              <a:t>Set </a:t>
            </a:r>
            <a:r>
              <a:rPr lang="en-US" sz="1600" dirty="0">
                <a:hlinkClick r:id="rId6"/>
              </a:rPr>
              <a:t>up the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agent to collect cluster metrics - Amazon </a:t>
            </a:r>
            <a:r>
              <a:rPr lang="en-US" sz="1600" dirty="0" err="1">
                <a:hlinkClick r:id="rId6"/>
              </a:rPr>
              <a:t>CloudWatch</a:t>
            </a:r>
            <a:r>
              <a:rPr lang="en-US" sz="1600" dirty="0">
                <a:hlinkClick r:id="rId6"/>
              </a:rPr>
              <a:t> (amazonaws.cn)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646988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741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Amazon Ember</vt:lpstr>
      <vt:lpstr>Arial</vt:lpstr>
      <vt:lpstr>Calibri</vt:lpstr>
      <vt:lpstr>Calibri Light</vt:lpstr>
      <vt:lpstr>Тема Office</vt:lpstr>
      <vt:lpstr>Diploma presentation</vt:lpstr>
      <vt:lpstr>Task</vt:lpstr>
      <vt:lpstr>Used technologies and tools</vt:lpstr>
      <vt:lpstr>Terraform</vt:lpstr>
      <vt:lpstr>App features</vt:lpstr>
      <vt:lpstr>App features</vt:lpstr>
      <vt:lpstr>Implementation highlights</vt:lpstr>
      <vt:lpstr>Container map</vt:lpstr>
      <vt:lpstr>Monitoring EKS  using Container insight and CloudWatch</vt:lpstr>
      <vt:lpstr>Create horizontal autoscale group</vt:lpstr>
      <vt:lpstr>Monitoring EKS  using Container insight</vt:lpstr>
      <vt:lpstr>SonarCloud check</vt:lpstr>
      <vt:lpstr>AWS</vt:lpstr>
      <vt:lpstr>AWS infrastructure scheme</vt:lpstr>
      <vt:lpstr>Kubernetes infrastructure scheme</vt:lpstr>
      <vt:lpstr>About expenses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 presentation</dc:title>
  <dc:creator>Щербаков Александр</dc:creator>
  <cp:lastModifiedBy>Щербаков Александр</cp:lastModifiedBy>
  <cp:revision>47</cp:revision>
  <dcterms:created xsi:type="dcterms:W3CDTF">2022-05-24T19:23:30Z</dcterms:created>
  <dcterms:modified xsi:type="dcterms:W3CDTF">2022-05-30T11:43:09Z</dcterms:modified>
</cp:coreProperties>
</file>