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21386800" cy="30279975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1pPr>
    <a:lvl2pPr marL="315913" indent="63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2pPr>
    <a:lvl3pPr marL="631825" indent="127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3pPr>
    <a:lvl4pPr marL="949325" indent="190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265238" indent="25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7">
          <p15:clr>
            <a:srgbClr val="A4A3A4"/>
          </p15:clr>
        </p15:guide>
        <p15:guide id="2" orient="horz" pos="3649">
          <p15:clr>
            <a:srgbClr val="A4A3A4"/>
          </p15:clr>
        </p15:guide>
        <p15:guide id="3" orient="horz" pos="3848">
          <p15:clr>
            <a:srgbClr val="A4A3A4"/>
          </p15:clr>
        </p15:guide>
        <p15:guide id="4" orient="horz" pos="2090">
          <p15:clr>
            <a:srgbClr val="A4A3A4"/>
          </p15:clr>
        </p15:guide>
        <p15:guide id="5" orient="horz" pos="497">
          <p15:clr>
            <a:srgbClr val="A4A3A4"/>
          </p15:clr>
        </p15:guide>
        <p15:guide id="6" pos="500">
          <p15:clr>
            <a:srgbClr val="A4A3A4"/>
          </p15:clr>
        </p15:guide>
        <p15:guide id="7" pos="4435">
          <p15:clr>
            <a:srgbClr val="A4A3A4"/>
          </p15:clr>
        </p15:guide>
        <p15:guide id="8" pos="4768">
          <p15:clr>
            <a:srgbClr val="A4A3A4"/>
          </p15:clr>
        </p15:guide>
        <p15:guide id="9" pos="8704">
          <p15:clr>
            <a:srgbClr val="A4A3A4"/>
          </p15:clr>
        </p15:guide>
        <p15:guide id="10" pos="9037">
          <p15:clr>
            <a:srgbClr val="A4A3A4"/>
          </p15:clr>
        </p15:guide>
        <p15:guide id="11" pos="12972">
          <p15:clr>
            <a:srgbClr val="A4A3A4"/>
          </p15:clr>
        </p15:guide>
        <p15:guide id="12" pos="4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5DC"/>
    <a:srgbClr val="53D2FF"/>
    <a:srgbClr val="F95645"/>
    <a:srgbClr val="7A0000"/>
    <a:srgbClr val="0088B8"/>
    <a:srgbClr val="9900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104" y="-12224"/>
      </p:cViewPr>
      <p:guideLst>
        <p:guide orient="horz" pos="18577"/>
        <p:guide orient="horz" pos="3649"/>
        <p:guide orient="horz" pos="3848"/>
        <p:guide orient="horz" pos="2090"/>
        <p:guide orient="horz" pos="497"/>
        <p:guide pos="500"/>
        <p:guide pos="4435"/>
        <p:guide pos="4768"/>
        <p:guide pos="8704"/>
        <p:guide pos="9037"/>
        <p:guide pos="12972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Users\jaidka\Documents\scisumm\all%20stuff\Results\Task%202\rouge_2_hum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/C:\Users\Muthukumar%20C\Downloads\results_task1_oct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37985652357298"/>
          <c:y val="0.0101010101010101"/>
          <c:w val="0.940673830294379"/>
          <c:h val="0.644449110527851"/>
        </c:manualLayout>
      </c:layout>
      <c:barChart>
        <c:barDir val="col"/>
        <c:grouping val="clustered"/>
        <c:varyColors val="0"/>
        <c:ser>
          <c:idx val="0"/>
          <c:order val="0"/>
          <c:tx>
            <c:v>ROUGE 2</c:v>
          </c:tx>
          <c:spPr>
            <a:solidFill>
              <a:srgbClr val="0695DC"/>
            </a:solidFill>
            <a:ln w="28575" cap="rnd">
              <a:solidFill>
                <a:srgbClr val="0695DC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Sheet3!$D$2:$D$21</c:f>
                <c:numCache>
                  <c:formatCode>General</c:formatCode>
                  <c:ptCount val="20"/>
                  <c:pt idx="0">
                    <c:v>0.0463399999999999</c:v>
                  </c:pt>
                  <c:pt idx="1">
                    <c:v>0.06267</c:v>
                  </c:pt>
                  <c:pt idx="2">
                    <c:v>0.05742</c:v>
                  </c:pt>
                  <c:pt idx="3">
                    <c:v>0.05215</c:v>
                  </c:pt>
                  <c:pt idx="4">
                    <c:v>0.02732</c:v>
                  </c:pt>
                  <c:pt idx="5">
                    <c:v>0.0563899999999999</c:v>
                  </c:pt>
                  <c:pt idx="6">
                    <c:v>0.0303299999999999</c:v>
                  </c:pt>
                  <c:pt idx="7">
                    <c:v>0.05706</c:v>
                  </c:pt>
                  <c:pt idx="8">
                    <c:v>0.0489799999999999</c:v>
                  </c:pt>
                  <c:pt idx="9">
                    <c:v>0.04932</c:v>
                  </c:pt>
                  <c:pt idx="10">
                    <c:v>0.04851</c:v>
                  </c:pt>
                  <c:pt idx="11">
                    <c:v>0.05287</c:v>
                  </c:pt>
                  <c:pt idx="12">
                    <c:v>0.02618</c:v>
                  </c:pt>
                  <c:pt idx="13">
                    <c:v>0.04871</c:v>
                  </c:pt>
                  <c:pt idx="14">
                    <c:v>0.04289</c:v>
                  </c:pt>
                  <c:pt idx="15">
                    <c:v>0.0494199999999999</c:v>
                  </c:pt>
                  <c:pt idx="16">
                    <c:v>0.043</c:v>
                  </c:pt>
                  <c:pt idx="17">
                    <c:v>0.0331799999999999</c:v>
                  </c:pt>
                  <c:pt idx="18">
                    <c:v>0.03862</c:v>
                  </c:pt>
                  <c:pt idx="19">
                    <c:v>0.04605</c:v>
                  </c:pt>
                </c:numCache>
              </c:numRef>
            </c:plus>
            <c:minus>
              <c:numRef>
                <c:f>Sheet3!$C$2:$C$21</c:f>
                <c:numCache>
                  <c:formatCode>General</c:formatCode>
                  <c:ptCount val="20"/>
                  <c:pt idx="0">
                    <c:v>0.0486399999999999</c:v>
                  </c:pt>
                  <c:pt idx="1">
                    <c:v>0.0534199999999999</c:v>
                  </c:pt>
                  <c:pt idx="2">
                    <c:v>0.04333</c:v>
                  </c:pt>
                  <c:pt idx="3">
                    <c:v>0.04321</c:v>
                  </c:pt>
                  <c:pt idx="4">
                    <c:v>0.0353199999999999</c:v>
                  </c:pt>
                  <c:pt idx="5">
                    <c:v>0.05393</c:v>
                  </c:pt>
                  <c:pt idx="6">
                    <c:v>0.0345699999999999</c:v>
                  </c:pt>
                  <c:pt idx="7">
                    <c:v>0.05515</c:v>
                  </c:pt>
                  <c:pt idx="8">
                    <c:v>0.0460999999999999</c:v>
                  </c:pt>
                  <c:pt idx="9">
                    <c:v>0.04782</c:v>
                  </c:pt>
                  <c:pt idx="10">
                    <c:v>0.04238</c:v>
                  </c:pt>
                  <c:pt idx="11">
                    <c:v>0.0521999999999999</c:v>
                  </c:pt>
                  <c:pt idx="12">
                    <c:v>0.02755</c:v>
                  </c:pt>
                  <c:pt idx="13">
                    <c:v>0.05006</c:v>
                  </c:pt>
                  <c:pt idx="14">
                    <c:v>0.03441</c:v>
                  </c:pt>
                  <c:pt idx="15">
                    <c:v>0.04499</c:v>
                  </c:pt>
                  <c:pt idx="16">
                    <c:v>0.0383899999999999</c:v>
                  </c:pt>
                  <c:pt idx="17">
                    <c:v>0.02694</c:v>
                  </c:pt>
                  <c:pt idx="18">
                    <c:v>0.03057</c:v>
                  </c:pt>
                  <c:pt idx="19">
                    <c:v>0.0382799999999999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sys3$LMKL1_CCS1</c:v>
                </c:pt>
                <c:pt idx="2">
                  <c:v>sys3$LMEQUAL_CCS2</c:v>
                </c:pt>
                <c:pt idx="3">
                  <c:v>sys3$LMKL2_CCS3</c:v>
                </c:pt>
                <c:pt idx="4">
                  <c:v>sys8$PARA_1</c:v>
                </c:pt>
                <c:pt idx="5">
                  <c:v>sys8$PARA_8</c:v>
                </c:pt>
                <c:pt idx="6">
                  <c:v>sys3$TF_CCS4</c:v>
                </c:pt>
                <c:pt idx="7">
                  <c:v>sys8$PARA_0</c:v>
                </c:pt>
                <c:pt idx="8">
                  <c:v>sys8$PARA_4</c:v>
                </c:pt>
                <c:pt idx="9">
                  <c:v>sys10$AUTOMATIC</c:v>
                </c:pt>
                <c:pt idx="10">
                  <c:v>sys15$TKERN1-8</c:v>
                </c:pt>
                <c:pt idx="11">
                  <c:v>sys15$TFIDF+ST+SL</c:v>
                </c:pt>
                <c:pt idx="12">
                  <c:v>sys15$TKERN1-4CE</c:v>
                </c:pt>
                <c:pt idx="13">
                  <c:v>sys10$COMMUNITY</c:v>
                </c:pt>
                <c:pt idx="14">
                  <c:v>sys15$TKERN1-1CE</c:v>
                </c:pt>
                <c:pt idx="15">
                  <c:v>sys15$TKERN1-1</c:v>
                </c:pt>
                <c:pt idx="16">
                  <c:v>sys15$TKERN1-4</c:v>
                </c:pt>
                <c:pt idx="17">
                  <c:v>sys15$TKERN1-8CE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Sheet3!$B$2:$B$21</c:f>
              <c:numCache>
                <c:formatCode>General</c:formatCode>
                <c:ptCount val="20"/>
                <c:pt idx="0">
                  <c:v>0.21936</c:v>
                </c:pt>
                <c:pt idx="1">
                  <c:v>0.18966</c:v>
                </c:pt>
                <c:pt idx="2">
                  <c:v>0.18851</c:v>
                </c:pt>
                <c:pt idx="3">
                  <c:v>0.187</c:v>
                </c:pt>
                <c:pt idx="4">
                  <c:v>0.17814</c:v>
                </c:pt>
                <c:pt idx="5">
                  <c:v>0.17358</c:v>
                </c:pt>
                <c:pt idx="6">
                  <c:v>0.16282</c:v>
                </c:pt>
                <c:pt idx="7">
                  <c:v>0.15489</c:v>
                </c:pt>
                <c:pt idx="8">
                  <c:v>0.14056</c:v>
                </c:pt>
                <c:pt idx="9">
                  <c:v>0.13457</c:v>
                </c:pt>
                <c:pt idx="10">
                  <c:v>0.13332</c:v>
                </c:pt>
                <c:pt idx="11">
                  <c:v>0.13196</c:v>
                </c:pt>
                <c:pt idx="12">
                  <c:v>0.12736</c:v>
                </c:pt>
                <c:pt idx="13">
                  <c:v>0.12731</c:v>
                </c:pt>
                <c:pt idx="14">
                  <c:v>0.1218</c:v>
                </c:pt>
                <c:pt idx="15">
                  <c:v>0.11984</c:v>
                </c:pt>
                <c:pt idx="16">
                  <c:v>0.1143</c:v>
                </c:pt>
                <c:pt idx="17">
                  <c:v>0.09933</c:v>
                </c:pt>
                <c:pt idx="18">
                  <c:v>0.08426</c:v>
                </c:pt>
                <c:pt idx="19">
                  <c:v>0.07099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F9-491E-A617-82617FB83E5E}"/>
            </c:ext>
          </c:extLst>
        </c:ser>
        <c:ser>
          <c:idx val="1"/>
          <c:order val="1"/>
          <c:tx>
            <c:strRef>
              <c:f>Sheet3!$E$1</c:f>
              <c:strCache>
                <c:ptCount val="1"/>
                <c:pt idx="0">
                  <c:v>ROUGE SU4</c:v>
                </c:pt>
              </c:strCache>
            </c:strRef>
          </c:tx>
          <c:spPr>
            <a:solidFill>
              <a:srgbClr val="F95645"/>
            </a:solidFill>
            <a:ln w="25400">
              <a:noFill/>
              <a:prstDash val="dash"/>
            </a:ln>
          </c:spPr>
          <c:invertIfNegative val="0"/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sys3$LMKL1_CCS1</c:v>
                </c:pt>
                <c:pt idx="2">
                  <c:v>sys3$LMEQUAL_CCS2</c:v>
                </c:pt>
                <c:pt idx="3">
                  <c:v>sys3$LMKL2_CCS3</c:v>
                </c:pt>
                <c:pt idx="4">
                  <c:v>sys8$PARA_1</c:v>
                </c:pt>
                <c:pt idx="5">
                  <c:v>sys8$PARA_8</c:v>
                </c:pt>
                <c:pt idx="6">
                  <c:v>sys3$TF_CCS4</c:v>
                </c:pt>
                <c:pt idx="7">
                  <c:v>sys8$PARA_0</c:v>
                </c:pt>
                <c:pt idx="8">
                  <c:v>sys8$PARA_4</c:v>
                </c:pt>
                <c:pt idx="9">
                  <c:v>sys10$AUTOMATIC</c:v>
                </c:pt>
                <c:pt idx="10">
                  <c:v>sys15$TKERN1-8</c:v>
                </c:pt>
                <c:pt idx="11">
                  <c:v>sys15$TFIDF+ST+SL</c:v>
                </c:pt>
                <c:pt idx="12">
                  <c:v>sys15$TKERN1-4CE</c:v>
                </c:pt>
                <c:pt idx="13">
                  <c:v>sys10$COMMUNITY</c:v>
                </c:pt>
                <c:pt idx="14">
                  <c:v>sys15$TKERN1-1CE</c:v>
                </c:pt>
                <c:pt idx="15">
                  <c:v>sys15$TKERN1-1</c:v>
                </c:pt>
                <c:pt idx="16">
                  <c:v>sys15$TKERN1-4</c:v>
                </c:pt>
                <c:pt idx="17">
                  <c:v>sys15$TKERN1-8CE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Sheet3!$E$2:$E$21</c:f>
              <c:numCache>
                <c:formatCode>General</c:formatCode>
                <c:ptCount val="20"/>
                <c:pt idx="0">
                  <c:v>0.13626</c:v>
                </c:pt>
                <c:pt idx="1">
                  <c:v>0.12449</c:v>
                </c:pt>
                <c:pt idx="2">
                  <c:v>0.12051</c:v>
                </c:pt>
                <c:pt idx="3">
                  <c:v>0.11376</c:v>
                </c:pt>
                <c:pt idx="4">
                  <c:v>0.11239</c:v>
                </c:pt>
                <c:pt idx="5">
                  <c:v>0.11139</c:v>
                </c:pt>
                <c:pt idx="6">
                  <c:v>0.10107</c:v>
                </c:pt>
                <c:pt idx="7">
                  <c:v>0.09888</c:v>
                </c:pt>
                <c:pt idx="8">
                  <c:v>0.09414</c:v>
                </c:pt>
                <c:pt idx="9">
                  <c:v>0.09216</c:v>
                </c:pt>
                <c:pt idx="10">
                  <c:v>0.08997</c:v>
                </c:pt>
                <c:pt idx="11">
                  <c:v>0.08773</c:v>
                </c:pt>
                <c:pt idx="12">
                  <c:v>0.08522</c:v>
                </c:pt>
                <c:pt idx="13">
                  <c:v>0.0846900000000001</c:v>
                </c:pt>
                <c:pt idx="14">
                  <c:v>0.08178</c:v>
                </c:pt>
                <c:pt idx="15">
                  <c:v>0.08095</c:v>
                </c:pt>
                <c:pt idx="16">
                  <c:v>0.07964</c:v>
                </c:pt>
                <c:pt idx="17">
                  <c:v>0.07149</c:v>
                </c:pt>
                <c:pt idx="18">
                  <c:v>0.06539</c:v>
                </c:pt>
                <c:pt idx="19">
                  <c:v>0.0475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DF9-491E-A617-82617FB8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3205024"/>
        <c:axId val="591830176"/>
      </c:barChart>
      <c:catAx>
        <c:axId val="67320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591830176"/>
        <c:crosses val="autoZero"/>
        <c:auto val="1"/>
        <c:lblAlgn val="ctr"/>
        <c:lblOffset val="100"/>
        <c:noMultiLvlLbl val="0"/>
      </c:catAx>
      <c:valAx>
        <c:axId val="591830176"/>
        <c:scaling>
          <c:orientation val="minMax"/>
          <c:max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1200"/>
                  <a:t>F1 Score</a:t>
                </a:r>
              </a:p>
            </c:rich>
          </c:tx>
          <c:layout>
            <c:manualLayout>
              <c:xMode val="edge"/>
              <c:yMode val="edge"/>
              <c:x val="0.0209367477687665"/>
              <c:y val="0.2615745440800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6732050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276321149502"/>
          <c:y val="0.069125620780322"/>
          <c:w val="0.126485760841388"/>
          <c:h val="0.104098107873072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0808822280977"/>
          <c:y val="0.0101010101010101"/>
          <c:w val="0.9056876052002"/>
          <c:h val="0.81481245574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Graph_Task1a_default2!$B$1</c:f>
              <c:strCache>
                <c:ptCount val="1"/>
                <c:pt idx="0">
                  <c:v>Task 1a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Graph_Task1a_default2!$C$2:$C$24</c:f>
                <c:numCache>
                  <c:formatCode>General</c:formatCode>
                  <c:ptCount val="23"/>
                  <c:pt idx="0">
                    <c:v>0.0655804645130538</c:v>
                  </c:pt>
                  <c:pt idx="1">
                    <c:v>0.0605237546281991</c:v>
                  </c:pt>
                  <c:pt idx="2">
                    <c:v>0.0605237546281991</c:v>
                  </c:pt>
                  <c:pt idx="3">
                    <c:v>0.0594731529783286</c:v>
                  </c:pt>
                  <c:pt idx="4">
                    <c:v>0.059866884299158</c:v>
                  </c:pt>
                  <c:pt idx="5">
                    <c:v>0.0535574682579809</c:v>
                  </c:pt>
                  <c:pt idx="6">
                    <c:v>0.0332773223859047</c:v>
                  </c:pt>
                  <c:pt idx="7">
                    <c:v>0.0585764575758253</c:v>
                  </c:pt>
                  <c:pt idx="8">
                    <c:v>0.0631057004582311</c:v>
                  </c:pt>
                  <c:pt idx="9">
                    <c:v>0.0559467224777398</c:v>
                  </c:pt>
                  <c:pt idx="10">
                    <c:v>0.013845720042859</c:v>
                  </c:pt>
                  <c:pt idx="11">
                    <c:v>0.0360070278025829</c:v>
                  </c:pt>
                  <c:pt idx="12">
                    <c:v>0.0265930134833114</c:v>
                  </c:pt>
                  <c:pt idx="13">
                    <c:v>0.0234043400134968</c:v>
                  </c:pt>
                  <c:pt idx="14">
                    <c:v>0.0207733925808692</c:v>
                  </c:pt>
                  <c:pt idx="15">
                    <c:v>0.0231070983038591</c:v>
                  </c:pt>
                  <c:pt idx="16">
                    <c:v>0.0197800024413085</c:v>
                  </c:pt>
                  <c:pt idx="17">
                    <c:v>0.0210957251473896</c:v>
                  </c:pt>
                  <c:pt idx="18">
                    <c:v>0.0197348801654934</c:v>
                  </c:pt>
                  <c:pt idx="19">
                    <c:v>0.0197348801654934</c:v>
                  </c:pt>
                  <c:pt idx="20">
                    <c:v>0.0197348801654934</c:v>
                  </c:pt>
                  <c:pt idx="21">
                    <c:v>0.0200617277311516</c:v>
                  </c:pt>
                  <c:pt idx="22">
                    <c:v>0.0179609238106854</c:v>
                  </c:pt>
                </c:numCache>
              </c:numRef>
            </c:plus>
            <c:minus>
              <c:numRef>
                <c:f>Graph_Task1a_default2!$C$2:$C$24</c:f>
                <c:numCache>
                  <c:formatCode>General</c:formatCode>
                  <c:ptCount val="23"/>
                  <c:pt idx="0">
                    <c:v>0.0655804645130538</c:v>
                  </c:pt>
                  <c:pt idx="1">
                    <c:v>0.0605237546281991</c:v>
                  </c:pt>
                  <c:pt idx="2">
                    <c:v>0.0605237546281991</c:v>
                  </c:pt>
                  <c:pt idx="3">
                    <c:v>0.0594731529783286</c:v>
                  </c:pt>
                  <c:pt idx="4">
                    <c:v>0.059866884299158</c:v>
                  </c:pt>
                  <c:pt idx="5">
                    <c:v>0.0535574682579809</c:v>
                  </c:pt>
                  <c:pt idx="6">
                    <c:v>0.0332773223859047</c:v>
                  </c:pt>
                  <c:pt idx="7">
                    <c:v>0.0585764575758253</c:v>
                  </c:pt>
                  <c:pt idx="8">
                    <c:v>0.0631057004582311</c:v>
                  </c:pt>
                  <c:pt idx="9">
                    <c:v>0.0559467224777398</c:v>
                  </c:pt>
                  <c:pt idx="10">
                    <c:v>0.013845720042859</c:v>
                  </c:pt>
                  <c:pt idx="11">
                    <c:v>0.0360070278025829</c:v>
                  </c:pt>
                  <c:pt idx="12">
                    <c:v>0.0265930134833114</c:v>
                  </c:pt>
                  <c:pt idx="13">
                    <c:v>0.0234043400134968</c:v>
                  </c:pt>
                  <c:pt idx="14">
                    <c:v>0.0207733925808692</c:v>
                  </c:pt>
                  <c:pt idx="15">
                    <c:v>0.0231070983038591</c:v>
                  </c:pt>
                  <c:pt idx="16">
                    <c:v>0.0197800024413085</c:v>
                  </c:pt>
                  <c:pt idx="17">
                    <c:v>0.0210957251473896</c:v>
                  </c:pt>
                  <c:pt idx="18">
                    <c:v>0.0197348801654934</c:v>
                  </c:pt>
                  <c:pt idx="19">
                    <c:v>0.0197348801654934</c:v>
                  </c:pt>
                  <c:pt idx="20">
                    <c:v>0.0197348801654934</c:v>
                  </c:pt>
                  <c:pt idx="21">
                    <c:v>0.0200617277311516</c:v>
                  </c:pt>
                  <c:pt idx="22">
                    <c:v>0.0179609238106854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Graph_Task1a_default2!$A$2:$A$24</c:f>
              <c:strCache>
                <c:ptCount val="23"/>
                <c:pt idx="0">
                  <c:v>System15$tfidf+st+sl</c:v>
                </c:pt>
                <c:pt idx="1">
                  <c:v>System8$Fusion Method</c:v>
                </c:pt>
                <c:pt idx="2">
                  <c:v>System8$Jaccard Focused Method</c:v>
                </c:pt>
                <c:pt idx="3">
                  <c:v>System8$Voting Method1</c:v>
                </c:pt>
                <c:pt idx="4">
                  <c:v>System8$Voting Method2</c:v>
                </c:pt>
                <c:pt idx="5">
                  <c:v>System6$Default</c:v>
                </c:pt>
                <c:pt idx="6">
                  <c:v>System8$Jaccard Cascade Method</c:v>
                </c:pt>
                <c:pt idx="7">
                  <c:v>System16$Default</c:v>
                </c:pt>
                <c:pt idx="8">
                  <c:v>System9$modified-tsr</c:v>
                </c:pt>
                <c:pt idx="9">
                  <c:v>System13$Default</c:v>
                </c:pt>
                <c:pt idx="10">
                  <c:v>System8$SVM Method</c:v>
                </c:pt>
                <c:pt idx="11">
                  <c:v>System5$Default</c:v>
                </c:pt>
                <c:pt idx="12">
                  <c:v>System10$run1_one_line</c:v>
                </c:pt>
                <c:pt idx="13">
                  <c:v>System12$Default</c:v>
                </c:pt>
                <c:pt idx="14">
                  <c:v>System15$Tkern1-8ce</c:v>
                </c:pt>
                <c:pt idx="15">
                  <c:v>System10$run2_one_line</c:v>
                </c:pt>
                <c:pt idx="16">
                  <c:v>System15$Tkern1-4</c:v>
                </c:pt>
                <c:pt idx="17">
                  <c:v>System15$Tkern1-1</c:v>
                </c:pt>
                <c:pt idx="18">
                  <c:v>System15$Tkern1-1ce</c:v>
                </c:pt>
                <c:pt idx="19">
                  <c:v>System15$Tkern1-4ce</c:v>
                </c:pt>
                <c:pt idx="20">
                  <c:v>System15$Tkern1-8</c:v>
                </c:pt>
                <c:pt idx="21">
                  <c:v>System9$tsr-sent-class</c:v>
                </c:pt>
                <c:pt idx="22">
                  <c:v>System9$sect-class-tsr</c:v>
                </c:pt>
              </c:strCache>
            </c:strRef>
          </c:cat>
          <c:val>
            <c:numRef>
              <c:f>Graph_Task1a_default2!$B$2:$B$24</c:f>
              <c:numCache>
                <c:formatCode>General</c:formatCode>
                <c:ptCount val="23"/>
                <c:pt idx="0">
                  <c:v>0.133520014761609</c:v>
                </c:pt>
                <c:pt idx="1">
                  <c:v>0.126319648252731</c:v>
                </c:pt>
                <c:pt idx="2">
                  <c:v>0.126319648252731</c:v>
                </c:pt>
                <c:pt idx="3">
                  <c:v>0.116470169480953</c:v>
                </c:pt>
                <c:pt idx="4">
                  <c:v>0.107742661947353</c:v>
                </c:pt>
                <c:pt idx="5">
                  <c:v>0.0957507353405787</c:v>
                </c:pt>
                <c:pt idx="6">
                  <c:v>0.0954577375890723</c:v>
                </c:pt>
                <c:pt idx="7">
                  <c:v>0.0939924992796859</c:v>
                </c:pt>
                <c:pt idx="8">
                  <c:v>0.0510103879804813</c:v>
                </c:pt>
                <c:pt idx="9">
                  <c:v>0.0469312453662272</c:v>
                </c:pt>
                <c:pt idx="10">
                  <c:v>0.0420300382682413</c:v>
                </c:pt>
                <c:pt idx="11">
                  <c:v>0.0393435231404853</c:v>
                </c:pt>
                <c:pt idx="12">
                  <c:v>0.0234611482209144</c:v>
                </c:pt>
                <c:pt idx="13">
                  <c:v>0.020774803753125</c:v>
                </c:pt>
                <c:pt idx="14">
                  <c:v>0.0181917607141932</c:v>
                </c:pt>
                <c:pt idx="15">
                  <c:v>0.0170019408414351</c:v>
                </c:pt>
                <c:pt idx="16">
                  <c:v>0.015989267634782</c:v>
                </c:pt>
                <c:pt idx="17">
                  <c:v>0.0149249180417994</c:v>
                </c:pt>
                <c:pt idx="18">
                  <c:v>0.0112640477530899</c:v>
                </c:pt>
                <c:pt idx="19">
                  <c:v>0.0112640477530899</c:v>
                </c:pt>
                <c:pt idx="20">
                  <c:v>0.0112640477530899</c:v>
                </c:pt>
                <c:pt idx="21">
                  <c:v>0.00947603121516165</c:v>
                </c:pt>
                <c:pt idx="22">
                  <c:v>0.00820512820512819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66-47E4-A5EE-56B9D2A8688D}"/>
            </c:ext>
          </c:extLst>
        </c:ser>
        <c:ser>
          <c:idx val="2"/>
          <c:order val="2"/>
          <c:tx>
            <c:strRef>
              <c:f>Graph_Task1a_default2!$D$1</c:f>
              <c:strCache>
                <c:ptCount val="1"/>
                <c:pt idx="0">
                  <c:v>Task 1b</c:v>
                </c:pt>
              </c:strCache>
            </c:strRef>
          </c:tx>
          <c:invertIfNegative val="0"/>
          <c:cat>
            <c:strRef>
              <c:f>Graph_Task1a_default2!$A$2:$A$24</c:f>
              <c:strCache>
                <c:ptCount val="23"/>
                <c:pt idx="0">
                  <c:v>System15$tfidf+st+sl</c:v>
                </c:pt>
                <c:pt idx="1">
                  <c:v>System8$Fusion Method</c:v>
                </c:pt>
                <c:pt idx="2">
                  <c:v>System8$Jaccard Focused Method</c:v>
                </c:pt>
                <c:pt idx="3">
                  <c:v>System8$Voting Method1</c:v>
                </c:pt>
                <c:pt idx="4">
                  <c:v>System8$Voting Method2</c:v>
                </c:pt>
                <c:pt idx="5">
                  <c:v>System6$Default</c:v>
                </c:pt>
                <c:pt idx="6">
                  <c:v>System8$Jaccard Cascade Method</c:v>
                </c:pt>
                <c:pt idx="7">
                  <c:v>System16$Default</c:v>
                </c:pt>
                <c:pt idx="8">
                  <c:v>System9$modified-tsr</c:v>
                </c:pt>
                <c:pt idx="9">
                  <c:v>System13$Default</c:v>
                </c:pt>
                <c:pt idx="10">
                  <c:v>System8$SVM Method</c:v>
                </c:pt>
                <c:pt idx="11">
                  <c:v>System5$Default</c:v>
                </c:pt>
                <c:pt idx="12">
                  <c:v>System10$run1_one_line</c:v>
                </c:pt>
                <c:pt idx="13">
                  <c:v>System12$Default</c:v>
                </c:pt>
                <c:pt idx="14">
                  <c:v>System15$Tkern1-8ce</c:v>
                </c:pt>
                <c:pt idx="15">
                  <c:v>System10$run2_one_line</c:v>
                </c:pt>
                <c:pt idx="16">
                  <c:v>System15$Tkern1-4</c:v>
                </c:pt>
                <c:pt idx="17">
                  <c:v>System15$Tkern1-1</c:v>
                </c:pt>
                <c:pt idx="18">
                  <c:v>System15$Tkern1-1ce</c:v>
                </c:pt>
                <c:pt idx="19">
                  <c:v>System15$Tkern1-4ce</c:v>
                </c:pt>
                <c:pt idx="20">
                  <c:v>System15$Tkern1-8</c:v>
                </c:pt>
                <c:pt idx="21">
                  <c:v>System9$tsr-sent-class</c:v>
                </c:pt>
                <c:pt idx="22">
                  <c:v>System9$sect-class-tsr</c:v>
                </c:pt>
              </c:strCache>
            </c:strRef>
          </c:cat>
          <c:val>
            <c:numRef>
              <c:f>Graph_Task1a_default2!$D$2:$D$24</c:f>
              <c:numCache>
                <c:formatCode>General</c:formatCode>
                <c:ptCount val="23"/>
                <c:pt idx="0">
                  <c:v>0.3993620073098</c:v>
                </c:pt>
                <c:pt idx="1">
                  <c:v>0.300427635053372</c:v>
                </c:pt>
                <c:pt idx="2">
                  <c:v>0.317102422881307</c:v>
                </c:pt>
                <c:pt idx="3">
                  <c:v>0.29463627060009</c:v>
                </c:pt>
                <c:pt idx="4">
                  <c:v>0.273711926633934</c:v>
                </c:pt>
                <c:pt idx="5">
                  <c:v>#N/A</c:v>
                </c:pt>
                <c:pt idx="6">
                  <c:v>0.25704965753202</c:v>
                </c:pt>
                <c:pt idx="7">
                  <c:v>0.152539506664093</c:v>
                </c:pt>
                <c:pt idx="8">
                  <c:v>#N/A</c:v>
                </c:pt>
                <c:pt idx="9">
                  <c:v>0.0530647275429883</c:v>
                </c:pt>
                <c:pt idx="10">
                  <c:v>0.154985935260445</c:v>
                </c:pt>
                <c:pt idx="11">
                  <c:v>0.0635349069599276</c:v>
                </c:pt>
                <c:pt idx="12">
                  <c:v>0.138688486850309</c:v>
                </c:pt>
                <c:pt idx="13">
                  <c:v>0.0105494505494505</c:v>
                </c:pt>
                <c:pt idx="14">
                  <c:v>0.0637464387464387</c:v>
                </c:pt>
                <c:pt idx="15">
                  <c:v>0.0660073590967899</c:v>
                </c:pt>
                <c:pt idx="16">
                  <c:v>0.0730292611871558</c:v>
                </c:pt>
                <c:pt idx="17">
                  <c:v>0.0686197817776764</c:v>
                </c:pt>
                <c:pt idx="18">
                  <c:v>0.0488229119808067</c:v>
                </c:pt>
                <c:pt idx="19">
                  <c:v>0.0488229119808067</c:v>
                </c:pt>
                <c:pt idx="20">
                  <c:v>0.0488229119808067</c:v>
                </c:pt>
                <c:pt idx="21">
                  <c:v>#N/A</c:v>
                </c:pt>
                <c:pt idx="22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66-47E4-A5EE-56B9D2A86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546288"/>
        <c:axId val="59153710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Graph_Task1a_default2!$C$1</c15:sqref>
                        </c15:formulaRef>
                      </c:ext>
                    </c:extLst>
                    <c:strCache>
                      <c:ptCount val="1"/>
                      <c:pt idx="0">
                        <c:v>StdDev of F1_Score_Task_1a</c:v>
                      </c:pt>
                    </c:strCache>
                  </c:strRef>
                </c:tx>
                <c:spPr>
                  <a:ln w="25400">
                    <a:prstDash val="dash"/>
                  </a:ln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Graph_Task1a_default2!$A$2:$A$24</c15:sqref>
                        </c15:formulaRef>
                      </c:ext>
                    </c:extLst>
                    <c:strCache>
                      <c:ptCount val="23"/>
                      <c:pt idx="0">
                        <c:v>System15$tfidf+st+sl</c:v>
                      </c:pt>
                      <c:pt idx="1">
                        <c:v>System8$Fusion Method</c:v>
                      </c:pt>
                      <c:pt idx="2">
                        <c:v>System8$Jaccard Focused Method</c:v>
                      </c:pt>
                      <c:pt idx="3">
                        <c:v>System8$Voting Method1</c:v>
                      </c:pt>
                      <c:pt idx="4">
                        <c:v>System8$Voting Method2</c:v>
                      </c:pt>
                      <c:pt idx="5">
                        <c:v>System6$Default</c:v>
                      </c:pt>
                      <c:pt idx="6">
                        <c:v>System8$Jaccard Cascade Method</c:v>
                      </c:pt>
                      <c:pt idx="7">
                        <c:v>System16$Default</c:v>
                      </c:pt>
                      <c:pt idx="8">
                        <c:v>System9$modified-tsr</c:v>
                      </c:pt>
                      <c:pt idx="9">
                        <c:v>System13$Default</c:v>
                      </c:pt>
                      <c:pt idx="10">
                        <c:v>System8$SVM Method</c:v>
                      </c:pt>
                      <c:pt idx="11">
                        <c:v>System5$Default</c:v>
                      </c:pt>
                      <c:pt idx="12">
                        <c:v>System10$run1_one_line</c:v>
                      </c:pt>
                      <c:pt idx="13">
                        <c:v>System12$Default</c:v>
                      </c:pt>
                      <c:pt idx="14">
                        <c:v>System15$Tkern1-8ce</c:v>
                      </c:pt>
                      <c:pt idx="15">
                        <c:v>System10$run2_one_line</c:v>
                      </c:pt>
                      <c:pt idx="16">
                        <c:v>System15$Tkern1-4</c:v>
                      </c:pt>
                      <c:pt idx="17">
                        <c:v>System15$Tkern1-1</c:v>
                      </c:pt>
                      <c:pt idx="18">
                        <c:v>System15$Tkern1-1ce</c:v>
                      </c:pt>
                      <c:pt idx="19">
                        <c:v>System15$Tkern1-4ce</c:v>
                      </c:pt>
                      <c:pt idx="20">
                        <c:v>System15$Tkern1-8</c:v>
                      </c:pt>
                      <c:pt idx="21">
                        <c:v>System9$tsr-sent-class</c:v>
                      </c:pt>
                      <c:pt idx="22">
                        <c:v>System9$sect-class-tsr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Graph_Task1a_default2!$C$2:$C$24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0.0655804645130537</c:v>
                      </c:pt>
                      <c:pt idx="1">
                        <c:v>0.0605237546281991</c:v>
                      </c:pt>
                      <c:pt idx="2">
                        <c:v>0.0605237546281991</c:v>
                      </c:pt>
                      <c:pt idx="3">
                        <c:v>0.0594731529783285</c:v>
                      </c:pt>
                      <c:pt idx="4">
                        <c:v>0.059866884299158</c:v>
                      </c:pt>
                      <c:pt idx="5">
                        <c:v>0.0535574682579809</c:v>
                      </c:pt>
                      <c:pt idx="6">
                        <c:v>0.0332773223859047</c:v>
                      </c:pt>
                      <c:pt idx="7">
                        <c:v>0.0585764575758253</c:v>
                      </c:pt>
                      <c:pt idx="8">
                        <c:v>0.0631057004582311</c:v>
                      </c:pt>
                      <c:pt idx="9">
                        <c:v>0.0559467224777398</c:v>
                      </c:pt>
                      <c:pt idx="10">
                        <c:v>0.013845720042859</c:v>
                      </c:pt>
                      <c:pt idx="11">
                        <c:v>0.0360070278025829</c:v>
                      </c:pt>
                      <c:pt idx="12">
                        <c:v>0.0265930134833114</c:v>
                      </c:pt>
                      <c:pt idx="13">
                        <c:v>0.0234043400134968</c:v>
                      </c:pt>
                      <c:pt idx="14">
                        <c:v>0.0207733925808691</c:v>
                      </c:pt>
                      <c:pt idx="15">
                        <c:v>0.0231070983038591</c:v>
                      </c:pt>
                      <c:pt idx="16">
                        <c:v>0.0197800024413085</c:v>
                      </c:pt>
                      <c:pt idx="17">
                        <c:v>0.0210957251473896</c:v>
                      </c:pt>
                      <c:pt idx="18">
                        <c:v>0.0197348801654934</c:v>
                      </c:pt>
                      <c:pt idx="19">
                        <c:v>0.0197348801654934</c:v>
                      </c:pt>
                      <c:pt idx="20">
                        <c:v>0.0197348801654934</c:v>
                      </c:pt>
                      <c:pt idx="21">
                        <c:v>0.0200617277311516</c:v>
                      </c:pt>
                      <c:pt idx="22">
                        <c:v>0.0179609238106854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4E66-47E4-A5EE-56B9D2A8688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Graph_Task1a_default2!$E$1</c15:sqref>
                        </c15:formulaRef>
                      </c:ext>
                    </c:extLst>
                    <c:strCache>
                      <c:ptCount val="1"/>
                      <c:pt idx="0">
                        <c:v>StDev_Task1b</c:v>
                      </c:pt>
                    </c:strCache>
                  </c:strRef>
                </c:tx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Graph_Task1a_default2!$A$2:$A$24</c15:sqref>
                        </c15:formulaRef>
                      </c:ext>
                    </c:extLst>
                    <c:strCache>
                      <c:ptCount val="23"/>
                      <c:pt idx="0">
                        <c:v>System15$tfidf+st+sl</c:v>
                      </c:pt>
                      <c:pt idx="1">
                        <c:v>System8$Fusion Method</c:v>
                      </c:pt>
                      <c:pt idx="2">
                        <c:v>System8$Jaccard Focused Method</c:v>
                      </c:pt>
                      <c:pt idx="3">
                        <c:v>System8$Voting Method1</c:v>
                      </c:pt>
                      <c:pt idx="4">
                        <c:v>System8$Voting Method2</c:v>
                      </c:pt>
                      <c:pt idx="5">
                        <c:v>System6$Default</c:v>
                      </c:pt>
                      <c:pt idx="6">
                        <c:v>System8$Jaccard Cascade Method</c:v>
                      </c:pt>
                      <c:pt idx="7">
                        <c:v>System16$Default</c:v>
                      </c:pt>
                      <c:pt idx="8">
                        <c:v>System9$modified-tsr</c:v>
                      </c:pt>
                      <c:pt idx="9">
                        <c:v>System13$Default</c:v>
                      </c:pt>
                      <c:pt idx="10">
                        <c:v>System8$SVM Method</c:v>
                      </c:pt>
                      <c:pt idx="11">
                        <c:v>System5$Default</c:v>
                      </c:pt>
                      <c:pt idx="12">
                        <c:v>System10$run1_one_line</c:v>
                      </c:pt>
                      <c:pt idx="13">
                        <c:v>System12$Default</c:v>
                      </c:pt>
                      <c:pt idx="14">
                        <c:v>System15$Tkern1-8ce</c:v>
                      </c:pt>
                      <c:pt idx="15">
                        <c:v>System10$run2_one_line</c:v>
                      </c:pt>
                      <c:pt idx="16">
                        <c:v>System15$Tkern1-4</c:v>
                      </c:pt>
                      <c:pt idx="17">
                        <c:v>System15$Tkern1-1</c:v>
                      </c:pt>
                      <c:pt idx="18">
                        <c:v>System15$Tkern1-1ce</c:v>
                      </c:pt>
                      <c:pt idx="19">
                        <c:v>System15$Tkern1-4ce</c:v>
                      </c:pt>
                      <c:pt idx="20">
                        <c:v>System15$Tkern1-8</c:v>
                      </c:pt>
                      <c:pt idx="21">
                        <c:v>System9$tsr-sent-class</c:v>
                      </c:pt>
                      <c:pt idx="22">
                        <c:v>System9$sect-class-tsr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Graph_Task1a_default2!$E$2:$E$24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0.19951523518845</c:v>
                      </c:pt>
                      <c:pt idx="1">
                        <c:v>0.149476955925931</c:v>
                      </c:pt>
                      <c:pt idx="2">
                        <c:v>0.159614543621665</c:v>
                      </c:pt>
                      <c:pt idx="3">
                        <c:v>0.152473289167442</c:v>
                      </c:pt>
                      <c:pt idx="4">
                        <c:v>0.170244296502114</c:v>
                      </c:pt>
                      <c:pt idx="5">
                        <c:v>#N/A</c:v>
                      </c:pt>
                      <c:pt idx="6">
                        <c:v>0.120523941165869</c:v>
                      </c:pt>
                      <c:pt idx="7">
                        <c:v>0.0888761241105526</c:v>
                      </c:pt>
                      <c:pt idx="8">
                        <c:v>#N/A</c:v>
                      </c:pt>
                      <c:pt idx="9">
                        <c:v>0.0583859028909045</c:v>
                      </c:pt>
                      <c:pt idx="10">
                        <c:v>0.0635134934675602</c:v>
                      </c:pt>
                      <c:pt idx="11">
                        <c:v>0.0659493735462427</c:v>
                      </c:pt>
                      <c:pt idx="12">
                        <c:v>0.1457379128862</c:v>
                      </c:pt>
                      <c:pt idx="13">
                        <c:v>0.0249901696783462</c:v>
                      </c:pt>
                      <c:pt idx="14">
                        <c:v>0.0992148454108598</c:v>
                      </c:pt>
                      <c:pt idx="15">
                        <c:v>0.096669096872778</c:v>
                      </c:pt>
                      <c:pt idx="16">
                        <c:v>0.100263183403125</c:v>
                      </c:pt>
                      <c:pt idx="17">
                        <c:v>0.102037394441132</c:v>
                      </c:pt>
                      <c:pt idx="18">
                        <c:v>0.0902344746772479</c:v>
                      </c:pt>
                      <c:pt idx="19">
                        <c:v>0.0902344746772479</c:v>
                      </c:pt>
                      <c:pt idx="20">
                        <c:v>0.0902344746772479</c:v>
                      </c:pt>
                      <c:pt idx="21">
                        <c:v>#N/A</c:v>
                      </c:pt>
                      <c:pt idx="22">
                        <c:v>#N/A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4E66-47E4-A5EE-56B9D2A8688D}"/>
                  </c:ext>
                </c:extLst>
              </c15:ser>
            </c15:filteredBarSeries>
          </c:ext>
        </c:extLst>
      </c:barChart>
      <c:catAx>
        <c:axId val="59154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591537104"/>
        <c:crosses val="autoZero"/>
        <c:auto val="1"/>
        <c:lblAlgn val="ctr"/>
        <c:lblOffset val="100"/>
        <c:noMultiLvlLbl val="0"/>
      </c:catAx>
      <c:valAx>
        <c:axId val="591537104"/>
        <c:scaling>
          <c:orientation val="minMax"/>
          <c:min val="-0.0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US" sz="1200"/>
                  <a:t>F1 Score</a:t>
                </a:r>
              </a:p>
            </c:rich>
          </c:tx>
          <c:layout>
            <c:manualLayout>
              <c:xMode val="edge"/>
              <c:yMode val="edge"/>
              <c:x val="0.0653326217721841"/>
              <c:y val="0.17768859015664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591546288"/>
        <c:crosses val="autoZero"/>
        <c:crossBetween val="between"/>
        <c:majorUnit val="0.1"/>
      </c:valAx>
      <c:spPr>
        <a:ln w="3175"/>
        <a:effectLst/>
      </c:spPr>
    </c:plotArea>
    <c:legend>
      <c:legendPos val="r"/>
      <c:layout>
        <c:manualLayout>
          <c:xMode val="edge"/>
          <c:yMode val="edge"/>
          <c:x val="0.661101609857201"/>
          <c:y val="0.0643763596159567"/>
          <c:w val="0.123134334280318"/>
          <c:h val="0.14466246581921"/>
        </c:manualLayout>
      </c:layout>
      <c:overlay val="0"/>
      <c:txPr>
        <a:bodyPr/>
        <a:lstStyle/>
        <a:p>
          <a:pPr>
            <a:defRPr sz="1200" cap="all" baseline="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264332B1-A762-C644-8AE6-25C574A8B7D7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098675" y="749300"/>
            <a:ext cx="2646363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09FDB7C-DF0F-3A48-8055-7FDF2CD89788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59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318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493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6523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83169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99803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16437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33071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569" y="9406540"/>
            <a:ext cx="18179662" cy="64904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42" y="17158653"/>
            <a:ext cx="14970319" cy="7737851"/>
          </a:xfrm>
        </p:spPr>
        <p:txBody>
          <a:bodyPr/>
          <a:lstStyle>
            <a:lvl1pPr marL="0" indent="0" algn="ctr">
              <a:buNone/>
              <a:defRPr/>
            </a:lvl1pPr>
            <a:lvl2pPr marL="316634" indent="0" algn="ctr">
              <a:buNone/>
              <a:defRPr/>
            </a:lvl2pPr>
            <a:lvl3pPr marL="633268" indent="0" algn="ctr">
              <a:buNone/>
              <a:defRPr/>
            </a:lvl3pPr>
            <a:lvl4pPr marL="949902" indent="0" algn="ctr">
              <a:buNone/>
              <a:defRPr/>
            </a:lvl4pPr>
            <a:lvl5pPr marL="1266535" indent="0" algn="ctr">
              <a:buNone/>
              <a:defRPr/>
            </a:lvl5pPr>
            <a:lvl6pPr marL="1583169" indent="0" algn="ctr">
              <a:buNone/>
              <a:defRPr/>
            </a:lvl6pPr>
            <a:lvl7pPr marL="1899803" indent="0" algn="ctr">
              <a:buNone/>
              <a:defRPr/>
            </a:lvl7pPr>
            <a:lvl8pPr marL="2216437" indent="0" algn="ctr">
              <a:buNone/>
              <a:defRPr/>
            </a:lvl8pPr>
            <a:lvl9pPr marL="253307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85E5E-47CE-E44F-883F-A7B53F5F52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52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8C60B-F0D8-9B4D-8AEA-D9834EBD045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189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317" y="2692289"/>
            <a:ext cx="4544915" cy="24222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3570" y="2692289"/>
            <a:ext cx="13528872" cy="24222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29A7E-8E5F-E942-916B-3C5514BA5E4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550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1FAD9-278B-9744-8BC5-5C087F67C6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01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93" y="19458178"/>
            <a:ext cx="18178560" cy="601320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93" y="12833884"/>
            <a:ext cx="18178560" cy="6624293"/>
          </a:xfrm>
        </p:spPr>
        <p:txBody>
          <a:bodyPr anchor="b"/>
          <a:lstStyle>
            <a:lvl1pPr marL="0" indent="0">
              <a:buNone/>
              <a:defRPr sz="1400"/>
            </a:lvl1pPr>
            <a:lvl2pPr marL="316634" indent="0">
              <a:buNone/>
              <a:defRPr sz="1300"/>
            </a:lvl2pPr>
            <a:lvl3pPr marL="633268" indent="0">
              <a:buNone/>
              <a:defRPr sz="1100"/>
            </a:lvl3pPr>
            <a:lvl4pPr marL="949902" indent="0">
              <a:buNone/>
              <a:defRPr sz="1000"/>
            </a:lvl4pPr>
            <a:lvl5pPr marL="1266535" indent="0">
              <a:buNone/>
              <a:defRPr sz="1000"/>
            </a:lvl5pPr>
            <a:lvl6pPr marL="1583169" indent="0">
              <a:buNone/>
              <a:defRPr sz="1000"/>
            </a:lvl6pPr>
            <a:lvl7pPr marL="1899803" indent="0">
              <a:buNone/>
              <a:defRPr sz="1000"/>
            </a:lvl7pPr>
            <a:lvl8pPr marL="2216437" indent="0">
              <a:buNone/>
              <a:defRPr sz="1000"/>
            </a:lvl8pPr>
            <a:lvl9pPr marL="25330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170FE-1AE6-4C44-AAC0-EE8E287EE3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43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3569" y="8747186"/>
            <a:ext cx="9036894" cy="18167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6338" y="8747186"/>
            <a:ext cx="9036894" cy="18167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D7869-3E12-6344-97DC-D15B1BFAD9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567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4" y="1212297"/>
            <a:ext cx="19247237" cy="5046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781" y="6777888"/>
            <a:ext cx="9449366" cy="282503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634" indent="0">
              <a:buNone/>
              <a:defRPr sz="1400" b="1"/>
            </a:lvl2pPr>
            <a:lvl3pPr marL="633268" indent="0">
              <a:buNone/>
              <a:defRPr sz="1300" b="1"/>
            </a:lvl3pPr>
            <a:lvl4pPr marL="949902" indent="0">
              <a:buNone/>
              <a:defRPr sz="1100" b="1"/>
            </a:lvl4pPr>
            <a:lvl5pPr marL="1266535" indent="0">
              <a:buNone/>
              <a:defRPr sz="1100" b="1"/>
            </a:lvl5pPr>
            <a:lvl6pPr marL="1583169" indent="0">
              <a:buNone/>
              <a:defRPr sz="1100" b="1"/>
            </a:lvl6pPr>
            <a:lvl7pPr marL="1899803" indent="0">
              <a:buNone/>
              <a:defRPr sz="1100" b="1"/>
            </a:lvl7pPr>
            <a:lvl8pPr marL="2216437" indent="0">
              <a:buNone/>
              <a:defRPr sz="1100" b="1"/>
            </a:lvl8pPr>
            <a:lvl9pPr marL="25330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781" y="9602922"/>
            <a:ext cx="9449366" cy="174460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345" y="6777888"/>
            <a:ext cx="9452674" cy="282503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634" indent="0">
              <a:buNone/>
              <a:defRPr sz="1400" b="1"/>
            </a:lvl2pPr>
            <a:lvl3pPr marL="633268" indent="0">
              <a:buNone/>
              <a:defRPr sz="1300" b="1"/>
            </a:lvl3pPr>
            <a:lvl4pPr marL="949902" indent="0">
              <a:buNone/>
              <a:defRPr sz="1100" b="1"/>
            </a:lvl4pPr>
            <a:lvl5pPr marL="1266535" indent="0">
              <a:buNone/>
              <a:defRPr sz="1100" b="1"/>
            </a:lvl5pPr>
            <a:lvl6pPr marL="1583169" indent="0">
              <a:buNone/>
              <a:defRPr sz="1100" b="1"/>
            </a:lvl6pPr>
            <a:lvl7pPr marL="1899803" indent="0">
              <a:buNone/>
              <a:defRPr sz="1100" b="1"/>
            </a:lvl7pPr>
            <a:lvl8pPr marL="2216437" indent="0">
              <a:buNone/>
              <a:defRPr sz="1100" b="1"/>
            </a:lvl8pPr>
            <a:lvl9pPr marL="25330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345" y="9602922"/>
            <a:ext cx="9452674" cy="174460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40662-C34F-4041-A4A7-6EBAE80B14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93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D5324-E17B-2D4E-A7DC-ED261958C4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01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-36513" y="0"/>
            <a:ext cx="21428076" cy="30314900"/>
            <a:chOff x="-36000" y="0"/>
            <a:chExt cx="21427200" cy="30314320"/>
          </a:xfrm>
        </p:grpSpPr>
        <p:pic>
          <p:nvPicPr>
            <p:cNvPr id="3" name="Picture 7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0" y="9432000"/>
              <a:ext cx="21425502" cy="2088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8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0" y="0"/>
              <a:ext cx="21427200" cy="3445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FCE19-E764-DF4A-BA86-E2F937BFDC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77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2" y="1205716"/>
            <a:ext cx="7035190" cy="51311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939" y="1205716"/>
            <a:ext cx="11955080" cy="2584330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82" y="6336855"/>
            <a:ext cx="7035190" cy="20712161"/>
          </a:xfrm>
        </p:spPr>
        <p:txBody>
          <a:bodyPr/>
          <a:lstStyle>
            <a:lvl1pPr marL="0" indent="0">
              <a:buNone/>
              <a:defRPr sz="1000"/>
            </a:lvl1pPr>
            <a:lvl2pPr marL="316634" indent="0">
              <a:buNone/>
              <a:defRPr sz="800"/>
            </a:lvl2pPr>
            <a:lvl3pPr marL="633268" indent="0">
              <a:buNone/>
              <a:defRPr sz="700"/>
            </a:lvl3pPr>
            <a:lvl4pPr marL="949902" indent="0">
              <a:buNone/>
              <a:defRPr sz="600"/>
            </a:lvl4pPr>
            <a:lvl5pPr marL="1266535" indent="0">
              <a:buNone/>
              <a:defRPr sz="600"/>
            </a:lvl5pPr>
            <a:lvl6pPr marL="1583169" indent="0">
              <a:buNone/>
              <a:defRPr sz="600"/>
            </a:lvl6pPr>
            <a:lvl7pPr marL="1899803" indent="0">
              <a:buNone/>
              <a:defRPr sz="600"/>
            </a:lvl7pPr>
            <a:lvl8pPr marL="2216437" indent="0">
              <a:buNone/>
              <a:defRPr sz="600"/>
            </a:lvl8pPr>
            <a:lvl9pPr marL="25330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C980A-1D01-4F4E-84AD-6478C055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1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98" y="21195985"/>
            <a:ext cx="12831859" cy="250248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98" y="2705451"/>
            <a:ext cx="12831859" cy="18167985"/>
          </a:xfrm>
        </p:spPr>
        <p:txBody>
          <a:bodyPr/>
          <a:lstStyle>
            <a:lvl1pPr marL="0" indent="0">
              <a:buNone/>
              <a:defRPr sz="2200"/>
            </a:lvl1pPr>
            <a:lvl2pPr marL="316634" indent="0">
              <a:buNone/>
              <a:defRPr sz="1900"/>
            </a:lvl2pPr>
            <a:lvl3pPr marL="633268" indent="0">
              <a:buNone/>
              <a:defRPr sz="1700"/>
            </a:lvl3pPr>
            <a:lvl4pPr marL="949902" indent="0">
              <a:buNone/>
              <a:defRPr sz="1400"/>
            </a:lvl4pPr>
            <a:lvl5pPr marL="1266535" indent="0">
              <a:buNone/>
              <a:defRPr sz="1400"/>
            </a:lvl5pPr>
            <a:lvl6pPr marL="1583169" indent="0">
              <a:buNone/>
              <a:defRPr sz="1400"/>
            </a:lvl6pPr>
            <a:lvl7pPr marL="1899803" indent="0">
              <a:buNone/>
              <a:defRPr sz="1400"/>
            </a:lvl7pPr>
            <a:lvl8pPr marL="2216437" indent="0">
              <a:buNone/>
              <a:defRPr sz="1400"/>
            </a:lvl8pPr>
            <a:lvl9pPr marL="2533071" indent="0">
              <a:buNone/>
              <a:defRPr sz="14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98" y="23698470"/>
            <a:ext cx="12831859" cy="3553508"/>
          </a:xfrm>
        </p:spPr>
        <p:txBody>
          <a:bodyPr/>
          <a:lstStyle>
            <a:lvl1pPr marL="0" indent="0">
              <a:buNone/>
              <a:defRPr sz="1000"/>
            </a:lvl1pPr>
            <a:lvl2pPr marL="316634" indent="0">
              <a:buNone/>
              <a:defRPr sz="800"/>
            </a:lvl2pPr>
            <a:lvl3pPr marL="633268" indent="0">
              <a:buNone/>
              <a:defRPr sz="700"/>
            </a:lvl3pPr>
            <a:lvl4pPr marL="949902" indent="0">
              <a:buNone/>
              <a:defRPr sz="600"/>
            </a:lvl4pPr>
            <a:lvl5pPr marL="1266535" indent="0">
              <a:buNone/>
              <a:defRPr sz="600"/>
            </a:lvl5pPr>
            <a:lvl6pPr marL="1583169" indent="0">
              <a:buNone/>
              <a:defRPr sz="600"/>
            </a:lvl6pPr>
            <a:lvl7pPr marL="1899803" indent="0">
              <a:buNone/>
              <a:defRPr sz="600"/>
            </a:lvl7pPr>
            <a:lvl8pPr marL="2216437" indent="0">
              <a:buNone/>
              <a:defRPr sz="600"/>
            </a:lvl8pPr>
            <a:lvl9pPr marL="25330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A6CAB-B70F-D146-ADC5-59C8AF0265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59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F9EFF"/>
            </a:gs>
            <a:gs pos="100000">
              <a:srgbClr val="CDF1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3375" y="2692400"/>
            <a:ext cx="181800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4900" tIns="147450" rIns="294900" bIns="147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3375" y="8747125"/>
            <a:ext cx="18180050" cy="181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3375" y="27587575"/>
            <a:ext cx="4456113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>
              <a:defRPr sz="4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87575"/>
            <a:ext cx="6772275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ctr">
              <a:defRPr sz="4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87575"/>
            <a:ext cx="4456112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r">
              <a:defRPr sz="4500"/>
            </a:lvl1pPr>
          </a:lstStyle>
          <a:p>
            <a:fld id="{1924B54B-8B06-C146-B349-1D8C6852028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2pPr>
      <a:lvl3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3pPr>
      <a:lvl4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4pPr>
      <a:lvl5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5pPr>
      <a:lvl6pPr marL="316634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6pPr>
      <a:lvl7pPr marL="633268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7pPr>
      <a:lvl8pPr marL="949902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8pPr>
      <a:lvl9pPr marL="1266535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9pPr>
    </p:titleStyle>
    <p:bodyStyle>
      <a:lvl1pPr marL="1104900" indent="-1104900" algn="l" defTabSz="2947988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3950" indent="-919163" algn="l" defTabSz="2947988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84588" indent="-736600" algn="l" defTabSz="2947988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59375" indent="-735013" algn="l" defTabSz="2947988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34163" indent="-735013" algn="l" defTabSz="294798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951652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68286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84920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901554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6634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3268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49902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6535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169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803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6437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3071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6" Type="http://schemas.openxmlformats.org/officeDocument/2006/relationships/image" Target="../media/image4.png"/><Relationship Id="rId7" Type="http://schemas.openxmlformats.org/officeDocument/2006/relationships/chart" Target="../charts/chart2.xml"/><Relationship Id="rId8" Type="http://schemas.openxmlformats.org/officeDocument/2006/relationships/image" Target="../media/image5.png"/><Relationship Id="rId9" Type="http://schemas.openxmlformats.org/officeDocument/2006/relationships/hyperlink" Target="http://wing.comp.nus.edu.sg/cl-scisumm2017" TargetMode="Externa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9444038"/>
            <a:ext cx="21426488" cy="2088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13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619500"/>
            <a:ext cx="386238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1113"/>
            <a:ext cx="21428076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981200" y="3762375"/>
            <a:ext cx="17857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400" b="1">
                <a:latin typeface="Segoe UI" charset="0"/>
                <a:ea typeface="Segoe UI" charset="0"/>
                <a:cs typeface="Segoe UI" charset="0"/>
              </a:rPr>
              <a:t>Scientific Document Summarization  </a:t>
            </a:r>
          </a:p>
          <a:p>
            <a:pPr algn="ctr"/>
            <a:r>
              <a:rPr lang="en-US" altLang="en-US" sz="3600" dirty="0">
                <a:latin typeface="Segoe UI" charset="0"/>
                <a:ea typeface="Segoe UI" charset="0"/>
                <a:cs typeface="Segoe UI" charset="0"/>
              </a:rPr>
              <a:t>Standardized Reference Corpus and Shared Task</a:t>
            </a:r>
          </a:p>
        </p:txBody>
      </p:sp>
      <p:sp>
        <p:nvSpPr>
          <p:cNvPr id="3078" name="TextBox 36"/>
          <p:cNvSpPr txBox="1">
            <a:spLocks noChangeArrowheads="1"/>
          </p:cNvSpPr>
          <p:nvPr/>
        </p:nvSpPr>
        <p:spPr bwMode="auto">
          <a:xfrm>
            <a:off x="1981200" y="5248275"/>
            <a:ext cx="178577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000" dirty="0" smtClean="0">
                <a:latin typeface="Segoe UI" charset="0"/>
                <a:ea typeface="Segoe UI" charset="0"/>
                <a:cs typeface="Segoe UI" charset="0"/>
              </a:rPr>
              <a:t>Min-Yen 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Kan</a:t>
            </a:r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*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, </a:t>
            </a:r>
            <a:r>
              <a:rPr lang="en-US" altLang="en-US" sz="4000" dirty="0" err="1" smtClean="0">
                <a:latin typeface="Segoe UI" charset="0"/>
                <a:ea typeface="Segoe UI" charset="0"/>
                <a:cs typeface="Segoe UI" charset="0"/>
              </a:rPr>
              <a:t>Kokil</a:t>
            </a:r>
            <a:r>
              <a:rPr lang="en-US" altLang="en-US" sz="4000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altLang="en-US" sz="4000" dirty="0" err="1">
                <a:latin typeface="Segoe UI" charset="0"/>
                <a:ea typeface="Segoe UI" charset="0"/>
                <a:cs typeface="Segoe UI" charset="0"/>
              </a:rPr>
              <a:t>Jaidka</a:t>
            </a:r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+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, Muthu Kumar </a:t>
            </a:r>
            <a:r>
              <a:rPr lang="en-US" altLang="en-US" sz="4000" dirty="0" err="1">
                <a:latin typeface="Segoe UI" charset="0"/>
                <a:ea typeface="Segoe UI" charset="0"/>
                <a:cs typeface="Segoe UI" charset="0"/>
              </a:rPr>
              <a:t>Chandrasekaran</a:t>
            </a:r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*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/>
            </a:r>
            <a:b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</a:b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*National University of Singapore</a:t>
            </a:r>
          </a:p>
          <a:p>
            <a:pPr algn="ctr"/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+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University of Pennsylvania</a:t>
            </a:r>
          </a:p>
          <a:p>
            <a:pPr algn="ctr"/>
            <a:r>
              <a:rPr lang="en-US" altLang="en-US" sz="4000" dirty="0" smtClean="0">
                <a:latin typeface="Segoe UI" charset="0"/>
                <a:ea typeface="Segoe UI" charset="0"/>
                <a:cs typeface="Segoe UI" charset="0"/>
              </a:rPr>
              <a:t>Chin-Yew 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Lin, Microsoft Research</a:t>
            </a:r>
          </a:p>
        </p:txBody>
      </p:sp>
      <p:graphicFrame>
        <p:nvGraphicFramePr>
          <p:cNvPr id="40" name="Chart 39"/>
          <p:cNvGraphicFramePr>
            <a:graphicFrameLocks noGrp="1"/>
          </p:cNvGraphicFramePr>
          <p:nvPr/>
        </p:nvGraphicFramePr>
        <p:xfrm>
          <a:off x="10693400" y="20287770"/>
          <a:ext cx="10513168" cy="631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11091863" y="25812750"/>
            <a:ext cx="104775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Systems performance vs. human summaries (part of Task 2) of 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CL-</a:t>
            </a:r>
            <a:r>
              <a:rPr lang="en-US" altLang="en-US" sz="1900" b="1" dirty="0" err="1" smtClean="0">
                <a:latin typeface="Segoe UI" charset="0"/>
                <a:ea typeface="Segoe UI" charset="0"/>
                <a:cs typeface="Segoe UI" charset="0"/>
              </a:rPr>
              <a:t>SciSumm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 ‘16 </a:t>
            </a: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Shared Task</a:t>
            </a:r>
          </a:p>
        </p:txBody>
      </p:sp>
      <p:sp>
        <p:nvSpPr>
          <p:cNvPr id="3081" name="TextBox 40"/>
          <p:cNvSpPr txBox="1">
            <a:spLocks noChangeArrowheads="1"/>
          </p:cNvSpPr>
          <p:nvPr/>
        </p:nvSpPr>
        <p:spPr bwMode="auto">
          <a:xfrm>
            <a:off x="11090275" y="19261138"/>
            <a:ext cx="10296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System performances on </a:t>
            </a: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Task 1A 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of the CL-</a:t>
            </a:r>
            <a:r>
              <a:rPr lang="en-US" altLang="en-US" sz="1900" b="1" dirty="0" err="1" smtClean="0">
                <a:latin typeface="Segoe UI" charset="0"/>
                <a:ea typeface="Segoe UI" charset="0"/>
                <a:cs typeface="Segoe UI" charset="0"/>
              </a:rPr>
              <a:t>SciSumm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 ‘16 </a:t>
            </a: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Shared Task</a:t>
            </a:r>
          </a:p>
        </p:txBody>
      </p:sp>
      <p:pic>
        <p:nvPicPr>
          <p:cNvPr id="3082" name="Picture 211" descr="M:\CL_Scisumm_MSRA_Poster\static_qr_code_without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26820813"/>
            <a:ext cx="1727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746125" y="8794750"/>
            <a:ext cx="66960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14000"/>
              </a:lnSpc>
              <a:defRPr/>
            </a:pPr>
            <a:r>
              <a:rPr lang="en-US" altLang="en-US" sz="3400" b="1" dirty="0" smtClean="0">
                <a:latin typeface="Segoe UI" pitchFamily="34" charset="0"/>
                <a:cs typeface="Segoe UI" pitchFamily="34" charset="0"/>
              </a:rPr>
              <a:t>2014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target papers; 100 citing papers; annotated by three of the </a:t>
            </a: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organisers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NUS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CL-</a:t>
            </a: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SciSumm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Pilot Shared Task @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TAC,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MD, USA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Self-reported evaluation cross-validated on a single corpus</a:t>
            </a:r>
          </a:p>
        </p:txBody>
      </p:sp>
      <p:sp>
        <p:nvSpPr>
          <p:cNvPr id="3084" name="Content Placeholder 2"/>
          <p:cNvSpPr txBox="1">
            <a:spLocks/>
          </p:cNvSpPr>
          <p:nvPr/>
        </p:nvSpPr>
        <p:spPr bwMode="auto">
          <a:xfrm>
            <a:off x="519113" y="14705013"/>
            <a:ext cx="989965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2947988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2947988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29479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2947988">
              <a:spcBef>
                <a:spcPct val="20000"/>
              </a:spcBef>
              <a:buChar char="–"/>
              <a:defRPr sz="6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2947988">
              <a:spcBef>
                <a:spcPct val="20000"/>
              </a:spcBef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14000"/>
              </a:lnSpc>
              <a:buFontTx/>
              <a:buChar char="-"/>
            </a:pP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Task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1A: Identify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the text span in the RP which corresponds to the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citing sentences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from the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cited paper (CP).</a:t>
            </a:r>
            <a:endParaRPr lang="en-US" altLang="en-US" sz="2800" dirty="0">
              <a:latin typeface="Segoe UI" charset="0"/>
              <a:ea typeface="Segoe UI" charset="0"/>
              <a:cs typeface="Segoe UI" charset="0"/>
            </a:endParaRPr>
          </a:p>
          <a:p>
            <a:pPr>
              <a:lnSpc>
                <a:spcPct val="114000"/>
              </a:lnSpc>
              <a:buFontTx/>
              <a:buChar char="-"/>
            </a:pP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Task 1B: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Identify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the discourse facet for every cited text span from a predefined set of facets.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Task 2: Output a summary of the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reference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p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aper (RP)!</a:t>
            </a:r>
            <a:endParaRPr lang="en-US" altLang="en-US" sz="2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95313" y="7953375"/>
            <a:ext cx="20323175" cy="68897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we are after 3 years?</a:t>
            </a:r>
            <a:endParaRPr lang="en-US" altLang="en-US" sz="3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180763" y="13716000"/>
            <a:ext cx="9666287" cy="68897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 Overview from </a:t>
            </a:r>
            <a:r>
              <a:rPr lang="en-US" altLang="en-US" sz="3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CLSciSumm</a:t>
            </a: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</a:t>
            </a:r>
            <a:endParaRPr lang="en-US" altLang="en-US" sz="3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7" name="Rounded Rectangle 2050"/>
          <p:cNvSpPr>
            <a:spLocks noChangeArrowheads="1"/>
          </p:cNvSpPr>
          <p:nvPr/>
        </p:nvSpPr>
        <p:spPr bwMode="auto">
          <a:xfrm>
            <a:off x="420688" y="26820813"/>
            <a:ext cx="7777162" cy="1784350"/>
          </a:xfrm>
          <a:prstGeom prst="roundRect">
            <a:avLst>
              <a:gd name="adj" fmla="val 5366"/>
            </a:avLst>
          </a:prstGeom>
          <a:solidFill>
            <a:schemeClr val="bg1">
              <a:alpha val="8901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58775"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en-US" sz="3400" b="1">
                <a:solidFill>
                  <a:srgbClr val="C00000"/>
                </a:solidFill>
                <a:latin typeface="Segoe UI" charset="0"/>
                <a:ea typeface="Segoe UI" charset="0"/>
                <a:cs typeface="Segoe UI" charset="0"/>
              </a:rPr>
              <a:t>Download </a:t>
            </a:r>
            <a:r>
              <a:rPr lang="en-US" altLang="en-US" sz="3400">
                <a:solidFill>
                  <a:srgbClr val="C00000"/>
                </a:solidFill>
                <a:latin typeface="Segoe UI" charset="0"/>
                <a:ea typeface="Segoe UI" charset="0"/>
                <a:cs typeface="Segoe UI" charset="0"/>
              </a:rPr>
              <a:t>the corpus form GitHub repo, accessible using this QR code.</a:t>
            </a:r>
          </a:p>
          <a:p>
            <a:pPr>
              <a:lnSpc>
                <a:spcPct val="114000"/>
              </a:lnSpc>
            </a:pPr>
            <a:r>
              <a:rPr lang="en-US" altLang="en-US" sz="2400" u="sng">
                <a:solidFill>
                  <a:schemeClr val="accent2"/>
                </a:solidFill>
                <a:latin typeface="Segoe UI" charset="0"/>
                <a:ea typeface="Segoe UI" charset="0"/>
                <a:cs typeface="Segoe UI" charset="0"/>
              </a:rPr>
              <a:t>https://github.com/WING-NUS/scisumm-corpus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03238" y="13716000"/>
            <a:ext cx="9666287" cy="63817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20688" y="22933025"/>
            <a:ext cx="9666287" cy="641350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Annotated Corpus</a:t>
            </a:r>
          </a:p>
        </p:txBody>
      </p:sp>
      <p:sp>
        <p:nvSpPr>
          <p:cNvPr id="3090" name="Rectangle 102"/>
          <p:cNvSpPr>
            <a:spLocks noChangeArrowheads="1"/>
          </p:cNvSpPr>
          <p:nvPr/>
        </p:nvSpPr>
        <p:spPr bwMode="auto">
          <a:xfrm>
            <a:off x="374650" y="23887113"/>
            <a:ext cx="99012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14000"/>
              </a:lnSpc>
              <a:buFontTx/>
              <a:buChar char="-"/>
            </a:pP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Gold standard annotations for Task 1A and 1B, </a:t>
            </a:r>
            <a:br>
              <a:rPr lang="en-US" altLang="en-US" sz="2800">
                <a:latin typeface="Segoe UI" charset="0"/>
                <a:ea typeface="Segoe UI" charset="0"/>
                <a:cs typeface="Segoe UI" charset="0"/>
              </a:rPr>
            </a:b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per topic or reference paper</a:t>
            </a:r>
          </a:p>
          <a:p>
            <a:pPr eaLnBrk="1" hangingPunct="1">
              <a:lnSpc>
                <a:spcPct val="114000"/>
              </a:lnSpc>
              <a:buFontTx/>
              <a:buChar char="-"/>
            </a:pP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Community and hand-written summaries for Task 2, </a:t>
            </a:r>
            <a:br>
              <a:rPr lang="en-US" altLang="en-US" sz="2800">
                <a:latin typeface="Segoe UI" charset="0"/>
                <a:ea typeface="Segoe UI" charset="0"/>
                <a:cs typeface="Segoe UI" charset="0"/>
              </a:rPr>
            </a:b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per topic</a:t>
            </a:r>
          </a:p>
        </p:txBody>
      </p:sp>
      <p:sp>
        <p:nvSpPr>
          <p:cNvPr id="3091" name="Content Placeholder 2"/>
          <p:cNvSpPr txBox="1">
            <a:spLocks/>
          </p:cNvSpPr>
          <p:nvPr/>
        </p:nvSpPr>
        <p:spPr bwMode="auto">
          <a:xfrm>
            <a:off x="11055350" y="26925588"/>
            <a:ext cx="94694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947988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2947988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29479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2947988">
              <a:spcBef>
                <a:spcPct val="20000"/>
              </a:spcBef>
              <a:buChar char="–"/>
              <a:defRPr sz="6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2947988">
              <a:spcBef>
                <a:spcPct val="20000"/>
              </a:spcBef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Acknowledgements: </a:t>
            </a:r>
            <a:r>
              <a:rPr lang="en-US" altLang="en-US" sz="2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Chin-Yew Lin (MSRA), Hoa Dang and NIST, Lucy Vanderwende (MSR), Anita de Ward (Elsevier Data Services), Kevin B Cohen and team (U. Colorado, Boulder), Rahul Jha (Google), CLAIR, (U.Michigan, Ann Arbor) and  University of Hyderabad (India)</a:t>
            </a:r>
          </a:p>
        </p:txBody>
      </p:sp>
      <p:graphicFrame>
        <p:nvGraphicFramePr>
          <p:cNvPr id="97" name="Chart 96"/>
          <p:cNvGraphicFramePr>
            <a:graphicFrameLocks noGrp="1"/>
          </p:cNvGraphicFramePr>
          <p:nvPr/>
        </p:nvGraphicFramePr>
        <p:xfrm>
          <a:off x="10549384" y="14867607"/>
          <a:ext cx="105120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093" name="Picture 91" descr="Logo with Shield and Logotyp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38" y="3762375"/>
            <a:ext cx="42862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7237413" y="8828088"/>
            <a:ext cx="6696075" cy="47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14000"/>
              </a:lnSpc>
              <a:defRPr/>
            </a:pPr>
            <a:r>
              <a:rPr lang="en-US" altLang="en-US" sz="3400" b="1" dirty="0" smtClean="0">
                <a:latin typeface="Segoe UI" pitchFamily="34" charset="0"/>
                <a:cs typeface="Segoe UI" pitchFamily="34" charset="0"/>
              </a:rPr>
              <a:t>2016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target papers; 500 citing papers; annotated by a 5+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inguistics students from U. Hyderabad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India</a:t>
            </a:r>
            <a:endParaRPr lang="en-US" alt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Largest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corpus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the world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CLSciSumm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16 @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JCDL, New Jersey</a:t>
            </a:r>
            <a:endParaRPr lang="en-US" alt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Centralised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evaluation on a test set of 10 papers</a:t>
            </a:r>
          </a:p>
          <a:p>
            <a:pPr marL="0" indent="0" eaLnBrk="1" hangingPunct="1">
              <a:lnSpc>
                <a:spcPct val="114000"/>
              </a:lnSpc>
              <a:defRPr/>
            </a:pPr>
            <a:endParaRPr lang="en-US" altLang="en-US" sz="34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Rectangle 12"/>
          <p:cNvSpPr>
            <a:spLocks noChangeArrowheads="1"/>
          </p:cNvSpPr>
          <p:nvPr/>
        </p:nvSpPr>
        <p:spPr bwMode="auto">
          <a:xfrm>
            <a:off x="14149388" y="8845550"/>
            <a:ext cx="6697662" cy="40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14000"/>
              </a:lnSpc>
              <a:defRPr/>
            </a:pPr>
            <a:r>
              <a:rPr lang="en-US" altLang="en-US" sz="3400" b="1" dirty="0" smtClean="0">
                <a:latin typeface="Segoe UI" pitchFamily="34" charset="0"/>
                <a:cs typeface="Segoe UI" pitchFamily="34" charset="0"/>
              </a:rPr>
              <a:t>2017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Upcoming!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Expanding to 50 target papers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Centralised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automated, transparent evaluation on </a:t>
            </a:r>
            <a:r>
              <a:rPr lang="en-US" altLang="en-US" sz="2800" u="sng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codalab.org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CLSciSumm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17 @ 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SIGIR, Tokyo</a:t>
            </a:r>
            <a:endParaRPr lang="en-US" alt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 </a:t>
            </a:r>
            <a:r>
              <a:rPr lang="en-US" altLang="en-US" sz="28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up!</a:t>
            </a:r>
            <a:r>
              <a:rPr lang="en-US" altLang="en-US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200" u="sng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en-US" sz="2200" u="sng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</a:t>
            </a:r>
            <a:r>
              <a:rPr lang="en-US" altLang="en-US" sz="2200" u="sng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wing.comp.nus.edu.sg/cl-scisumm2017</a:t>
            </a:r>
            <a:endParaRPr lang="en-US" altLang="en-US" sz="2200" u="sng" dirty="0" smtClean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hlinkClick r:id="rId9"/>
            </a:endParaRPr>
          </a:p>
        </p:txBody>
      </p:sp>
      <p:pic>
        <p:nvPicPr>
          <p:cNvPr id="3096" name="Picture 92" descr="M:\scisumm-corpus\publications\MSRA_Poster_2017\tasks-illustr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886363"/>
            <a:ext cx="8685213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872" y="1912209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Reference 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aper (RP)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237413" y="8806468"/>
            <a:ext cx="13681075" cy="4714270"/>
          </a:xfrm>
          <a:prstGeom prst="roundRect">
            <a:avLst>
              <a:gd name="adj" fmla="val 7238"/>
            </a:avLst>
          </a:prstGeom>
          <a:noFill/>
          <a:ln w="38100">
            <a:solidFill>
              <a:srgbClr val="0695DC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Corpus annotation and shared </a:t>
            </a:r>
            <a:r>
              <a:rPr lang="en-US" sz="2400" b="1" dirty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b="1" dirty="0" smtClean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ask </a:t>
            </a:r>
            <a:r>
              <a:rPr lang="en-US" sz="2400" b="1" dirty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funded by MSR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Blank Presentatio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9416</TotalTime>
  <Words>305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Segoe UI</vt:lpstr>
      <vt:lpstr>Blank Presentation</vt:lpstr>
      <vt:lpstr>PowerPoint Presentation</vt:lpstr>
    </vt:vector>
  </TitlesOfParts>
  <Company>UNSW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Min-Yen Kan</cp:lastModifiedBy>
  <cp:revision>478</cp:revision>
  <cp:lastPrinted>1999-09-02T07:14:05Z</cp:lastPrinted>
  <dcterms:created xsi:type="dcterms:W3CDTF">1997-10-24T05:44:18Z</dcterms:created>
  <dcterms:modified xsi:type="dcterms:W3CDTF">2017-04-20T02:21:23Z</dcterms:modified>
</cp:coreProperties>
</file>