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Default Extension="jpeg" ContentType="image/jpeg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1"/>
  </p:notesMasterIdLst>
  <p:sldIdLst>
    <p:sldId id="258" r:id="rId2"/>
    <p:sldId id="257" r:id="rId3"/>
    <p:sldId id="259" r:id="rId4"/>
    <p:sldId id="260" r:id="rId5"/>
    <p:sldId id="27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69" r:id="rId16"/>
    <p:sldId id="272" r:id="rId17"/>
    <p:sldId id="273" r:id="rId18"/>
    <p:sldId id="274" r:id="rId19"/>
    <p:sldId id="276" r:id="rId20"/>
    <p:sldId id="275" r:id="rId21"/>
    <p:sldId id="278" r:id="rId22"/>
    <p:sldId id="277" r:id="rId23"/>
    <p:sldId id="279" r:id="rId24"/>
    <p:sldId id="280" r:id="rId25"/>
    <p:sldId id="282" r:id="rId26"/>
    <p:sldId id="283" r:id="rId27"/>
    <p:sldId id="281" r:id="rId28"/>
    <p:sldId id="284" r:id="rId29"/>
    <p:sldId id="285" r:id="rId30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8D02A-CF7B-334D-8869-6A998D542401}" type="datetimeFigureOut">
              <a:rPr lang="pt-BR" smtClean="0"/>
              <a:t>8/17/13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24C28-5864-5946-9786-1DA636F935FE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89253-94F9-9244-83AC-055EC0C39AD0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797D-17CE-A84C-9007-B67DBA83F4C6}" type="datetimeFigureOut">
              <a:rPr lang="pt-BR" smtClean="0"/>
              <a:t>8/17/13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6CD0-6DA0-A245-9DB5-F5C8480DE45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797D-17CE-A84C-9007-B67DBA83F4C6}" type="datetimeFigureOut">
              <a:rPr lang="pt-BR" smtClean="0"/>
              <a:t>8/17/13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6CD0-6DA0-A245-9DB5-F5C8480DE45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797D-17CE-A84C-9007-B67DBA83F4C6}" type="datetimeFigureOut">
              <a:rPr lang="pt-BR" smtClean="0"/>
              <a:t>8/17/13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6CD0-6DA0-A245-9DB5-F5C8480DE45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797D-17CE-A84C-9007-B67DBA83F4C6}" type="datetimeFigureOut">
              <a:rPr lang="pt-BR" smtClean="0"/>
              <a:t>8/17/13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6CD0-6DA0-A245-9DB5-F5C8480DE45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797D-17CE-A84C-9007-B67DBA83F4C6}" type="datetimeFigureOut">
              <a:rPr lang="pt-BR" smtClean="0"/>
              <a:t>8/17/13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6CD0-6DA0-A245-9DB5-F5C8480DE45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797D-17CE-A84C-9007-B67DBA83F4C6}" type="datetimeFigureOut">
              <a:rPr lang="pt-BR" smtClean="0"/>
              <a:t>8/17/13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6CD0-6DA0-A245-9DB5-F5C8480DE45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797D-17CE-A84C-9007-B67DBA83F4C6}" type="datetimeFigureOut">
              <a:rPr lang="pt-BR" smtClean="0"/>
              <a:t>8/17/13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6CD0-6DA0-A245-9DB5-F5C8480DE45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797D-17CE-A84C-9007-B67DBA83F4C6}" type="datetimeFigureOut">
              <a:rPr lang="pt-BR" smtClean="0"/>
              <a:t>8/17/13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6CD0-6DA0-A245-9DB5-F5C8480DE45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797D-17CE-A84C-9007-B67DBA83F4C6}" type="datetimeFigureOut">
              <a:rPr lang="pt-BR" smtClean="0"/>
              <a:t>8/17/13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6CD0-6DA0-A245-9DB5-F5C8480DE45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797D-17CE-A84C-9007-B67DBA83F4C6}" type="datetimeFigureOut">
              <a:rPr lang="pt-BR" smtClean="0"/>
              <a:t>8/17/13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6CD0-6DA0-A245-9DB5-F5C8480DE45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797D-17CE-A84C-9007-B67DBA83F4C6}" type="datetimeFigureOut">
              <a:rPr lang="pt-BR" smtClean="0"/>
              <a:t>8/17/13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6CD0-6DA0-A245-9DB5-F5C8480DE45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C797D-17CE-A84C-9007-B67DBA83F4C6}" type="datetimeFigureOut">
              <a:rPr lang="pt-BR" smtClean="0"/>
              <a:t>8/17/13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E6CD0-6DA0-A245-9DB5-F5C8480DE452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://www.theguardian.com/environment/video/2013/feb/26/whalers-sea-shepherd-antarctic-video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56767" y="2436879"/>
            <a:ext cx="57592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What </a:t>
            </a:r>
            <a:r>
              <a:rPr lang="en-GB" sz="2000" dirty="0" smtClean="0"/>
              <a:t>initiatives </a:t>
            </a:r>
            <a:r>
              <a:rPr lang="en-GB" sz="2000" dirty="0" smtClean="0"/>
              <a:t>can be taken here in</a:t>
            </a:r>
            <a:r>
              <a:rPr lang="en-GB" sz="2000" dirty="0" smtClean="0"/>
              <a:t> </a:t>
            </a:r>
            <a:r>
              <a:rPr lang="en-GB" sz="2000" dirty="0" smtClean="0"/>
              <a:t>Brazil</a:t>
            </a:r>
            <a:r>
              <a:rPr lang="en-GB" sz="2000" dirty="0" smtClean="0"/>
              <a:t> </a:t>
            </a:r>
            <a:r>
              <a:rPr lang="en-GB" sz="2000" dirty="0" smtClean="0"/>
              <a:t>in order to</a:t>
            </a:r>
          </a:p>
          <a:p>
            <a:r>
              <a:rPr lang="en-GB" sz="2000" dirty="0" smtClean="0"/>
              <a:t>Improve </a:t>
            </a:r>
            <a:r>
              <a:rPr lang="en-GB" sz="2000" dirty="0" smtClean="0"/>
              <a:t>people’s lives</a:t>
            </a:r>
            <a:r>
              <a:rPr lang="en-GB" sz="2000" dirty="0" smtClean="0"/>
              <a:t>?</a:t>
            </a:r>
          </a:p>
          <a:p>
            <a:endParaRPr lang="en-GB" sz="2000" dirty="0" smtClean="0"/>
          </a:p>
          <a:p>
            <a:r>
              <a:rPr lang="en-GB" sz="2000" dirty="0" smtClean="0"/>
              <a:t>Write them down!</a:t>
            </a: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293694" y="907057"/>
            <a:ext cx="122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Exploring 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87846" y="2565676"/>
            <a:ext cx="311824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 smtClean="0"/>
              <a:t>Saving the town park</a:t>
            </a:r>
          </a:p>
          <a:p>
            <a:endParaRPr lang="en-GB" sz="2600" dirty="0" smtClean="0"/>
          </a:p>
          <a:p>
            <a:r>
              <a:rPr lang="en-GB" sz="2600" dirty="0" smtClean="0"/>
              <a:t>Stop deforestation</a:t>
            </a:r>
          </a:p>
          <a:p>
            <a:endParaRPr lang="en-GB" sz="2600" dirty="0" smtClean="0"/>
          </a:p>
          <a:p>
            <a:r>
              <a:rPr lang="en-GB" sz="2600" dirty="0" smtClean="0"/>
              <a:t>Fighting animal traffic </a:t>
            </a:r>
          </a:p>
          <a:p>
            <a:endParaRPr lang="en-GB" sz="2600" dirty="0"/>
          </a:p>
          <a:p>
            <a:endParaRPr lang="en-GB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2099313" y="816351"/>
            <a:ext cx="173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Exploring 2 act 1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27409" y="1917778"/>
            <a:ext cx="156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issues are: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47478" y="1943694"/>
            <a:ext cx="5427475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 smtClean="0"/>
              <a:t>Saving the town park - Person 1/4/5/7.</a:t>
            </a:r>
          </a:p>
          <a:p>
            <a:endParaRPr lang="en-GB" sz="2600" dirty="0" smtClean="0"/>
          </a:p>
          <a:p>
            <a:r>
              <a:rPr lang="en-GB" sz="2600" dirty="0" smtClean="0"/>
              <a:t>Stop deforestation – Person 2/6/7.</a:t>
            </a:r>
          </a:p>
          <a:p>
            <a:endParaRPr lang="en-GB" sz="2600" dirty="0" smtClean="0"/>
          </a:p>
          <a:p>
            <a:r>
              <a:rPr lang="en-GB" sz="2600" dirty="0" smtClean="0"/>
              <a:t>Fighting animal traffic – Person 3/7.</a:t>
            </a:r>
          </a:p>
          <a:p>
            <a:endParaRPr lang="en-GB" sz="2600" dirty="0"/>
          </a:p>
          <a:p>
            <a:endParaRPr lang="en-GB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2099313" y="816351"/>
            <a:ext cx="173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Exploring 2 act 1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68005" y="2050612"/>
            <a:ext cx="6032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What expressions did they use to draw attention to the cause?</a:t>
            </a:r>
          </a:p>
          <a:p>
            <a:endParaRPr lang="en-GB" dirty="0" smtClean="0"/>
          </a:p>
          <a:p>
            <a:r>
              <a:rPr lang="en-GB" dirty="0" smtClean="0"/>
              <a:t>Write them down!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995644" y="1166216"/>
            <a:ext cx="173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Exploring 2 act 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02983" y="2630466"/>
            <a:ext cx="45361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It is essential that</a:t>
            </a:r>
          </a:p>
          <a:p>
            <a:r>
              <a:rPr lang="en-GB" dirty="0" smtClean="0"/>
              <a:t>Is of pivotal importance (crucial importance)</a:t>
            </a:r>
          </a:p>
          <a:p>
            <a:r>
              <a:rPr lang="en-GB" dirty="0" smtClean="0"/>
              <a:t>Is a paramount (Supreme importance)</a:t>
            </a:r>
          </a:p>
          <a:p>
            <a:r>
              <a:rPr lang="en-GB" dirty="0" smtClean="0"/>
              <a:t>Is of utmost importance (extreme importance)</a:t>
            </a:r>
          </a:p>
          <a:p>
            <a:r>
              <a:rPr lang="en-GB" dirty="0" smtClean="0"/>
              <a:t>It’s vital that</a:t>
            </a:r>
          </a:p>
          <a:p>
            <a:r>
              <a:rPr lang="en-GB" dirty="0" smtClean="0"/>
              <a:t>There is perhaps no better demonstration of</a:t>
            </a:r>
          </a:p>
          <a:p>
            <a:r>
              <a:rPr lang="en-GB" dirty="0" smtClean="0"/>
              <a:t>We urge you to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280736" y="1360586"/>
            <a:ext cx="249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Exploring 2 act 2 answer.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7378" y="2185857"/>
            <a:ext cx="7984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 the initiatives to improve people’s lives you wrote down at the beginning of this section and combine them with the expression you have just learnt.  </a:t>
            </a:r>
          </a:p>
          <a:p>
            <a:endParaRPr lang="en-GB" dirty="0" smtClean="0"/>
          </a:p>
          <a:p>
            <a:r>
              <a:rPr lang="en-GB" dirty="0" smtClean="0"/>
              <a:t>Share with your friends and teacher.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77295" y="1282838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Grammar talk – Parallel structures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580964" y="2617508"/>
            <a:ext cx="6074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Do the activities 1 and 2 – you have seven minutes to do them!</a:t>
            </a:r>
          </a:p>
          <a:p>
            <a:endParaRPr lang="en-GB" dirty="0" smtClean="0"/>
          </a:p>
          <a:p>
            <a:r>
              <a:rPr lang="en-GB" dirty="0" smtClean="0"/>
              <a:t>The clock is ticking…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6882" y="1334670"/>
            <a:ext cx="5209066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Parallel:  Mary likes hik</a:t>
            </a:r>
            <a:r>
              <a:rPr lang="en-US" u="sng" dirty="0" smtClean="0"/>
              <a:t>ing</a:t>
            </a:r>
            <a:r>
              <a:rPr lang="en-US" dirty="0" smtClean="0"/>
              <a:t>, swimm</a:t>
            </a:r>
            <a:r>
              <a:rPr lang="en-US" u="sng" dirty="0" smtClean="0"/>
              <a:t>ing</a:t>
            </a:r>
            <a:r>
              <a:rPr lang="en-US" dirty="0" smtClean="0"/>
              <a:t>, and </a:t>
            </a:r>
            <a:r>
              <a:rPr lang="en-US" sz="2400" dirty="0" smtClean="0"/>
              <a:t>to ride</a:t>
            </a:r>
            <a:r>
              <a:rPr lang="en-US" sz="2400" dirty="0" smtClean="0">
                <a:effectLst>
                  <a:outerShdw blurRad="50800" dist="38100" dir="2700000">
                    <a:srgbClr val="FFFF00">
                      <a:alpha val="43000"/>
                    </a:srgbClr>
                  </a:outerShdw>
                </a:effectLst>
              </a:rPr>
              <a:t> </a:t>
            </a:r>
            <a:r>
              <a:rPr lang="en-US" dirty="0" smtClean="0"/>
              <a:t>a bicycle.</a:t>
            </a:r>
          </a:p>
          <a:p>
            <a:endParaRPr lang="en-US" dirty="0" smtClean="0"/>
          </a:p>
          <a:p>
            <a:r>
              <a:rPr lang="en-US" dirty="0" smtClean="0"/>
              <a:t>Parallel:  Mary likes hik</a:t>
            </a:r>
            <a:r>
              <a:rPr lang="en-US" u="sng" dirty="0" smtClean="0"/>
              <a:t>ing</a:t>
            </a:r>
            <a:r>
              <a:rPr lang="en-US" dirty="0" smtClean="0"/>
              <a:t>, swimm</a:t>
            </a:r>
            <a:r>
              <a:rPr lang="en-US" u="sng" dirty="0" smtClean="0"/>
              <a:t>ing</a:t>
            </a:r>
            <a:r>
              <a:rPr lang="en-US" dirty="0" smtClean="0"/>
              <a:t>, and </a:t>
            </a:r>
            <a:r>
              <a:rPr lang="en-US" sz="2400" dirty="0" smtClean="0"/>
              <a:t>rid</a:t>
            </a:r>
            <a:r>
              <a:rPr lang="en-US" sz="2400" u="sng" dirty="0" smtClean="0"/>
              <a:t>ing</a:t>
            </a:r>
            <a:r>
              <a:rPr lang="en-US" dirty="0" smtClean="0"/>
              <a:t> a bicycle.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 bright="-9000" contrast="13000"/>
          </a:blip>
          <a:stretch>
            <a:fillRect/>
          </a:stretch>
        </p:blipFill>
        <p:spPr>
          <a:xfrm>
            <a:off x="6600454" y="2565676"/>
            <a:ext cx="430987" cy="4309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480" y="1498202"/>
            <a:ext cx="571922" cy="5140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01034" y="531276"/>
            <a:ext cx="186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Parallel structures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635" y="3478004"/>
            <a:ext cx="430987" cy="4309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775" y="1821801"/>
            <a:ext cx="571922" cy="5140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470526"/>
            <a:ext cx="9116649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 Parallel:  The production manager was asked to write his report quick</a:t>
            </a:r>
            <a:r>
              <a:rPr lang="en-US" b="1" u="sng" dirty="0" smtClean="0"/>
              <a:t>ly</a:t>
            </a:r>
            <a:r>
              <a:rPr lang="en-US" b="1" dirty="0" smtClean="0"/>
              <a:t>, </a:t>
            </a:r>
          </a:p>
          <a:p>
            <a:r>
              <a:rPr lang="en-US" b="1" dirty="0" smtClean="0"/>
              <a:t>accurate</a:t>
            </a:r>
            <a:r>
              <a:rPr lang="en-US" b="1" u="sng" dirty="0" smtClean="0"/>
              <a:t>ly</a:t>
            </a:r>
            <a:r>
              <a:rPr lang="en-US" b="1" dirty="0" smtClean="0"/>
              <a:t>, </a:t>
            </a:r>
            <a:r>
              <a:rPr lang="en-US" sz="2400" b="1" dirty="0" smtClean="0">
                <a:solidFill>
                  <a:srgbClr val="000000"/>
                </a:solidFill>
              </a:rPr>
              <a:t>and in a detailed manner.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Parallel:  The production manager was asked to write his report quick</a:t>
            </a:r>
            <a:r>
              <a:rPr lang="en-US" b="1" u="sng" dirty="0" smtClean="0"/>
              <a:t>ly</a:t>
            </a:r>
            <a:r>
              <a:rPr lang="en-US" b="1" dirty="0" smtClean="0"/>
              <a:t>, accurate</a:t>
            </a:r>
            <a:r>
              <a:rPr lang="en-US" u="sng" dirty="0" smtClean="0"/>
              <a:t>ly</a:t>
            </a:r>
            <a:r>
              <a:rPr lang="en-US" b="1" dirty="0" smtClean="0"/>
              <a:t>, and </a:t>
            </a:r>
            <a:r>
              <a:rPr lang="en-US" sz="2400" b="1" dirty="0" smtClean="0">
                <a:solidFill>
                  <a:srgbClr val="000000"/>
                </a:solidFill>
              </a:rPr>
              <a:t>thorough</a:t>
            </a:r>
            <a:r>
              <a:rPr lang="en-US" sz="2400" b="1" u="sng" dirty="0" smtClean="0">
                <a:solidFill>
                  <a:srgbClr val="000000"/>
                </a:solidFill>
              </a:rPr>
              <a:t>ly</a:t>
            </a:r>
            <a:r>
              <a:rPr lang="en-US" b="1" dirty="0" smtClean="0"/>
              <a:t>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45757" y="1127342"/>
            <a:ext cx="29618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Grammar talk act 1 – Answer:</a:t>
            </a:r>
          </a:p>
          <a:p>
            <a:r>
              <a:rPr lang="en-GB" dirty="0" smtClean="0"/>
              <a:t>1.A</a:t>
            </a:r>
          </a:p>
          <a:p>
            <a:r>
              <a:rPr lang="en-GB" dirty="0" smtClean="0"/>
              <a:t>2.B</a:t>
            </a:r>
          </a:p>
          <a:p>
            <a:r>
              <a:rPr lang="en-GB" dirty="0" smtClean="0"/>
              <a:t>3.A</a:t>
            </a:r>
          </a:p>
          <a:p>
            <a:endParaRPr lang="en-GB" dirty="0" smtClean="0"/>
          </a:p>
          <a:p>
            <a:r>
              <a:rPr lang="en-GB" dirty="0" smtClean="0"/>
              <a:t>Grammar talk 2 – Answer:</a:t>
            </a:r>
          </a:p>
          <a:p>
            <a:r>
              <a:rPr lang="en-GB" dirty="0"/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4613034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200" dirty="0"/>
              <a:t>D</a:t>
            </a:r>
            <a:r>
              <a:rPr lang="en-GB" sz="2200" dirty="0" smtClean="0"/>
              <a:t>id you change your answers or have you got it right in the first place?</a:t>
            </a:r>
            <a:endParaRPr lang="en-GB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3029" y="1921876"/>
            <a:ext cx="723884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On the previous classes we have learned. </a:t>
            </a:r>
            <a:endParaRPr lang="en-GB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2615" y="842267"/>
            <a:ext cx="69358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Check your answers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1 - This car is both too big and too pollutant. You have to get a new one.</a:t>
            </a:r>
          </a:p>
          <a:p>
            <a:endParaRPr lang="en-GB" dirty="0" smtClean="0"/>
          </a:p>
          <a:p>
            <a:r>
              <a:rPr lang="en-GB" dirty="0" smtClean="0"/>
              <a:t>3 – Living sustainably means knowing your impact on life, respecting the</a:t>
            </a:r>
          </a:p>
          <a:p>
            <a:r>
              <a:rPr lang="en-GB" dirty="0" smtClean="0"/>
              <a:t>environment doing the right things, and doing things right.</a:t>
            </a:r>
          </a:p>
          <a:p>
            <a:endParaRPr lang="en-GB" dirty="0" smtClean="0"/>
          </a:p>
          <a:p>
            <a:r>
              <a:rPr lang="en-GB" dirty="0" smtClean="0"/>
              <a:t>4 – This new business is economically viable, but not socially correct.  </a:t>
            </a:r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95644" y="2526802"/>
            <a:ext cx="51038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00" dirty="0" smtClean="0"/>
              <a:t>Why do we use parallel structures?</a:t>
            </a:r>
            <a:endParaRPr lang="en-GB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4072" y="2060316"/>
            <a:ext cx="76760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By using parallel structures makes the text clearer, better organized, and</a:t>
            </a:r>
          </a:p>
          <a:p>
            <a:r>
              <a:rPr lang="en-GB" sz="2000" dirty="0" smtClean="0"/>
              <a:t>easier to understand.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7526" y="1461436"/>
            <a:ext cx="7609707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900" dirty="0" smtClean="0"/>
              <a:t>How far would you go in order to protect nature?</a:t>
            </a:r>
            <a:endParaRPr lang="en-GB" sz="29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339" y="2602096"/>
            <a:ext cx="2857500" cy="284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60842" y="192505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3"/>
              </a:rPr>
              <a:t>Protecting Whales </a:t>
            </a:r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1619" y="3871115"/>
            <a:ext cx="7606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r>
              <a:rPr lang="en-GB" dirty="0" smtClean="0"/>
              <a:t>Count on me to…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49727" y="759577"/>
            <a:ext cx="715440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r>
              <a:rPr lang="en-GB" dirty="0" smtClean="0"/>
              <a:t>I’m out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                          Don’t count on me.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184" y="1762282"/>
            <a:ext cx="188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I’m not doing this.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18696" y="609024"/>
            <a:ext cx="76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I’m in.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9657" y="5921787"/>
            <a:ext cx="138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Count me in.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8946" y="2915541"/>
            <a:ext cx="1309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I’m all for it.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61013" y="4794445"/>
            <a:ext cx="143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I’m on board.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77413" y="492402"/>
            <a:ext cx="109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I’m there.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07288" y="3244334"/>
            <a:ext cx="152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Count me out.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18696" y="5675586"/>
            <a:ext cx="102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Forget it.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71794" y="3563439"/>
            <a:ext cx="146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Not a chance.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7942" y="372526"/>
            <a:ext cx="108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Go chatty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645758" y="1775240"/>
            <a:ext cx="18021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 favour</a:t>
            </a:r>
          </a:p>
          <a:p>
            <a:endParaRPr lang="en-GB" dirty="0" smtClean="0"/>
          </a:p>
          <a:p>
            <a:r>
              <a:rPr lang="en-GB" dirty="0" smtClean="0"/>
              <a:t>I’m in.</a:t>
            </a:r>
          </a:p>
          <a:p>
            <a:r>
              <a:rPr lang="en-GB" dirty="0" smtClean="0"/>
              <a:t>Count me in.</a:t>
            </a:r>
          </a:p>
          <a:p>
            <a:r>
              <a:rPr lang="en-GB" dirty="0" smtClean="0"/>
              <a:t>I’m all for it.</a:t>
            </a:r>
          </a:p>
          <a:p>
            <a:r>
              <a:rPr lang="en-GB" dirty="0" smtClean="0"/>
              <a:t>I’m there.</a:t>
            </a:r>
          </a:p>
          <a:p>
            <a:r>
              <a:rPr lang="en-GB" dirty="0" smtClean="0"/>
              <a:t>Count on me to…</a:t>
            </a:r>
          </a:p>
          <a:p>
            <a:r>
              <a:rPr lang="en-GB" dirty="0" smtClean="0"/>
              <a:t>I’m on board.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46563" y="1775240"/>
            <a:ext cx="19968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Not in favour</a:t>
            </a:r>
          </a:p>
          <a:p>
            <a:endParaRPr lang="en-GB" dirty="0" smtClean="0"/>
          </a:p>
          <a:p>
            <a:r>
              <a:rPr lang="en-GB" dirty="0" smtClean="0"/>
              <a:t>I’m out</a:t>
            </a:r>
          </a:p>
          <a:p>
            <a:r>
              <a:rPr lang="en-GB" dirty="0" smtClean="0"/>
              <a:t>Forget it.</a:t>
            </a:r>
          </a:p>
          <a:p>
            <a:r>
              <a:rPr lang="en-GB" dirty="0" smtClean="0"/>
              <a:t>Don’t count on me.</a:t>
            </a:r>
          </a:p>
          <a:p>
            <a:r>
              <a:rPr lang="en-GB" dirty="0" smtClean="0"/>
              <a:t>I’m not doing this.</a:t>
            </a:r>
          </a:p>
          <a:p>
            <a:r>
              <a:rPr lang="en-GB" dirty="0" smtClean="0"/>
              <a:t>Not a chance.</a:t>
            </a:r>
          </a:p>
          <a:p>
            <a:r>
              <a:rPr lang="en-GB" dirty="0" smtClean="0"/>
              <a:t>Count me out.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5987" y="1490165"/>
            <a:ext cx="2253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Invite your partner to: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81421" y="2022225"/>
            <a:ext cx="86289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 - You are going to protect an endangered species. You are going to feed baby polar bears</a:t>
            </a:r>
          </a:p>
          <a:p>
            <a:r>
              <a:rPr lang="en-GB" dirty="0" smtClean="0"/>
              <a:t>in the </a:t>
            </a:r>
            <a:r>
              <a:rPr lang="en-GB" dirty="0"/>
              <a:t>N</a:t>
            </a:r>
            <a:r>
              <a:rPr lang="en-GB" dirty="0" smtClean="0"/>
              <a:t>orth Pole.</a:t>
            </a:r>
          </a:p>
          <a:p>
            <a:endParaRPr lang="en-GB" dirty="0" smtClean="0"/>
          </a:p>
          <a:p>
            <a:r>
              <a:rPr lang="en-GB" dirty="0" smtClean="0"/>
              <a:t>B – You are going to participate with the Sea Shepherd in a trip to Antarctica to protect</a:t>
            </a:r>
          </a:p>
          <a:p>
            <a:r>
              <a:rPr lang="en-GB" dirty="0" smtClean="0"/>
              <a:t>whales it maybe dangerous.</a:t>
            </a:r>
          </a:p>
          <a:p>
            <a:endParaRPr lang="en-GB" dirty="0" smtClean="0"/>
          </a:p>
          <a:p>
            <a:r>
              <a:rPr lang="en-GB" dirty="0" smtClean="0"/>
              <a:t>C – You are going to Praia do Forte in Bahia to save some turtles. All expenses will</a:t>
            </a:r>
          </a:p>
          <a:p>
            <a:r>
              <a:rPr lang="en-GB" dirty="0" smtClean="0"/>
              <a:t>be paid by </a:t>
            </a:r>
            <a:r>
              <a:rPr lang="en-GB" dirty="0" err="1" smtClean="0"/>
              <a:t>Projeto</a:t>
            </a:r>
            <a:r>
              <a:rPr lang="en-GB" dirty="0" smtClean="0"/>
              <a:t> Tamar. 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99542" y="1801156"/>
            <a:ext cx="6190254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 smtClean="0"/>
              <a:t>Incorporating 2 – Discuss it for real!</a:t>
            </a:r>
          </a:p>
          <a:p>
            <a:endParaRPr lang="en-GB" sz="2600" dirty="0" smtClean="0"/>
          </a:p>
          <a:p>
            <a:endParaRPr lang="en-GB" sz="2600" dirty="0" smtClean="0"/>
          </a:p>
          <a:p>
            <a:endParaRPr lang="en-GB" sz="2600" dirty="0" smtClean="0"/>
          </a:p>
          <a:p>
            <a:r>
              <a:rPr lang="en-GB" sz="2600" dirty="0" smtClean="0"/>
              <a:t>Use all the expressions learned in this unit.</a:t>
            </a:r>
            <a:endParaRPr lang="en-GB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01263" y="2215811"/>
            <a:ext cx="4426431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700" dirty="0" smtClean="0"/>
              <a:t>Reading practice!</a:t>
            </a:r>
            <a:endParaRPr lang="en-GB" sz="4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319327" y="1218048"/>
            <a:ext cx="3862769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 dirty="0" smtClean="0">
                <a:latin typeface="Calibri" charset="0"/>
              </a:rPr>
              <a:t>Language used to talk about frequency.</a:t>
            </a:r>
          </a:p>
          <a:p>
            <a:endParaRPr lang="en-GB" dirty="0">
              <a:latin typeface="Calibri" charset="0"/>
            </a:endParaRPr>
          </a:p>
          <a:p>
            <a:r>
              <a:rPr lang="en-GB" dirty="0">
                <a:latin typeface="Calibri" charset="0"/>
              </a:rPr>
              <a:t>Never</a:t>
            </a:r>
          </a:p>
          <a:p>
            <a:r>
              <a:rPr lang="en-GB" dirty="0">
                <a:latin typeface="Calibri" charset="0"/>
              </a:rPr>
              <a:t>Hardly ever</a:t>
            </a:r>
          </a:p>
          <a:p>
            <a:r>
              <a:rPr lang="en-GB" dirty="0">
                <a:latin typeface="Calibri" charset="0"/>
              </a:rPr>
              <a:t>Seldom (almost never)</a:t>
            </a:r>
          </a:p>
          <a:p>
            <a:r>
              <a:rPr lang="en-GB" dirty="0">
                <a:latin typeface="Calibri" charset="0"/>
              </a:rPr>
              <a:t>Every once in a while</a:t>
            </a:r>
          </a:p>
          <a:p>
            <a:r>
              <a:rPr lang="en-GB" dirty="0">
                <a:latin typeface="Calibri" charset="0"/>
              </a:rPr>
              <a:t>Every now and then</a:t>
            </a:r>
          </a:p>
          <a:p>
            <a:r>
              <a:rPr lang="en-GB" dirty="0">
                <a:latin typeface="Calibri" charset="0"/>
              </a:rPr>
              <a:t>Sometimes</a:t>
            </a:r>
          </a:p>
          <a:p>
            <a:r>
              <a:rPr lang="en-GB" dirty="0">
                <a:latin typeface="Calibri" charset="0"/>
              </a:rPr>
              <a:t>Every other day</a:t>
            </a:r>
          </a:p>
          <a:p>
            <a:r>
              <a:rPr lang="en-GB" dirty="0">
                <a:latin typeface="Calibri" charset="0"/>
              </a:rPr>
              <a:t>More often than not</a:t>
            </a:r>
          </a:p>
          <a:p>
            <a:r>
              <a:rPr lang="en-GB" dirty="0">
                <a:latin typeface="Calibri" charset="0"/>
              </a:rPr>
              <a:t>Often</a:t>
            </a:r>
          </a:p>
          <a:p>
            <a:r>
              <a:rPr lang="en-GB" dirty="0">
                <a:latin typeface="Calibri" charset="0"/>
              </a:rPr>
              <a:t>Nearly always</a:t>
            </a:r>
          </a:p>
          <a:p>
            <a:r>
              <a:rPr lang="en-GB" dirty="0">
                <a:latin typeface="Calibri" charset="0"/>
              </a:rPr>
              <a:t>Always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92540" y="1399460"/>
            <a:ext cx="3706526" cy="3985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00" dirty="0" smtClean="0"/>
              <a:t>Usage of expressions such as:</a:t>
            </a:r>
          </a:p>
          <a:p>
            <a:endParaRPr lang="en-GB" sz="2300" dirty="0"/>
          </a:p>
          <a:p>
            <a:r>
              <a:rPr lang="en-GB" sz="2300" dirty="0" smtClean="0"/>
              <a:t>As far as</a:t>
            </a:r>
          </a:p>
          <a:p>
            <a:endParaRPr lang="en-GB" sz="2300" dirty="0" smtClean="0"/>
          </a:p>
          <a:p>
            <a:r>
              <a:rPr lang="en-GB" sz="2300" dirty="0" smtClean="0"/>
              <a:t>As long as</a:t>
            </a:r>
          </a:p>
          <a:p>
            <a:endParaRPr lang="en-GB" sz="2300" dirty="0" smtClean="0"/>
          </a:p>
          <a:p>
            <a:r>
              <a:rPr lang="en-GB" sz="2300" dirty="0" smtClean="0"/>
              <a:t>As much as</a:t>
            </a:r>
          </a:p>
          <a:p>
            <a:endParaRPr lang="en-GB" sz="2300" dirty="0" smtClean="0"/>
          </a:p>
          <a:p>
            <a:r>
              <a:rPr lang="en-GB" sz="2300" dirty="0" smtClean="0"/>
              <a:t>As soon as</a:t>
            </a:r>
          </a:p>
          <a:p>
            <a:endParaRPr lang="en-GB" sz="2300" dirty="0" smtClean="0"/>
          </a:p>
          <a:p>
            <a:r>
              <a:rPr lang="en-GB" sz="2300" dirty="0" smtClean="0"/>
              <a:t>As often as</a:t>
            </a:r>
            <a:endParaRPr lang="en-GB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6699" y="636700"/>
            <a:ext cx="687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the degree or extent that: </a:t>
            </a:r>
            <a:r>
              <a:rPr lang="en-US" b="1" i="1" dirty="0" smtClean="0">
                <a:effectLst>
                  <a:outerShdw blurRad="50800" dist="38100" dir="2700000">
                    <a:srgbClr val="FFFF00">
                      <a:alpha val="43000"/>
                    </a:srgbClr>
                  </a:outerShdw>
                </a:effectLst>
              </a:rPr>
              <a:t>They returned at nine, as far as we know</a:t>
            </a:r>
            <a:r>
              <a:rPr lang="en-US" i="1" dirty="0" smtClean="0">
                <a:effectLst>
                  <a:outerShdw blurRad="50800" dist="38100" dir="2700000">
                    <a:srgbClr val="FFFF00">
                      <a:alpha val="43000"/>
                    </a:srgbClr>
                  </a:outerShdw>
                </a:effectLst>
              </a:rPr>
              <a:t>.</a:t>
            </a:r>
            <a:endParaRPr lang="en-GB" dirty="0">
              <a:effectLst>
                <a:outerShdw blurRad="50800" dist="38100" dir="2700000">
                  <a:srgbClr val="FFFF00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2287" y="267368"/>
            <a:ext cx="103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 far as: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88527" y="1549148"/>
            <a:ext cx="522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During the time that: </a:t>
            </a:r>
            <a:r>
              <a:rPr lang="en-US" b="1" i="1" dirty="0" smtClean="0">
                <a:effectLst>
                  <a:outerShdw blurRad="50800" dist="38100" dir="2700000">
                    <a:srgbClr val="FFFF00">
                      <a:alpha val="43000"/>
                    </a:srgbClr>
                  </a:outerShdw>
                </a:effectLst>
              </a:rPr>
              <a:t>I'll stay as long as you need me.</a:t>
            </a:r>
            <a:endParaRPr lang="en-GB" b="1" dirty="0">
              <a:effectLst>
                <a:outerShdw blurRad="50800" dist="38100" dir="2700000">
                  <a:srgbClr val="FFFF00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2287" y="1179816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 long as: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88527" y="2687053"/>
            <a:ext cx="5018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Although</a:t>
            </a:r>
            <a:r>
              <a:rPr lang="en-US" b="1" dirty="0" smtClean="0"/>
              <a:t>: </a:t>
            </a:r>
            <a:r>
              <a:rPr lang="en-US" b="1" dirty="0" smtClean="0">
                <a:effectLst>
                  <a:outerShdw blurRad="50800" dist="38100" dir="2700000">
                    <a:srgbClr val="FFFF00">
                      <a:alpha val="43000"/>
                    </a:srgbClr>
                  </a:outerShdw>
                </a:effectLst>
              </a:rPr>
              <a:t>As </a:t>
            </a:r>
            <a:r>
              <a:rPr lang="en-US" b="1" i="1" dirty="0" smtClean="0">
                <a:effectLst>
                  <a:outerShdw blurRad="50800" dist="38100" dir="2700000">
                    <a:srgbClr val="FFFF00">
                      <a:alpha val="43000"/>
                    </a:srgbClr>
                  </a:outerShdw>
                </a:effectLst>
              </a:rPr>
              <a:t>Much as I would like to come, I can't.</a:t>
            </a:r>
            <a:endParaRPr lang="en-GB" b="1" dirty="0">
              <a:effectLst>
                <a:outerShdw blurRad="50800" dist="38100" dir="2700000">
                  <a:srgbClr val="FFFF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287" y="2098842"/>
            <a:ext cx="1300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 much as: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72287" y="3720501"/>
            <a:ext cx="8691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immediately at or after another event: </a:t>
            </a:r>
            <a:r>
              <a:rPr lang="en-US" b="1" i="1" dirty="0" smtClean="0">
                <a:effectLst>
                  <a:outerShdw blurRad="50800" dist="38100" dir="2700000">
                    <a:srgbClr val="FFFF00">
                      <a:alpha val="43000"/>
                    </a:srgbClr>
                  </a:outerShdw>
                </a:effectLst>
              </a:rPr>
              <a:t>I’ll go to bed as soon as I finish my homework</a:t>
            </a:r>
            <a:r>
              <a:rPr lang="en-US" dirty="0" smtClean="0"/>
              <a:t>.	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2287" y="3235158"/>
            <a:ext cx="123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 soon as: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088527" y="4964668"/>
            <a:ext cx="423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Frequently: </a:t>
            </a:r>
            <a:r>
              <a:rPr lang="en-US" b="1" i="1" dirty="0" smtClean="0">
                <a:effectLst>
                  <a:outerShdw blurRad="50800" dist="38100" dir="2700000">
                    <a:srgbClr val="FFFF00">
                      <a:alpha val="43000"/>
                    </a:srgbClr>
                  </a:outerShdw>
                </a:effectLst>
              </a:rPr>
              <a:t>I ride my bike as often as I can.</a:t>
            </a:r>
            <a:endParaRPr lang="en-GB" b="1" i="1" dirty="0">
              <a:effectLst>
                <a:outerShdw blurRad="50800" dist="38100" dir="2700000">
                  <a:srgbClr val="FFFF00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9081" y="4366832"/>
            <a:ext cx="127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 often as: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316" y="5953833"/>
            <a:ext cx="1163248" cy="556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1974" y="1710451"/>
            <a:ext cx="3846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You are going to the beach, aren’t you?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25460" y="2889625"/>
            <a:ext cx="671209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A) I am asking you a question to which I don’t know the answer.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B) I am not really interested in the answer. I’m emphasising the idea of</a:t>
            </a:r>
          </a:p>
          <a:p>
            <a:r>
              <a:rPr lang="en-GB" dirty="0" smtClean="0"/>
              <a:t>going to the beach.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125230" y="465406"/>
            <a:ext cx="12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Sound Spot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54818" y="1541997"/>
            <a:ext cx="276980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Sound spot act 1</a:t>
            </a:r>
          </a:p>
          <a:p>
            <a:endParaRPr lang="en-GB" dirty="0" smtClean="0"/>
          </a:p>
          <a:p>
            <a:r>
              <a:rPr lang="en-GB" dirty="0" smtClean="0"/>
              <a:t>1. Knows the answer (a)</a:t>
            </a:r>
          </a:p>
          <a:p>
            <a:endParaRPr lang="en-GB" dirty="0" smtClean="0"/>
          </a:p>
          <a:p>
            <a:r>
              <a:rPr lang="en-GB" dirty="0" smtClean="0"/>
              <a:t>2. Curious (</a:t>
            </a:r>
            <a:r>
              <a:rPr lang="en-GB" dirty="0" err="1" smtClean="0"/>
              <a:t>b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dirty="0" smtClean="0"/>
              <a:t>3. Intonation goes down (</a:t>
            </a:r>
            <a:r>
              <a:rPr lang="en-GB" dirty="0" err="1" smtClean="0"/>
              <a:t>b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dirty="0" smtClean="0"/>
              <a:t>4. Intonation goes up (a)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1904" y="1814114"/>
            <a:ext cx="75670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Sound spot act 2</a:t>
            </a:r>
          </a:p>
          <a:p>
            <a:endParaRPr lang="en-GB" dirty="0" smtClean="0"/>
          </a:p>
          <a:p>
            <a:r>
              <a:rPr lang="en-GB" dirty="0" smtClean="0"/>
              <a:t>When the intonation goes down you are not really interested in the answer. (1)</a:t>
            </a:r>
          </a:p>
          <a:p>
            <a:endParaRPr lang="en-GB" dirty="0" smtClean="0"/>
          </a:p>
          <a:p>
            <a:r>
              <a:rPr lang="en-GB" dirty="0" smtClean="0"/>
              <a:t>When the intonation goes up you are asking a question. (2)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86584" y="1703942"/>
            <a:ext cx="646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Ask three questions to your partner and use the intonation learned.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334749" y="3161742"/>
            <a:ext cx="917977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00" dirty="0" smtClean="0"/>
              <a:t>Up</a:t>
            </a:r>
            <a:endParaRPr lang="en-GB" sz="4900" dirty="0"/>
          </a:p>
        </p:txBody>
      </p:sp>
      <p:sp>
        <p:nvSpPr>
          <p:cNvPr id="6" name="TextBox 5"/>
          <p:cNvSpPr txBox="1"/>
          <p:nvPr/>
        </p:nvSpPr>
        <p:spPr>
          <a:xfrm>
            <a:off x="6673743" y="3148784"/>
            <a:ext cx="171002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00" dirty="0" smtClean="0"/>
              <a:t>Down</a:t>
            </a:r>
          </a:p>
          <a:p>
            <a:endParaRPr lang="en-GB" sz="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908</Words>
  <Application>Microsoft Macintosh PowerPoint</Application>
  <PresentationFormat>On-screen Show (4:3)</PresentationFormat>
  <Paragraphs>182</Paragraphs>
  <Slides>29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>Particular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Arnaldo Rebello Jr</dc:creator>
  <cp:lastModifiedBy>Arnaldo Rebello Jr</cp:lastModifiedBy>
  <cp:revision>1</cp:revision>
  <dcterms:created xsi:type="dcterms:W3CDTF">2013-08-17T03:24:00Z</dcterms:created>
  <dcterms:modified xsi:type="dcterms:W3CDTF">2013-08-17T05:03:19Z</dcterms:modified>
</cp:coreProperties>
</file>