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8"/>
  </p:notesMasterIdLst>
  <p:sldIdLst>
    <p:sldId id="258" r:id="rId2"/>
    <p:sldId id="259" r:id="rId3"/>
    <p:sldId id="260" r:id="rId4"/>
    <p:sldId id="263" r:id="rId5"/>
    <p:sldId id="268" r:id="rId6"/>
    <p:sldId id="273" r:id="rId7"/>
    <p:sldId id="283" r:id="rId8"/>
    <p:sldId id="306" r:id="rId9"/>
    <p:sldId id="289" r:id="rId10"/>
    <p:sldId id="284" r:id="rId11"/>
    <p:sldId id="285" r:id="rId12"/>
    <p:sldId id="308" r:id="rId13"/>
    <p:sldId id="286" r:id="rId14"/>
    <p:sldId id="310" r:id="rId15"/>
    <p:sldId id="311" r:id="rId16"/>
    <p:sldId id="297" r:id="rId17"/>
    <p:sldId id="287" r:id="rId18"/>
    <p:sldId id="312" r:id="rId19"/>
    <p:sldId id="313" r:id="rId20"/>
    <p:sldId id="290" r:id="rId21"/>
    <p:sldId id="307" r:id="rId22"/>
    <p:sldId id="288" r:id="rId23"/>
    <p:sldId id="291" r:id="rId24"/>
    <p:sldId id="292" r:id="rId25"/>
    <p:sldId id="293" r:id="rId26"/>
    <p:sldId id="294" r:id="rId27"/>
    <p:sldId id="295" r:id="rId28"/>
    <p:sldId id="296" r:id="rId29"/>
    <p:sldId id="298" r:id="rId30"/>
    <p:sldId id="299" r:id="rId31"/>
    <p:sldId id="300" r:id="rId32"/>
    <p:sldId id="303" r:id="rId33"/>
    <p:sldId id="301" r:id="rId34"/>
    <p:sldId id="302" r:id="rId35"/>
    <p:sldId id="304" r:id="rId36"/>
    <p:sldId id="305" r:id="rId37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8D02A-CF7B-334D-8869-6A998D542401}" type="datetimeFigureOut">
              <a:rPr lang="pt-BR" smtClean="0"/>
              <a:pPr/>
              <a:t>8/23/13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24C28-5864-5946-9786-1DA636F935F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8/23/13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8/23/13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8/23/13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8/23/13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8/23/13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8/23/13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8/23/13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8/23/13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8/23/13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8/23/13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8/23/13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797D-17CE-A84C-9007-B67DBA83F4C6}" type="datetimeFigureOut">
              <a:rPr lang="pt-BR" smtClean="0"/>
              <a:pPr/>
              <a:t>8/23/13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ww.youtube.com/watch?v=_yio6kQrlYQ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ww.youtube.com/watch?v=wbuflhKIXp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ww.youtube.com/watch?v=tIncaxtPgp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ww.youtube.com/watch?v=Ase7-ws6VH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0208" y="1461758"/>
            <a:ext cx="338556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00" dirty="0" smtClean="0"/>
              <a:t>Greenwashing </a:t>
            </a:r>
            <a:endParaRPr lang="en-GB" sz="4200" dirty="0"/>
          </a:p>
        </p:txBody>
      </p:sp>
      <p:sp>
        <p:nvSpPr>
          <p:cNvPr id="5" name="TextBox 4"/>
          <p:cNvSpPr txBox="1"/>
          <p:nvPr/>
        </p:nvSpPr>
        <p:spPr>
          <a:xfrm>
            <a:off x="764565" y="2902583"/>
            <a:ext cx="800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 is an strategy used by companies to maker their products appear environmentally</a:t>
            </a:r>
          </a:p>
          <a:p>
            <a:r>
              <a:rPr lang="en-GB" dirty="0" smtClean="0"/>
              <a:t>f</a:t>
            </a:r>
            <a:r>
              <a:rPr lang="en-GB" dirty="0" smtClean="0"/>
              <a:t>riendly but in reality they aren’t.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2431" y="1804272"/>
            <a:ext cx="76586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Do you know any Brazilian companies which are</a:t>
            </a:r>
          </a:p>
          <a:p>
            <a:r>
              <a:rPr lang="en-GB" sz="4400" dirty="0" smtClean="0"/>
              <a:t> greenwashing their products?</a:t>
            </a:r>
            <a:endParaRPr lang="en-GB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3739" y="2086231"/>
            <a:ext cx="7440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How do you fell about them?</a:t>
            </a:r>
            <a:endParaRPr lang="en-GB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pic>
        <p:nvPicPr>
          <p:cNvPr id="4" name="Picture 3" descr="{D6E06339-FB69-4DD8-8E2D-DB8A259B6F33}Tabela_Greenwas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21" y="834738"/>
            <a:ext cx="4429125" cy="401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2431" y="1804272"/>
            <a:ext cx="76586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Do you know any Brazilian companies which are</a:t>
            </a:r>
          </a:p>
          <a:p>
            <a:r>
              <a:rPr lang="en-GB" sz="4400" dirty="0" smtClean="0"/>
              <a:t> environmentally friendly?</a:t>
            </a:r>
            <a:endParaRPr lang="en-GB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3739" y="2086231"/>
            <a:ext cx="7440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How do you fell about them?</a:t>
            </a:r>
            <a:endParaRPr lang="en-GB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4608" y="1231006"/>
            <a:ext cx="83393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Questions that will help you to improve your talking competence.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What does “blue navy” mean?</a:t>
            </a:r>
          </a:p>
          <a:p>
            <a:endParaRPr lang="en-GB" sz="2400" dirty="0" smtClean="0"/>
          </a:p>
          <a:p>
            <a:r>
              <a:rPr lang="en-GB" sz="2400" dirty="0" smtClean="0"/>
              <a:t>How can I say “na verdade isso </a:t>
            </a:r>
            <a:r>
              <a:rPr lang="en-GB" sz="2400" dirty="0" smtClean="0"/>
              <a:t>é um elefante” in English?</a:t>
            </a:r>
          </a:p>
          <a:p>
            <a:endParaRPr lang="en-GB" sz="2400" dirty="0" smtClean="0"/>
          </a:p>
          <a:p>
            <a:r>
              <a:rPr lang="en-GB" sz="2400" dirty="0" smtClean="0"/>
              <a:t>How can I pronounce “strategies” correctly? 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8602" y="1840030"/>
            <a:ext cx="559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Unit 2 – Citizens of the world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4026" y="1295796"/>
            <a:ext cx="73682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hlinkClick r:id="rId3"/>
              </a:rPr>
              <a:t>Citizen of the world </a:t>
            </a:r>
            <a:endParaRPr lang="en-US" sz="5000" dirty="0" smtClean="0"/>
          </a:p>
          <a:p>
            <a:endParaRPr lang="en-GB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1720" y="2226379"/>
            <a:ext cx="79061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Are you doing something to make the world a better place?</a:t>
            </a:r>
            <a:endParaRPr lang="en-GB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319327" y="1218048"/>
            <a:ext cx="3862769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dirty="0" smtClean="0">
                <a:latin typeface="Calibri" charset="0"/>
              </a:rPr>
              <a:t>Language used to talk about frequency.</a:t>
            </a:r>
          </a:p>
          <a:p>
            <a:endParaRPr lang="en-GB" dirty="0">
              <a:latin typeface="Calibri" charset="0"/>
            </a:endParaRPr>
          </a:p>
          <a:p>
            <a:r>
              <a:rPr lang="en-GB" dirty="0">
                <a:latin typeface="Calibri" charset="0"/>
              </a:rPr>
              <a:t>Never</a:t>
            </a:r>
          </a:p>
          <a:p>
            <a:r>
              <a:rPr lang="en-GB" dirty="0">
                <a:latin typeface="Calibri" charset="0"/>
              </a:rPr>
              <a:t>Hardly ever</a:t>
            </a:r>
          </a:p>
          <a:p>
            <a:r>
              <a:rPr lang="en-GB" dirty="0">
                <a:latin typeface="Calibri" charset="0"/>
              </a:rPr>
              <a:t>Seldom (almost never)</a:t>
            </a:r>
          </a:p>
          <a:p>
            <a:r>
              <a:rPr lang="en-GB" dirty="0">
                <a:latin typeface="Calibri" charset="0"/>
              </a:rPr>
              <a:t>Every once in a while</a:t>
            </a:r>
          </a:p>
          <a:p>
            <a:r>
              <a:rPr lang="en-GB" dirty="0">
                <a:latin typeface="Calibri" charset="0"/>
              </a:rPr>
              <a:t>Every now and then</a:t>
            </a:r>
          </a:p>
          <a:p>
            <a:r>
              <a:rPr lang="en-GB" dirty="0">
                <a:latin typeface="Calibri" charset="0"/>
              </a:rPr>
              <a:t>Sometimes</a:t>
            </a:r>
          </a:p>
          <a:p>
            <a:r>
              <a:rPr lang="en-GB" dirty="0">
                <a:latin typeface="Calibri" charset="0"/>
              </a:rPr>
              <a:t>Every other day</a:t>
            </a:r>
          </a:p>
          <a:p>
            <a:r>
              <a:rPr lang="en-GB" dirty="0">
                <a:latin typeface="Calibri" charset="0"/>
              </a:rPr>
              <a:t>More often than not</a:t>
            </a:r>
          </a:p>
          <a:p>
            <a:r>
              <a:rPr lang="en-GB" dirty="0">
                <a:latin typeface="Calibri" charset="0"/>
              </a:rPr>
              <a:t>Often</a:t>
            </a:r>
          </a:p>
          <a:p>
            <a:r>
              <a:rPr lang="en-GB" dirty="0">
                <a:latin typeface="Calibri" charset="0"/>
              </a:rPr>
              <a:t>Nearly always</a:t>
            </a:r>
          </a:p>
          <a:p>
            <a:r>
              <a:rPr lang="en-GB" dirty="0">
                <a:latin typeface="Calibri" charset="0"/>
              </a:rPr>
              <a:t>Always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0368" y="1269880"/>
            <a:ext cx="681130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200" dirty="0" smtClean="0"/>
              <a:t>Cosmopolitan</a:t>
            </a:r>
            <a:endParaRPr lang="en-GB" sz="9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1421" y="2267643"/>
            <a:ext cx="865926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0" dirty="0" smtClean="0">
                <a:hlinkClick r:id="rId3"/>
              </a:rPr>
              <a:t>São Paulo the most cosmopolitan city in South America</a:t>
            </a:r>
            <a:endParaRPr lang="en-US" sz="4500" dirty="0" smtClean="0"/>
          </a:p>
          <a:p>
            <a:endParaRPr lang="en-GB" sz="4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9771" y="2384325"/>
            <a:ext cx="78149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A place gathering people from many different countries and cultures.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A person familiar with many different countries and cultures.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A cocktail typically made with Vodka, Cointreau, cranberry juice and lime juice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40368" y="1269880"/>
            <a:ext cx="148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Cosmopolitan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4749" y="2060316"/>
            <a:ext cx="72557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What do you understand by Summarizing?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060" y="2061159"/>
            <a:ext cx="7767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Note: Those words and expressions were used by Mr. Appiah</a:t>
            </a:r>
          </a:p>
          <a:p>
            <a:r>
              <a:rPr lang="en-GB" sz="2400" dirty="0" smtClean="0"/>
              <a:t>for summarizing his extract.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895" y="1580871"/>
            <a:ext cx="21426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Part A</a:t>
            </a:r>
          </a:p>
          <a:p>
            <a:endParaRPr lang="en-GB" sz="3600" dirty="0" smtClean="0"/>
          </a:p>
          <a:p>
            <a:r>
              <a:rPr lang="en-GB" sz="3600" dirty="0" smtClean="0"/>
              <a:t>Basically</a:t>
            </a:r>
          </a:p>
          <a:p>
            <a:endParaRPr lang="en-GB" sz="3600" dirty="0" smtClean="0"/>
          </a:p>
          <a:p>
            <a:r>
              <a:rPr lang="en-GB" sz="3600" dirty="0" smtClean="0"/>
              <a:t>Essentially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117770" y="1503927"/>
            <a:ext cx="365042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Part B</a:t>
            </a:r>
          </a:p>
          <a:p>
            <a:endParaRPr lang="en-GB" sz="3600" dirty="0" smtClean="0"/>
          </a:p>
          <a:p>
            <a:r>
              <a:rPr lang="en-GB" sz="3600" dirty="0" smtClean="0"/>
              <a:t>In essence</a:t>
            </a:r>
          </a:p>
          <a:p>
            <a:endParaRPr lang="en-GB" sz="3600" dirty="0" smtClean="0"/>
          </a:p>
          <a:p>
            <a:r>
              <a:rPr lang="en-GB" sz="3600" dirty="0" smtClean="0"/>
              <a:t>The bottom line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523" y="1645661"/>
            <a:ext cx="23523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Summarize the extract.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Essentially</a:t>
            </a:r>
          </a:p>
          <a:p>
            <a:endParaRPr lang="en-GB" dirty="0" smtClean="0"/>
          </a:p>
          <a:p>
            <a:r>
              <a:rPr lang="en-GB" dirty="0" smtClean="0"/>
              <a:t>Basically</a:t>
            </a:r>
          </a:p>
          <a:p>
            <a:endParaRPr lang="en-GB" dirty="0" smtClean="0"/>
          </a:p>
          <a:p>
            <a:r>
              <a:rPr lang="en-GB" dirty="0" smtClean="0"/>
              <a:t>The bottom line is</a:t>
            </a:r>
          </a:p>
          <a:p>
            <a:endParaRPr lang="en-GB" dirty="0" smtClean="0"/>
          </a:p>
          <a:p>
            <a:r>
              <a:rPr lang="en-GB" dirty="0" smtClean="0"/>
              <a:t>In short</a:t>
            </a:r>
          </a:p>
          <a:p>
            <a:endParaRPr lang="en-GB" dirty="0" smtClean="0"/>
          </a:p>
          <a:p>
            <a:r>
              <a:rPr lang="en-GB" dirty="0" smtClean="0"/>
              <a:t>In a nutshell</a:t>
            </a:r>
          </a:p>
          <a:p>
            <a:endParaRPr lang="en-GB" dirty="0" smtClean="0"/>
          </a:p>
          <a:p>
            <a:r>
              <a:rPr lang="en-GB" dirty="0" smtClean="0"/>
              <a:t>In brief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69" y="1464249"/>
            <a:ext cx="35052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2908" y="3788349"/>
            <a:ext cx="86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Walnut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904" y="1891862"/>
            <a:ext cx="7270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Flyers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NGO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488075" y="764520"/>
            <a:ext cx="212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What  does it mean?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904" y="1891862"/>
            <a:ext cx="7270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Flyers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NGO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488075" y="395188"/>
            <a:ext cx="212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What  does it mean?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25" y="834738"/>
            <a:ext cx="3098800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125" y="3463638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421" y="1702776"/>
            <a:ext cx="89861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Make your own flyer and invite people to join you on a noble cause.</a:t>
            </a:r>
            <a:endParaRPr lang="en-GB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2540" y="1399460"/>
            <a:ext cx="3706526" cy="3985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 smtClean="0"/>
              <a:t>Usage of expressions such as:</a:t>
            </a:r>
          </a:p>
          <a:p>
            <a:endParaRPr lang="en-GB" sz="2300" dirty="0"/>
          </a:p>
          <a:p>
            <a:r>
              <a:rPr lang="en-GB" sz="2300" dirty="0" smtClean="0"/>
              <a:t>As far as</a:t>
            </a:r>
          </a:p>
          <a:p>
            <a:endParaRPr lang="en-GB" sz="2300" dirty="0" smtClean="0"/>
          </a:p>
          <a:p>
            <a:r>
              <a:rPr lang="en-GB" sz="2300" dirty="0" smtClean="0"/>
              <a:t>As long as</a:t>
            </a:r>
          </a:p>
          <a:p>
            <a:endParaRPr lang="en-GB" sz="2300" dirty="0" smtClean="0"/>
          </a:p>
          <a:p>
            <a:r>
              <a:rPr lang="en-GB" sz="2300" dirty="0" smtClean="0"/>
              <a:t>As much as</a:t>
            </a:r>
          </a:p>
          <a:p>
            <a:endParaRPr lang="en-GB" sz="2300" dirty="0" smtClean="0"/>
          </a:p>
          <a:p>
            <a:r>
              <a:rPr lang="en-GB" sz="2300" dirty="0" smtClean="0"/>
              <a:t>As soon as</a:t>
            </a:r>
          </a:p>
          <a:p>
            <a:endParaRPr lang="en-GB" sz="2300" dirty="0" smtClean="0"/>
          </a:p>
          <a:p>
            <a:r>
              <a:rPr lang="en-GB" sz="2300" dirty="0" smtClean="0"/>
              <a:t>As often as</a:t>
            </a:r>
            <a:endParaRPr lang="en-GB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0184" y="1140300"/>
            <a:ext cx="12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60895" y="2721171"/>
            <a:ext cx="28368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500" dirty="0" smtClean="0"/>
              <a:t>Activity 1</a:t>
            </a:r>
            <a:endParaRPr lang="en-GB" sz="5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0184" y="1140300"/>
            <a:ext cx="12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60895" y="2721171"/>
            <a:ext cx="28368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500" dirty="0" smtClean="0"/>
              <a:t>Activity 1</a:t>
            </a:r>
            <a:endParaRPr lang="en-GB" sz="5500" dirty="0"/>
          </a:p>
        </p:txBody>
      </p:sp>
      <p:sp>
        <p:nvSpPr>
          <p:cNvPr id="6" name="TextBox 5"/>
          <p:cNvSpPr txBox="1"/>
          <p:nvPr/>
        </p:nvSpPr>
        <p:spPr>
          <a:xfrm>
            <a:off x="4600347" y="764520"/>
            <a:ext cx="57464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/>
              <a:t>1</a:t>
            </a:r>
          </a:p>
          <a:p>
            <a:endParaRPr lang="en-GB" sz="6000" dirty="0" smtClean="0"/>
          </a:p>
          <a:p>
            <a:r>
              <a:rPr lang="en-GB" sz="6000" dirty="0" smtClean="0"/>
              <a:t>3</a:t>
            </a:r>
          </a:p>
          <a:p>
            <a:endParaRPr lang="en-GB" sz="6000" dirty="0" smtClean="0"/>
          </a:p>
          <a:p>
            <a:r>
              <a:rPr lang="en-GB" sz="6000" dirty="0" smtClean="0"/>
              <a:t>4</a:t>
            </a:r>
            <a:endParaRPr lang="en-GB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0184" y="1140300"/>
            <a:ext cx="12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60895" y="2721171"/>
            <a:ext cx="28368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500" dirty="0" smtClean="0"/>
              <a:t>Activity 2</a:t>
            </a:r>
            <a:endParaRPr lang="en-GB" sz="5500" dirty="0"/>
          </a:p>
        </p:txBody>
      </p:sp>
      <p:sp>
        <p:nvSpPr>
          <p:cNvPr id="6" name="TextBox 5"/>
          <p:cNvSpPr txBox="1"/>
          <p:nvPr/>
        </p:nvSpPr>
        <p:spPr>
          <a:xfrm>
            <a:off x="3861700" y="1736367"/>
            <a:ext cx="493957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dirty="0" smtClean="0"/>
              <a:t>Deduction – Your judgement form a direct</a:t>
            </a:r>
          </a:p>
          <a:p>
            <a:r>
              <a:rPr lang="en-GB" sz="2100" dirty="0" smtClean="0"/>
              <a:t>o</a:t>
            </a:r>
            <a:r>
              <a:rPr lang="en-GB" sz="2100" dirty="0" smtClean="0"/>
              <a:t>bservation. </a:t>
            </a:r>
          </a:p>
          <a:p>
            <a:endParaRPr lang="en-GB" sz="2100" dirty="0" smtClean="0"/>
          </a:p>
          <a:p>
            <a:endParaRPr lang="en-GB" sz="2100" dirty="0" smtClean="0"/>
          </a:p>
          <a:p>
            <a:endParaRPr lang="en-GB" sz="2100" dirty="0" smtClean="0"/>
          </a:p>
          <a:p>
            <a:endParaRPr lang="en-GB" sz="2100" dirty="0" smtClean="0"/>
          </a:p>
          <a:p>
            <a:endParaRPr lang="en-GB" sz="2100" dirty="0" smtClean="0"/>
          </a:p>
          <a:p>
            <a:r>
              <a:rPr lang="en-GB" sz="2100" dirty="0" smtClean="0"/>
              <a:t>Interference – Your judgement from others’</a:t>
            </a:r>
          </a:p>
          <a:p>
            <a:r>
              <a:rPr lang="en-GB" sz="2100" dirty="0" smtClean="0"/>
              <a:t>perspective.</a:t>
            </a:r>
            <a:endParaRPr lang="en-GB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0184" y="1140300"/>
            <a:ext cx="12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60895" y="2721171"/>
            <a:ext cx="28368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500" dirty="0" smtClean="0"/>
              <a:t>Activity 2</a:t>
            </a:r>
            <a:endParaRPr lang="en-GB" sz="5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0184" y="1140300"/>
            <a:ext cx="12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60895" y="2721171"/>
            <a:ext cx="28368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500" dirty="0" smtClean="0"/>
              <a:t>Activity 2</a:t>
            </a:r>
            <a:endParaRPr lang="en-GB" sz="5500" dirty="0"/>
          </a:p>
        </p:txBody>
      </p:sp>
      <p:sp>
        <p:nvSpPr>
          <p:cNvPr id="6" name="TextBox 5"/>
          <p:cNvSpPr txBox="1"/>
          <p:nvPr/>
        </p:nvSpPr>
        <p:spPr>
          <a:xfrm>
            <a:off x="4185668" y="816351"/>
            <a:ext cx="248923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I tend to think </a:t>
            </a:r>
          </a:p>
          <a:p>
            <a:endParaRPr lang="en-GB" sz="3000" dirty="0" smtClean="0"/>
          </a:p>
          <a:p>
            <a:r>
              <a:rPr lang="en-GB" sz="3000" dirty="0" smtClean="0"/>
              <a:t>He must be</a:t>
            </a:r>
          </a:p>
          <a:p>
            <a:endParaRPr lang="en-GB" sz="3000" dirty="0" smtClean="0"/>
          </a:p>
          <a:p>
            <a:r>
              <a:rPr lang="en-GB" sz="3000" dirty="0" smtClean="0"/>
              <a:t>He is probably </a:t>
            </a:r>
          </a:p>
          <a:p>
            <a:endParaRPr lang="en-GB" sz="3000" dirty="0" smtClean="0"/>
          </a:p>
          <a:p>
            <a:r>
              <a:rPr lang="en-GB" sz="3000" dirty="0" smtClean="0"/>
              <a:t>He can’t be</a:t>
            </a:r>
          </a:p>
          <a:p>
            <a:endParaRPr lang="en-GB" sz="3000" dirty="0" smtClean="0"/>
          </a:p>
          <a:p>
            <a:r>
              <a:rPr lang="en-GB" sz="3000" dirty="0" smtClean="0"/>
              <a:t>It seems to me</a:t>
            </a:r>
          </a:p>
          <a:p>
            <a:endParaRPr lang="en-GB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6285" y="1412418"/>
            <a:ext cx="6684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Trying out 2 – TALKING TIME</a:t>
            </a:r>
            <a:endParaRPr lang="en-GB" sz="44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10583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200" dirty="0" smtClean="0">
                <a:hlinkClick r:id="rId3"/>
              </a:rPr>
              <a:t>I have been abducted by Aliens</a:t>
            </a:r>
            <a:endParaRPr lang="en-US" sz="4200" dirty="0" smtClean="0"/>
          </a:p>
          <a:p>
            <a:endParaRPr lang="en-GB"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4811" y="278246"/>
            <a:ext cx="6684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Trying out 2 – TALKING TIME</a:t>
            </a:r>
            <a:endParaRPr lang="en-GB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66176" y="1323474"/>
            <a:ext cx="781582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100" dirty="0" smtClean="0"/>
          </a:p>
          <a:p>
            <a:r>
              <a:rPr lang="en-GB" sz="2100" dirty="0" smtClean="0"/>
              <a:t>People keep saying you haven’t been yourself recently.</a:t>
            </a:r>
          </a:p>
          <a:p>
            <a:endParaRPr lang="en-GB" sz="2100" dirty="0" smtClean="0"/>
          </a:p>
          <a:p>
            <a:r>
              <a:rPr lang="en-GB" sz="2100" dirty="0" smtClean="0"/>
              <a:t>You have been reading all kinds of publications about ETs and UFOs (unidentified flying object).</a:t>
            </a:r>
          </a:p>
          <a:p>
            <a:endParaRPr lang="en-GB" sz="2100" dirty="0" smtClean="0"/>
          </a:p>
          <a:p>
            <a:r>
              <a:rPr lang="en-GB" sz="2100" dirty="0" smtClean="0"/>
              <a:t>You’ve been hearing funny noises at night that no one else hears.</a:t>
            </a:r>
          </a:p>
          <a:p>
            <a:endParaRPr lang="en-GB" sz="2100" dirty="0" smtClean="0"/>
          </a:p>
          <a:p>
            <a:r>
              <a:rPr lang="en-GB" sz="2100" dirty="0" smtClean="0"/>
              <a:t>You have developed a strong desire to explore strange new words.</a:t>
            </a:r>
            <a:endParaRPr lang="en-GB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997822" y="4911067"/>
            <a:ext cx="7108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Use the expressions from Exploring 2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904" y="1814114"/>
            <a:ext cx="7567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Sound spot act 2</a:t>
            </a:r>
          </a:p>
          <a:p>
            <a:endParaRPr lang="en-GB" dirty="0" smtClean="0"/>
          </a:p>
          <a:p>
            <a:r>
              <a:rPr lang="en-GB" dirty="0" smtClean="0"/>
              <a:t>When the intonation goes down you are not really interested in the answer. (1)</a:t>
            </a:r>
          </a:p>
          <a:p>
            <a:endParaRPr lang="en-GB" dirty="0" smtClean="0"/>
          </a:p>
          <a:p>
            <a:r>
              <a:rPr lang="en-GB" dirty="0" smtClean="0"/>
              <a:t>When the intonation goes up you are asking a question. (2)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25002" y="1023679"/>
            <a:ext cx="25857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Tag questions!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2983" y="2630466"/>
            <a:ext cx="45361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 is essential that</a:t>
            </a:r>
          </a:p>
          <a:p>
            <a:r>
              <a:rPr lang="en-GB" dirty="0" smtClean="0"/>
              <a:t>Is of pivotal importance (crucial importance)</a:t>
            </a:r>
          </a:p>
          <a:p>
            <a:r>
              <a:rPr lang="en-GB" dirty="0" smtClean="0"/>
              <a:t>Is a paramount (Supreme importance)</a:t>
            </a:r>
          </a:p>
          <a:p>
            <a:r>
              <a:rPr lang="en-GB" dirty="0" smtClean="0"/>
              <a:t>Is of utmost importance (extreme importance)</a:t>
            </a:r>
          </a:p>
          <a:p>
            <a:r>
              <a:rPr lang="en-GB" dirty="0" smtClean="0"/>
              <a:t>It’s vital that</a:t>
            </a:r>
          </a:p>
          <a:p>
            <a:r>
              <a:rPr lang="en-GB" dirty="0" smtClean="0"/>
              <a:t>There is perhaps no better demonstration of</a:t>
            </a:r>
          </a:p>
          <a:p>
            <a:r>
              <a:rPr lang="en-GB" dirty="0" smtClean="0"/>
              <a:t>We urge you to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80736" y="1360586"/>
            <a:ext cx="422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Expressions to draw attention to the cause.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6882" y="1334670"/>
            <a:ext cx="520906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Parallel:  Mary likes hik</a:t>
            </a:r>
            <a:r>
              <a:rPr lang="en-US" u="sng" dirty="0" smtClean="0"/>
              <a:t>ing</a:t>
            </a:r>
            <a:r>
              <a:rPr lang="en-US" dirty="0" smtClean="0"/>
              <a:t>, swimm</a:t>
            </a:r>
            <a:r>
              <a:rPr lang="en-US" u="sng" dirty="0" smtClean="0"/>
              <a:t>ing</a:t>
            </a:r>
            <a:r>
              <a:rPr lang="en-US" dirty="0" smtClean="0"/>
              <a:t>, and </a:t>
            </a:r>
            <a:r>
              <a:rPr lang="en-US" sz="2400" dirty="0" smtClean="0"/>
              <a:t>to ride</a:t>
            </a:r>
            <a:r>
              <a:rPr lang="en-US" sz="2400" dirty="0" smtClean="0">
                <a:effectLst>
                  <a:outerShdw blurRad="50800" dist="38100" dir="2700000">
                    <a:srgbClr val="FFFF00">
                      <a:alpha val="43000"/>
                    </a:srgbClr>
                  </a:outerShdw>
                </a:effectLst>
              </a:rPr>
              <a:t> </a:t>
            </a:r>
            <a:r>
              <a:rPr lang="en-US" dirty="0" smtClean="0"/>
              <a:t>a bicycle.</a:t>
            </a:r>
          </a:p>
          <a:p>
            <a:endParaRPr lang="en-US" dirty="0" smtClean="0"/>
          </a:p>
          <a:p>
            <a:r>
              <a:rPr lang="en-US" dirty="0" smtClean="0"/>
              <a:t>Parallel:  Mary likes hik</a:t>
            </a:r>
            <a:r>
              <a:rPr lang="en-US" u="sng" dirty="0" smtClean="0"/>
              <a:t>ing</a:t>
            </a:r>
            <a:r>
              <a:rPr lang="en-US" dirty="0" smtClean="0"/>
              <a:t>, swimm</a:t>
            </a:r>
            <a:r>
              <a:rPr lang="en-US" u="sng" dirty="0" smtClean="0"/>
              <a:t>ing</a:t>
            </a:r>
            <a:r>
              <a:rPr lang="en-US" dirty="0" smtClean="0"/>
              <a:t>, and </a:t>
            </a:r>
            <a:r>
              <a:rPr lang="en-US" sz="2400" dirty="0" smtClean="0"/>
              <a:t>rid</a:t>
            </a:r>
            <a:r>
              <a:rPr lang="en-US" sz="2400" u="sng" dirty="0" smtClean="0"/>
              <a:t>ing</a:t>
            </a:r>
            <a:r>
              <a:rPr lang="en-US" dirty="0" smtClean="0"/>
              <a:t> a bicycle.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9000" contrast="13000"/>
          </a:blip>
          <a:stretch>
            <a:fillRect/>
          </a:stretch>
        </p:blipFill>
        <p:spPr>
          <a:xfrm>
            <a:off x="6600454" y="2565676"/>
            <a:ext cx="430987" cy="430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80" y="1498202"/>
            <a:ext cx="571922" cy="514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1034" y="531276"/>
            <a:ext cx="186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Parallel structures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7942" y="372526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Go chatty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45758" y="1775240"/>
            <a:ext cx="18021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favour</a:t>
            </a:r>
          </a:p>
          <a:p>
            <a:endParaRPr lang="en-GB" dirty="0" smtClean="0"/>
          </a:p>
          <a:p>
            <a:r>
              <a:rPr lang="en-GB" dirty="0" smtClean="0"/>
              <a:t>I’m in.</a:t>
            </a:r>
          </a:p>
          <a:p>
            <a:r>
              <a:rPr lang="en-GB" dirty="0" smtClean="0"/>
              <a:t>Count me in.</a:t>
            </a:r>
          </a:p>
          <a:p>
            <a:r>
              <a:rPr lang="en-GB" dirty="0" smtClean="0"/>
              <a:t>I’m all for it.</a:t>
            </a:r>
          </a:p>
          <a:p>
            <a:r>
              <a:rPr lang="en-GB" dirty="0" smtClean="0"/>
              <a:t>I’m there.</a:t>
            </a:r>
          </a:p>
          <a:p>
            <a:r>
              <a:rPr lang="en-GB" dirty="0" smtClean="0"/>
              <a:t>Count on me to…</a:t>
            </a:r>
          </a:p>
          <a:p>
            <a:r>
              <a:rPr lang="en-GB" dirty="0" smtClean="0"/>
              <a:t>I’m on board.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6563" y="1775240"/>
            <a:ext cx="19968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 in favour</a:t>
            </a:r>
          </a:p>
          <a:p>
            <a:endParaRPr lang="en-GB" dirty="0" smtClean="0"/>
          </a:p>
          <a:p>
            <a:r>
              <a:rPr lang="en-GB" dirty="0" smtClean="0"/>
              <a:t>I’m out</a:t>
            </a:r>
          </a:p>
          <a:p>
            <a:r>
              <a:rPr lang="en-GB" dirty="0" smtClean="0"/>
              <a:t>Forget it.</a:t>
            </a:r>
          </a:p>
          <a:p>
            <a:r>
              <a:rPr lang="en-GB" dirty="0" smtClean="0"/>
              <a:t>Don’t count on me.</a:t>
            </a:r>
          </a:p>
          <a:p>
            <a:r>
              <a:rPr lang="en-GB" dirty="0" smtClean="0"/>
              <a:t>I’m not doing this.</a:t>
            </a:r>
          </a:p>
          <a:p>
            <a:r>
              <a:rPr lang="en-GB" dirty="0" smtClean="0"/>
              <a:t>Not a chance.</a:t>
            </a:r>
          </a:p>
          <a:p>
            <a:r>
              <a:rPr lang="en-GB" dirty="0" smtClean="0"/>
              <a:t>Count me out.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9670" y="2151021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0" dirty="0" smtClean="0">
                <a:hlinkClick r:id="rId3"/>
              </a:rPr>
              <a:t>Greenwashing</a:t>
            </a:r>
            <a:endParaRPr lang="en-US" sz="5000" dirty="0" smtClean="0"/>
          </a:p>
          <a:p>
            <a:endParaRPr lang="en-US" sz="5000" dirty="0" smtClean="0"/>
          </a:p>
          <a:p>
            <a:endParaRPr lang="en-US" sz="5000" dirty="0" smtClean="0"/>
          </a:p>
          <a:p>
            <a:endParaRPr lang="en-GB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0208" y="1461758"/>
            <a:ext cx="338556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00" dirty="0" smtClean="0"/>
              <a:t>Greenwashing </a:t>
            </a:r>
            <a:endParaRPr lang="en-GB"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621</Words>
  <Application>Microsoft Macintosh PowerPoint</Application>
  <PresentationFormat>On-screen Show (4:3)</PresentationFormat>
  <Paragraphs>190</Paragraphs>
  <Slides>36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Particular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Arnaldo Rebello Jr</dc:creator>
  <cp:lastModifiedBy>Arnaldo Rebello Jr</cp:lastModifiedBy>
  <cp:revision>4</cp:revision>
  <dcterms:created xsi:type="dcterms:W3CDTF">2013-08-24T02:48:05Z</dcterms:created>
  <dcterms:modified xsi:type="dcterms:W3CDTF">2013-08-24T04:58:16Z</dcterms:modified>
</cp:coreProperties>
</file>