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Default Extension="pdf" ContentType="application/pdf"/>
  <Override PartName="/ppt/slides/slide4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314" r:id="rId3"/>
    <p:sldId id="284" r:id="rId4"/>
    <p:sldId id="286" r:id="rId5"/>
    <p:sldId id="297" r:id="rId6"/>
    <p:sldId id="288" r:id="rId7"/>
    <p:sldId id="294" r:id="rId8"/>
    <p:sldId id="296" r:id="rId9"/>
    <p:sldId id="319" r:id="rId10"/>
    <p:sldId id="304" r:id="rId11"/>
    <p:sldId id="302" r:id="rId12"/>
    <p:sldId id="305" r:id="rId13"/>
    <p:sldId id="315" r:id="rId14"/>
    <p:sldId id="316" r:id="rId15"/>
    <p:sldId id="317" r:id="rId16"/>
    <p:sldId id="318" r:id="rId17"/>
    <p:sldId id="320" r:id="rId18"/>
    <p:sldId id="321" r:id="rId19"/>
    <p:sldId id="322" r:id="rId20"/>
    <p:sldId id="324" r:id="rId21"/>
    <p:sldId id="323" r:id="rId22"/>
    <p:sldId id="333" r:id="rId23"/>
    <p:sldId id="325" r:id="rId24"/>
    <p:sldId id="326" r:id="rId25"/>
    <p:sldId id="330" r:id="rId26"/>
    <p:sldId id="327" r:id="rId27"/>
    <p:sldId id="328" r:id="rId28"/>
    <p:sldId id="329" r:id="rId29"/>
    <p:sldId id="331" r:id="rId30"/>
    <p:sldId id="332" r:id="rId31"/>
    <p:sldId id="340" r:id="rId32"/>
    <p:sldId id="334" r:id="rId33"/>
    <p:sldId id="341" r:id="rId34"/>
    <p:sldId id="335" r:id="rId35"/>
    <p:sldId id="336" r:id="rId36"/>
    <p:sldId id="342" r:id="rId37"/>
    <p:sldId id="343" r:id="rId38"/>
    <p:sldId id="337" r:id="rId39"/>
    <p:sldId id="344" r:id="rId40"/>
    <p:sldId id="345" r:id="rId41"/>
    <p:sldId id="346" r:id="rId42"/>
    <p:sldId id="347" r:id="rId43"/>
    <p:sldId id="338" r:id="rId44"/>
    <p:sldId id="339" r:id="rId45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8D02A-CF7B-334D-8869-6A998D542401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4C28-5864-5946-9786-1DA636F935F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797D-17CE-A84C-9007-B67DBA83F4C6}" type="datetimeFigureOut">
              <a:rPr lang="pt-BR" smtClean="0"/>
              <a:pPr/>
              <a:t>8/30/13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6CD0-6DA0-A245-9DB5-F5C8480DE45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://www.youtube.com/watch?v=tIncaxtPgp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youtube.com/watch?v=1Tz4dCLrdTA" TargetMode="Externa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youtube.com/watch?v=GaiXKyog5xE" TargetMode="Externa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6285" y="1412418"/>
            <a:ext cx="6684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Trying out 2 – TALKING TIME</a:t>
            </a:r>
            <a:endParaRPr lang="en-GB" sz="4400" dirty="0"/>
          </a:p>
        </p:txBody>
      </p:sp>
      <p:sp>
        <p:nvSpPr>
          <p:cNvPr id="5" name="Rectangle 4"/>
          <p:cNvSpPr/>
          <p:nvPr/>
        </p:nvSpPr>
        <p:spPr>
          <a:xfrm>
            <a:off x="2286000" y="31058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200" dirty="0" smtClean="0">
                <a:hlinkClick r:id="rId3"/>
              </a:rPr>
              <a:t>I have been abducted by Aliens</a:t>
            </a:r>
            <a:endParaRPr lang="en-US" sz="4200" dirty="0" smtClean="0"/>
          </a:p>
          <a:p>
            <a:endParaRPr lang="en-GB" sz="4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0184" y="1140300"/>
            <a:ext cx="12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Exploring 2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0895" y="2721171"/>
            <a:ext cx="283685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0" dirty="0" smtClean="0"/>
              <a:t>Activity 2</a:t>
            </a:r>
            <a:endParaRPr lang="en-GB" sz="5500" dirty="0"/>
          </a:p>
        </p:txBody>
      </p:sp>
      <p:sp>
        <p:nvSpPr>
          <p:cNvPr id="6" name="TextBox 5"/>
          <p:cNvSpPr txBox="1"/>
          <p:nvPr/>
        </p:nvSpPr>
        <p:spPr>
          <a:xfrm>
            <a:off x="4185668" y="816351"/>
            <a:ext cx="24892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I tend to think </a:t>
            </a:r>
          </a:p>
          <a:p>
            <a:endParaRPr lang="en-GB" sz="3000" dirty="0" smtClean="0"/>
          </a:p>
          <a:p>
            <a:r>
              <a:rPr lang="en-GB" sz="3000" dirty="0" smtClean="0"/>
              <a:t>He must be</a:t>
            </a:r>
          </a:p>
          <a:p>
            <a:endParaRPr lang="en-GB" sz="3000" dirty="0" smtClean="0"/>
          </a:p>
          <a:p>
            <a:r>
              <a:rPr lang="en-GB" sz="3000" dirty="0" smtClean="0"/>
              <a:t>He is probably </a:t>
            </a:r>
          </a:p>
          <a:p>
            <a:endParaRPr lang="en-GB" sz="3000" dirty="0" smtClean="0"/>
          </a:p>
          <a:p>
            <a:r>
              <a:rPr lang="en-GB" sz="3000" dirty="0" smtClean="0"/>
              <a:t>He can’t be</a:t>
            </a:r>
          </a:p>
          <a:p>
            <a:endParaRPr lang="en-GB" sz="3000" dirty="0" smtClean="0"/>
          </a:p>
          <a:p>
            <a:r>
              <a:rPr lang="en-GB" sz="3000" dirty="0" smtClean="0"/>
              <a:t>It seems to me</a:t>
            </a:r>
          </a:p>
          <a:p>
            <a:endParaRPr lang="en-GB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4811" y="278246"/>
            <a:ext cx="6684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Trying out 2 – TALKING TIME</a:t>
            </a:r>
            <a:endParaRPr lang="en-GB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6176" y="1323474"/>
            <a:ext cx="781582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100" dirty="0" smtClean="0"/>
          </a:p>
          <a:p>
            <a:r>
              <a:rPr lang="en-GB" sz="2100" dirty="0" smtClean="0"/>
              <a:t>People keep saying you haven’t been yourself recently.</a:t>
            </a:r>
          </a:p>
          <a:p>
            <a:endParaRPr lang="en-GB" sz="2100" dirty="0" smtClean="0"/>
          </a:p>
          <a:p>
            <a:r>
              <a:rPr lang="en-GB" sz="2100" dirty="0" smtClean="0"/>
              <a:t>You have been reading all kinds of publications about ETs and UFOs (unidentified flying object).</a:t>
            </a:r>
          </a:p>
          <a:p>
            <a:endParaRPr lang="en-GB" sz="2100" dirty="0" smtClean="0"/>
          </a:p>
          <a:p>
            <a:r>
              <a:rPr lang="en-GB" sz="2100" dirty="0" smtClean="0"/>
              <a:t>You’ve been hearing funny noises at night that no one else hears.</a:t>
            </a:r>
          </a:p>
          <a:p>
            <a:endParaRPr lang="en-GB" sz="2100" dirty="0" smtClean="0"/>
          </a:p>
          <a:p>
            <a:r>
              <a:rPr lang="en-GB" sz="2100" dirty="0" smtClean="0"/>
              <a:t>You have developed a strong desire to explore strange new words.</a:t>
            </a:r>
            <a:endParaRPr lang="en-GB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997822" y="4911067"/>
            <a:ext cx="7108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Use the expressions from Exploring 2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7479" y="834738"/>
            <a:ext cx="547927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dirty="0" smtClean="0"/>
              <a:t>Next Saturday we are not having classes!</a:t>
            </a:r>
          </a:p>
          <a:p>
            <a:endParaRPr lang="en-GB" sz="2500" dirty="0" smtClean="0"/>
          </a:p>
          <a:p>
            <a:r>
              <a:rPr lang="en-GB" sz="2500" dirty="0" smtClean="0"/>
              <a:t>CNA will be closed!</a:t>
            </a:r>
          </a:p>
          <a:p>
            <a:endParaRPr lang="en-GB" sz="2500" dirty="0" smtClean="0"/>
          </a:p>
          <a:p>
            <a:endParaRPr lang="en-GB" sz="2500" dirty="0" smtClean="0"/>
          </a:p>
          <a:p>
            <a:endParaRPr lang="en-GB" sz="2500" dirty="0" smtClean="0"/>
          </a:p>
          <a:p>
            <a:r>
              <a:rPr lang="en-GB" sz="2500" dirty="0" smtClean="0"/>
              <a:t>SHOWTIME 1 – 14.09.2013</a:t>
            </a:r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212" y="2202853"/>
            <a:ext cx="61369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Grammar Talk 1 – page 28</a:t>
            </a:r>
            <a:endParaRPr lang="en-GB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2615" y="3459775"/>
            <a:ext cx="720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Possible combinations with verbs in the infinitive form and in the –</a:t>
            </a:r>
            <a:r>
              <a:rPr lang="en-GB" dirty="0" err="1" smtClean="0"/>
              <a:t>ing</a:t>
            </a:r>
            <a:r>
              <a:rPr lang="en-GB" dirty="0" smtClean="0"/>
              <a:t> form.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262" y="1736367"/>
            <a:ext cx="60600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Flyer: Start</a:t>
            </a:r>
          </a:p>
          <a:p>
            <a:endParaRPr lang="en-GB" sz="2800" dirty="0" smtClean="0"/>
          </a:p>
          <a:p>
            <a:r>
              <a:rPr lang="en-GB" sz="2800" dirty="0" smtClean="0"/>
              <a:t>Dialog: stop, seem, starting, admit, stop.</a:t>
            </a:r>
          </a:p>
          <a:p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688" y="1101427"/>
            <a:ext cx="80924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3200" dirty="0" smtClean="0"/>
              <a:t>Seem (They seem </a:t>
            </a:r>
            <a:r>
              <a:rPr lang="en-GB" sz="3200" dirty="0" smtClean="0"/>
              <a:t>to like me.</a:t>
            </a:r>
            <a:r>
              <a:rPr lang="en-GB" sz="3200" dirty="0" smtClean="0"/>
              <a:t>) Infinitive</a:t>
            </a:r>
          </a:p>
          <a:p>
            <a:pPr marL="342900" indent="-342900">
              <a:buAutoNum type="arabicPeriod"/>
            </a:pPr>
            <a:endParaRPr lang="en-GB" sz="3200" dirty="0" smtClean="0"/>
          </a:p>
          <a:p>
            <a:pPr marL="342900" indent="-342900">
              <a:buAutoNum type="arabicPeriod"/>
            </a:pPr>
            <a:r>
              <a:rPr lang="en-GB" sz="3200" dirty="0" smtClean="0"/>
              <a:t>Admit (They admitted </a:t>
            </a:r>
            <a:r>
              <a:rPr lang="en-GB" sz="3200" dirty="0" smtClean="0"/>
              <a:t>lying to you.</a:t>
            </a:r>
            <a:r>
              <a:rPr lang="en-GB" sz="3200" dirty="0" smtClean="0"/>
              <a:t>) -</a:t>
            </a:r>
            <a:r>
              <a:rPr lang="en-GB" sz="3200" dirty="0" err="1" smtClean="0"/>
              <a:t>ing</a:t>
            </a:r>
            <a:endParaRPr lang="en-GB" sz="3200" dirty="0" smtClean="0"/>
          </a:p>
          <a:p>
            <a:pPr marL="342900" indent="-342900">
              <a:buAutoNum type="arabicPeriod"/>
            </a:pPr>
            <a:endParaRPr lang="en-GB" sz="3200" dirty="0" smtClean="0"/>
          </a:p>
          <a:p>
            <a:pPr marL="342900" indent="-342900">
              <a:buAutoNum type="arabicPeriod"/>
            </a:pPr>
            <a:r>
              <a:rPr lang="en-GB" sz="3200" dirty="0" smtClean="0"/>
              <a:t>Start (They started </a:t>
            </a:r>
            <a:r>
              <a:rPr lang="en-GB" sz="3200" dirty="0" smtClean="0"/>
              <a:t>to do the job/They started</a:t>
            </a:r>
          </a:p>
          <a:p>
            <a:pPr marL="342900" indent="-342900"/>
            <a:r>
              <a:rPr lang="en-GB" sz="3200" dirty="0" smtClean="0"/>
              <a:t>doing the job.</a:t>
            </a:r>
            <a:r>
              <a:rPr lang="en-GB" sz="3200" dirty="0" smtClean="0"/>
              <a:t>) infinitive or -</a:t>
            </a:r>
            <a:r>
              <a:rPr lang="en-GB" sz="3200" dirty="0" err="1" smtClean="0"/>
              <a:t>ing</a:t>
            </a:r>
            <a:r>
              <a:rPr lang="en-GB" sz="3200" dirty="0" smtClean="0"/>
              <a:t>. Same meaning.</a:t>
            </a:r>
          </a:p>
          <a:p>
            <a:pPr marL="342900" indent="-342900"/>
            <a:endParaRPr lang="en-GB" sz="3200" dirty="0" smtClean="0"/>
          </a:p>
          <a:p>
            <a:pPr marL="342900" indent="-342900">
              <a:buAutoNum type="arabicPeriod"/>
            </a:pPr>
            <a:r>
              <a:rPr lang="en-GB" sz="3200" dirty="0" smtClean="0"/>
              <a:t>Stop (He stopped to eat/He stopped eating.)</a:t>
            </a:r>
          </a:p>
          <a:p>
            <a:pPr marL="342900" indent="-342900"/>
            <a:r>
              <a:rPr lang="en-GB" sz="3200" dirty="0" smtClean="0"/>
              <a:t>i</a:t>
            </a:r>
            <a:r>
              <a:rPr lang="en-GB" sz="3200" dirty="0" smtClean="0"/>
              <a:t>nfinitive or -</a:t>
            </a:r>
            <a:r>
              <a:rPr lang="en-GB" sz="3200" dirty="0" err="1" smtClean="0"/>
              <a:t>ing</a:t>
            </a:r>
            <a:r>
              <a:rPr lang="en-GB" sz="3200" dirty="0" smtClean="0"/>
              <a:t>. Different meaning.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97365" y="296129"/>
            <a:ext cx="413171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900" dirty="0" smtClean="0"/>
              <a:t>Normally followed by!!!!!!</a:t>
            </a:r>
            <a:endParaRPr lang="en-GB" sz="2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62" y="958889"/>
            <a:ext cx="8366393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GB" dirty="0" smtClean="0"/>
              <a:t> Verbs followed by infinitive: seem, claim, tend</a:t>
            </a:r>
          </a:p>
          <a:p>
            <a:endParaRPr lang="en-GB" dirty="0" smtClean="0"/>
          </a:p>
          <a:p>
            <a:r>
              <a:rPr lang="en-GB" dirty="0" smtClean="0"/>
              <a:t>E.g. …people who </a:t>
            </a:r>
            <a:r>
              <a:rPr lang="en-GB" u="sng" dirty="0" smtClean="0"/>
              <a:t>claim </a:t>
            </a:r>
            <a:r>
              <a:rPr lang="en-GB" b="1" u="sng" dirty="0" smtClean="0"/>
              <a:t>to be</a:t>
            </a:r>
            <a:r>
              <a:rPr lang="en-GB" dirty="0" smtClean="0"/>
              <a:t> stage shy…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</a:t>
            </a:r>
            <a:r>
              <a:rPr lang="en-GB" dirty="0" err="1" smtClean="0"/>
              <a:t>ing</a:t>
            </a:r>
            <a:r>
              <a:rPr lang="en-GB" dirty="0" smtClean="0"/>
              <a:t>: admit, mind, look forward to</a:t>
            </a:r>
          </a:p>
          <a:p>
            <a:endParaRPr lang="en-GB" dirty="0" smtClean="0"/>
          </a:p>
          <a:p>
            <a:r>
              <a:rPr lang="en-GB" dirty="0" smtClean="0"/>
              <a:t>E.g. Do you </a:t>
            </a:r>
            <a:r>
              <a:rPr lang="en-GB" u="sng" dirty="0" smtClean="0"/>
              <a:t>mind </a:t>
            </a:r>
            <a:r>
              <a:rPr lang="en-GB" b="1" u="sng" dirty="0" smtClean="0"/>
              <a:t>helping</a:t>
            </a:r>
            <a:r>
              <a:rPr lang="en-GB" u="sng" dirty="0" smtClean="0"/>
              <a:t> </a:t>
            </a:r>
            <a:r>
              <a:rPr lang="en-GB" dirty="0" smtClean="0"/>
              <a:t>me out…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either infinitive or </a:t>
            </a:r>
            <a:r>
              <a:rPr lang="en-GB" dirty="0" err="1" smtClean="0"/>
              <a:t>ing</a:t>
            </a:r>
            <a:r>
              <a:rPr lang="en-GB" dirty="0" smtClean="0"/>
              <a:t> (with the same meaning): start, like, love</a:t>
            </a:r>
          </a:p>
          <a:p>
            <a:endParaRPr lang="en-GB" dirty="0" smtClean="0"/>
          </a:p>
          <a:p>
            <a:r>
              <a:rPr lang="en-GB" dirty="0" smtClean="0"/>
              <a:t>E.g. I like walking = I like to walk</a:t>
            </a:r>
          </a:p>
          <a:p>
            <a:endParaRPr lang="en-GB" dirty="0" smtClean="0"/>
          </a:p>
          <a:p>
            <a:pPr>
              <a:buFont typeface="Arial"/>
              <a:buChar char="•"/>
            </a:pPr>
            <a:r>
              <a:rPr lang="en-GB" dirty="0" smtClean="0"/>
              <a:t> Verbs followed by either infinitive or </a:t>
            </a:r>
            <a:r>
              <a:rPr lang="en-GB" dirty="0" err="1" smtClean="0"/>
              <a:t>ing</a:t>
            </a:r>
            <a:r>
              <a:rPr lang="en-GB" dirty="0" smtClean="0"/>
              <a:t> (with different meaning): stop, try, remember</a:t>
            </a:r>
          </a:p>
          <a:p>
            <a:endParaRPr lang="en-GB" dirty="0" smtClean="0"/>
          </a:p>
          <a:p>
            <a:r>
              <a:rPr lang="en-GB" dirty="0" smtClean="0"/>
              <a:t>E.g. </a:t>
            </a:r>
            <a:r>
              <a:rPr lang="en-GB" dirty="0" smtClean="0"/>
              <a:t> </a:t>
            </a:r>
            <a:r>
              <a:rPr lang="en-GB" dirty="0" smtClean="0"/>
              <a:t>I</a:t>
            </a:r>
            <a:r>
              <a:rPr lang="en-GB" dirty="0" smtClean="0"/>
              <a:t> tried </a:t>
            </a:r>
            <a:r>
              <a:rPr lang="en-GB" dirty="0" smtClean="0"/>
              <a:t>making a list ≠</a:t>
            </a:r>
            <a:r>
              <a:rPr lang="en-GB" dirty="0" smtClean="0"/>
              <a:t> </a:t>
            </a:r>
            <a:r>
              <a:rPr lang="en-GB" dirty="0" smtClean="0"/>
              <a:t>I</a:t>
            </a:r>
            <a:r>
              <a:rPr lang="en-GB" dirty="0" smtClean="0"/>
              <a:t> tried </a:t>
            </a:r>
            <a:r>
              <a:rPr lang="en-GB" dirty="0" smtClean="0"/>
              <a:t>to make a list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77295" y="2060316"/>
            <a:ext cx="438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Last box – Stop / Try / Remember.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490253" y="3071036"/>
            <a:ext cx="6167261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800" dirty="0" smtClean="0"/>
              <a:t>Explain and give one example</a:t>
            </a:r>
            <a:endParaRPr lang="en-GB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pic>
        <p:nvPicPr>
          <p:cNvPr id="4" name="Picture 3" descr="new doc20130831015225013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151791" y="-1368942"/>
            <a:ext cx="4845050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3809" y="1762282"/>
            <a:ext cx="385176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400" dirty="0" smtClean="0"/>
              <a:t>Last Class</a:t>
            </a:r>
            <a:endParaRPr lang="en-GB" sz="7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047" y="1516081"/>
            <a:ext cx="15311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fund:</a:t>
            </a:r>
          </a:p>
          <a:p>
            <a:endParaRPr lang="en-GB" dirty="0" smtClean="0"/>
          </a:p>
          <a:p>
            <a:r>
              <a:rPr lang="en-GB" dirty="0" smtClean="0"/>
              <a:t>Humanitarian:</a:t>
            </a:r>
          </a:p>
          <a:p>
            <a:endParaRPr lang="en-GB" dirty="0" smtClean="0"/>
          </a:p>
          <a:p>
            <a:r>
              <a:rPr lang="en-GB" dirty="0" smtClean="0"/>
              <a:t>Not-for-profit:</a:t>
            </a:r>
          </a:p>
          <a:p>
            <a:endParaRPr lang="en-GB" dirty="0" smtClean="0"/>
          </a:p>
          <a:p>
            <a:r>
              <a:rPr lang="en-GB" dirty="0" smtClean="0"/>
              <a:t>Volunteer:</a:t>
            </a:r>
          </a:p>
          <a:p>
            <a:endParaRPr lang="en-GB" dirty="0" smtClean="0"/>
          </a:p>
          <a:p>
            <a:r>
              <a:rPr lang="en-GB" dirty="0" smtClean="0"/>
              <a:t>Supporter: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5047" y="1516081"/>
            <a:ext cx="64131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To fund: to furnish money for something.</a:t>
            </a:r>
          </a:p>
          <a:p>
            <a:endParaRPr lang="en-GB" dirty="0" smtClean="0"/>
          </a:p>
          <a:p>
            <a:r>
              <a:rPr lang="en-GB" dirty="0" smtClean="0"/>
              <a:t>Humanitarian: devoted to the good of humanity.</a:t>
            </a:r>
          </a:p>
          <a:p>
            <a:endParaRPr lang="en-GB" dirty="0" smtClean="0"/>
          </a:p>
          <a:p>
            <a:r>
              <a:rPr lang="en-GB" dirty="0" smtClean="0"/>
              <a:t>Not-for-profit: not having the goal of profit.</a:t>
            </a:r>
          </a:p>
          <a:p>
            <a:endParaRPr lang="en-GB" dirty="0" smtClean="0"/>
          </a:p>
          <a:p>
            <a:r>
              <a:rPr lang="en-GB" dirty="0" smtClean="0"/>
              <a:t>Volunteer: a person who works for a cause and is not paid for that.</a:t>
            </a:r>
          </a:p>
          <a:p>
            <a:endParaRPr lang="en-GB" dirty="0" smtClean="0"/>
          </a:p>
          <a:p>
            <a:r>
              <a:rPr lang="en-GB" dirty="0" smtClean="0"/>
              <a:t>Supporter: someone who contributes to an effort.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06882" y="1438333"/>
            <a:ext cx="4364784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Answer to activity 2 Words in Action page 30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Non-governmental organization</a:t>
            </a:r>
          </a:p>
          <a:p>
            <a:endParaRPr lang="en-GB" dirty="0" smtClean="0"/>
          </a:p>
          <a:p>
            <a:r>
              <a:rPr lang="en-GB" dirty="0" smtClean="0"/>
              <a:t>Humanitarian or cooperative</a:t>
            </a:r>
          </a:p>
          <a:p>
            <a:endParaRPr lang="en-GB" dirty="0" smtClean="0"/>
          </a:p>
          <a:p>
            <a:r>
              <a:rPr lang="en-GB" dirty="0" smtClean="0"/>
              <a:t>Funded</a:t>
            </a:r>
          </a:p>
          <a:p>
            <a:endParaRPr lang="en-GB" dirty="0" smtClean="0"/>
          </a:p>
          <a:p>
            <a:r>
              <a:rPr lang="en-GB" dirty="0" smtClean="0"/>
              <a:t>Volunteers </a:t>
            </a:r>
          </a:p>
          <a:p>
            <a:endParaRPr lang="en-GB" dirty="0" smtClean="0"/>
          </a:p>
          <a:p>
            <a:r>
              <a:rPr lang="en-GB" dirty="0" smtClean="0"/>
              <a:t>Global</a:t>
            </a:r>
          </a:p>
          <a:p>
            <a:endParaRPr lang="en-GB" dirty="0" smtClean="0"/>
          </a:p>
          <a:p>
            <a:r>
              <a:rPr lang="en-GB" dirty="0" smtClean="0"/>
              <a:t>Active</a:t>
            </a:r>
          </a:p>
          <a:p>
            <a:endParaRPr lang="en-GB" dirty="0" smtClean="0"/>
          </a:p>
          <a:p>
            <a:r>
              <a:rPr lang="en-GB" dirty="0" smtClean="0"/>
              <a:t>Supporters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5574" y="2053063"/>
            <a:ext cx="661082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 smtClean="0"/>
              <a:t>In what other contexts may this vocabulary be found?</a:t>
            </a:r>
            <a:endParaRPr lang="en-GB" sz="2300" dirty="0"/>
          </a:p>
        </p:txBody>
      </p:sp>
      <p:sp>
        <p:nvSpPr>
          <p:cNvPr id="5" name="TextBox 4"/>
          <p:cNvSpPr txBox="1"/>
          <p:nvPr/>
        </p:nvSpPr>
        <p:spPr>
          <a:xfrm>
            <a:off x="1775345" y="3420901"/>
            <a:ext cx="264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Discuss with your partner!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4336" y="1827072"/>
            <a:ext cx="51958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dirty="0" smtClean="0"/>
              <a:t>Write a short text using those words!</a:t>
            </a:r>
            <a:endParaRPr lang="en-GB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8647" y="2345391"/>
            <a:ext cx="6975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Summarize the main ideas.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Talk about the context in which it was developed (business, government, </a:t>
            </a:r>
          </a:p>
          <a:p>
            <a:r>
              <a:rPr lang="en-GB" dirty="0" smtClean="0"/>
              <a:t>NGO, general public.)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Express your opinion about it.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891974" y="971847"/>
            <a:ext cx="49382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Junior’s presentation!</a:t>
            </a:r>
            <a:endParaRPr lang="en-GB" sz="4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81" y="4016967"/>
            <a:ext cx="3492500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782" y="1100850"/>
            <a:ext cx="2806700" cy="184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181" y="478550"/>
            <a:ext cx="3289300" cy="246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40675" y="3832301"/>
            <a:ext cx="204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Australian Outback!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14" y="1854211"/>
            <a:ext cx="3251200" cy="2501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4818" y="1529039"/>
            <a:ext cx="4754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http://www.youtube.com/watch?v=</a:t>
            </a:r>
            <a:r>
              <a:rPr lang="en-US" dirty="0" smtClean="0">
                <a:hlinkClick r:id="rId2"/>
              </a:rPr>
              <a:t>1Tz4dCLrdTA</a:t>
            </a:r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402920" y="3071036"/>
            <a:ext cx="460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Royal Flying Doctor Service of Australia (RFDS)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669" y="2323573"/>
            <a:ext cx="54704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300" dirty="0" smtClean="0"/>
              <a:t>Share your work with friends!</a:t>
            </a:r>
            <a:endParaRPr lang="en-GB" sz="3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0208" y="1461758"/>
            <a:ext cx="338556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00" dirty="0" smtClean="0"/>
              <a:t>Greenwashing </a:t>
            </a:r>
            <a:endParaRPr lang="en-GB" sz="4200" dirty="0"/>
          </a:p>
        </p:txBody>
      </p:sp>
      <p:sp>
        <p:nvSpPr>
          <p:cNvPr id="5" name="TextBox 4"/>
          <p:cNvSpPr txBox="1"/>
          <p:nvPr/>
        </p:nvSpPr>
        <p:spPr>
          <a:xfrm>
            <a:off x="764565" y="2902583"/>
            <a:ext cx="800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It is an strategy used by companies to maker their products appear environmentally</a:t>
            </a:r>
          </a:p>
          <a:p>
            <a:r>
              <a:rPr lang="en-GB" dirty="0" smtClean="0"/>
              <a:t>friendly but in reality they aren’t.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8533" y="1814114"/>
            <a:ext cx="634024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Homework – Incorporating </a:t>
            </a:r>
          </a:p>
          <a:p>
            <a:endParaRPr lang="en-GB" sz="4400" dirty="0" smtClean="0"/>
          </a:p>
          <a:p>
            <a:endParaRPr lang="en-GB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38647" y="2980331"/>
            <a:ext cx="6975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Summarize the main ideas.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Talk about the context in which it was developed (business, government, </a:t>
            </a:r>
          </a:p>
          <a:p>
            <a:r>
              <a:rPr lang="en-GB" dirty="0" smtClean="0"/>
              <a:t>NGO, general public.)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Express your opinion about it.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8006" y="1982568"/>
            <a:ext cx="593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/>
              <a:t>Different uses of the -</a:t>
            </a:r>
            <a:r>
              <a:rPr lang="en-GB" sz="3600" dirty="0" err="1" smtClean="0"/>
              <a:t>ing</a:t>
            </a:r>
            <a:r>
              <a:rPr lang="en-GB" sz="3600" dirty="0" smtClean="0"/>
              <a:t> form.</a:t>
            </a:r>
            <a:endParaRPr lang="en-GB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8075" y="1852988"/>
            <a:ext cx="27281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Activity 1 – Grammar talk 2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4</a:t>
            </a:r>
          </a:p>
          <a:p>
            <a:endParaRPr lang="en-GB" dirty="0" smtClean="0"/>
          </a:p>
          <a:p>
            <a:r>
              <a:rPr lang="en-GB" dirty="0" smtClean="0"/>
              <a:t>1</a:t>
            </a:r>
          </a:p>
          <a:p>
            <a:endParaRPr lang="en-GB" dirty="0" smtClean="0"/>
          </a:p>
          <a:p>
            <a:r>
              <a:rPr lang="en-GB" dirty="0" smtClean="0"/>
              <a:t>5</a:t>
            </a:r>
          </a:p>
          <a:p>
            <a:endParaRPr lang="en-GB" dirty="0" smtClean="0"/>
          </a:p>
          <a:p>
            <a:r>
              <a:rPr lang="en-GB" dirty="0" smtClean="0"/>
              <a:t>3</a:t>
            </a:r>
          </a:p>
          <a:p>
            <a:endParaRPr lang="en-GB" dirty="0" smtClean="0"/>
          </a:p>
          <a:p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5872" y="1205090"/>
            <a:ext cx="734047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His trying (he did something – TO DEFINE COSMOPOLITAN)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Are growing (Action: TO GROW / Time: INCREASINGLY GLOBAL CONTEXT)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About understanding (About what??? GLOBAL FACTORS - Preposition)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An emerging global community (Emerging as an ADJECTIVE)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Understanding our place in time (PART OF A SUBJECT </a:t>
            </a:r>
            <a:r>
              <a:rPr lang="en-GB" b="1" dirty="0" smtClean="0"/>
              <a:t>OUR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8075" y="1852988"/>
            <a:ext cx="539083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Activity 2 – Grammar talk </a:t>
            </a:r>
            <a:r>
              <a:rPr lang="en-GB" dirty="0" smtClean="0"/>
              <a:t>2</a:t>
            </a:r>
          </a:p>
          <a:p>
            <a:endParaRPr lang="en-GB" dirty="0" smtClean="0"/>
          </a:p>
          <a:p>
            <a:r>
              <a:rPr lang="en-GB" dirty="0" smtClean="0"/>
              <a:t>DO IT AS A HOMEWORK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9497" y="21510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22001" y="2708214"/>
            <a:ext cx="676963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u="sng" dirty="0" smtClean="0"/>
              <a:t>Mr. Pinto should be extradited back to Bolivia.</a:t>
            </a:r>
          </a:p>
          <a:p>
            <a:endParaRPr lang="en-GB" sz="2600" u="sng" dirty="0" smtClean="0"/>
          </a:p>
          <a:p>
            <a:r>
              <a:rPr lang="en-GB" sz="2600" u="sng" dirty="0" smtClean="0"/>
              <a:t>Mr. Pinto shouldn’t be extradited back to Bolivia.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4669" y="673693"/>
            <a:ext cx="66273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Bolivia demands Brazil return fugitive </a:t>
            </a:r>
            <a:r>
              <a:rPr lang="en-US" b="1" dirty="0" smtClean="0"/>
              <a:t>senator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president of Bolivia has demanded Brazil ‘return’ fugitive opposition senator Ricardo Pinto, who was smuggled out of Bolivia in a Brazilian embassy vehicle at the weekend. 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049657" y="4716697"/>
            <a:ext cx="232739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500" dirty="0" smtClean="0"/>
              <a:t>Arguments!</a:t>
            </a:r>
            <a:endParaRPr lang="en-GB" sz="35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0666" y="1477207"/>
            <a:ext cx="11281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END</a:t>
            </a:r>
          </a:p>
          <a:p>
            <a:endParaRPr lang="en-GB" sz="4000" dirty="0" smtClean="0"/>
          </a:p>
          <a:p>
            <a:endParaRPr lang="en-GB" sz="4000" dirty="0" smtClean="0"/>
          </a:p>
          <a:p>
            <a:endParaRPr lang="en-GB" sz="4000" dirty="0" smtClean="0"/>
          </a:p>
          <a:p>
            <a:r>
              <a:rPr lang="en-GB" sz="4000" dirty="0" smtClean="0"/>
              <a:t>AND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60666" y="1477207"/>
            <a:ext cx="177714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END - 2</a:t>
            </a:r>
          </a:p>
          <a:p>
            <a:endParaRPr lang="en-GB" sz="4000" dirty="0" smtClean="0"/>
          </a:p>
          <a:p>
            <a:endParaRPr lang="en-GB" sz="4000" dirty="0" smtClean="0"/>
          </a:p>
          <a:p>
            <a:endParaRPr lang="en-GB" sz="4000" dirty="0" smtClean="0"/>
          </a:p>
          <a:p>
            <a:r>
              <a:rPr lang="en-GB" sz="4000" dirty="0" smtClean="0"/>
              <a:t>AND - 1</a:t>
            </a:r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650" y="2539772"/>
            <a:ext cx="4765697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http://www.youtube.com/watch?v=GaiXKyog5xE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 and Men sound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58717" y="2902583"/>
            <a:ext cx="48944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000" dirty="0" smtClean="0"/>
              <a:t>Listen and repeat!</a:t>
            </a:r>
            <a:endParaRPr lang="en-GB" sz="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pic>
        <p:nvPicPr>
          <p:cNvPr id="4" name="Picture 3" descr="{D6E06339-FB69-4DD8-8E2D-DB8A259B6F33}Tabela_Greenwas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1" y="834738"/>
            <a:ext cx="4429125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40139" y="2241727"/>
            <a:ext cx="13131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Ten  (</a:t>
            </a:r>
            <a:r>
              <a:rPr lang="en-GB" dirty="0" err="1" smtClean="0"/>
              <a:t>e</a:t>
            </a:r>
            <a:r>
              <a:rPr lang="en-GB" dirty="0" smtClean="0"/>
              <a:t>)          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Bat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Said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Gas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Dead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Bad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840139" y="2241727"/>
            <a:ext cx="13131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Ten  (</a:t>
            </a:r>
            <a:r>
              <a:rPr lang="en-GB" dirty="0" err="1" smtClean="0"/>
              <a:t>e</a:t>
            </a:r>
            <a:r>
              <a:rPr lang="en-GB" dirty="0" smtClean="0"/>
              <a:t>)          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Bat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Said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Gas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Dead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Bad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377871" y="2241727"/>
            <a:ext cx="10540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Tan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Bet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Sad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Guess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Dad (</a:t>
            </a:r>
            <a:r>
              <a:rPr lang="en-GB" dirty="0" err="1" smtClean="0"/>
              <a:t>ae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r>
              <a:rPr lang="en-GB" dirty="0" smtClean="0"/>
              <a:t>Bed (</a:t>
            </a:r>
            <a:r>
              <a:rPr lang="en-GB" dirty="0" err="1" smtClean="0"/>
              <a:t>e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9338" y="1451291"/>
            <a:ext cx="12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Sound Spot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879015" y="2578634"/>
            <a:ext cx="5952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Practice the mini-dialogs!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838" y="2693212"/>
            <a:ext cx="8082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Their lives have been affected by global or international events.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956" y="1386502"/>
            <a:ext cx="822532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200" dirty="0" smtClean="0"/>
              <a:t>My life makes total sense. / We are happily living together</a:t>
            </a:r>
            <a:r>
              <a:rPr lang="en-GB" sz="2200" dirty="0" smtClean="0"/>
              <a:t>.</a:t>
            </a:r>
          </a:p>
          <a:p>
            <a:pPr marL="342900" indent="-342900">
              <a:buAutoNum type="arabicPeriod"/>
            </a:pPr>
            <a:endParaRPr lang="en-GB" sz="2200" dirty="0" smtClean="0"/>
          </a:p>
          <a:p>
            <a:pPr marL="342900" indent="-342900">
              <a:buAutoNum type="arabicPeriod"/>
            </a:pPr>
            <a:r>
              <a:rPr lang="en-GB" sz="2200" dirty="0" smtClean="0"/>
              <a:t>Now I feel my life makes total sense</a:t>
            </a:r>
            <a:r>
              <a:rPr lang="en-GB" sz="2200" dirty="0" smtClean="0"/>
              <a:t>.</a:t>
            </a:r>
          </a:p>
          <a:p>
            <a:pPr marL="342900" indent="-342900">
              <a:buAutoNum type="arabicPeriod"/>
            </a:pPr>
            <a:endParaRPr lang="en-GB" sz="2200" dirty="0" smtClean="0"/>
          </a:p>
          <a:p>
            <a:pPr marL="342900" indent="-342900">
              <a:buAutoNum type="arabicPeriod"/>
            </a:pPr>
            <a:r>
              <a:rPr lang="en-GB" sz="2200" dirty="0" smtClean="0"/>
              <a:t>Meeting </a:t>
            </a:r>
            <a:r>
              <a:rPr lang="en-GB" sz="2200" dirty="0" err="1" smtClean="0"/>
              <a:t>Mergen</a:t>
            </a:r>
            <a:r>
              <a:rPr lang="en-GB" sz="2200" dirty="0" smtClean="0"/>
              <a:t> was the bonus of a life time</a:t>
            </a:r>
            <a:r>
              <a:rPr lang="en-GB" sz="2200" dirty="0" smtClean="0"/>
              <a:t>.</a:t>
            </a:r>
          </a:p>
          <a:p>
            <a:pPr marL="342900" indent="-342900">
              <a:buAutoNum type="arabicPeriod"/>
            </a:pPr>
            <a:endParaRPr lang="en-GB" sz="2200" dirty="0" smtClean="0"/>
          </a:p>
          <a:p>
            <a:pPr marL="342900" indent="-342900">
              <a:buAutoNum type="arabicPeriod"/>
            </a:pPr>
            <a:r>
              <a:rPr lang="en-GB" sz="2200" dirty="0" smtClean="0"/>
              <a:t>It’s like we are all part of the big family</a:t>
            </a:r>
            <a:r>
              <a:rPr lang="en-GB" sz="2200" dirty="0" smtClean="0"/>
              <a:t>.</a:t>
            </a:r>
          </a:p>
          <a:p>
            <a:pPr marL="342900" indent="-342900">
              <a:buAutoNum type="arabicPeriod"/>
            </a:pPr>
            <a:endParaRPr lang="en-GB" sz="2200" dirty="0" smtClean="0"/>
          </a:p>
          <a:p>
            <a:pPr marL="342900" indent="-342900">
              <a:buAutoNum type="arabicPeriod"/>
            </a:pPr>
            <a:r>
              <a:rPr lang="en-GB" sz="2200" dirty="0" smtClean="0"/>
              <a:t>Both changed their lives because of events beyond their immediate </a:t>
            </a:r>
          </a:p>
          <a:p>
            <a:pPr marL="342900" indent="-342900"/>
            <a:r>
              <a:rPr lang="en-GB" sz="2200" dirty="0" smtClean="0"/>
              <a:t>environment.</a:t>
            </a:r>
            <a:endParaRPr lang="en-GB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4608" y="1231006"/>
            <a:ext cx="83393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Questions that will help you to improve your talking competence.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What does “blue navy” mean?</a:t>
            </a:r>
          </a:p>
          <a:p>
            <a:endParaRPr lang="en-GB" sz="2400" dirty="0" smtClean="0"/>
          </a:p>
          <a:p>
            <a:r>
              <a:rPr lang="en-GB" sz="2400" dirty="0" smtClean="0"/>
              <a:t>How can I say “na verdade isso é um elefante” in English?</a:t>
            </a:r>
          </a:p>
          <a:p>
            <a:endParaRPr lang="en-GB" sz="2400" dirty="0" smtClean="0"/>
          </a:p>
          <a:p>
            <a:r>
              <a:rPr lang="en-GB" sz="2400" dirty="0" smtClean="0"/>
              <a:t>How can I pronounce “strategies” correctly? 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771" y="2384325"/>
            <a:ext cx="78149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A place gathering people from many different countries and cultures.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 person familiar with many different countries and cultures.</a:t>
            </a:r>
          </a:p>
          <a:p>
            <a:pPr marL="342900" indent="-342900">
              <a:buAutoNum type="arabicPeriod"/>
            </a:pP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A cocktail typically made with Vodka, Cointreau, cranberry juice and lime juice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140368" y="1269880"/>
            <a:ext cx="148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Cosmopolitan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9989" y="1243964"/>
            <a:ext cx="22453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 smtClean="0"/>
              <a:t>Summarizing.</a:t>
            </a:r>
            <a:endParaRPr lang="en-GB" sz="2200" dirty="0" smtClean="0"/>
          </a:p>
          <a:p>
            <a:endParaRPr lang="en-GB" sz="2200" dirty="0" smtClean="0"/>
          </a:p>
          <a:p>
            <a:endParaRPr lang="en-GB" sz="2200" dirty="0" smtClean="0"/>
          </a:p>
          <a:p>
            <a:r>
              <a:rPr lang="en-GB" sz="2200" dirty="0" smtClean="0"/>
              <a:t>Essentially</a:t>
            </a:r>
          </a:p>
          <a:p>
            <a:endParaRPr lang="en-GB" sz="2200" dirty="0" smtClean="0"/>
          </a:p>
          <a:p>
            <a:r>
              <a:rPr lang="en-GB" sz="2200" dirty="0" smtClean="0"/>
              <a:t>Basically</a:t>
            </a:r>
          </a:p>
          <a:p>
            <a:endParaRPr lang="en-GB" sz="2200" dirty="0" smtClean="0"/>
          </a:p>
          <a:p>
            <a:r>
              <a:rPr lang="en-GB" sz="2200" dirty="0" smtClean="0"/>
              <a:t>The bottom line is</a:t>
            </a:r>
          </a:p>
          <a:p>
            <a:endParaRPr lang="en-GB" sz="2200" dirty="0" smtClean="0"/>
          </a:p>
          <a:p>
            <a:r>
              <a:rPr lang="en-GB" sz="2200" dirty="0" smtClean="0"/>
              <a:t>In short</a:t>
            </a:r>
          </a:p>
          <a:p>
            <a:endParaRPr lang="en-GB" sz="2200" dirty="0" smtClean="0"/>
          </a:p>
          <a:p>
            <a:r>
              <a:rPr lang="en-GB" sz="2200" dirty="0" smtClean="0"/>
              <a:t>In a nutshell</a:t>
            </a:r>
          </a:p>
          <a:p>
            <a:endParaRPr lang="en-GB" sz="2200" dirty="0" smtClean="0"/>
          </a:p>
          <a:p>
            <a:r>
              <a:rPr lang="en-GB" sz="2200" dirty="0" smtClean="0"/>
              <a:t>In brief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1" y="278246"/>
            <a:ext cx="1163248" cy="5564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904" y="1891862"/>
            <a:ext cx="72703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Flyers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NGO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88075" y="395188"/>
            <a:ext cx="212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 does it mean?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25" y="834738"/>
            <a:ext cx="3098800" cy="2628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25" y="3463638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1561" y="1878904"/>
            <a:ext cx="31632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Come aboard and help us.</a:t>
            </a:r>
          </a:p>
          <a:p>
            <a:endParaRPr lang="en-GB" dirty="0" smtClean="0"/>
          </a:p>
          <a:p>
            <a:r>
              <a:rPr lang="en-GB" dirty="0" smtClean="0"/>
              <a:t>Join our ranks and help us.</a:t>
            </a:r>
          </a:p>
          <a:p>
            <a:endParaRPr lang="en-GB" dirty="0" smtClean="0"/>
          </a:p>
          <a:p>
            <a:r>
              <a:rPr lang="en-GB" dirty="0" smtClean="0"/>
              <a:t>Then hop on! You are one of us.</a:t>
            </a:r>
          </a:p>
          <a:p>
            <a:endParaRPr lang="en-GB" dirty="0" smtClean="0"/>
          </a:p>
          <a:p>
            <a:r>
              <a:rPr lang="en-GB" dirty="0" smtClean="0"/>
              <a:t>Africa is counting on you!</a:t>
            </a:r>
          </a:p>
          <a:p>
            <a:endParaRPr lang="en-GB" dirty="0" smtClean="0"/>
          </a:p>
          <a:p>
            <a:r>
              <a:rPr lang="en-GB" dirty="0" smtClean="0"/>
              <a:t>Be a part of this.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1048</Words>
  <Application>Microsoft Macintosh PowerPoint</Application>
  <PresentationFormat>On-screen Show (4:3)</PresentationFormat>
  <Paragraphs>283</Paragraphs>
  <Slides>44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Company>Particular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Arnaldo Rebello Jr</dc:creator>
  <cp:lastModifiedBy>Arnaldo Rebello Jr</cp:lastModifiedBy>
  <cp:revision>8</cp:revision>
  <dcterms:created xsi:type="dcterms:W3CDTF">2013-08-31T02:58:08Z</dcterms:created>
  <dcterms:modified xsi:type="dcterms:W3CDTF">2013-08-31T04:59:38Z</dcterms:modified>
</cp:coreProperties>
</file>