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2" r:id="rId4"/>
    <p:sldId id="264" r:id="rId5"/>
    <p:sldId id="263" r:id="rId6"/>
    <p:sldId id="258" r:id="rId7"/>
    <p:sldId id="265" r:id="rId8"/>
    <p:sldId id="259" r:id="rId9"/>
    <p:sldId id="260" r:id="rId10"/>
    <p:sldId id="261" r:id="rId11"/>
    <p:sldId id="384" r:id="rId12"/>
    <p:sldId id="266" r:id="rId13"/>
    <p:sldId id="267" r:id="rId14"/>
    <p:sldId id="274" r:id="rId15"/>
    <p:sldId id="275" r:id="rId16"/>
    <p:sldId id="285" r:id="rId17"/>
    <p:sldId id="297" r:id="rId18"/>
    <p:sldId id="328" r:id="rId19"/>
    <p:sldId id="336" r:id="rId20"/>
    <p:sldId id="268" r:id="rId21"/>
    <p:sldId id="340" r:id="rId22"/>
    <p:sldId id="341" r:id="rId23"/>
    <p:sldId id="383" r:id="rId24"/>
    <p:sldId id="269" r:id="rId25"/>
    <p:sldId id="302" r:id="rId26"/>
    <p:sldId id="382" r:id="rId27"/>
    <p:sldId id="270" r:id="rId28"/>
    <p:sldId id="339" r:id="rId29"/>
    <p:sldId id="271" r:id="rId30"/>
    <p:sldId id="393" r:id="rId31"/>
    <p:sldId id="385" r:id="rId32"/>
    <p:sldId id="386" r:id="rId33"/>
    <p:sldId id="387" r:id="rId34"/>
    <p:sldId id="394" r:id="rId35"/>
    <p:sldId id="395" r:id="rId36"/>
    <p:sldId id="388" r:id="rId37"/>
    <p:sldId id="396" r:id="rId38"/>
    <p:sldId id="397" r:id="rId39"/>
    <p:sldId id="398" r:id="rId40"/>
    <p:sldId id="399" r:id="rId41"/>
    <p:sldId id="400" r:id="rId42"/>
    <p:sldId id="401" r:id="rId43"/>
    <p:sldId id="389" r:id="rId44"/>
    <p:sldId id="390" r:id="rId45"/>
    <p:sldId id="402" r:id="rId46"/>
    <p:sldId id="403" r:id="rId47"/>
    <p:sldId id="391" r:id="rId48"/>
    <p:sldId id="404" r:id="rId49"/>
    <p:sldId id="405" r:id="rId50"/>
    <p:sldId id="406" r:id="rId51"/>
    <p:sldId id="407" r:id="rId52"/>
    <p:sldId id="408" r:id="rId53"/>
    <p:sldId id="409" r:id="rId54"/>
    <p:sldId id="392" r:id="rId5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9CC4-892E-C044-A0F4-3CA130E32DF8}" type="datetimeFigureOut">
              <a:rPr lang="pt-BR" smtClean="0"/>
              <a:t>9/14/13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28FB6-E172-184D-8BA5-65CD4DB6917A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3C99-2A0B-354C-9D68-09646252E9FA}" type="datetimeFigureOut">
              <a:rPr lang="pt-BR" smtClean="0"/>
              <a:pPr/>
              <a:t>9/13/13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9696-C0D1-DB40-B122-E9CC28EDBFB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fW2qCK0I6c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707" y="18141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1421" y="2568167"/>
            <a:ext cx="8544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In pairs answer </a:t>
            </a:r>
            <a:r>
              <a:rPr lang="en-GB" sz="3000" dirty="0" smtClean="0"/>
              <a:t>the </a:t>
            </a:r>
            <a:r>
              <a:rPr lang="en-GB" sz="3000" dirty="0" smtClean="0"/>
              <a:t>questions </a:t>
            </a:r>
            <a:r>
              <a:rPr lang="en-GB" sz="3000" dirty="0" smtClean="0"/>
              <a:t>in</a:t>
            </a:r>
            <a:r>
              <a:rPr lang="en-GB" sz="3000" dirty="0" smtClean="0"/>
              <a:t> the activities 3 </a:t>
            </a:r>
            <a:r>
              <a:rPr lang="en-GB" sz="3000" dirty="0" smtClean="0"/>
              <a:t>and 4.</a:t>
            </a:r>
            <a:endParaRPr lang="en-GB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1675" y="1801156"/>
            <a:ext cx="49955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800" dirty="0" smtClean="0"/>
              <a:t>Showtime 1</a:t>
            </a:r>
            <a:endParaRPr lang="en-GB" sz="7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669" y="174932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Communicative Competence</a:t>
            </a:r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r>
              <a:rPr lang="en-US" sz="2400" dirty="0" smtClean="0"/>
              <a:t>Vocabulary Range 	</a:t>
            </a:r>
          </a:p>
          <a:p>
            <a:endParaRPr lang="en-US" sz="2400" dirty="0" smtClean="0"/>
          </a:p>
          <a:p>
            <a:r>
              <a:rPr lang="en-US" sz="2400" dirty="0" smtClean="0"/>
              <a:t>Use of Structure	</a:t>
            </a:r>
          </a:p>
          <a:p>
            <a:endParaRPr lang="en-US" sz="2400" dirty="0" smtClean="0"/>
          </a:p>
          <a:p>
            <a:r>
              <a:rPr lang="en-US" sz="2400" dirty="0" smtClean="0"/>
              <a:t>Pronunciation	</a:t>
            </a:r>
          </a:p>
          <a:p>
            <a:endParaRPr lang="en-US" sz="2400" dirty="0" smtClean="0"/>
          </a:p>
          <a:p>
            <a:r>
              <a:rPr lang="en-US" sz="2400" dirty="0" smtClean="0"/>
              <a:t>Fluency	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669" y="1749325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200" dirty="0" smtClean="0"/>
              <a:t>Communicative Competence</a:t>
            </a:r>
            <a:r>
              <a:rPr lang="en-US" sz="5200" dirty="0" smtClean="0"/>
              <a:t>	</a:t>
            </a:r>
          </a:p>
          <a:p>
            <a:endParaRPr lang="en-US" sz="5200" dirty="0" smtClean="0"/>
          </a:p>
          <a:p>
            <a:r>
              <a:rPr lang="en-US" sz="5200" dirty="0" smtClean="0"/>
              <a:t>	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19327" y="1218048"/>
            <a:ext cx="38627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alibri" charset="0"/>
              </a:rPr>
              <a:t>Language used to talk about frequency.</a:t>
            </a:r>
          </a:p>
          <a:p>
            <a:endParaRPr lang="en-GB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Never</a:t>
            </a:r>
          </a:p>
          <a:p>
            <a:r>
              <a:rPr lang="en-GB" dirty="0">
                <a:latin typeface="Calibri" charset="0"/>
              </a:rPr>
              <a:t>Hardly ever</a:t>
            </a:r>
          </a:p>
          <a:p>
            <a:r>
              <a:rPr lang="en-GB" dirty="0">
                <a:latin typeface="Calibri" charset="0"/>
              </a:rPr>
              <a:t>Seldom (almost never)</a:t>
            </a:r>
          </a:p>
          <a:p>
            <a:r>
              <a:rPr lang="en-GB" dirty="0">
                <a:latin typeface="Calibri" charset="0"/>
              </a:rPr>
              <a:t>Every once in a while</a:t>
            </a:r>
          </a:p>
          <a:p>
            <a:r>
              <a:rPr lang="en-GB" dirty="0">
                <a:latin typeface="Calibri" charset="0"/>
              </a:rPr>
              <a:t>Every now and then</a:t>
            </a:r>
          </a:p>
          <a:p>
            <a:r>
              <a:rPr lang="en-GB" dirty="0">
                <a:latin typeface="Calibri" charset="0"/>
              </a:rPr>
              <a:t>Sometimes</a:t>
            </a:r>
          </a:p>
          <a:p>
            <a:r>
              <a:rPr lang="en-GB" dirty="0">
                <a:latin typeface="Calibri" charset="0"/>
              </a:rPr>
              <a:t>Every other day</a:t>
            </a:r>
          </a:p>
          <a:p>
            <a:r>
              <a:rPr lang="en-GB" dirty="0">
                <a:latin typeface="Calibri" charset="0"/>
              </a:rPr>
              <a:t>More often than not</a:t>
            </a:r>
          </a:p>
          <a:p>
            <a:r>
              <a:rPr lang="en-GB" dirty="0">
                <a:latin typeface="Calibri" charset="0"/>
              </a:rPr>
              <a:t>Often</a:t>
            </a:r>
          </a:p>
          <a:p>
            <a:r>
              <a:rPr lang="en-GB" dirty="0">
                <a:latin typeface="Calibri" charset="0"/>
              </a:rPr>
              <a:t>Nearly always</a:t>
            </a:r>
          </a:p>
          <a:p>
            <a:r>
              <a:rPr lang="en-GB" dirty="0">
                <a:latin typeface="Calibri" charset="0"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2540" y="1399460"/>
            <a:ext cx="1581370" cy="398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E</a:t>
            </a:r>
            <a:r>
              <a:rPr lang="en-GB" sz="2300" dirty="0" smtClean="0"/>
              <a:t>xpressions</a:t>
            </a:r>
          </a:p>
          <a:p>
            <a:endParaRPr lang="en-GB" sz="2300" dirty="0"/>
          </a:p>
          <a:p>
            <a:r>
              <a:rPr lang="en-GB" sz="2300" dirty="0" smtClean="0"/>
              <a:t>As far as</a:t>
            </a:r>
          </a:p>
          <a:p>
            <a:endParaRPr lang="en-GB" sz="2300" dirty="0" smtClean="0"/>
          </a:p>
          <a:p>
            <a:r>
              <a:rPr lang="en-GB" sz="2300" dirty="0" smtClean="0"/>
              <a:t>As long as</a:t>
            </a:r>
          </a:p>
          <a:p>
            <a:endParaRPr lang="en-GB" sz="2300" dirty="0" smtClean="0"/>
          </a:p>
          <a:p>
            <a:r>
              <a:rPr lang="en-GB" sz="2300" dirty="0" smtClean="0"/>
              <a:t>As much as</a:t>
            </a:r>
          </a:p>
          <a:p>
            <a:endParaRPr lang="en-GB" sz="2300" dirty="0" smtClean="0"/>
          </a:p>
          <a:p>
            <a:r>
              <a:rPr lang="en-GB" sz="2300" dirty="0" smtClean="0"/>
              <a:t>As soon as</a:t>
            </a:r>
          </a:p>
          <a:p>
            <a:endParaRPr lang="en-GB" sz="2300" dirty="0" smtClean="0"/>
          </a:p>
          <a:p>
            <a:r>
              <a:rPr lang="en-GB" sz="2300" dirty="0" smtClean="0"/>
              <a:t>As often as</a:t>
            </a:r>
            <a:endParaRPr lang="en-GB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2983" y="2630466"/>
            <a:ext cx="4536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is essential that</a:t>
            </a:r>
          </a:p>
          <a:p>
            <a:r>
              <a:rPr lang="en-GB" dirty="0" smtClean="0"/>
              <a:t>Is of pivotal importance (crucial importance)</a:t>
            </a:r>
          </a:p>
          <a:p>
            <a:r>
              <a:rPr lang="en-GB" dirty="0" smtClean="0"/>
              <a:t>Is a paramount (Supreme importance)</a:t>
            </a:r>
          </a:p>
          <a:p>
            <a:r>
              <a:rPr lang="en-GB" dirty="0" smtClean="0"/>
              <a:t>Is of utmost importance (extreme importance)</a:t>
            </a:r>
          </a:p>
          <a:p>
            <a:r>
              <a:rPr lang="en-GB" dirty="0" smtClean="0"/>
              <a:t>It’s vital that</a:t>
            </a:r>
          </a:p>
          <a:p>
            <a:r>
              <a:rPr lang="en-GB" dirty="0" smtClean="0"/>
              <a:t>There is perhaps no better demonstration of</a:t>
            </a:r>
          </a:p>
          <a:p>
            <a:r>
              <a:rPr lang="en-GB" dirty="0" smtClean="0"/>
              <a:t>We urge you to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67088" y="19841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</a:t>
            </a:r>
            <a:r>
              <a:rPr lang="en-GB" dirty="0" smtClean="0"/>
              <a:t>xpressions used </a:t>
            </a:r>
            <a:r>
              <a:rPr lang="en-GB" dirty="0" smtClean="0"/>
              <a:t>to draw </a:t>
            </a:r>
            <a:r>
              <a:rPr lang="en-GB" dirty="0" smtClean="0"/>
              <a:t>attention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478" y="1153258"/>
            <a:ext cx="127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45758" y="1775240"/>
            <a:ext cx="1802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favour</a:t>
            </a:r>
          </a:p>
          <a:p>
            <a:endParaRPr lang="en-GB" dirty="0" smtClean="0"/>
          </a:p>
          <a:p>
            <a:r>
              <a:rPr lang="en-GB" dirty="0" smtClean="0"/>
              <a:t>I’m in.</a:t>
            </a:r>
          </a:p>
          <a:p>
            <a:r>
              <a:rPr lang="en-GB" dirty="0" smtClean="0"/>
              <a:t>Count me in.</a:t>
            </a:r>
          </a:p>
          <a:p>
            <a:r>
              <a:rPr lang="en-GB" dirty="0" smtClean="0"/>
              <a:t>I’m all for it.</a:t>
            </a:r>
          </a:p>
          <a:p>
            <a:r>
              <a:rPr lang="en-GB" dirty="0" smtClean="0"/>
              <a:t>I’m there.</a:t>
            </a:r>
          </a:p>
          <a:p>
            <a:r>
              <a:rPr lang="en-GB" dirty="0" smtClean="0"/>
              <a:t>Count on me to…</a:t>
            </a:r>
          </a:p>
          <a:p>
            <a:r>
              <a:rPr lang="en-GB" dirty="0" smtClean="0"/>
              <a:t>I’m on board.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563" y="1775240"/>
            <a:ext cx="1996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in favour</a:t>
            </a:r>
          </a:p>
          <a:p>
            <a:endParaRPr lang="en-GB" dirty="0" smtClean="0"/>
          </a:p>
          <a:p>
            <a:r>
              <a:rPr lang="en-GB" dirty="0" smtClean="0"/>
              <a:t>I’m out</a:t>
            </a:r>
          </a:p>
          <a:p>
            <a:r>
              <a:rPr lang="en-GB" dirty="0" smtClean="0"/>
              <a:t>Forget it.</a:t>
            </a:r>
          </a:p>
          <a:p>
            <a:r>
              <a:rPr lang="en-GB" dirty="0" smtClean="0"/>
              <a:t>Don’t count on me.</a:t>
            </a:r>
          </a:p>
          <a:p>
            <a:r>
              <a:rPr lang="en-GB" dirty="0" smtClean="0"/>
              <a:t>I’m not doing this.</a:t>
            </a:r>
          </a:p>
          <a:p>
            <a:r>
              <a:rPr lang="en-GB" dirty="0" smtClean="0"/>
              <a:t>Not a chance.</a:t>
            </a:r>
          </a:p>
          <a:p>
            <a:r>
              <a:rPr lang="en-GB" dirty="0" smtClean="0"/>
              <a:t>Count me out.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423" y="1114385"/>
            <a:ext cx="43358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Expression used for summarizing your ideas.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Essentially</a:t>
            </a:r>
          </a:p>
          <a:p>
            <a:endParaRPr lang="en-GB" dirty="0" smtClean="0"/>
          </a:p>
          <a:p>
            <a:r>
              <a:rPr lang="en-GB" dirty="0" smtClean="0"/>
              <a:t>Basically</a:t>
            </a:r>
          </a:p>
          <a:p>
            <a:endParaRPr lang="en-GB" dirty="0" smtClean="0"/>
          </a:p>
          <a:p>
            <a:r>
              <a:rPr lang="en-GB" dirty="0" smtClean="0"/>
              <a:t>The bottom line is</a:t>
            </a:r>
          </a:p>
          <a:p>
            <a:endParaRPr lang="en-GB" dirty="0" smtClean="0"/>
          </a:p>
          <a:p>
            <a:r>
              <a:rPr lang="en-GB" dirty="0" smtClean="0"/>
              <a:t>In short</a:t>
            </a:r>
          </a:p>
          <a:p>
            <a:endParaRPr lang="en-GB" dirty="0" smtClean="0"/>
          </a:p>
          <a:p>
            <a:r>
              <a:rPr lang="en-GB" dirty="0" smtClean="0"/>
              <a:t>In a nutshell</a:t>
            </a:r>
          </a:p>
          <a:p>
            <a:endParaRPr lang="en-GB" dirty="0" smtClean="0"/>
          </a:p>
          <a:p>
            <a:r>
              <a:rPr lang="en-GB" dirty="0" smtClean="0"/>
              <a:t>In brief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9" y="1464249"/>
            <a:ext cx="35052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2908" y="3788349"/>
            <a:ext cx="86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Walnut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5668" y="816351"/>
            <a:ext cx="24892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I tend to think </a:t>
            </a:r>
          </a:p>
          <a:p>
            <a:endParaRPr lang="en-GB" sz="3000" dirty="0" smtClean="0"/>
          </a:p>
          <a:p>
            <a:r>
              <a:rPr lang="en-GB" sz="3000" dirty="0" smtClean="0"/>
              <a:t>He must be</a:t>
            </a:r>
          </a:p>
          <a:p>
            <a:endParaRPr lang="en-GB" sz="3000" dirty="0" smtClean="0"/>
          </a:p>
          <a:p>
            <a:r>
              <a:rPr lang="en-GB" sz="3000" dirty="0" smtClean="0"/>
              <a:t>He is probably </a:t>
            </a:r>
          </a:p>
          <a:p>
            <a:endParaRPr lang="en-GB" sz="3000" dirty="0" smtClean="0"/>
          </a:p>
          <a:p>
            <a:r>
              <a:rPr lang="en-GB" sz="3000" dirty="0" smtClean="0"/>
              <a:t>He can’t be</a:t>
            </a:r>
          </a:p>
          <a:p>
            <a:endParaRPr lang="en-GB" sz="3000" dirty="0" smtClean="0"/>
          </a:p>
          <a:p>
            <a:r>
              <a:rPr lang="en-GB" sz="3000" dirty="0" smtClean="0"/>
              <a:t>It seems to me</a:t>
            </a:r>
          </a:p>
          <a:p>
            <a:endParaRPr lang="en-GB" sz="3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4026" y="15290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Expressions for:</a:t>
            </a:r>
          </a:p>
          <a:p>
            <a:endParaRPr lang="en-GB" dirty="0" smtClean="0"/>
          </a:p>
          <a:p>
            <a:r>
              <a:rPr lang="en-GB" dirty="0" smtClean="0"/>
              <a:t>Deduction</a:t>
            </a:r>
          </a:p>
          <a:p>
            <a:r>
              <a:rPr lang="en-GB" dirty="0" smtClean="0"/>
              <a:t>Interference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707" y="18141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98453" y="2321143"/>
            <a:ext cx="7216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Impact of natural </a:t>
            </a:r>
            <a:r>
              <a:rPr lang="en-GB" sz="3200" dirty="0" smtClean="0"/>
              <a:t>disasters</a:t>
            </a:r>
            <a:r>
              <a:rPr lang="en-GB" sz="3200" dirty="0" smtClean="0"/>
              <a:t> on people!</a:t>
            </a: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669" y="174932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200" dirty="0" smtClean="0"/>
              <a:t>Vocabulary </a:t>
            </a:r>
            <a:r>
              <a:rPr lang="en-US" sz="5200" dirty="0" smtClean="0"/>
              <a:t>Range </a:t>
            </a:r>
            <a:r>
              <a:rPr lang="en-US" sz="5200" dirty="0" smtClean="0"/>
              <a:t>	</a:t>
            </a:r>
          </a:p>
          <a:p>
            <a:endParaRPr lang="en-US" sz="5200" dirty="0" smtClean="0"/>
          </a:p>
          <a:p>
            <a:r>
              <a:rPr lang="en-US" sz="5200" dirty="0" smtClean="0"/>
              <a:t>	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5942" y="2112147"/>
            <a:ext cx="39066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 smtClean="0"/>
              <a:t>Greenwashing </a:t>
            </a:r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1447" y="2384265"/>
            <a:ext cx="39301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 smtClean="0"/>
              <a:t>Cosmopolitan</a:t>
            </a:r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047" y="1516081"/>
            <a:ext cx="64131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fund: to furnish money for something.</a:t>
            </a:r>
          </a:p>
          <a:p>
            <a:endParaRPr lang="en-GB" dirty="0" smtClean="0"/>
          </a:p>
          <a:p>
            <a:r>
              <a:rPr lang="en-GB" dirty="0" smtClean="0"/>
              <a:t>Humanitarian: devoted to the good of humanity.</a:t>
            </a:r>
          </a:p>
          <a:p>
            <a:endParaRPr lang="en-GB" dirty="0" smtClean="0"/>
          </a:p>
          <a:p>
            <a:r>
              <a:rPr lang="en-GB" dirty="0" smtClean="0"/>
              <a:t>Not-for-profit: not having the goal of profit.</a:t>
            </a:r>
          </a:p>
          <a:p>
            <a:endParaRPr lang="en-GB" dirty="0" smtClean="0"/>
          </a:p>
          <a:p>
            <a:r>
              <a:rPr lang="en-GB" dirty="0" smtClean="0"/>
              <a:t>Volunteer: a person who works for a cause and is not paid for that.</a:t>
            </a:r>
          </a:p>
          <a:p>
            <a:endParaRPr lang="en-GB" dirty="0" smtClean="0"/>
          </a:p>
          <a:p>
            <a:r>
              <a:rPr lang="en-GB" dirty="0" smtClean="0"/>
              <a:t>Supporter: someone who contributes to an effort.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669" y="1749325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200" dirty="0" smtClean="0"/>
              <a:t>Use </a:t>
            </a:r>
            <a:r>
              <a:rPr lang="en-US" sz="5200" dirty="0" smtClean="0"/>
              <a:t>of Structure</a:t>
            </a:r>
            <a:r>
              <a:rPr lang="en-US" sz="5200" dirty="0" smtClean="0"/>
              <a:t>	</a:t>
            </a:r>
          </a:p>
          <a:p>
            <a:r>
              <a:rPr lang="en-US" sz="5200" dirty="0" smtClean="0"/>
              <a:t>	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882" y="1334670"/>
            <a:ext cx="52090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to ride</a:t>
            </a:r>
            <a:r>
              <a:rPr lang="en-US" sz="2400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/>
              <a:t>a bicycle.</a:t>
            </a:r>
          </a:p>
          <a:p>
            <a:endParaRPr lang="en-US" dirty="0" smtClean="0"/>
          </a:p>
          <a:p>
            <a:r>
              <a:rPr lang="en-US" dirty="0" smtClean="0"/>
              <a:t>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rid</a:t>
            </a:r>
            <a:r>
              <a:rPr lang="en-US" sz="2400" u="sng" dirty="0" smtClean="0"/>
              <a:t>ing</a:t>
            </a:r>
            <a:r>
              <a:rPr lang="en-US" dirty="0" smtClean="0"/>
              <a:t> a bicycle.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9000" contrast="13000"/>
          </a:blip>
          <a:stretch>
            <a:fillRect/>
          </a:stretch>
        </p:blipFill>
        <p:spPr>
          <a:xfrm>
            <a:off x="6600454" y="2565676"/>
            <a:ext cx="430987" cy="430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80" y="1498202"/>
            <a:ext cx="571922" cy="514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1034" y="531276"/>
            <a:ext cx="18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Parallel structures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62" y="958889"/>
            <a:ext cx="836639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 Verbs followed by infinitive: seem, claim, tend</a:t>
            </a:r>
          </a:p>
          <a:p>
            <a:endParaRPr lang="en-GB" dirty="0" smtClean="0"/>
          </a:p>
          <a:p>
            <a:r>
              <a:rPr lang="en-GB" dirty="0" smtClean="0"/>
              <a:t>E.g. …people who </a:t>
            </a:r>
            <a:r>
              <a:rPr lang="en-GB" u="sng" dirty="0" smtClean="0"/>
              <a:t>claim </a:t>
            </a:r>
            <a:r>
              <a:rPr lang="en-GB" b="1" u="sng" dirty="0" smtClean="0"/>
              <a:t>to be</a:t>
            </a:r>
            <a:r>
              <a:rPr lang="en-GB" dirty="0" smtClean="0"/>
              <a:t> stage shy…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</a:t>
            </a:r>
            <a:r>
              <a:rPr lang="en-GB" dirty="0" err="1" smtClean="0"/>
              <a:t>ing</a:t>
            </a:r>
            <a:r>
              <a:rPr lang="en-GB" dirty="0" smtClean="0"/>
              <a:t>: admit, mind, look forward to</a:t>
            </a:r>
          </a:p>
          <a:p>
            <a:endParaRPr lang="en-GB" dirty="0" smtClean="0"/>
          </a:p>
          <a:p>
            <a:r>
              <a:rPr lang="en-GB" dirty="0" smtClean="0"/>
              <a:t>E.g. Do you </a:t>
            </a:r>
            <a:r>
              <a:rPr lang="en-GB" u="sng" dirty="0" smtClean="0"/>
              <a:t>mind </a:t>
            </a:r>
            <a:r>
              <a:rPr lang="en-GB" b="1" u="sng" dirty="0" smtClean="0"/>
              <a:t>helping</a:t>
            </a:r>
            <a:r>
              <a:rPr lang="en-GB" u="sng" dirty="0" smtClean="0"/>
              <a:t> </a:t>
            </a:r>
            <a:r>
              <a:rPr lang="en-GB" dirty="0" smtClean="0"/>
              <a:t>me out…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either infinitive or </a:t>
            </a:r>
            <a:r>
              <a:rPr lang="en-GB" dirty="0" err="1" smtClean="0"/>
              <a:t>ing</a:t>
            </a:r>
            <a:r>
              <a:rPr lang="en-GB" dirty="0" smtClean="0"/>
              <a:t> (with the same meaning): start, like, love</a:t>
            </a:r>
          </a:p>
          <a:p>
            <a:endParaRPr lang="en-GB" dirty="0" smtClean="0"/>
          </a:p>
          <a:p>
            <a:r>
              <a:rPr lang="en-GB" dirty="0" smtClean="0"/>
              <a:t>E.g. I like walking = I like to walk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either infinitive or </a:t>
            </a:r>
            <a:r>
              <a:rPr lang="en-GB" dirty="0" err="1" smtClean="0"/>
              <a:t>ing</a:t>
            </a:r>
            <a:r>
              <a:rPr lang="en-GB" dirty="0" smtClean="0"/>
              <a:t> (with different meaning): stop, try, remember</a:t>
            </a:r>
          </a:p>
          <a:p>
            <a:endParaRPr lang="en-GB" dirty="0" smtClean="0"/>
          </a:p>
          <a:p>
            <a:r>
              <a:rPr lang="en-GB" dirty="0" smtClean="0"/>
              <a:t>E.g.  I tried making a list ≠ I tried to make a list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7101" y="1749325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200" dirty="0" smtClean="0"/>
              <a:t>Pronunciation	</a:t>
            </a:r>
          </a:p>
          <a:p>
            <a:r>
              <a:rPr lang="en-US" sz="5200" dirty="0" smtClean="0"/>
              <a:t>	</a:t>
            </a:r>
            <a:endParaRPr lang="en-US" sz="5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21" y="1814114"/>
            <a:ext cx="74040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When the </a:t>
            </a:r>
            <a:r>
              <a:rPr lang="en-GB" dirty="0" smtClean="0"/>
              <a:t>intonation in the tag question </a:t>
            </a:r>
            <a:r>
              <a:rPr lang="en-GB" dirty="0" smtClean="0"/>
              <a:t>goes down you</a:t>
            </a:r>
            <a:r>
              <a:rPr lang="en-GB" dirty="0" smtClean="0"/>
              <a:t> </a:t>
            </a:r>
          </a:p>
          <a:p>
            <a:r>
              <a:rPr lang="en-GB" dirty="0" smtClean="0"/>
              <a:t>are </a:t>
            </a:r>
            <a:r>
              <a:rPr lang="en-GB" dirty="0" smtClean="0"/>
              <a:t>not really interested in the answer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 smtClean="0"/>
              <a:t>the </a:t>
            </a:r>
            <a:r>
              <a:rPr lang="en-GB" dirty="0" smtClean="0"/>
              <a:t>intonation in the tag question </a:t>
            </a:r>
            <a:r>
              <a:rPr lang="en-GB" dirty="0" smtClean="0"/>
              <a:t>goes up you are </a:t>
            </a:r>
            <a:r>
              <a:rPr lang="en-GB" dirty="0" smtClean="0"/>
              <a:t>asking a question to</a:t>
            </a:r>
          </a:p>
          <a:p>
            <a:r>
              <a:rPr lang="en-GB" dirty="0" smtClean="0"/>
              <a:t>w</a:t>
            </a:r>
            <a:r>
              <a:rPr lang="en-GB" dirty="0" smtClean="0"/>
              <a:t>hich you don’t know the answer.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25002" y="1023679"/>
            <a:ext cx="2585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Tag questions!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669" y="1295354"/>
            <a:ext cx="4572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200" dirty="0" smtClean="0"/>
              <a:t>Fluency</a:t>
            </a:r>
            <a:r>
              <a:rPr lang="en-US" sz="52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533" y="3693018"/>
            <a:ext cx="3343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 smtClean="0"/>
              <a:t>Broken sentences!</a:t>
            </a:r>
            <a:endParaRPr lang="en-GB" sz="3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Natural Disasters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864" y="1477207"/>
            <a:ext cx="65305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General guide line: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 must give opportunity for people to talk by using questions like: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do you think about that?</a:t>
            </a:r>
          </a:p>
          <a:p>
            <a:endParaRPr lang="en-GB" dirty="0" smtClean="0"/>
          </a:p>
          <a:p>
            <a:r>
              <a:rPr lang="en-GB" dirty="0" smtClean="0"/>
              <a:t>Where do you stand on this matter?</a:t>
            </a:r>
          </a:p>
          <a:p>
            <a:endParaRPr lang="en-GB" dirty="0" smtClean="0"/>
          </a:p>
          <a:p>
            <a:r>
              <a:rPr lang="en-GB" dirty="0" smtClean="0"/>
              <a:t>What is your opinion on that?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996" y="2047358"/>
            <a:ext cx="5257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/>
              <a:t>It is </a:t>
            </a:r>
            <a:r>
              <a:rPr lang="en-GB" sz="6600" dirty="0" err="1" smtClean="0"/>
              <a:t>showtime</a:t>
            </a:r>
            <a:r>
              <a:rPr lang="en-GB" sz="6600" dirty="0" smtClean="0"/>
              <a:t>!</a:t>
            </a:r>
            <a:endParaRPr lang="en-GB" sz="6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8006" y="1295796"/>
            <a:ext cx="475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class will be divided into two groups as such: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07111" y="2643424"/>
            <a:ext cx="1173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1</a:t>
            </a:r>
          </a:p>
          <a:p>
            <a:endParaRPr lang="en-GB" dirty="0" smtClean="0"/>
          </a:p>
          <a:p>
            <a:r>
              <a:rPr lang="en-GB" dirty="0" smtClean="0"/>
              <a:t>Allan</a:t>
            </a:r>
          </a:p>
          <a:p>
            <a:r>
              <a:rPr lang="en-GB" dirty="0" err="1" smtClean="0"/>
              <a:t>Thain</a:t>
            </a:r>
            <a:r>
              <a:rPr lang="en-GB" dirty="0" err="1" smtClean="0"/>
              <a:t>á</a:t>
            </a:r>
            <a:endParaRPr lang="en-GB" dirty="0" smtClean="0"/>
          </a:p>
          <a:p>
            <a:r>
              <a:rPr lang="en-GB" dirty="0" smtClean="0"/>
              <a:t>Carla</a:t>
            </a:r>
          </a:p>
          <a:p>
            <a:r>
              <a:rPr lang="en-GB" dirty="0" err="1" smtClean="0"/>
              <a:t>Guilherme</a:t>
            </a:r>
            <a:endParaRPr lang="en-GB" dirty="0" smtClean="0"/>
          </a:p>
          <a:p>
            <a:r>
              <a:rPr lang="en-GB" dirty="0" smtClean="0"/>
              <a:t>Karina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4094" y="2643424"/>
            <a:ext cx="9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2</a:t>
            </a:r>
          </a:p>
          <a:p>
            <a:endParaRPr lang="en-GB" dirty="0" smtClean="0"/>
          </a:p>
          <a:p>
            <a:r>
              <a:rPr lang="en-GB" dirty="0" smtClean="0"/>
              <a:t>Camilla</a:t>
            </a:r>
          </a:p>
          <a:p>
            <a:r>
              <a:rPr lang="en-GB" dirty="0" smtClean="0"/>
              <a:t>Karla</a:t>
            </a:r>
          </a:p>
          <a:p>
            <a:r>
              <a:rPr lang="en-GB" dirty="0" smtClean="0"/>
              <a:t>Marcos</a:t>
            </a:r>
          </a:p>
          <a:p>
            <a:r>
              <a:rPr lang="en-GB" dirty="0" smtClean="0"/>
              <a:t>Rafael</a:t>
            </a:r>
          </a:p>
          <a:p>
            <a:r>
              <a:rPr lang="en-GB" dirty="0" smtClean="0"/>
              <a:t>Sidney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1974" y="1412418"/>
            <a:ext cx="2762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Within your groups discuss: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8533" y="3369069"/>
            <a:ext cx="65597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 smtClean="0"/>
              <a:t>Different ways for sustainable living.</a:t>
            </a:r>
            <a:endParaRPr lang="en-GB" sz="3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1974" y="1412418"/>
            <a:ext cx="2762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Within your groups discuss: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9074" y="2581969"/>
            <a:ext cx="82103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 smtClean="0"/>
              <a:t>The USA is worried about our planet’s health.</a:t>
            </a:r>
            <a:endParaRPr lang="en-GB" sz="3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1974" y="1412418"/>
            <a:ext cx="2762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Within your groups discuss: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9074" y="2581969"/>
            <a:ext cx="80704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 smtClean="0"/>
              <a:t>The FIFA world cup will bring more problems</a:t>
            </a:r>
          </a:p>
          <a:p>
            <a:r>
              <a:rPr lang="en-GB" sz="3400" dirty="0" smtClean="0"/>
              <a:t>than solutions to our country.</a:t>
            </a:r>
            <a:endParaRPr lang="en-GB" sz="3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8602" y="2176937"/>
            <a:ext cx="3303007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300" dirty="0" smtClean="0"/>
              <a:t>Debate</a:t>
            </a:r>
            <a:endParaRPr lang="en-GB" sz="8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20" y="1088469"/>
            <a:ext cx="834604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It is possible for all nations around the world to live peacefully!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907111" y="2643424"/>
            <a:ext cx="1173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1</a:t>
            </a:r>
          </a:p>
          <a:p>
            <a:endParaRPr lang="en-GB" dirty="0" smtClean="0"/>
          </a:p>
          <a:p>
            <a:r>
              <a:rPr lang="en-GB" dirty="0" smtClean="0"/>
              <a:t>Allan</a:t>
            </a:r>
          </a:p>
          <a:p>
            <a:r>
              <a:rPr lang="en-GB" dirty="0" err="1" smtClean="0"/>
              <a:t>Thain</a:t>
            </a:r>
            <a:r>
              <a:rPr lang="en-GB" dirty="0" err="1" smtClean="0"/>
              <a:t>á</a:t>
            </a:r>
            <a:endParaRPr lang="en-GB" dirty="0" smtClean="0"/>
          </a:p>
          <a:p>
            <a:r>
              <a:rPr lang="en-GB" dirty="0" smtClean="0"/>
              <a:t>Carla</a:t>
            </a:r>
          </a:p>
          <a:p>
            <a:r>
              <a:rPr lang="en-GB" dirty="0" err="1" smtClean="0"/>
              <a:t>Guilherme</a:t>
            </a:r>
            <a:endParaRPr lang="en-GB" dirty="0" smtClean="0"/>
          </a:p>
          <a:p>
            <a:r>
              <a:rPr lang="en-GB" dirty="0" smtClean="0"/>
              <a:t>Karina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4094" y="2643424"/>
            <a:ext cx="9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2</a:t>
            </a:r>
          </a:p>
          <a:p>
            <a:endParaRPr lang="en-GB" dirty="0" smtClean="0"/>
          </a:p>
          <a:p>
            <a:r>
              <a:rPr lang="en-GB" dirty="0" smtClean="0"/>
              <a:t>Camilla</a:t>
            </a:r>
          </a:p>
          <a:p>
            <a:r>
              <a:rPr lang="en-GB" dirty="0" smtClean="0"/>
              <a:t>Karla</a:t>
            </a:r>
          </a:p>
          <a:p>
            <a:r>
              <a:rPr lang="en-GB" dirty="0" smtClean="0"/>
              <a:t>Marcos</a:t>
            </a:r>
          </a:p>
          <a:p>
            <a:r>
              <a:rPr lang="en-GB" dirty="0" smtClean="0"/>
              <a:t>Rafael</a:t>
            </a:r>
          </a:p>
          <a:p>
            <a:r>
              <a:rPr lang="en-GB" dirty="0" smtClean="0"/>
              <a:t>Sidney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4086" y="4872193"/>
            <a:ext cx="19443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Yes it is! </a:t>
            </a:r>
            <a:endParaRPr lang="en-GB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567078" y="4872193"/>
            <a:ext cx="2471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No it isn’t! </a:t>
            </a:r>
            <a:endParaRPr lang="en-GB" sz="4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20" y="1088469"/>
            <a:ext cx="834604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It is possible for all nations around the world to live peacefully!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907111" y="2643424"/>
            <a:ext cx="1173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1</a:t>
            </a:r>
          </a:p>
          <a:p>
            <a:endParaRPr lang="en-GB" dirty="0" smtClean="0"/>
          </a:p>
          <a:p>
            <a:r>
              <a:rPr lang="en-GB" dirty="0" smtClean="0"/>
              <a:t>Allan</a:t>
            </a:r>
          </a:p>
          <a:p>
            <a:r>
              <a:rPr lang="en-GB" dirty="0" err="1" smtClean="0"/>
              <a:t>Thain</a:t>
            </a:r>
            <a:r>
              <a:rPr lang="en-GB" dirty="0" err="1" smtClean="0"/>
              <a:t>á</a:t>
            </a:r>
            <a:endParaRPr lang="en-GB" dirty="0" smtClean="0"/>
          </a:p>
          <a:p>
            <a:r>
              <a:rPr lang="en-GB" dirty="0" smtClean="0"/>
              <a:t>Carla</a:t>
            </a:r>
          </a:p>
          <a:p>
            <a:r>
              <a:rPr lang="en-GB" dirty="0" err="1" smtClean="0"/>
              <a:t>Guilherme</a:t>
            </a:r>
            <a:endParaRPr lang="en-GB" dirty="0" smtClean="0"/>
          </a:p>
          <a:p>
            <a:r>
              <a:rPr lang="en-GB" dirty="0" smtClean="0"/>
              <a:t>Karina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4094" y="2643424"/>
            <a:ext cx="9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2</a:t>
            </a:r>
          </a:p>
          <a:p>
            <a:endParaRPr lang="en-GB" dirty="0" smtClean="0"/>
          </a:p>
          <a:p>
            <a:r>
              <a:rPr lang="en-GB" dirty="0" smtClean="0"/>
              <a:t>Camilla</a:t>
            </a:r>
          </a:p>
          <a:p>
            <a:r>
              <a:rPr lang="en-GB" dirty="0" smtClean="0"/>
              <a:t>Karla</a:t>
            </a:r>
          </a:p>
          <a:p>
            <a:r>
              <a:rPr lang="en-GB" dirty="0" smtClean="0"/>
              <a:t>Marcos</a:t>
            </a:r>
          </a:p>
          <a:p>
            <a:r>
              <a:rPr lang="en-GB" dirty="0" smtClean="0"/>
              <a:t>Rafael</a:t>
            </a:r>
          </a:p>
          <a:p>
            <a:r>
              <a:rPr lang="en-GB" dirty="0" smtClean="0"/>
              <a:t>Sidney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060" y="4872193"/>
            <a:ext cx="19443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Yes it is! </a:t>
            </a:r>
            <a:endParaRPr lang="en-GB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5558907" y="4872193"/>
            <a:ext cx="2471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No it isn’t! </a:t>
            </a:r>
            <a:endParaRPr lang="en-GB" sz="4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20" y="1088469"/>
            <a:ext cx="834604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It is possible for all nations around the world to live peacefully!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529129" y="3135826"/>
            <a:ext cx="493572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900" dirty="0" smtClean="0"/>
              <a:t>Give your own opinion!</a:t>
            </a:r>
            <a:endParaRPr lang="en-GB" sz="3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707" y="18141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98453" y="2321143"/>
            <a:ext cx="7467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How natural disasters affect people’s lives?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44038" y="1438333"/>
            <a:ext cx="185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Discuss it in pairs!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0479" y="1088469"/>
            <a:ext cx="50184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Modern life is destroying our planet!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907111" y="2643424"/>
            <a:ext cx="1173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1</a:t>
            </a:r>
          </a:p>
          <a:p>
            <a:endParaRPr lang="en-GB" dirty="0" smtClean="0"/>
          </a:p>
          <a:p>
            <a:r>
              <a:rPr lang="en-GB" dirty="0" smtClean="0"/>
              <a:t>Allan</a:t>
            </a:r>
          </a:p>
          <a:p>
            <a:r>
              <a:rPr lang="en-GB" dirty="0" err="1" smtClean="0"/>
              <a:t>Thain</a:t>
            </a:r>
            <a:r>
              <a:rPr lang="en-GB" dirty="0" err="1" smtClean="0"/>
              <a:t>á</a:t>
            </a:r>
            <a:endParaRPr lang="en-GB" dirty="0" smtClean="0"/>
          </a:p>
          <a:p>
            <a:r>
              <a:rPr lang="en-GB" dirty="0" smtClean="0"/>
              <a:t>Carla</a:t>
            </a:r>
          </a:p>
          <a:p>
            <a:r>
              <a:rPr lang="en-GB" dirty="0" err="1" smtClean="0"/>
              <a:t>Guilherme</a:t>
            </a:r>
            <a:endParaRPr lang="en-GB" dirty="0" smtClean="0"/>
          </a:p>
          <a:p>
            <a:r>
              <a:rPr lang="en-GB" dirty="0" smtClean="0"/>
              <a:t>Karina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4094" y="2643424"/>
            <a:ext cx="9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2</a:t>
            </a:r>
          </a:p>
          <a:p>
            <a:endParaRPr lang="en-GB" dirty="0" smtClean="0"/>
          </a:p>
          <a:p>
            <a:r>
              <a:rPr lang="en-GB" dirty="0" smtClean="0"/>
              <a:t>Camilla</a:t>
            </a:r>
          </a:p>
          <a:p>
            <a:r>
              <a:rPr lang="en-GB" dirty="0" smtClean="0"/>
              <a:t>Karla</a:t>
            </a:r>
          </a:p>
          <a:p>
            <a:r>
              <a:rPr lang="en-GB" dirty="0" smtClean="0"/>
              <a:t>Marcos</a:t>
            </a:r>
          </a:p>
          <a:p>
            <a:r>
              <a:rPr lang="en-GB" dirty="0" smtClean="0"/>
              <a:t>Rafael</a:t>
            </a:r>
          </a:p>
          <a:p>
            <a:r>
              <a:rPr lang="en-GB" dirty="0" smtClean="0"/>
              <a:t>Sidney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4086" y="4872193"/>
            <a:ext cx="19443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Yes it is! </a:t>
            </a:r>
            <a:endParaRPr lang="en-GB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567078" y="4872193"/>
            <a:ext cx="2471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No it isn’t! </a:t>
            </a:r>
            <a:endParaRPr lang="en-GB" sz="4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0479" y="1088469"/>
            <a:ext cx="50184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Modern life is destroying our planet!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907111" y="2643424"/>
            <a:ext cx="1173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1</a:t>
            </a:r>
          </a:p>
          <a:p>
            <a:endParaRPr lang="en-GB" dirty="0" smtClean="0"/>
          </a:p>
          <a:p>
            <a:r>
              <a:rPr lang="en-GB" dirty="0" smtClean="0"/>
              <a:t>Allan</a:t>
            </a:r>
          </a:p>
          <a:p>
            <a:r>
              <a:rPr lang="en-GB" dirty="0" err="1" smtClean="0"/>
              <a:t>Thain</a:t>
            </a:r>
            <a:r>
              <a:rPr lang="en-GB" dirty="0" err="1" smtClean="0"/>
              <a:t>á</a:t>
            </a:r>
            <a:endParaRPr lang="en-GB" dirty="0" smtClean="0"/>
          </a:p>
          <a:p>
            <a:r>
              <a:rPr lang="en-GB" dirty="0" smtClean="0"/>
              <a:t>Carla</a:t>
            </a:r>
          </a:p>
          <a:p>
            <a:r>
              <a:rPr lang="en-GB" dirty="0" err="1" smtClean="0"/>
              <a:t>Guilherme</a:t>
            </a:r>
            <a:endParaRPr lang="en-GB" dirty="0" smtClean="0"/>
          </a:p>
          <a:p>
            <a:r>
              <a:rPr lang="en-GB" dirty="0" smtClean="0"/>
              <a:t>Karina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54094" y="2643424"/>
            <a:ext cx="9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Group 2</a:t>
            </a:r>
          </a:p>
          <a:p>
            <a:endParaRPr lang="en-GB" dirty="0" smtClean="0"/>
          </a:p>
          <a:p>
            <a:r>
              <a:rPr lang="en-GB" dirty="0" smtClean="0"/>
              <a:t>Camilla</a:t>
            </a:r>
          </a:p>
          <a:p>
            <a:r>
              <a:rPr lang="en-GB" dirty="0" smtClean="0"/>
              <a:t>Karla</a:t>
            </a:r>
          </a:p>
          <a:p>
            <a:r>
              <a:rPr lang="en-GB" dirty="0" smtClean="0"/>
              <a:t>Marcos</a:t>
            </a:r>
          </a:p>
          <a:p>
            <a:r>
              <a:rPr lang="en-GB" dirty="0" smtClean="0"/>
              <a:t>Rafael</a:t>
            </a:r>
          </a:p>
          <a:p>
            <a:r>
              <a:rPr lang="en-GB" dirty="0" smtClean="0"/>
              <a:t>Sidney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266" y="4872193"/>
            <a:ext cx="19443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Yes it is! </a:t>
            </a:r>
            <a:endParaRPr lang="en-GB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4916450" y="4872193"/>
            <a:ext cx="2471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No it isn’t! </a:t>
            </a:r>
            <a:endParaRPr lang="en-GB" sz="4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0479" y="1088469"/>
            <a:ext cx="50184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Modern life is destroying our planet!</a:t>
            </a:r>
          </a:p>
          <a:p>
            <a:endParaRPr lang="en-GB" sz="2500" dirty="0" smtClean="0"/>
          </a:p>
          <a:p>
            <a:endParaRPr lang="en-GB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814221" y="3135826"/>
            <a:ext cx="493572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900" dirty="0" smtClean="0"/>
              <a:t>Give your own opinion!</a:t>
            </a:r>
            <a:endParaRPr lang="en-GB" sz="39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6882" y="1827072"/>
            <a:ext cx="60848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Congratulations!</a:t>
            </a:r>
          </a:p>
          <a:p>
            <a:endParaRPr lang="en-GB" sz="2500" dirty="0" smtClean="0"/>
          </a:p>
          <a:p>
            <a:endParaRPr lang="en-GB" sz="2500" dirty="0" smtClean="0"/>
          </a:p>
          <a:p>
            <a:r>
              <a:rPr lang="en-GB" sz="2500" dirty="0" smtClean="0"/>
              <a:t>Your grades will be disclosed next Saturday!</a:t>
            </a:r>
            <a:endParaRPr lang="en-GB" sz="2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3212" y="2060316"/>
            <a:ext cx="2807711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300" dirty="0" smtClean="0"/>
              <a:t>Unit 3</a:t>
            </a:r>
            <a:endParaRPr lang="en-GB" sz="83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7749" y="2502247"/>
            <a:ext cx="593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do your parents expect form you and from your future?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001" y="1245228"/>
            <a:ext cx="2850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 can’t wait to…</a:t>
            </a:r>
          </a:p>
          <a:p>
            <a:endParaRPr lang="en-GB" dirty="0" smtClean="0"/>
          </a:p>
          <a:p>
            <a:r>
              <a:rPr lang="en-GB" dirty="0" smtClean="0"/>
              <a:t>I’m really concerned about…</a:t>
            </a:r>
          </a:p>
          <a:p>
            <a:endParaRPr lang="en-GB" dirty="0" smtClean="0"/>
          </a:p>
          <a:p>
            <a:r>
              <a:rPr lang="en-GB" dirty="0" smtClean="0"/>
              <a:t>I’m afraid….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90529" y="3365814"/>
            <a:ext cx="43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Talk about your concerns for the near future!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933" y="1516081"/>
            <a:ext cx="2937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Listen to a dialog and answer.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933" y="1516081"/>
            <a:ext cx="333937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1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Answers:</a:t>
            </a:r>
          </a:p>
          <a:p>
            <a:endParaRPr lang="en-GB" dirty="0" smtClean="0"/>
          </a:p>
          <a:p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They are going to have a baby.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Afraid, excited and anxious.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933" y="1516081"/>
            <a:ext cx="358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Listen again and complete the chart.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43" y="1995526"/>
            <a:ext cx="798996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 smtClean="0"/>
              <a:t>Listen to two people talking. </a:t>
            </a:r>
          </a:p>
          <a:p>
            <a:endParaRPr lang="en-GB" sz="3400" dirty="0" smtClean="0"/>
          </a:p>
          <a:p>
            <a:endParaRPr lang="en-GB" sz="3400" dirty="0" smtClean="0"/>
          </a:p>
          <a:p>
            <a:endParaRPr lang="en-GB" sz="3400" dirty="0" smtClean="0"/>
          </a:p>
          <a:p>
            <a:r>
              <a:rPr lang="en-GB" sz="3400" dirty="0" smtClean="0"/>
              <a:t>What do the testimonials have in common?</a:t>
            </a:r>
            <a:endParaRPr lang="en-GB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1282914" y="3420901"/>
            <a:ext cx="185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Discuss it in pairs!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0367" y="1282838"/>
            <a:ext cx="68018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Answers: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Husband: He is concerned about changing diapers and being a dad.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Wife: She is anxious to give birth, breastfeed. Also she is anxious about</a:t>
            </a:r>
          </a:p>
          <a:p>
            <a:r>
              <a:rPr lang="en-GB" dirty="0" smtClean="0"/>
              <a:t>work and the new responsibilities.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933" y="1516081"/>
            <a:ext cx="3992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3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Read the script and complete the boxes.</a:t>
            </a: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101" y="1516081"/>
            <a:ext cx="34531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3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Answers: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Showing anxiety/expectations</a:t>
            </a:r>
          </a:p>
          <a:p>
            <a:endParaRPr lang="en-GB" dirty="0" smtClean="0"/>
          </a:p>
          <a:p>
            <a:r>
              <a:rPr lang="en-GB" dirty="0" smtClean="0"/>
              <a:t>I just can’t stop thinking about it</a:t>
            </a:r>
          </a:p>
          <a:p>
            <a:r>
              <a:rPr lang="en-GB" dirty="0" smtClean="0"/>
              <a:t>I can’t wait</a:t>
            </a:r>
          </a:p>
          <a:p>
            <a:r>
              <a:rPr lang="en-GB" dirty="0" smtClean="0"/>
              <a:t>I can hardly wait</a:t>
            </a:r>
          </a:p>
          <a:p>
            <a:r>
              <a:rPr lang="en-GB" dirty="0" smtClean="0"/>
              <a:t>I’m really looking forward to</a:t>
            </a:r>
          </a:p>
          <a:p>
            <a:r>
              <a:rPr lang="en-GB" dirty="0" smtClean="0"/>
              <a:t>I’m not particularly anxious about*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46333" y="3161742"/>
            <a:ext cx="3084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Showing Concern</a:t>
            </a:r>
          </a:p>
          <a:p>
            <a:endParaRPr lang="en-GB" dirty="0" smtClean="0"/>
          </a:p>
          <a:p>
            <a:r>
              <a:rPr lang="en-GB" dirty="0" smtClean="0"/>
              <a:t>The part that really worries me</a:t>
            </a:r>
          </a:p>
          <a:p>
            <a:r>
              <a:rPr lang="en-GB" dirty="0" smtClean="0"/>
              <a:t>I’m afraid</a:t>
            </a:r>
          </a:p>
          <a:p>
            <a:r>
              <a:rPr lang="en-GB" dirty="0" smtClean="0"/>
              <a:t>I don’t think I’m ready for</a:t>
            </a:r>
          </a:p>
          <a:p>
            <a:r>
              <a:rPr lang="en-GB" dirty="0" smtClean="0"/>
              <a:t>I’m a bit concerned about</a:t>
            </a:r>
          </a:p>
          <a:p>
            <a:r>
              <a:rPr lang="en-GB" dirty="0" smtClean="0"/>
              <a:t>Scare the </a:t>
            </a:r>
            <a:r>
              <a:rPr lang="en-GB" dirty="0" err="1" smtClean="0"/>
              <a:t>bejesus</a:t>
            </a:r>
            <a:r>
              <a:rPr lang="en-GB" dirty="0" smtClean="0"/>
              <a:t>** out of me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1308" y="5584880"/>
            <a:ext cx="200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I am half anxious!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83567" y="5584880"/>
            <a:ext cx="395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**an </a:t>
            </a:r>
            <a:r>
              <a:rPr lang="en-US" dirty="0" smtClean="0"/>
              <a:t>exclamation of surprise, </a:t>
            </a:r>
            <a:r>
              <a:rPr lang="en-US" dirty="0" smtClean="0"/>
              <a:t>emphasis!</a:t>
            </a:r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4933" y="1516081"/>
            <a:ext cx="367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1. Act 4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Discuss the question in small groups.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2615" y="1930736"/>
            <a:ext cx="6080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You have a nice weekend!</a:t>
            </a:r>
            <a:endParaRPr lang="en-GB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81" y="2477768"/>
            <a:ext cx="87407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Their lives have been affected by global or international events.</a:t>
            </a:r>
            <a:endParaRPr lang="en-GB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789" y="1390316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answer!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019" y="2319475"/>
            <a:ext cx="757998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00" dirty="0" smtClean="0"/>
              <a:t>Listen again and check what is true and what is false.</a:t>
            </a:r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Justify your answers!</a:t>
            </a:r>
            <a:endParaRPr lang="en-GB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777523" y="1490165"/>
            <a:ext cx="105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Activity 2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883" y="1750716"/>
            <a:ext cx="7866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100" dirty="0" smtClean="0"/>
              <a:t>My life makes total sense. / We are happily living together.</a:t>
            </a:r>
          </a:p>
          <a:p>
            <a:pPr marL="342900" indent="-342900">
              <a:buAutoNum type="arabicPeriod"/>
            </a:pPr>
            <a:r>
              <a:rPr lang="en-GB" sz="2100" dirty="0" smtClean="0"/>
              <a:t>Now I feel my life makes total sense.</a:t>
            </a:r>
          </a:p>
          <a:p>
            <a:pPr marL="342900" indent="-342900">
              <a:buAutoNum type="arabicPeriod"/>
            </a:pPr>
            <a:r>
              <a:rPr lang="en-GB" sz="2100" dirty="0" smtClean="0"/>
              <a:t>Meeting Mergen was the bonus of a life time.</a:t>
            </a:r>
          </a:p>
          <a:p>
            <a:pPr marL="342900" indent="-342900">
              <a:buAutoNum type="arabicPeriod"/>
            </a:pPr>
            <a:r>
              <a:rPr lang="en-GB" sz="2100" dirty="0" smtClean="0"/>
              <a:t>It’s like we are all part of the big family.</a:t>
            </a:r>
          </a:p>
          <a:p>
            <a:pPr marL="342900" indent="-342900">
              <a:buAutoNum type="arabicPeriod"/>
            </a:pPr>
            <a:r>
              <a:rPr lang="en-GB" sz="2100" dirty="0" smtClean="0"/>
              <a:t>Both changed their lives because of events beyond their immediate </a:t>
            </a:r>
          </a:p>
          <a:p>
            <a:pPr marL="342900" indent="-342900"/>
            <a:r>
              <a:rPr lang="en-GB" sz="2100" dirty="0" smtClean="0"/>
              <a:t>environment.</a:t>
            </a:r>
            <a:endParaRPr lang="en-GB" sz="2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707" y="18141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12730" y="1478774"/>
            <a:ext cx="7665755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200" dirty="0" smtClean="0"/>
          </a:p>
          <a:p>
            <a:r>
              <a:rPr lang="en-GB" sz="2200" dirty="0" smtClean="0"/>
              <a:t>Both of them changed their lives </a:t>
            </a:r>
            <a:r>
              <a:rPr lang="en-GB" sz="2200" dirty="0" smtClean="0"/>
              <a:t>due to </a:t>
            </a:r>
            <a:r>
              <a:rPr lang="en-GB" sz="2200" dirty="0" smtClean="0"/>
              <a:t>environmental </a:t>
            </a:r>
            <a:r>
              <a:rPr lang="en-GB" sz="2200" dirty="0" smtClean="0"/>
              <a:t>problems.</a:t>
            </a:r>
            <a:endParaRPr lang="en-GB" sz="2200" dirty="0" smtClean="0"/>
          </a:p>
          <a:p>
            <a:endParaRPr lang="en-GB" sz="2200" dirty="0" smtClean="0"/>
          </a:p>
          <a:p>
            <a:endParaRPr lang="en-GB" sz="2200" dirty="0" smtClean="0"/>
          </a:p>
          <a:p>
            <a:r>
              <a:rPr lang="en-GB" sz="2200" dirty="0" smtClean="0"/>
              <a:t>She changed her life </a:t>
            </a:r>
            <a:r>
              <a:rPr lang="en-GB" sz="2200" dirty="0" smtClean="0"/>
              <a:t>due to </a:t>
            </a:r>
            <a:r>
              <a:rPr lang="en-GB" sz="2200" dirty="0" smtClean="0"/>
              <a:t>a massive earthquake in Haiti.</a:t>
            </a:r>
          </a:p>
          <a:p>
            <a:endParaRPr lang="en-GB" sz="2200" dirty="0" smtClean="0"/>
          </a:p>
          <a:p>
            <a:r>
              <a:rPr lang="en-GB" sz="2200" dirty="0" smtClean="0"/>
              <a:t>He changed his live </a:t>
            </a:r>
            <a:r>
              <a:rPr lang="en-GB" sz="2200" dirty="0" smtClean="0"/>
              <a:t>due to </a:t>
            </a:r>
            <a:r>
              <a:rPr lang="en-GB" sz="2200" dirty="0" smtClean="0"/>
              <a:t>a shortage of water in the world.</a:t>
            </a:r>
            <a:endParaRPr lang="en-GB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1165</Words>
  <Application>Microsoft Macintosh PowerPoint</Application>
  <PresentationFormat>On-screen Show (4:3)</PresentationFormat>
  <Paragraphs>356</Paragraphs>
  <Slides>54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Arnaldo Rebello Jr</dc:creator>
  <cp:lastModifiedBy>Arnaldo Rebello Jr</cp:lastModifiedBy>
  <cp:revision>15</cp:revision>
  <dcterms:created xsi:type="dcterms:W3CDTF">2013-09-14T02:32:52Z</dcterms:created>
  <dcterms:modified xsi:type="dcterms:W3CDTF">2013-09-14T04:22:24Z</dcterms:modified>
</cp:coreProperties>
</file>