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408" r:id="rId3"/>
    <p:sldId id="404" r:id="rId4"/>
    <p:sldId id="419" r:id="rId5"/>
    <p:sldId id="411" r:id="rId6"/>
    <p:sldId id="289" r:id="rId7"/>
    <p:sldId id="410" r:id="rId8"/>
    <p:sldId id="413" r:id="rId9"/>
    <p:sldId id="414" r:id="rId10"/>
    <p:sldId id="415" r:id="rId11"/>
    <p:sldId id="416" r:id="rId12"/>
    <p:sldId id="417" r:id="rId13"/>
    <p:sldId id="420" r:id="rId14"/>
    <p:sldId id="262" r:id="rId15"/>
    <p:sldId id="412" r:id="rId16"/>
    <p:sldId id="421" r:id="rId17"/>
    <p:sldId id="279" r:id="rId18"/>
    <p:sldId id="263" r:id="rId19"/>
    <p:sldId id="265" r:id="rId20"/>
    <p:sldId id="331" r:id="rId21"/>
    <p:sldId id="389" r:id="rId22"/>
    <p:sldId id="275"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000"/>
    <a:srgbClr val="000000"/>
    <a:srgbClr val="ED7D31"/>
    <a:srgbClr val="FF7D31"/>
    <a:srgbClr val="ED0000"/>
    <a:srgbClr val="EDC000"/>
    <a:srgbClr val="429E40"/>
    <a:srgbClr val="537F35"/>
    <a:srgbClr val="FFFF00"/>
    <a:srgbClr val="8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56" autoAdjust="0"/>
    <p:restoredTop sz="73298" autoAdjust="0"/>
  </p:normalViewPr>
  <p:slideViewPr>
    <p:cSldViewPr snapToGrid="0">
      <p:cViewPr varScale="1">
        <p:scale>
          <a:sx n="121" d="100"/>
          <a:sy n="121" d="100"/>
        </p:scale>
        <p:origin x="102" y="516"/>
      </p:cViewPr>
      <p:guideLst/>
    </p:cSldViewPr>
  </p:slideViewPr>
  <p:notesTextViewPr>
    <p:cViewPr>
      <p:scale>
        <a:sx n="3" d="2"/>
        <a:sy n="3" d="2"/>
      </p:scale>
      <p:origin x="0" y="0"/>
    </p:cViewPr>
  </p:notesTextViewPr>
  <p:sorterViewPr>
    <p:cViewPr>
      <p:scale>
        <a:sx n="100" d="100"/>
        <a:sy n="100" d="100"/>
      </p:scale>
      <p:origin x="0" y="-158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79DE4A-55D1-4C6C-B538-770F50465037}" type="datetimeFigureOut">
              <a:rPr lang="en-NZ" smtClean="0"/>
              <a:t>17/02/2022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2E05FE-A5AA-4FDE-951E-26DE973BE3C2}" type="slidenum">
              <a:rPr lang="en-NZ" smtClean="0"/>
              <a:t>‹#›</a:t>
            </a:fld>
            <a:endParaRPr lang="en-NZ"/>
          </a:p>
        </p:txBody>
      </p:sp>
    </p:spTree>
    <p:extLst>
      <p:ext uri="{BB962C8B-B14F-4D97-AF65-F5344CB8AC3E}">
        <p14:creationId xmlns:p14="http://schemas.microsoft.com/office/powerpoint/2010/main" val="2934967546"/>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Photos courtesy of https://kaboompics.com/photo/725/water-sports</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NZ" dirty="0"/>
          </a:p>
        </p:txBody>
      </p:sp>
      <p:sp>
        <p:nvSpPr>
          <p:cNvPr id="4" name="Slide Number Placeholder 3"/>
          <p:cNvSpPr>
            <a:spLocks noGrp="1"/>
          </p:cNvSpPr>
          <p:nvPr>
            <p:ph type="sldNum" sz="quarter" idx="10"/>
          </p:nvPr>
        </p:nvSpPr>
        <p:spPr/>
        <p:txBody>
          <a:bodyPr/>
          <a:lstStyle/>
          <a:p>
            <a:fld id="{D72E05FE-A5AA-4FDE-951E-26DE973BE3C2}" type="slidenum">
              <a:rPr lang="en-NZ" smtClean="0"/>
              <a:t>2</a:t>
            </a:fld>
            <a:endParaRPr lang="en-NZ"/>
          </a:p>
        </p:txBody>
      </p:sp>
    </p:spTree>
    <p:extLst>
      <p:ext uri="{BB962C8B-B14F-4D97-AF65-F5344CB8AC3E}">
        <p14:creationId xmlns:p14="http://schemas.microsoft.com/office/powerpoint/2010/main" val="1618415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Photos courtesy of https://www.freepngimg.com/</a:t>
            </a:r>
            <a:endParaRPr lang="en-NZ" dirty="0"/>
          </a:p>
          <a:p>
            <a:endParaRPr lang="en-NZ" dirty="0"/>
          </a:p>
        </p:txBody>
      </p:sp>
      <p:sp>
        <p:nvSpPr>
          <p:cNvPr id="4" name="Slide Number Placeholder 3"/>
          <p:cNvSpPr>
            <a:spLocks noGrp="1"/>
          </p:cNvSpPr>
          <p:nvPr>
            <p:ph type="sldNum" sz="quarter" idx="10"/>
          </p:nvPr>
        </p:nvSpPr>
        <p:spPr/>
        <p:txBody>
          <a:bodyPr/>
          <a:lstStyle/>
          <a:p>
            <a:fld id="{D72E05FE-A5AA-4FDE-951E-26DE973BE3C2}" type="slidenum">
              <a:rPr lang="en-NZ" smtClean="0"/>
              <a:t>11</a:t>
            </a:fld>
            <a:endParaRPr lang="en-NZ"/>
          </a:p>
        </p:txBody>
      </p:sp>
    </p:spTree>
    <p:extLst>
      <p:ext uri="{BB962C8B-B14F-4D97-AF65-F5344CB8AC3E}">
        <p14:creationId xmlns:p14="http://schemas.microsoft.com/office/powerpoint/2010/main" val="1258192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Photos courtesy of https://www.freepngimg.com/</a:t>
            </a:r>
            <a:endParaRPr lang="en-NZ" dirty="0"/>
          </a:p>
          <a:p>
            <a:endParaRPr lang="en-NZ" dirty="0"/>
          </a:p>
        </p:txBody>
      </p:sp>
      <p:sp>
        <p:nvSpPr>
          <p:cNvPr id="4" name="Slide Number Placeholder 3"/>
          <p:cNvSpPr>
            <a:spLocks noGrp="1"/>
          </p:cNvSpPr>
          <p:nvPr>
            <p:ph type="sldNum" sz="quarter" idx="10"/>
          </p:nvPr>
        </p:nvSpPr>
        <p:spPr/>
        <p:txBody>
          <a:bodyPr/>
          <a:lstStyle/>
          <a:p>
            <a:fld id="{D72E05FE-A5AA-4FDE-951E-26DE973BE3C2}" type="slidenum">
              <a:rPr lang="en-NZ" smtClean="0"/>
              <a:t>12</a:t>
            </a:fld>
            <a:endParaRPr lang="en-NZ"/>
          </a:p>
        </p:txBody>
      </p:sp>
    </p:spTree>
    <p:extLst>
      <p:ext uri="{BB962C8B-B14F-4D97-AF65-F5344CB8AC3E}">
        <p14:creationId xmlns:p14="http://schemas.microsoft.com/office/powerpoint/2010/main" val="1155285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Photos courtesy of https://www.freepngimg.com/</a:t>
            </a:r>
            <a:endParaRPr lang="en-NZ" dirty="0"/>
          </a:p>
          <a:p>
            <a:endParaRPr lang="en-NZ" dirty="0"/>
          </a:p>
        </p:txBody>
      </p:sp>
      <p:sp>
        <p:nvSpPr>
          <p:cNvPr id="4" name="Slide Number Placeholder 3"/>
          <p:cNvSpPr>
            <a:spLocks noGrp="1"/>
          </p:cNvSpPr>
          <p:nvPr>
            <p:ph type="sldNum" sz="quarter" idx="10"/>
          </p:nvPr>
        </p:nvSpPr>
        <p:spPr/>
        <p:txBody>
          <a:bodyPr/>
          <a:lstStyle/>
          <a:p>
            <a:fld id="{D72E05FE-A5AA-4FDE-951E-26DE973BE3C2}" type="slidenum">
              <a:rPr lang="en-NZ" smtClean="0"/>
              <a:t>13</a:t>
            </a:fld>
            <a:endParaRPr lang="en-NZ"/>
          </a:p>
        </p:txBody>
      </p:sp>
    </p:spTree>
    <p:extLst>
      <p:ext uri="{BB962C8B-B14F-4D97-AF65-F5344CB8AC3E}">
        <p14:creationId xmlns:p14="http://schemas.microsoft.com/office/powerpoint/2010/main" val="3492741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fdbc5036d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fdbc5036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Photos courtesy of https://www.freepngimg.com/</a:t>
            </a:r>
            <a:endParaRPr lang="en-NZ" dirty="0"/>
          </a:p>
          <a:p>
            <a:endParaRPr lang="en-NZ" dirty="0"/>
          </a:p>
        </p:txBody>
      </p:sp>
      <p:sp>
        <p:nvSpPr>
          <p:cNvPr id="4" name="Slide Number Placeholder 3"/>
          <p:cNvSpPr>
            <a:spLocks noGrp="1"/>
          </p:cNvSpPr>
          <p:nvPr>
            <p:ph type="sldNum" sz="quarter" idx="10"/>
          </p:nvPr>
        </p:nvSpPr>
        <p:spPr/>
        <p:txBody>
          <a:bodyPr/>
          <a:lstStyle/>
          <a:p>
            <a:fld id="{D72E05FE-A5AA-4FDE-951E-26DE973BE3C2}" type="slidenum">
              <a:rPr lang="en-NZ" smtClean="0"/>
              <a:t>15</a:t>
            </a:fld>
            <a:endParaRPr lang="en-NZ"/>
          </a:p>
        </p:txBody>
      </p:sp>
    </p:spTree>
    <p:extLst>
      <p:ext uri="{BB962C8B-B14F-4D97-AF65-F5344CB8AC3E}">
        <p14:creationId xmlns:p14="http://schemas.microsoft.com/office/powerpoint/2010/main" val="4047969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Photos courtesy of https://www.freepngimg.com/</a:t>
            </a:r>
            <a:endParaRPr lang="en-NZ" dirty="0"/>
          </a:p>
          <a:p>
            <a:endParaRPr lang="en-NZ" dirty="0"/>
          </a:p>
        </p:txBody>
      </p:sp>
      <p:sp>
        <p:nvSpPr>
          <p:cNvPr id="4" name="Slide Number Placeholder 3"/>
          <p:cNvSpPr>
            <a:spLocks noGrp="1"/>
          </p:cNvSpPr>
          <p:nvPr>
            <p:ph type="sldNum" sz="quarter" idx="10"/>
          </p:nvPr>
        </p:nvSpPr>
        <p:spPr/>
        <p:txBody>
          <a:bodyPr/>
          <a:lstStyle/>
          <a:p>
            <a:fld id="{D72E05FE-A5AA-4FDE-951E-26DE973BE3C2}" type="slidenum">
              <a:rPr lang="en-NZ" smtClean="0"/>
              <a:t>16</a:t>
            </a:fld>
            <a:endParaRPr lang="en-NZ"/>
          </a:p>
        </p:txBody>
      </p:sp>
    </p:spTree>
    <p:extLst>
      <p:ext uri="{BB962C8B-B14F-4D97-AF65-F5344CB8AC3E}">
        <p14:creationId xmlns:p14="http://schemas.microsoft.com/office/powerpoint/2010/main" val="3405417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4fdbc5036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4fdbc5036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4fdbc5036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4fdbc5036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Which one you choose depends on your own perception and past experiences – so there is no wrong answer. However, both have advantages and disadvantages:</a:t>
            </a:r>
            <a:endParaRPr/>
          </a:p>
          <a:p>
            <a:pPr marL="0" lvl="0" indent="0" algn="l" rtl="0">
              <a:spcBef>
                <a:spcPts val="0"/>
              </a:spcBef>
              <a:spcAft>
                <a:spcPts val="0"/>
              </a:spcAft>
              <a:buNone/>
            </a:pPr>
            <a:r>
              <a:rPr lang="en"/>
              <a:t> </a:t>
            </a:r>
            <a:endParaRPr/>
          </a:p>
          <a:p>
            <a:pPr marL="457200" lvl="0" indent="0" algn="l" rtl="0">
              <a:lnSpc>
                <a:spcPct val="115000"/>
              </a:lnSpc>
              <a:spcBef>
                <a:spcPts val="0"/>
              </a:spcBef>
              <a:spcAft>
                <a:spcPts val="0"/>
              </a:spcAft>
              <a:buNone/>
            </a:pPr>
            <a:r>
              <a:rPr lang="en"/>
              <a:t>·</a:t>
            </a:r>
            <a:r>
              <a:rPr lang="en" sz="700">
                <a:latin typeface="Times New Roman"/>
                <a:ea typeface="Times New Roman"/>
                <a:cs typeface="Times New Roman"/>
                <a:sym typeface="Times New Roman"/>
              </a:rPr>
              <a:t>       </a:t>
            </a:r>
            <a:r>
              <a:rPr lang="en"/>
              <a:t>The first remote has a lot of buttons but they are generally clearly labelled. However, how many of these buttons would you use day to day?</a:t>
            </a:r>
            <a:endParaRPr/>
          </a:p>
          <a:p>
            <a:pPr marL="0" lvl="0" indent="0" algn="l" rtl="0">
              <a:spcBef>
                <a:spcPts val="0"/>
              </a:spcBef>
              <a:spcAft>
                <a:spcPts val="0"/>
              </a:spcAft>
              <a:buNone/>
            </a:pPr>
            <a:r>
              <a:rPr lang="en">
                <a:latin typeface="Calibri"/>
                <a:ea typeface="Calibri"/>
                <a:cs typeface="Calibri"/>
                <a:sym typeface="Calibri"/>
              </a:rPr>
              <a:t>The Apple TV remote is significantly less cluttered with only three buttons (which are context sensitive). Though the Apple remote looks less complicated, a user needs to know which button to press, and for new users this may not be clear.</a:t>
            </a:r>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4fdbc5036d_0_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4fdbc5036d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Photos courtesy of https://www.freepngimg.com/</a:t>
            </a:r>
            <a:endParaRPr lang="en-NZ" dirty="0"/>
          </a:p>
          <a:p>
            <a:endParaRPr lang="en-NZ" dirty="0"/>
          </a:p>
        </p:txBody>
      </p:sp>
      <p:sp>
        <p:nvSpPr>
          <p:cNvPr id="4" name="Slide Number Placeholder 3"/>
          <p:cNvSpPr>
            <a:spLocks noGrp="1"/>
          </p:cNvSpPr>
          <p:nvPr>
            <p:ph type="sldNum" sz="quarter" idx="10"/>
          </p:nvPr>
        </p:nvSpPr>
        <p:spPr/>
        <p:txBody>
          <a:bodyPr/>
          <a:lstStyle/>
          <a:p>
            <a:fld id="{D72E05FE-A5AA-4FDE-951E-26DE973BE3C2}" type="slidenum">
              <a:rPr lang="en-NZ" smtClean="0"/>
              <a:t>21</a:t>
            </a:fld>
            <a:endParaRPr lang="en-NZ"/>
          </a:p>
        </p:txBody>
      </p:sp>
    </p:spTree>
    <p:extLst>
      <p:ext uri="{BB962C8B-B14F-4D97-AF65-F5344CB8AC3E}">
        <p14:creationId xmlns:p14="http://schemas.microsoft.com/office/powerpoint/2010/main" val="2911691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Photos courtesy of https://www.freepngimg.com/</a:t>
            </a:r>
            <a:endParaRPr lang="en-NZ" dirty="0"/>
          </a:p>
          <a:p>
            <a:endParaRPr lang="en-NZ" dirty="0"/>
          </a:p>
        </p:txBody>
      </p:sp>
      <p:sp>
        <p:nvSpPr>
          <p:cNvPr id="4" name="Slide Number Placeholder 3"/>
          <p:cNvSpPr>
            <a:spLocks noGrp="1"/>
          </p:cNvSpPr>
          <p:nvPr>
            <p:ph type="sldNum" sz="quarter" idx="10"/>
          </p:nvPr>
        </p:nvSpPr>
        <p:spPr/>
        <p:txBody>
          <a:bodyPr/>
          <a:lstStyle/>
          <a:p>
            <a:fld id="{D72E05FE-A5AA-4FDE-951E-26DE973BE3C2}" type="slidenum">
              <a:rPr lang="en-NZ" smtClean="0"/>
              <a:t>3</a:t>
            </a:fld>
            <a:endParaRPr lang="en-NZ"/>
          </a:p>
        </p:txBody>
      </p:sp>
    </p:spTree>
    <p:extLst>
      <p:ext uri="{BB962C8B-B14F-4D97-AF65-F5344CB8AC3E}">
        <p14:creationId xmlns:p14="http://schemas.microsoft.com/office/powerpoint/2010/main" val="15552637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http://www.clipartpanda.com/clipart_images/school-principal-66860936</a:t>
            </a:r>
          </a:p>
          <a:p>
            <a:r>
              <a:rPr lang="en-NZ" dirty="0"/>
              <a:t>http://www.clipartpanda.com/clipart_images/free-pot-of-gold-clipart-32059459</a:t>
            </a:r>
          </a:p>
          <a:p>
            <a:r>
              <a:rPr lang="en-NZ" dirty="0"/>
              <a:t>https://www.freepngimg.com</a:t>
            </a:r>
          </a:p>
          <a:p>
            <a:endParaRPr lang="en-NZ" dirty="0"/>
          </a:p>
          <a:p>
            <a:r>
              <a:rPr lang="en-NZ" dirty="0"/>
              <a:t>Guidelines and Principles can be found in Designing</a:t>
            </a:r>
            <a:r>
              <a:rPr lang="en-NZ" baseline="0" dirty="0"/>
              <a:t> the User Interface (book by Ben </a:t>
            </a:r>
            <a:r>
              <a:rPr lang="en-NZ" baseline="0" dirty="0" err="1"/>
              <a:t>Shneiderman</a:t>
            </a:r>
            <a:r>
              <a:rPr lang="en-NZ" baseline="0" dirty="0"/>
              <a:t> and Catherine </a:t>
            </a:r>
            <a:r>
              <a:rPr lang="en-NZ" baseline="0" dirty="0" err="1"/>
              <a:t>Plaisant</a:t>
            </a:r>
            <a:r>
              <a:rPr lang="en-NZ" baseline="0" dirty="0"/>
              <a:t>)</a:t>
            </a:r>
            <a:endParaRPr lang="en-NZ" dirty="0"/>
          </a:p>
        </p:txBody>
      </p:sp>
      <p:sp>
        <p:nvSpPr>
          <p:cNvPr id="4" name="Slide Number Placeholder 3"/>
          <p:cNvSpPr>
            <a:spLocks noGrp="1"/>
          </p:cNvSpPr>
          <p:nvPr>
            <p:ph type="sldNum" sz="quarter" idx="10"/>
          </p:nvPr>
        </p:nvSpPr>
        <p:spPr/>
        <p:txBody>
          <a:bodyPr/>
          <a:lstStyle/>
          <a:p>
            <a:fld id="{D72E05FE-A5AA-4FDE-951E-26DE973BE3C2}" type="slidenum">
              <a:rPr lang="en-NZ" smtClean="0"/>
              <a:t>22</a:t>
            </a:fld>
            <a:endParaRPr lang="en-NZ"/>
          </a:p>
        </p:txBody>
      </p:sp>
    </p:spTree>
    <p:extLst>
      <p:ext uri="{BB962C8B-B14F-4D97-AF65-F5344CB8AC3E}">
        <p14:creationId xmlns:p14="http://schemas.microsoft.com/office/powerpoint/2010/main" val="2320946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Photos courtesy of https://www.freepngimg.com/</a:t>
            </a:r>
            <a:endParaRPr lang="en-NZ" dirty="0"/>
          </a:p>
          <a:p>
            <a:endParaRPr lang="en-NZ" dirty="0"/>
          </a:p>
        </p:txBody>
      </p:sp>
      <p:sp>
        <p:nvSpPr>
          <p:cNvPr id="4" name="Slide Number Placeholder 3"/>
          <p:cNvSpPr>
            <a:spLocks noGrp="1"/>
          </p:cNvSpPr>
          <p:nvPr>
            <p:ph type="sldNum" sz="quarter" idx="10"/>
          </p:nvPr>
        </p:nvSpPr>
        <p:spPr/>
        <p:txBody>
          <a:bodyPr/>
          <a:lstStyle/>
          <a:p>
            <a:fld id="{D72E05FE-A5AA-4FDE-951E-26DE973BE3C2}" type="slidenum">
              <a:rPr lang="en-NZ" smtClean="0"/>
              <a:t>4</a:t>
            </a:fld>
            <a:endParaRPr lang="en-NZ"/>
          </a:p>
        </p:txBody>
      </p:sp>
    </p:spTree>
    <p:extLst>
      <p:ext uri="{BB962C8B-B14F-4D97-AF65-F5344CB8AC3E}">
        <p14:creationId xmlns:p14="http://schemas.microsoft.com/office/powerpoint/2010/main" val="177180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Photos courtesy of https://www.freepngimg.com/</a:t>
            </a:r>
            <a:endParaRPr lang="en-NZ" dirty="0"/>
          </a:p>
          <a:p>
            <a:endParaRPr lang="en-NZ" dirty="0"/>
          </a:p>
        </p:txBody>
      </p:sp>
      <p:sp>
        <p:nvSpPr>
          <p:cNvPr id="4" name="Slide Number Placeholder 3"/>
          <p:cNvSpPr>
            <a:spLocks noGrp="1"/>
          </p:cNvSpPr>
          <p:nvPr>
            <p:ph type="sldNum" sz="quarter" idx="10"/>
          </p:nvPr>
        </p:nvSpPr>
        <p:spPr/>
        <p:txBody>
          <a:bodyPr/>
          <a:lstStyle/>
          <a:p>
            <a:fld id="{D72E05FE-A5AA-4FDE-951E-26DE973BE3C2}" type="slidenum">
              <a:rPr lang="en-NZ" smtClean="0"/>
              <a:t>5</a:t>
            </a:fld>
            <a:endParaRPr lang="en-NZ"/>
          </a:p>
        </p:txBody>
      </p:sp>
    </p:spTree>
    <p:extLst>
      <p:ext uri="{BB962C8B-B14F-4D97-AF65-F5344CB8AC3E}">
        <p14:creationId xmlns:p14="http://schemas.microsoft.com/office/powerpoint/2010/main" val="717671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4fdbc5036d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4fdbc5036d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0" algn="l" rtl="0">
              <a:lnSpc>
                <a:spcPct val="115000"/>
              </a:lnSpc>
              <a:spcBef>
                <a:spcPts val="0"/>
              </a:spcBef>
              <a:spcAft>
                <a:spcPts val="0"/>
              </a:spcAft>
              <a:buClr>
                <a:srgbClr val="000000"/>
              </a:buClr>
              <a:buSzPts val="1100"/>
              <a:buFont typeface="Arial"/>
              <a:buNone/>
            </a:pPr>
            <a:r>
              <a:rPr lang="en" b="1">
                <a:highlight>
                  <a:srgbClr val="F0F0F0"/>
                </a:highlight>
              </a:rPr>
              <a:t>Phase</a:t>
            </a:r>
            <a:r>
              <a:rPr lang="en" sz="800" b="1">
                <a:highlight>
                  <a:srgbClr val="F0F0F0"/>
                </a:highlight>
              </a:rPr>
              <a:t>[MB1] </a:t>
            </a:r>
            <a:r>
              <a:rPr lang="en" b="1">
                <a:highlight>
                  <a:srgbClr val="F0F0F0"/>
                </a:highlight>
              </a:rPr>
              <a:t> 1: Empathise</a:t>
            </a:r>
            <a:endParaRPr b="1">
              <a:highlight>
                <a:srgbClr val="F0F0F0"/>
              </a:highlight>
            </a:endParaRPr>
          </a:p>
          <a:p>
            <a:pPr marL="228600" lvl="0" indent="0" algn="l" rtl="0">
              <a:lnSpc>
                <a:spcPct val="115000"/>
              </a:lnSpc>
              <a:spcBef>
                <a:spcPts val="0"/>
              </a:spcBef>
              <a:spcAft>
                <a:spcPts val="0"/>
              </a:spcAft>
              <a:buClr>
                <a:srgbClr val="000000"/>
              </a:buClr>
              <a:buSzPts val="1100"/>
              <a:buFont typeface="Arial"/>
              <a:buNone/>
            </a:pPr>
            <a:r>
              <a:rPr lang="en">
                <a:highlight>
                  <a:srgbClr val="F0F0F0"/>
                </a:highlight>
              </a:rPr>
              <a:t>The first phase involves empathising with the users who require a solution to a problem. The purpose is to understand the problem and needs clearly, without making any assumptions. This phase requires observations and discussions with the users to determine and understand how they work, live and interact with existing products. The goal is to discover as much as possible about them which will help to define and clarify the problem.</a:t>
            </a:r>
            <a:endParaRPr>
              <a:highlight>
                <a:srgbClr val="F0F0F0"/>
              </a:highlight>
            </a:endParaRPr>
          </a:p>
          <a:p>
            <a:pPr marL="228600" lvl="0" indent="0" algn="l" rtl="0">
              <a:lnSpc>
                <a:spcPct val="115000"/>
              </a:lnSpc>
              <a:spcBef>
                <a:spcPts val="0"/>
              </a:spcBef>
              <a:spcAft>
                <a:spcPts val="0"/>
              </a:spcAft>
              <a:buClr>
                <a:srgbClr val="000000"/>
              </a:buClr>
              <a:buSzPts val="1100"/>
              <a:buFont typeface="Arial"/>
              <a:buNone/>
            </a:pPr>
            <a:endParaRPr>
              <a:highlight>
                <a:srgbClr val="F0F0F0"/>
              </a:highlight>
            </a:endParaRPr>
          </a:p>
          <a:p>
            <a:pPr marL="228600" lvl="0" indent="0" algn="l" rtl="0">
              <a:lnSpc>
                <a:spcPct val="115000"/>
              </a:lnSpc>
              <a:spcBef>
                <a:spcPts val="0"/>
              </a:spcBef>
              <a:spcAft>
                <a:spcPts val="0"/>
              </a:spcAft>
              <a:buClr>
                <a:srgbClr val="000000"/>
              </a:buClr>
              <a:buSzPts val="1100"/>
              <a:buFont typeface="Arial"/>
              <a:buNone/>
            </a:pPr>
            <a:r>
              <a:rPr lang="en" b="1">
                <a:highlight>
                  <a:srgbClr val="F0F0F0"/>
                </a:highlight>
              </a:rPr>
              <a:t>Phase 2: Define</a:t>
            </a:r>
            <a:endParaRPr b="1">
              <a:highlight>
                <a:srgbClr val="F0F0F0"/>
              </a:highlight>
            </a:endParaRPr>
          </a:p>
          <a:p>
            <a:pPr marL="228600" lvl="0" indent="0" algn="l" rtl="0">
              <a:lnSpc>
                <a:spcPct val="115000"/>
              </a:lnSpc>
              <a:spcBef>
                <a:spcPts val="0"/>
              </a:spcBef>
              <a:spcAft>
                <a:spcPts val="0"/>
              </a:spcAft>
              <a:buClr>
                <a:srgbClr val="000000"/>
              </a:buClr>
              <a:buSzPts val="1100"/>
              <a:buFont typeface="Arial"/>
              <a:buNone/>
            </a:pPr>
            <a:r>
              <a:rPr lang="en">
                <a:highlight>
                  <a:srgbClr val="F0F0F0"/>
                </a:highlight>
              </a:rPr>
              <a:t>Once you have a better understanding of your target audience, your next step is to define the problem. The purpose is to clearly identify the problem you wish to solve.</a:t>
            </a:r>
            <a:endParaRPr>
              <a:highlight>
                <a:srgbClr val="F0F0F0"/>
              </a:highlight>
            </a:endParaRPr>
          </a:p>
          <a:p>
            <a:pPr marL="228600" lvl="0" indent="0" algn="l" rtl="0">
              <a:lnSpc>
                <a:spcPct val="115000"/>
              </a:lnSpc>
              <a:spcBef>
                <a:spcPts val="0"/>
              </a:spcBef>
              <a:spcAft>
                <a:spcPts val="0"/>
              </a:spcAft>
              <a:buClr>
                <a:srgbClr val="000000"/>
              </a:buClr>
              <a:buSzPts val="1100"/>
              <a:buFont typeface="Arial"/>
              <a:buNone/>
            </a:pPr>
            <a:r>
              <a:rPr lang="en">
                <a:highlight>
                  <a:srgbClr val="F0F0F0"/>
                </a:highlight>
              </a:rPr>
              <a:t> </a:t>
            </a:r>
            <a:endParaRPr>
              <a:highlight>
                <a:srgbClr val="F0F0F0"/>
              </a:highlight>
            </a:endParaRPr>
          </a:p>
          <a:p>
            <a:pPr marL="228600" lvl="0" indent="0" algn="l" rtl="0">
              <a:lnSpc>
                <a:spcPct val="115000"/>
              </a:lnSpc>
              <a:spcBef>
                <a:spcPts val="0"/>
              </a:spcBef>
              <a:spcAft>
                <a:spcPts val="0"/>
              </a:spcAft>
              <a:buClr>
                <a:srgbClr val="000000"/>
              </a:buClr>
              <a:buSzPts val="1100"/>
              <a:buFont typeface="Arial"/>
              <a:buNone/>
            </a:pPr>
            <a:r>
              <a:rPr lang="en" b="1">
                <a:highlight>
                  <a:srgbClr val="F0F0F0"/>
                </a:highlight>
              </a:rPr>
              <a:t>Phase 3: Ideate</a:t>
            </a:r>
            <a:endParaRPr b="1">
              <a:highlight>
                <a:srgbClr val="F0F0F0"/>
              </a:highlight>
            </a:endParaRPr>
          </a:p>
          <a:p>
            <a:pPr marL="228600" lvl="0" indent="0" algn="l" rtl="0">
              <a:lnSpc>
                <a:spcPct val="115000"/>
              </a:lnSpc>
              <a:spcBef>
                <a:spcPts val="0"/>
              </a:spcBef>
              <a:spcAft>
                <a:spcPts val="0"/>
              </a:spcAft>
              <a:buClr>
                <a:srgbClr val="000000"/>
              </a:buClr>
              <a:buSzPts val="1100"/>
              <a:buFont typeface="Arial"/>
              <a:buNone/>
            </a:pPr>
            <a:r>
              <a:rPr lang="en">
                <a:highlight>
                  <a:srgbClr val="F0F0F0"/>
                </a:highlight>
              </a:rPr>
              <a:t>Once we have defined the problem you can begin generating ideas to solve the problem. This is referred to as ideation. The focus will be to generate as many different solutions and evaluate them to determine the best designs which will then be prototyped.</a:t>
            </a:r>
            <a:endParaRPr>
              <a:highlight>
                <a:srgbClr val="F0F0F0"/>
              </a:highlight>
            </a:endParaRPr>
          </a:p>
          <a:p>
            <a:pPr marL="228600" lvl="0" indent="0" algn="l" rtl="0">
              <a:lnSpc>
                <a:spcPct val="115000"/>
              </a:lnSpc>
              <a:spcBef>
                <a:spcPts val="0"/>
              </a:spcBef>
              <a:spcAft>
                <a:spcPts val="0"/>
              </a:spcAft>
              <a:buClr>
                <a:srgbClr val="000000"/>
              </a:buClr>
              <a:buSzPts val="1100"/>
              <a:buFont typeface="Arial"/>
              <a:buNone/>
            </a:pPr>
            <a:r>
              <a:rPr lang="en">
                <a:highlight>
                  <a:srgbClr val="F0F0F0"/>
                </a:highlight>
              </a:rPr>
              <a:t> </a:t>
            </a:r>
            <a:endParaRPr>
              <a:highlight>
                <a:srgbClr val="F0F0F0"/>
              </a:highlight>
            </a:endParaRPr>
          </a:p>
          <a:p>
            <a:pPr marL="228600" lvl="0" indent="0" algn="l" rtl="0">
              <a:lnSpc>
                <a:spcPct val="115000"/>
              </a:lnSpc>
              <a:spcBef>
                <a:spcPts val="0"/>
              </a:spcBef>
              <a:spcAft>
                <a:spcPts val="0"/>
              </a:spcAft>
              <a:buClr>
                <a:srgbClr val="000000"/>
              </a:buClr>
              <a:buSzPts val="1100"/>
              <a:buFont typeface="Arial"/>
              <a:buNone/>
            </a:pPr>
            <a:r>
              <a:rPr lang="en" b="1">
                <a:highlight>
                  <a:srgbClr val="F0F0F0"/>
                </a:highlight>
              </a:rPr>
              <a:t>Phase 4: Prototype</a:t>
            </a:r>
            <a:endParaRPr b="1">
              <a:highlight>
                <a:srgbClr val="F0F0F0"/>
              </a:highlight>
            </a:endParaRPr>
          </a:p>
          <a:p>
            <a:pPr marL="228600" lvl="0" indent="0" algn="l" rtl="0">
              <a:lnSpc>
                <a:spcPct val="115000"/>
              </a:lnSpc>
              <a:spcBef>
                <a:spcPts val="0"/>
              </a:spcBef>
              <a:spcAft>
                <a:spcPts val="0"/>
              </a:spcAft>
              <a:buClr>
                <a:srgbClr val="000000"/>
              </a:buClr>
              <a:buSzPts val="1100"/>
              <a:buFont typeface="Arial"/>
              <a:buNone/>
            </a:pPr>
            <a:r>
              <a:rPr lang="en">
                <a:highlight>
                  <a:srgbClr val="F0F0F0"/>
                </a:highlight>
              </a:rPr>
              <a:t>Once you have several likely solutions, you can then begin the prototype(s). The prototype can take many different forms; it can be a simple sketch, a wireframe or even a physical design.</a:t>
            </a:r>
            <a:endParaRPr>
              <a:highlight>
                <a:srgbClr val="F0F0F0"/>
              </a:highlight>
            </a:endParaRPr>
          </a:p>
          <a:p>
            <a:pPr marL="228600" lvl="0" indent="0" algn="l" rtl="0">
              <a:lnSpc>
                <a:spcPct val="115000"/>
              </a:lnSpc>
              <a:spcBef>
                <a:spcPts val="0"/>
              </a:spcBef>
              <a:spcAft>
                <a:spcPts val="0"/>
              </a:spcAft>
              <a:buClr>
                <a:srgbClr val="000000"/>
              </a:buClr>
              <a:buSzPts val="1100"/>
              <a:buFont typeface="Arial"/>
              <a:buNone/>
            </a:pPr>
            <a:r>
              <a:rPr lang="en">
                <a:highlight>
                  <a:srgbClr val="F0F0F0"/>
                </a:highlight>
              </a:rPr>
              <a:t> </a:t>
            </a:r>
            <a:endParaRPr>
              <a:highlight>
                <a:srgbClr val="F0F0F0"/>
              </a:highlight>
            </a:endParaRPr>
          </a:p>
          <a:p>
            <a:pPr marL="228600" lvl="0" indent="0" algn="l" rtl="0">
              <a:lnSpc>
                <a:spcPct val="115000"/>
              </a:lnSpc>
              <a:spcBef>
                <a:spcPts val="0"/>
              </a:spcBef>
              <a:spcAft>
                <a:spcPts val="0"/>
              </a:spcAft>
              <a:buClr>
                <a:srgbClr val="000000"/>
              </a:buClr>
              <a:buSzPts val="1100"/>
              <a:buFont typeface="Arial"/>
              <a:buNone/>
            </a:pPr>
            <a:r>
              <a:rPr lang="en" b="1">
                <a:highlight>
                  <a:srgbClr val="F0F0F0"/>
                </a:highlight>
              </a:rPr>
              <a:t>Phase 5: Test</a:t>
            </a:r>
            <a:endParaRPr b="1">
              <a:highlight>
                <a:srgbClr val="F0F0F0"/>
              </a:highlight>
            </a:endParaRPr>
          </a:p>
          <a:p>
            <a:pPr marL="228600" lvl="0" indent="0" algn="l" rtl="0">
              <a:lnSpc>
                <a:spcPct val="115000"/>
              </a:lnSpc>
              <a:spcBef>
                <a:spcPts val="0"/>
              </a:spcBef>
              <a:spcAft>
                <a:spcPts val="0"/>
              </a:spcAft>
              <a:buClr>
                <a:srgbClr val="000000"/>
              </a:buClr>
              <a:buSzPts val="1100"/>
              <a:buFont typeface="Arial"/>
              <a:buNone/>
            </a:pPr>
            <a:r>
              <a:rPr lang="en">
                <a:highlight>
                  <a:srgbClr val="F0F0F0"/>
                </a:highlight>
              </a:rPr>
              <a:t>Once we have built the prototype(s), testing begins with the real user to gain feedback on the suitability of the design. This will provide insight on how it could be improved.</a:t>
            </a:r>
            <a:endParaRPr>
              <a:highlight>
                <a:srgbClr val="F0F0F0"/>
              </a:highlight>
            </a:endParaRPr>
          </a:p>
          <a:p>
            <a:pPr marL="228600" lvl="0" indent="0" algn="l" rtl="0">
              <a:lnSpc>
                <a:spcPct val="115000"/>
              </a:lnSpc>
              <a:spcBef>
                <a:spcPts val="0"/>
              </a:spcBef>
              <a:spcAft>
                <a:spcPts val="0"/>
              </a:spcAft>
              <a:buClr>
                <a:srgbClr val="000000"/>
              </a:buClr>
              <a:buSzPts val="1100"/>
              <a:buFont typeface="Arial"/>
              <a:buNone/>
            </a:pPr>
            <a:r>
              <a:rPr lang="en">
                <a:highlight>
                  <a:srgbClr val="F0F0F0"/>
                </a:highlight>
              </a:rPr>
              <a:t> </a:t>
            </a:r>
            <a:endParaRPr>
              <a:highlight>
                <a:srgbClr val="F0F0F0"/>
              </a:highlight>
            </a:endParaRPr>
          </a:p>
          <a:p>
            <a:pPr marL="228600" lvl="0" indent="0" algn="l" rtl="0">
              <a:lnSpc>
                <a:spcPct val="115000"/>
              </a:lnSpc>
              <a:spcBef>
                <a:spcPts val="0"/>
              </a:spcBef>
              <a:spcAft>
                <a:spcPts val="0"/>
              </a:spcAft>
              <a:buClr>
                <a:srgbClr val="000000"/>
              </a:buClr>
              <a:buSzPts val="1100"/>
              <a:buFont typeface="Arial"/>
              <a:buNone/>
            </a:pPr>
            <a:r>
              <a:rPr lang="en" b="1">
                <a:highlight>
                  <a:srgbClr val="F0F0F0"/>
                </a:highlight>
              </a:rPr>
              <a:t>Phase 6: Implement</a:t>
            </a:r>
            <a:endParaRPr b="1">
              <a:highlight>
                <a:srgbClr val="F0F0F0"/>
              </a:highlight>
            </a:endParaRPr>
          </a:p>
          <a:p>
            <a:pPr marL="228600" lvl="0" indent="0" algn="l" rtl="0">
              <a:lnSpc>
                <a:spcPct val="115000"/>
              </a:lnSpc>
              <a:spcBef>
                <a:spcPts val="0"/>
              </a:spcBef>
              <a:spcAft>
                <a:spcPts val="0"/>
              </a:spcAft>
              <a:buNone/>
            </a:pPr>
            <a:r>
              <a:rPr lang="en">
                <a:highlight>
                  <a:srgbClr val="F0F0F0"/>
                </a:highlight>
              </a:rPr>
              <a:t>There may be many cycles of prototyping and retesting before you finally determine you have found the best solution. Once you have this, you can implement the final design.</a:t>
            </a:r>
            <a:endParaRPr>
              <a:highlight>
                <a:srgbClr val="F0F0F0"/>
              </a:highlight>
            </a:endParaRPr>
          </a:p>
          <a:p>
            <a:pPr marL="228600" lvl="0" indent="0" algn="l" rtl="0">
              <a:lnSpc>
                <a:spcPct val="115000"/>
              </a:lnSpc>
              <a:spcBef>
                <a:spcPts val="0"/>
              </a:spcBef>
              <a:spcAft>
                <a:spcPts val="0"/>
              </a:spcAft>
              <a:buNone/>
            </a:pPr>
            <a:endParaRPr>
              <a:highlight>
                <a:srgbClr val="F0F0F0"/>
              </a:highlight>
            </a:endParaRPr>
          </a:p>
          <a:p>
            <a:pPr marL="228600" lvl="0" indent="0" algn="l" rtl="0">
              <a:lnSpc>
                <a:spcPct val="115000"/>
              </a:lnSpc>
              <a:spcBef>
                <a:spcPts val="0"/>
              </a:spcBef>
              <a:spcAft>
                <a:spcPts val="0"/>
              </a:spcAft>
              <a:buNone/>
            </a:pPr>
            <a:r>
              <a:rPr lang="en">
                <a:highlight>
                  <a:srgbClr val="F0F0F0"/>
                </a:highlight>
              </a:rPr>
              <a:t>The whole process may require a number of iterations throughout (or between one or two steps) to ensure that the most creative and innovative solution is developed.</a:t>
            </a:r>
            <a:endParaRPr>
              <a:highlight>
                <a:srgbClr val="F0F0F0"/>
              </a:highlight>
            </a:endParaRPr>
          </a:p>
          <a:p>
            <a:pPr marL="228600" lvl="0" indent="0" algn="l" rtl="0">
              <a:lnSpc>
                <a:spcPct val="115000"/>
              </a:lnSpc>
              <a:spcBef>
                <a:spcPts val="0"/>
              </a:spcBef>
              <a:spcAft>
                <a:spcPts val="0"/>
              </a:spcAft>
              <a:buClr>
                <a:srgbClr val="000000"/>
              </a:buClr>
              <a:buSzPts val="1100"/>
              <a:buFont typeface="Arial"/>
              <a:buNone/>
            </a:pPr>
            <a:endParaRPr>
              <a:highlight>
                <a:srgbClr val="F0F0F0"/>
              </a:highlight>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Photos courtesy of https://www.freepngimg.com/</a:t>
            </a:r>
            <a:endParaRPr lang="en-NZ" dirty="0"/>
          </a:p>
          <a:p>
            <a:endParaRPr lang="en-NZ" dirty="0"/>
          </a:p>
        </p:txBody>
      </p:sp>
      <p:sp>
        <p:nvSpPr>
          <p:cNvPr id="4" name="Slide Number Placeholder 3"/>
          <p:cNvSpPr>
            <a:spLocks noGrp="1"/>
          </p:cNvSpPr>
          <p:nvPr>
            <p:ph type="sldNum" sz="quarter" idx="10"/>
          </p:nvPr>
        </p:nvSpPr>
        <p:spPr/>
        <p:txBody>
          <a:bodyPr/>
          <a:lstStyle/>
          <a:p>
            <a:fld id="{D72E05FE-A5AA-4FDE-951E-26DE973BE3C2}" type="slidenum">
              <a:rPr lang="en-NZ" smtClean="0"/>
              <a:t>7</a:t>
            </a:fld>
            <a:endParaRPr lang="en-NZ"/>
          </a:p>
        </p:txBody>
      </p:sp>
    </p:spTree>
    <p:extLst>
      <p:ext uri="{BB962C8B-B14F-4D97-AF65-F5344CB8AC3E}">
        <p14:creationId xmlns:p14="http://schemas.microsoft.com/office/powerpoint/2010/main" val="783169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Photos courtesy of https://www.freepngimg.com/</a:t>
            </a:r>
            <a:endParaRPr lang="en-NZ" dirty="0"/>
          </a:p>
          <a:p>
            <a:endParaRPr lang="en-NZ" dirty="0"/>
          </a:p>
        </p:txBody>
      </p:sp>
      <p:sp>
        <p:nvSpPr>
          <p:cNvPr id="4" name="Slide Number Placeholder 3"/>
          <p:cNvSpPr>
            <a:spLocks noGrp="1"/>
          </p:cNvSpPr>
          <p:nvPr>
            <p:ph type="sldNum" sz="quarter" idx="10"/>
          </p:nvPr>
        </p:nvSpPr>
        <p:spPr/>
        <p:txBody>
          <a:bodyPr/>
          <a:lstStyle/>
          <a:p>
            <a:fld id="{D72E05FE-A5AA-4FDE-951E-26DE973BE3C2}" type="slidenum">
              <a:rPr lang="en-NZ" smtClean="0"/>
              <a:t>8</a:t>
            </a:fld>
            <a:endParaRPr lang="en-NZ"/>
          </a:p>
        </p:txBody>
      </p:sp>
    </p:spTree>
    <p:extLst>
      <p:ext uri="{BB962C8B-B14F-4D97-AF65-F5344CB8AC3E}">
        <p14:creationId xmlns:p14="http://schemas.microsoft.com/office/powerpoint/2010/main" val="2671660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Photos courtesy of https://www.freepngimg.com/</a:t>
            </a:r>
            <a:endParaRPr lang="en-NZ" dirty="0"/>
          </a:p>
          <a:p>
            <a:endParaRPr lang="en-NZ" dirty="0"/>
          </a:p>
        </p:txBody>
      </p:sp>
      <p:sp>
        <p:nvSpPr>
          <p:cNvPr id="4" name="Slide Number Placeholder 3"/>
          <p:cNvSpPr>
            <a:spLocks noGrp="1"/>
          </p:cNvSpPr>
          <p:nvPr>
            <p:ph type="sldNum" sz="quarter" idx="10"/>
          </p:nvPr>
        </p:nvSpPr>
        <p:spPr/>
        <p:txBody>
          <a:bodyPr/>
          <a:lstStyle/>
          <a:p>
            <a:fld id="{D72E05FE-A5AA-4FDE-951E-26DE973BE3C2}" type="slidenum">
              <a:rPr lang="en-NZ" smtClean="0"/>
              <a:t>9</a:t>
            </a:fld>
            <a:endParaRPr lang="en-NZ"/>
          </a:p>
        </p:txBody>
      </p:sp>
    </p:spTree>
    <p:extLst>
      <p:ext uri="{BB962C8B-B14F-4D97-AF65-F5344CB8AC3E}">
        <p14:creationId xmlns:p14="http://schemas.microsoft.com/office/powerpoint/2010/main" val="2648187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Photos courtesy of https://www.freepngimg.com/</a:t>
            </a:r>
            <a:endParaRPr lang="en-NZ" dirty="0"/>
          </a:p>
          <a:p>
            <a:endParaRPr lang="en-NZ" dirty="0"/>
          </a:p>
        </p:txBody>
      </p:sp>
      <p:sp>
        <p:nvSpPr>
          <p:cNvPr id="4" name="Slide Number Placeholder 3"/>
          <p:cNvSpPr>
            <a:spLocks noGrp="1"/>
          </p:cNvSpPr>
          <p:nvPr>
            <p:ph type="sldNum" sz="quarter" idx="10"/>
          </p:nvPr>
        </p:nvSpPr>
        <p:spPr/>
        <p:txBody>
          <a:bodyPr/>
          <a:lstStyle/>
          <a:p>
            <a:fld id="{D72E05FE-A5AA-4FDE-951E-26DE973BE3C2}" type="slidenum">
              <a:rPr lang="en-NZ" smtClean="0"/>
              <a:t>10</a:t>
            </a:fld>
            <a:endParaRPr lang="en-NZ"/>
          </a:p>
        </p:txBody>
      </p:sp>
    </p:spTree>
    <p:extLst>
      <p:ext uri="{BB962C8B-B14F-4D97-AF65-F5344CB8AC3E}">
        <p14:creationId xmlns:p14="http://schemas.microsoft.com/office/powerpoint/2010/main" val="1410030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874090-4623-4557-83A5-D63B1561C021}" type="datetimeFigureOut">
              <a:rPr lang="en-NZ" smtClean="0"/>
              <a:t>17/02/2022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688DD57-4D19-4334-89ED-2C05CA6819D6}" type="slidenum">
              <a:rPr lang="en-NZ" smtClean="0"/>
              <a:t>‹#›</a:t>
            </a:fld>
            <a:endParaRPr lang="en-NZ"/>
          </a:p>
        </p:txBody>
      </p:sp>
    </p:spTree>
    <p:extLst>
      <p:ext uri="{BB962C8B-B14F-4D97-AF65-F5344CB8AC3E}">
        <p14:creationId xmlns:p14="http://schemas.microsoft.com/office/powerpoint/2010/main" val="127530723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874090-4623-4557-83A5-D63B1561C021}" type="datetimeFigureOut">
              <a:rPr lang="en-NZ" smtClean="0"/>
              <a:t>17/02/2022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688DD57-4D19-4334-89ED-2C05CA6819D6}" type="slidenum">
              <a:rPr lang="en-NZ" smtClean="0"/>
              <a:t>‹#›</a:t>
            </a:fld>
            <a:endParaRPr lang="en-NZ"/>
          </a:p>
        </p:txBody>
      </p:sp>
    </p:spTree>
    <p:extLst>
      <p:ext uri="{BB962C8B-B14F-4D97-AF65-F5344CB8AC3E}">
        <p14:creationId xmlns:p14="http://schemas.microsoft.com/office/powerpoint/2010/main" val="275608427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874090-4623-4557-83A5-D63B1561C021}" type="datetimeFigureOut">
              <a:rPr lang="en-NZ" smtClean="0"/>
              <a:t>17/02/2022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688DD57-4D19-4334-89ED-2C05CA6819D6}" type="slidenum">
              <a:rPr lang="en-NZ" smtClean="0"/>
              <a:t>‹#›</a:t>
            </a:fld>
            <a:endParaRPr lang="en-NZ"/>
          </a:p>
        </p:txBody>
      </p:sp>
    </p:spTree>
    <p:extLst>
      <p:ext uri="{BB962C8B-B14F-4D97-AF65-F5344CB8AC3E}">
        <p14:creationId xmlns:p14="http://schemas.microsoft.com/office/powerpoint/2010/main" val="423044087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5"/>
        <p:cNvGrpSpPr/>
        <p:nvPr/>
      </p:nvGrpSpPr>
      <p:grpSpPr>
        <a:xfrm>
          <a:off x="0" y="0"/>
          <a:ext cx="0" cy="0"/>
          <a:chOff x="0" y="0"/>
          <a:chExt cx="0" cy="0"/>
        </a:xfrm>
      </p:grpSpPr>
      <p:sp>
        <p:nvSpPr>
          <p:cNvPr id="66" name="Google Shape;66;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 name="Google Shape;6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9" name="Google Shape;69;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795415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874090-4623-4557-83A5-D63B1561C021}" type="datetimeFigureOut">
              <a:rPr lang="en-NZ" smtClean="0"/>
              <a:t>17/02/2022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688DD57-4D19-4334-89ED-2C05CA6819D6}" type="slidenum">
              <a:rPr lang="en-NZ" smtClean="0"/>
              <a:t>‹#›</a:t>
            </a:fld>
            <a:endParaRPr lang="en-NZ"/>
          </a:p>
        </p:txBody>
      </p:sp>
    </p:spTree>
    <p:extLst>
      <p:ext uri="{BB962C8B-B14F-4D97-AF65-F5344CB8AC3E}">
        <p14:creationId xmlns:p14="http://schemas.microsoft.com/office/powerpoint/2010/main" val="313852726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C874090-4623-4557-83A5-D63B1561C021}" type="datetimeFigureOut">
              <a:rPr lang="en-NZ" smtClean="0"/>
              <a:t>17/02/2022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688DD57-4D19-4334-89ED-2C05CA6819D6}" type="slidenum">
              <a:rPr lang="en-NZ" smtClean="0"/>
              <a:t>‹#›</a:t>
            </a:fld>
            <a:endParaRPr lang="en-NZ"/>
          </a:p>
        </p:txBody>
      </p:sp>
    </p:spTree>
    <p:extLst>
      <p:ext uri="{BB962C8B-B14F-4D97-AF65-F5344CB8AC3E}">
        <p14:creationId xmlns:p14="http://schemas.microsoft.com/office/powerpoint/2010/main" val="397043393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874090-4623-4557-83A5-D63B1561C021}" type="datetimeFigureOut">
              <a:rPr lang="en-NZ" smtClean="0"/>
              <a:t>17/02/2022</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5688DD57-4D19-4334-89ED-2C05CA6819D6}" type="slidenum">
              <a:rPr lang="en-NZ" smtClean="0"/>
              <a:t>‹#›</a:t>
            </a:fld>
            <a:endParaRPr lang="en-NZ"/>
          </a:p>
        </p:txBody>
      </p:sp>
    </p:spTree>
    <p:extLst>
      <p:ext uri="{BB962C8B-B14F-4D97-AF65-F5344CB8AC3E}">
        <p14:creationId xmlns:p14="http://schemas.microsoft.com/office/powerpoint/2010/main" val="95597954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874090-4623-4557-83A5-D63B1561C021}" type="datetimeFigureOut">
              <a:rPr lang="en-NZ" smtClean="0"/>
              <a:t>17/02/2022</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5688DD57-4D19-4334-89ED-2C05CA6819D6}" type="slidenum">
              <a:rPr lang="en-NZ" smtClean="0"/>
              <a:t>‹#›</a:t>
            </a:fld>
            <a:endParaRPr lang="en-NZ"/>
          </a:p>
        </p:txBody>
      </p:sp>
    </p:spTree>
    <p:extLst>
      <p:ext uri="{BB962C8B-B14F-4D97-AF65-F5344CB8AC3E}">
        <p14:creationId xmlns:p14="http://schemas.microsoft.com/office/powerpoint/2010/main" val="203570171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874090-4623-4557-83A5-D63B1561C021}" type="datetimeFigureOut">
              <a:rPr lang="en-NZ" smtClean="0"/>
              <a:t>17/02/2022</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5688DD57-4D19-4334-89ED-2C05CA6819D6}" type="slidenum">
              <a:rPr lang="en-NZ" smtClean="0"/>
              <a:t>‹#›</a:t>
            </a:fld>
            <a:endParaRPr lang="en-NZ"/>
          </a:p>
        </p:txBody>
      </p:sp>
    </p:spTree>
    <p:extLst>
      <p:ext uri="{BB962C8B-B14F-4D97-AF65-F5344CB8AC3E}">
        <p14:creationId xmlns:p14="http://schemas.microsoft.com/office/powerpoint/2010/main" val="46158794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874090-4623-4557-83A5-D63B1561C021}" type="datetimeFigureOut">
              <a:rPr lang="en-NZ" smtClean="0"/>
              <a:t>17/02/2022</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5688DD57-4D19-4334-89ED-2C05CA6819D6}" type="slidenum">
              <a:rPr lang="en-NZ" smtClean="0"/>
              <a:t>‹#›</a:t>
            </a:fld>
            <a:endParaRPr lang="en-NZ"/>
          </a:p>
        </p:txBody>
      </p:sp>
    </p:spTree>
    <p:extLst>
      <p:ext uri="{BB962C8B-B14F-4D97-AF65-F5344CB8AC3E}">
        <p14:creationId xmlns:p14="http://schemas.microsoft.com/office/powerpoint/2010/main" val="61693344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2C874090-4623-4557-83A5-D63B1561C021}" type="datetimeFigureOut">
              <a:rPr lang="en-NZ" smtClean="0"/>
              <a:t>17/02/2022</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5688DD57-4D19-4334-89ED-2C05CA6819D6}" type="slidenum">
              <a:rPr lang="en-NZ" smtClean="0"/>
              <a:t>‹#›</a:t>
            </a:fld>
            <a:endParaRPr lang="en-NZ"/>
          </a:p>
        </p:txBody>
      </p:sp>
    </p:spTree>
    <p:extLst>
      <p:ext uri="{BB962C8B-B14F-4D97-AF65-F5344CB8AC3E}">
        <p14:creationId xmlns:p14="http://schemas.microsoft.com/office/powerpoint/2010/main" val="386158697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2C874090-4623-4557-83A5-D63B1561C021}" type="datetimeFigureOut">
              <a:rPr lang="en-NZ" smtClean="0"/>
              <a:t>17/02/2022</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5688DD57-4D19-4334-89ED-2C05CA6819D6}" type="slidenum">
              <a:rPr lang="en-NZ" smtClean="0"/>
              <a:t>‹#›</a:t>
            </a:fld>
            <a:endParaRPr lang="en-NZ"/>
          </a:p>
        </p:txBody>
      </p:sp>
    </p:spTree>
    <p:extLst>
      <p:ext uri="{BB962C8B-B14F-4D97-AF65-F5344CB8AC3E}">
        <p14:creationId xmlns:p14="http://schemas.microsoft.com/office/powerpoint/2010/main" val="287618336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C874090-4623-4557-83A5-D63B1561C021}" type="datetimeFigureOut">
              <a:rPr lang="en-NZ" smtClean="0"/>
              <a:t>17/02/2022</a:t>
            </a:fld>
            <a:endParaRPr lang="en-NZ"/>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688DD57-4D19-4334-89ED-2C05CA6819D6}" type="slidenum">
              <a:rPr lang="en-NZ" smtClean="0"/>
              <a:t>‹#›</a:t>
            </a:fld>
            <a:endParaRPr lang="en-NZ"/>
          </a:p>
        </p:txBody>
      </p:sp>
    </p:spTree>
    <p:extLst>
      <p:ext uri="{BB962C8B-B14F-4D97-AF65-F5344CB8AC3E}">
        <p14:creationId xmlns:p14="http://schemas.microsoft.com/office/powerpoint/2010/main" val="13401887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p14:reveal/>
      </p:transition>
    </mc:Choice>
    <mc:Fallback xmlns="">
      <p:transition>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www.youtube.com/watch?v=RlQEoJaLQRA"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youtu.be/yY96hTb8WgI" TargetMode="External"/><Relationship Id="rId5" Type="http://schemas.openxmlformats.org/officeDocument/2006/relationships/hyperlink" Target="https://www.linkedin.com/pulse/emotion-design-3-ways-makes-you-happy-don-norman-johanna-schlyecher/" TargetMode="External"/><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2degrees.nz/" TargetMode="External"/><Relationship Id="rId2" Type="http://schemas.openxmlformats.org/officeDocument/2006/relationships/hyperlink" Target="https://www.mitre10.co.nz/" TargetMode="Externa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hyperlink" Target="https://www.pennyjuice.com/"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hyperlink" Target="https://www.justinmind.com/"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uxmastery.com/resources/techniques/"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12;p26"/>
          <p:cNvSpPr txBox="1">
            <a:spLocks noGrp="1"/>
          </p:cNvSpPr>
          <p:nvPr>
            <p:ph type="ctrTitle"/>
          </p:nvPr>
        </p:nvSpPr>
        <p:spPr>
          <a:xfrm>
            <a:off x="0" y="295634"/>
            <a:ext cx="9144000" cy="2235709"/>
          </a:xfrm>
          <a:prstGeom prst="rect">
            <a:avLst/>
          </a:prstGeom>
        </p:spPr>
        <p:txBody>
          <a:bodyPr spcFirstLastPara="1" vert="horz" wrap="square" lIns="68569" tIns="68569" rIns="68569" bIns="68569" rtlCol="0" anchor="b" anchorCtr="0">
            <a:noAutofit/>
          </a:bodyPr>
          <a:lstStyle/>
          <a:p>
            <a:pPr>
              <a:spcBef>
                <a:spcPts val="0"/>
              </a:spcBef>
            </a:pPr>
            <a:r>
              <a:rPr lang="en" sz="6000" b="1" dirty="0">
                <a:solidFill>
                  <a:srgbClr val="FF5722"/>
                </a:solidFill>
                <a:latin typeface="Bookman Old Style" panose="02050604050505020204" pitchFamily="18" charset="0"/>
                <a:ea typeface="Alfa Slab One"/>
                <a:cs typeface="Adobe Devanagari" panose="02040503050201020203" pitchFamily="18" charset="0"/>
                <a:sym typeface="Alfa Slab One"/>
              </a:rPr>
              <a:t>UI &amp; UX -</a:t>
            </a:r>
            <a:endParaRPr sz="6000" b="1" dirty="0">
              <a:solidFill>
                <a:srgbClr val="FF5722"/>
              </a:solidFill>
              <a:latin typeface="Bookman Old Style" panose="02050604050505020204" pitchFamily="18" charset="0"/>
              <a:ea typeface="Alfa Slab One"/>
              <a:cs typeface="Adobe Devanagari" panose="02040503050201020203" pitchFamily="18" charset="0"/>
              <a:sym typeface="Alfa Slab One"/>
            </a:endParaRPr>
          </a:p>
          <a:p>
            <a:pPr>
              <a:spcBef>
                <a:spcPts val="0"/>
              </a:spcBef>
            </a:pPr>
            <a:r>
              <a:rPr lang="en" sz="6000" b="1" dirty="0">
                <a:solidFill>
                  <a:srgbClr val="FF5722"/>
                </a:solidFill>
                <a:latin typeface="Bookman Old Style" panose="02050604050505020204" pitchFamily="18" charset="0"/>
                <a:ea typeface="Alfa Slab One"/>
                <a:cs typeface="Adobe Devanagari" panose="02040503050201020203" pitchFamily="18" charset="0"/>
                <a:sym typeface="Alfa Slab One"/>
              </a:rPr>
              <a:t>UX Design Principles</a:t>
            </a:r>
            <a:endParaRPr sz="6000" b="1" dirty="0">
              <a:solidFill>
                <a:srgbClr val="FF5722"/>
              </a:solidFill>
              <a:latin typeface="Bookman Old Style" panose="02050604050505020204" pitchFamily="18" charset="0"/>
              <a:ea typeface="Alfa Slab One"/>
              <a:cs typeface="Adobe Devanagari" panose="02040503050201020203" pitchFamily="18" charset="0"/>
              <a:sym typeface="Alfa Slab One"/>
            </a:endParaRPr>
          </a:p>
        </p:txBody>
      </p:sp>
      <p:sp>
        <p:nvSpPr>
          <p:cNvPr id="6" name="Google Shape;113;p26"/>
          <p:cNvSpPr txBox="1">
            <a:spLocks noGrp="1"/>
          </p:cNvSpPr>
          <p:nvPr>
            <p:ph type="subTitle" idx="1"/>
          </p:nvPr>
        </p:nvSpPr>
        <p:spPr>
          <a:xfrm>
            <a:off x="0" y="4588864"/>
            <a:ext cx="9144000" cy="554636"/>
          </a:xfrm>
          <a:prstGeom prst="rect">
            <a:avLst/>
          </a:prstGeom>
        </p:spPr>
        <p:txBody>
          <a:bodyPr spcFirstLastPara="1" vert="horz" wrap="square" lIns="68569" tIns="68569" rIns="68569" bIns="68569" rtlCol="0" anchor="t" anchorCtr="0">
            <a:noAutofit/>
          </a:bodyPr>
          <a:lstStyle/>
          <a:p>
            <a:pPr>
              <a:spcBef>
                <a:spcPts val="0"/>
              </a:spcBef>
            </a:pPr>
            <a:r>
              <a:rPr lang="en" sz="2400" dirty="0"/>
              <a:t>ITUX5.210 User Experience &amp; User Interface Design</a:t>
            </a:r>
            <a:endParaRPr sz="2400" dirty="0"/>
          </a:p>
        </p:txBody>
      </p:sp>
      <p:sp>
        <p:nvSpPr>
          <p:cNvPr id="4" name="Google Shape;113;p26"/>
          <p:cNvSpPr txBox="1">
            <a:spLocks/>
          </p:cNvSpPr>
          <p:nvPr/>
        </p:nvSpPr>
        <p:spPr>
          <a:xfrm>
            <a:off x="0" y="2720715"/>
            <a:ext cx="9144000" cy="679554"/>
          </a:xfrm>
          <a:prstGeom prst="rect">
            <a:avLst/>
          </a:prstGeom>
        </p:spPr>
        <p:txBody>
          <a:bodyPr spcFirstLastPara="1" vert="horz" wrap="square" lIns="68569" tIns="68569" rIns="68569" bIns="68569" rtlCol="0" anchor="t"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spcBef>
                <a:spcPts val="0"/>
              </a:spcBef>
            </a:pPr>
            <a:r>
              <a:rPr lang="en-NZ" sz="3600" b="1" dirty="0">
                <a:solidFill>
                  <a:schemeClr val="accent1"/>
                </a:solidFill>
              </a:rPr>
              <a:t>Welcome</a:t>
            </a:r>
            <a:endParaRPr lang="en-NZ" sz="3600" b="1" dirty="0"/>
          </a:p>
        </p:txBody>
      </p:sp>
    </p:spTree>
    <p:extLst>
      <p:ext uri="{BB962C8B-B14F-4D97-AF65-F5344CB8AC3E}">
        <p14:creationId xmlns:p14="http://schemas.microsoft.com/office/powerpoint/2010/main" val="59999061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759279"/>
          </a:xfrm>
        </p:spPr>
        <p:txBody>
          <a:bodyPr>
            <a:normAutofit/>
          </a:bodyPr>
          <a:lstStyle/>
          <a:p>
            <a:r>
              <a:rPr lang="en-NZ" dirty="0">
                <a:solidFill>
                  <a:srgbClr val="28A84A"/>
                </a:solidFill>
                <a:latin typeface="Arial Rounded MT Bold" panose="020F0704030504030204" pitchFamily="34" charset="0"/>
              </a:rPr>
              <a:t>Importance of Design</a:t>
            </a:r>
          </a:p>
        </p:txBody>
      </p:sp>
      <p:sp>
        <p:nvSpPr>
          <p:cNvPr id="25" name="TextBox 24"/>
          <p:cNvSpPr txBox="1"/>
          <p:nvPr/>
        </p:nvSpPr>
        <p:spPr>
          <a:xfrm>
            <a:off x="0" y="1176346"/>
            <a:ext cx="9144000" cy="461665"/>
          </a:xfrm>
          <a:prstGeom prst="rect">
            <a:avLst/>
          </a:prstGeom>
          <a:noFill/>
        </p:spPr>
        <p:txBody>
          <a:bodyPr wrap="square" lIns="180000" rtlCol="0">
            <a:spAutoFit/>
          </a:bodyPr>
          <a:lstStyle>
            <a:defPPr>
              <a:defRPr lang="en-US"/>
            </a:defPPr>
            <a:lvl1pPr marL="285750" indent="-285750">
              <a:buClr>
                <a:schemeClr val="tx1"/>
              </a:buClr>
              <a:buFont typeface="Arial" panose="020B0604020202020204" pitchFamily="34" charset="0"/>
              <a:buChar char="•"/>
              <a:defRPr>
                <a:solidFill>
                  <a:srgbClr val="00B0F0"/>
                </a:solidFill>
              </a:defRPr>
            </a:lvl1pPr>
          </a:lstStyle>
          <a:p>
            <a:pPr marL="0" indent="0">
              <a:buNone/>
            </a:pPr>
            <a:r>
              <a:rPr lang="en-US" sz="2400" dirty="0">
                <a:solidFill>
                  <a:srgbClr val="00B050"/>
                </a:solidFill>
              </a:rPr>
              <a:t>User Expectations and priorities:</a:t>
            </a:r>
            <a:endParaRPr lang="en-NZ" sz="2400" dirty="0">
              <a:solidFill>
                <a:srgbClr val="00B050"/>
              </a:solidFill>
            </a:endParaRPr>
          </a:p>
        </p:txBody>
      </p:sp>
      <p:sp>
        <p:nvSpPr>
          <p:cNvPr id="15" name="TextBox 14"/>
          <p:cNvSpPr txBox="1"/>
          <p:nvPr/>
        </p:nvSpPr>
        <p:spPr>
          <a:xfrm>
            <a:off x="0" y="1680117"/>
            <a:ext cx="9144000" cy="646331"/>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US" dirty="0"/>
              <a:t>Low cost or even free</a:t>
            </a:r>
          </a:p>
          <a:p>
            <a:pPr lvl="3">
              <a:buClr>
                <a:schemeClr val="tx1"/>
              </a:buClr>
            </a:pPr>
            <a:r>
              <a:rPr lang="en-US" dirty="0"/>
              <a:t>“</a:t>
            </a:r>
            <a:r>
              <a:rPr lang="en-US" dirty="0">
                <a:solidFill>
                  <a:srgbClr val="00B0F0"/>
                </a:solidFill>
              </a:rPr>
              <a:t>I’m a student, what do you mean I have to pay?</a:t>
            </a:r>
            <a:r>
              <a:rPr lang="en-US" dirty="0"/>
              <a:t>”</a:t>
            </a:r>
          </a:p>
        </p:txBody>
      </p:sp>
      <p:sp>
        <p:nvSpPr>
          <p:cNvPr id="7" name="TextBox 6">
            <a:extLst>
              <a:ext uri="{FF2B5EF4-FFF2-40B4-BE49-F238E27FC236}">
                <a16:creationId xmlns:a16="http://schemas.microsoft.com/office/drawing/2014/main" id="{C1CEF258-A56A-45D2-B657-D11E21AF85AA}"/>
              </a:ext>
            </a:extLst>
          </p:cNvPr>
          <p:cNvSpPr txBox="1"/>
          <p:nvPr/>
        </p:nvSpPr>
        <p:spPr>
          <a:xfrm>
            <a:off x="0" y="2320345"/>
            <a:ext cx="9144000" cy="646331"/>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US" dirty="0"/>
              <a:t>Ease of Use</a:t>
            </a:r>
          </a:p>
          <a:p>
            <a:pPr lvl="3">
              <a:buClr>
                <a:schemeClr val="tx1"/>
              </a:buClr>
            </a:pPr>
            <a:r>
              <a:rPr lang="en-US" dirty="0"/>
              <a:t>“</a:t>
            </a:r>
            <a:r>
              <a:rPr lang="en-US" dirty="0">
                <a:solidFill>
                  <a:srgbClr val="00B0F0"/>
                </a:solidFill>
              </a:rPr>
              <a:t>This interface is confusing, I’m </a:t>
            </a:r>
            <a:r>
              <a:rPr lang="en-US" dirty="0" err="1">
                <a:solidFill>
                  <a:srgbClr val="00B0F0"/>
                </a:solidFill>
              </a:rPr>
              <a:t>outta</a:t>
            </a:r>
            <a:r>
              <a:rPr lang="en-US" dirty="0">
                <a:solidFill>
                  <a:srgbClr val="00B0F0"/>
                </a:solidFill>
              </a:rPr>
              <a:t> here!</a:t>
            </a:r>
            <a:r>
              <a:rPr lang="en-US" dirty="0"/>
              <a:t>”</a:t>
            </a:r>
          </a:p>
        </p:txBody>
      </p:sp>
      <p:sp>
        <p:nvSpPr>
          <p:cNvPr id="8" name="TextBox 7">
            <a:extLst>
              <a:ext uri="{FF2B5EF4-FFF2-40B4-BE49-F238E27FC236}">
                <a16:creationId xmlns:a16="http://schemas.microsoft.com/office/drawing/2014/main" id="{4D677D33-84F3-41F5-9820-C2D752446823}"/>
              </a:ext>
            </a:extLst>
          </p:cNvPr>
          <p:cNvSpPr txBox="1"/>
          <p:nvPr/>
        </p:nvSpPr>
        <p:spPr>
          <a:xfrm>
            <a:off x="0" y="2966676"/>
            <a:ext cx="9144000" cy="646331"/>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US" dirty="0"/>
              <a:t>Secure</a:t>
            </a:r>
          </a:p>
          <a:p>
            <a:pPr lvl="3">
              <a:buClr>
                <a:schemeClr val="tx1"/>
              </a:buClr>
            </a:pPr>
            <a:r>
              <a:rPr lang="en-US" dirty="0"/>
              <a:t>“</a:t>
            </a:r>
            <a:r>
              <a:rPr lang="en-US" dirty="0">
                <a:solidFill>
                  <a:srgbClr val="00B0F0"/>
                </a:solidFill>
              </a:rPr>
              <a:t>I use this app as I’m confident my private data is safe</a:t>
            </a:r>
            <a:r>
              <a:rPr lang="en-US" dirty="0"/>
              <a:t>”</a:t>
            </a:r>
          </a:p>
        </p:txBody>
      </p:sp>
      <p:sp>
        <p:nvSpPr>
          <p:cNvPr id="9" name="TextBox 8">
            <a:extLst>
              <a:ext uri="{FF2B5EF4-FFF2-40B4-BE49-F238E27FC236}">
                <a16:creationId xmlns:a16="http://schemas.microsoft.com/office/drawing/2014/main" id="{F3CDBD2A-F008-400E-BF93-74C4C0CFC819}"/>
              </a:ext>
            </a:extLst>
          </p:cNvPr>
          <p:cNvSpPr txBox="1"/>
          <p:nvPr/>
        </p:nvSpPr>
        <p:spPr>
          <a:xfrm>
            <a:off x="0" y="4253235"/>
            <a:ext cx="9144000" cy="646331"/>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US" dirty="0"/>
              <a:t>An overall positive User Experience</a:t>
            </a:r>
          </a:p>
          <a:p>
            <a:pPr lvl="3">
              <a:buClr>
                <a:schemeClr val="tx1"/>
              </a:buClr>
            </a:pPr>
            <a:r>
              <a:rPr lang="en-US" dirty="0"/>
              <a:t>“</a:t>
            </a:r>
            <a:r>
              <a:rPr lang="en-US" dirty="0">
                <a:solidFill>
                  <a:srgbClr val="00B0F0"/>
                </a:solidFill>
              </a:rPr>
              <a:t>Wow, this application is very pleasing to use, and fast!</a:t>
            </a:r>
            <a:r>
              <a:rPr lang="en-US" dirty="0"/>
              <a:t>”</a:t>
            </a:r>
          </a:p>
        </p:txBody>
      </p:sp>
      <p:sp>
        <p:nvSpPr>
          <p:cNvPr id="10" name="TextBox 9">
            <a:extLst>
              <a:ext uri="{FF2B5EF4-FFF2-40B4-BE49-F238E27FC236}">
                <a16:creationId xmlns:a16="http://schemas.microsoft.com/office/drawing/2014/main" id="{EF57921C-7766-40DC-8CD0-9CA2B53FB687}"/>
              </a:ext>
            </a:extLst>
          </p:cNvPr>
          <p:cNvSpPr txBox="1"/>
          <p:nvPr/>
        </p:nvSpPr>
        <p:spPr>
          <a:xfrm>
            <a:off x="0" y="3610329"/>
            <a:ext cx="9144000" cy="646331"/>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US" dirty="0"/>
              <a:t>Feature packed</a:t>
            </a:r>
          </a:p>
          <a:p>
            <a:pPr lvl="3">
              <a:buClr>
                <a:schemeClr val="tx1"/>
              </a:buClr>
            </a:pPr>
            <a:r>
              <a:rPr lang="en-US" dirty="0"/>
              <a:t>“</a:t>
            </a:r>
            <a:r>
              <a:rPr lang="en-US" dirty="0">
                <a:solidFill>
                  <a:srgbClr val="00B0F0"/>
                </a:solidFill>
              </a:rPr>
              <a:t>This program does everything I expect of it</a:t>
            </a:r>
            <a:r>
              <a:rPr lang="en-US" dirty="0"/>
              <a:t>”</a:t>
            </a:r>
          </a:p>
        </p:txBody>
      </p:sp>
    </p:spTree>
    <p:extLst>
      <p:ext uri="{BB962C8B-B14F-4D97-AF65-F5344CB8AC3E}">
        <p14:creationId xmlns:p14="http://schemas.microsoft.com/office/powerpoint/2010/main" val="155337838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7" grpId="0"/>
      <p:bldP spid="8" grpId="0"/>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759279"/>
          </a:xfrm>
        </p:spPr>
        <p:txBody>
          <a:bodyPr>
            <a:normAutofit/>
          </a:bodyPr>
          <a:lstStyle/>
          <a:p>
            <a:r>
              <a:rPr lang="en-NZ" dirty="0">
                <a:solidFill>
                  <a:srgbClr val="28A84A"/>
                </a:solidFill>
                <a:latin typeface="Arial Rounded MT Bold" panose="020F0704030504030204" pitchFamily="34" charset="0"/>
              </a:rPr>
              <a:t>Importance of Design</a:t>
            </a:r>
          </a:p>
        </p:txBody>
      </p:sp>
      <p:sp>
        <p:nvSpPr>
          <p:cNvPr id="10" name="Freeform 34">
            <a:extLst>
              <a:ext uri="{FF2B5EF4-FFF2-40B4-BE49-F238E27FC236}">
                <a16:creationId xmlns:a16="http://schemas.microsoft.com/office/drawing/2014/main" id="{7176C575-1032-48BC-A858-63EE6342F840}"/>
              </a:ext>
            </a:extLst>
          </p:cNvPr>
          <p:cNvSpPr>
            <a:spLocks/>
          </p:cNvSpPr>
          <p:nvPr/>
        </p:nvSpPr>
        <p:spPr bwMode="auto">
          <a:xfrm>
            <a:off x="2829479" y="771948"/>
            <a:ext cx="3111075" cy="2906164"/>
          </a:xfrm>
          <a:custGeom>
            <a:avLst/>
            <a:gdLst>
              <a:gd name="T0" fmla="*/ 3424791 w 4986"/>
              <a:gd name="T1" fmla="*/ 1711568 h 4985"/>
              <a:gd name="T2" fmla="*/ 3424791 w 4986"/>
              <a:gd name="T3" fmla="*/ 1711568 h 4985"/>
              <a:gd name="T4" fmla="*/ 1712739 w 4986"/>
              <a:gd name="T5" fmla="*/ 3421762 h 4985"/>
              <a:gd name="T6" fmla="*/ 1712739 w 4986"/>
              <a:gd name="T7" fmla="*/ 3421762 h 4985"/>
              <a:gd name="T8" fmla="*/ 0 w 4986"/>
              <a:gd name="T9" fmla="*/ 1711568 h 4985"/>
              <a:gd name="T10" fmla="*/ 0 w 4986"/>
              <a:gd name="T11" fmla="*/ 1711568 h 4985"/>
              <a:gd name="T12" fmla="*/ 1712739 w 4986"/>
              <a:gd name="T13" fmla="*/ 0 h 4985"/>
              <a:gd name="T14" fmla="*/ 1712739 w 4986"/>
              <a:gd name="T15" fmla="*/ 0 h 4985"/>
              <a:gd name="T16" fmla="*/ 3424791 w 4986"/>
              <a:gd name="T17" fmla="*/ 1711568 h 49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86" h="4985">
                <a:moveTo>
                  <a:pt x="4985" y="2493"/>
                </a:moveTo>
                <a:lnTo>
                  <a:pt x="4985" y="2493"/>
                </a:lnTo>
                <a:cubicBezTo>
                  <a:pt x="4985" y="3868"/>
                  <a:pt x="3869" y="4984"/>
                  <a:pt x="2493" y="4984"/>
                </a:cubicBezTo>
                <a:cubicBezTo>
                  <a:pt x="1117" y="4984"/>
                  <a:pt x="0" y="3868"/>
                  <a:pt x="0" y="2493"/>
                </a:cubicBezTo>
                <a:cubicBezTo>
                  <a:pt x="0" y="1116"/>
                  <a:pt x="1117" y="0"/>
                  <a:pt x="2493" y="0"/>
                </a:cubicBezTo>
                <a:cubicBezTo>
                  <a:pt x="3869" y="0"/>
                  <a:pt x="4985" y="1116"/>
                  <a:pt x="4985" y="2493"/>
                </a:cubicBezTo>
              </a:path>
            </a:pathLst>
          </a:custGeom>
          <a:solidFill>
            <a:schemeClr val="accent1">
              <a:lumMod val="75000"/>
              <a:alpha val="75000"/>
            </a:schemeClr>
          </a:solidFill>
          <a:ln>
            <a:noFill/>
          </a:ln>
        </p:spPr>
        <p:txBody>
          <a:bodyPr wrap="none" anchor="ctr"/>
          <a:lstStyle/>
          <a:p>
            <a:endParaRPr lang="en-US" sz="6530"/>
          </a:p>
        </p:txBody>
      </p:sp>
      <p:sp>
        <p:nvSpPr>
          <p:cNvPr id="11" name="Freeform 36">
            <a:extLst>
              <a:ext uri="{FF2B5EF4-FFF2-40B4-BE49-F238E27FC236}">
                <a16:creationId xmlns:a16="http://schemas.microsoft.com/office/drawing/2014/main" id="{4226E4AC-2108-400A-96DF-FFF67E0AC6BA}"/>
              </a:ext>
            </a:extLst>
          </p:cNvPr>
          <p:cNvSpPr>
            <a:spLocks/>
          </p:cNvSpPr>
          <p:nvPr/>
        </p:nvSpPr>
        <p:spPr bwMode="auto">
          <a:xfrm>
            <a:off x="1786418" y="1976145"/>
            <a:ext cx="3108192" cy="2906164"/>
          </a:xfrm>
          <a:custGeom>
            <a:avLst/>
            <a:gdLst>
              <a:gd name="T0" fmla="*/ 3421763 w 4985"/>
              <a:gd name="T1" fmla="*/ 1711568 h 4985"/>
              <a:gd name="T2" fmla="*/ 3421763 w 4985"/>
              <a:gd name="T3" fmla="*/ 1711568 h 4985"/>
              <a:gd name="T4" fmla="*/ 1710882 w 4985"/>
              <a:gd name="T5" fmla="*/ 3421762 h 4985"/>
              <a:gd name="T6" fmla="*/ 1710882 w 4985"/>
              <a:gd name="T7" fmla="*/ 3421762 h 4985"/>
              <a:gd name="T8" fmla="*/ 0 w 4985"/>
              <a:gd name="T9" fmla="*/ 1711568 h 4985"/>
              <a:gd name="T10" fmla="*/ 0 w 4985"/>
              <a:gd name="T11" fmla="*/ 1711568 h 4985"/>
              <a:gd name="T12" fmla="*/ 1710882 w 4985"/>
              <a:gd name="T13" fmla="*/ 0 h 4985"/>
              <a:gd name="T14" fmla="*/ 1710882 w 4985"/>
              <a:gd name="T15" fmla="*/ 0 h 4985"/>
              <a:gd name="T16" fmla="*/ 3421763 w 4985"/>
              <a:gd name="T17" fmla="*/ 1711568 h 49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85" h="4985">
                <a:moveTo>
                  <a:pt x="4984" y="2493"/>
                </a:moveTo>
                <a:lnTo>
                  <a:pt x="4984" y="2493"/>
                </a:lnTo>
                <a:cubicBezTo>
                  <a:pt x="4984" y="3868"/>
                  <a:pt x="3869" y="4984"/>
                  <a:pt x="2492" y="4984"/>
                </a:cubicBezTo>
                <a:cubicBezTo>
                  <a:pt x="1116" y="4984"/>
                  <a:pt x="0" y="3868"/>
                  <a:pt x="0" y="2493"/>
                </a:cubicBezTo>
                <a:cubicBezTo>
                  <a:pt x="0" y="1116"/>
                  <a:pt x="1116" y="0"/>
                  <a:pt x="2492" y="0"/>
                </a:cubicBezTo>
                <a:cubicBezTo>
                  <a:pt x="3869" y="0"/>
                  <a:pt x="4984" y="1116"/>
                  <a:pt x="4984" y="2493"/>
                </a:cubicBezTo>
              </a:path>
            </a:pathLst>
          </a:custGeom>
          <a:solidFill>
            <a:schemeClr val="accent2">
              <a:lumMod val="75000"/>
              <a:alpha val="75000"/>
            </a:schemeClr>
          </a:solidFill>
          <a:ln>
            <a:noFill/>
          </a:ln>
        </p:spPr>
        <p:txBody>
          <a:bodyPr wrap="none" anchor="ctr"/>
          <a:lstStyle/>
          <a:p>
            <a:endParaRPr lang="en-US" sz="6530"/>
          </a:p>
        </p:txBody>
      </p:sp>
      <p:sp>
        <p:nvSpPr>
          <p:cNvPr id="12" name="Freeform 38">
            <a:extLst>
              <a:ext uri="{FF2B5EF4-FFF2-40B4-BE49-F238E27FC236}">
                <a16:creationId xmlns:a16="http://schemas.microsoft.com/office/drawing/2014/main" id="{67BE4243-B89F-4FD2-8E12-4623403AA6AD}"/>
              </a:ext>
            </a:extLst>
          </p:cNvPr>
          <p:cNvSpPr>
            <a:spLocks noChangeArrowheads="1"/>
          </p:cNvSpPr>
          <p:nvPr/>
        </p:nvSpPr>
        <p:spPr bwMode="auto">
          <a:xfrm>
            <a:off x="4071892" y="1976145"/>
            <a:ext cx="3108192" cy="2906164"/>
          </a:xfrm>
          <a:custGeom>
            <a:avLst/>
            <a:gdLst>
              <a:gd name="T0" fmla="*/ 4983 w 4984"/>
              <a:gd name="T1" fmla="*/ 2493 h 4985"/>
              <a:gd name="T2" fmla="*/ 4983 w 4984"/>
              <a:gd name="T3" fmla="*/ 2493 h 4985"/>
              <a:gd name="T4" fmla="*/ 2491 w 4984"/>
              <a:gd name="T5" fmla="*/ 4984 h 4985"/>
              <a:gd name="T6" fmla="*/ 2491 w 4984"/>
              <a:gd name="T7" fmla="*/ 4984 h 4985"/>
              <a:gd name="T8" fmla="*/ 0 w 4984"/>
              <a:gd name="T9" fmla="*/ 2493 h 4985"/>
              <a:gd name="T10" fmla="*/ 0 w 4984"/>
              <a:gd name="T11" fmla="*/ 2493 h 4985"/>
              <a:gd name="T12" fmla="*/ 2491 w 4984"/>
              <a:gd name="T13" fmla="*/ 0 h 4985"/>
              <a:gd name="T14" fmla="*/ 2491 w 4984"/>
              <a:gd name="T15" fmla="*/ 0 h 4985"/>
              <a:gd name="T16" fmla="*/ 4983 w 4984"/>
              <a:gd name="T17" fmla="*/ 2493 h 4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84" h="4985">
                <a:moveTo>
                  <a:pt x="4983" y="2493"/>
                </a:moveTo>
                <a:lnTo>
                  <a:pt x="4983" y="2493"/>
                </a:lnTo>
                <a:cubicBezTo>
                  <a:pt x="4983" y="3868"/>
                  <a:pt x="3867" y="4984"/>
                  <a:pt x="2491" y="4984"/>
                </a:cubicBezTo>
                <a:lnTo>
                  <a:pt x="2491" y="4984"/>
                </a:lnTo>
                <a:cubicBezTo>
                  <a:pt x="1114" y="4984"/>
                  <a:pt x="0" y="3868"/>
                  <a:pt x="0" y="2493"/>
                </a:cubicBezTo>
                <a:lnTo>
                  <a:pt x="0" y="2493"/>
                </a:lnTo>
                <a:cubicBezTo>
                  <a:pt x="0" y="1116"/>
                  <a:pt x="1114" y="0"/>
                  <a:pt x="2491" y="0"/>
                </a:cubicBezTo>
                <a:lnTo>
                  <a:pt x="2491" y="0"/>
                </a:lnTo>
                <a:cubicBezTo>
                  <a:pt x="3867" y="0"/>
                  <a:pt x="4983" y="1116"/>
                  <a:pt x="4983" y="2493"/>
                </a:cubicBezTo>
              </a:path>
            </a:pathLst>
          </a:custGeom>
          <a:solidFill>
            <a:schemeClr val="accent3">
              <a:lumMod val="75000"/>
              <a:alpha val="75000"/>
            </a:schemeClr>
          </a:solidFill>
          <a:ln>
            <a:noFill/>
          </a:ln>
          <a:effectLst/>
        </p:spPr>
        <p:txBody>
          <a:bodyPr wrap="none" anchor="ctr"/>
          <a:lstStyle/>
          <a:p>
            <a:pPr>
              <a:defRPr/>
            </a:pPr>
            <a:endParaRPr lang="en-US" sz="6530"/>
          </a:p>
        </p:txBody>
      </p:sp>
      <p:sp>
        <p:nvSpPr>
          <p:cNvPr id="14" name="TextBox 13">
            <a:extLst>
              <a:ext uri="{FF2B5EF4-FFF2-40B4-BE49-F238E27FC236}">
                <a16:creationId xmlns:a16="http://schemas.microsoft.com/office/drawing/2014/main" id="{79B67D84-733E-416C-B1C2-D6B3BA91ED71}"/>
              </a:ext>
            </a:extLst>
          </p:cNvPr>
          <p:cNvSpPr txBox="1"/>
          <p:nvPr/>
        </p:nvSpPr>
        <p:spPr>
          <a:xfrm>
            <a:off x="2448641" y="3452695"/>
            <a:ext cx="1394212" cy="558486"/>
          </a:xfrm>
          <a:prstGeom prst="rect">
            <a:avLst/>
          </a:prstGeom>
          <a:noFill/>
        </p:spPr>
        <p:txBody>
          <a:bodyPr wrap="square" rtlCol="0" anchor="b">
            <a:spAutoFit/>
          </a:bodyPr>
          <a:lstStyle/>
          <a:p>
            <a:pPr algn="ctr">
              <a:lnSpc>
                <a:spcPts val="4320"/>
              </a:lnSpc>
            </a:pPr>
            <a:r>
              <a:rPr lang="en-US" b="1" spc="-30" dirty="0">
                <a:solidFill>
                  <a:schemeClr val="bg1"/>
                </a:solidFill>
                <a:latin typeface="Source Sans Pro" panose="020B0503030403020204" pitchFamily="34" charset="0"/>
                <a:ea typeface="Source Sans Pro" panose="020B0503030403020204" pitchFamily="34" charset="0"/>
              </a:rPr>
              <a:t>Developers</a:t>
            </a:r>
          </a:p>
        </p:txBody>
      </p:sp>
      <p:sp>
        <p:nvSpPr>
          <p:cNvPr id="17" name="TextBox 16">
            <a:extLst>
              <a:ext uri="{FF2B5EF4-FFF2-40B4-BE49-F238E27FC236}">
                <a16:creationId xmlns:a16="http://schemas.microsoft.com/office/drawing/2014/main" id="{8EE21208-DDC7-45BC-AF5D-CAF33F71C649}"/>
              </a:ext>
            </a:extLst>
          </p:cNvPr>
          <p:cNvSpPr txBox="1"/>
          <p:nvPr/>
        </p:nvSpPr>
        <p:spPr>
          <a:xfrm>
            <a:off x="3601059" y="1174615"/>
            <a:ext cx="1567913" cy="558486"/>
          </a:xfrm>
          <a:prstGeom prst="rect">
            <a:avLst/>
          </a:prstGeom>
          <a:noFill/>
        </p:spPr>
        <p:txBody>
          <a:bodyPr wrap="square" rtlCol="0" anchor="b">
            <a:spAutoFit/>
          </a:bodyPr>
          <a:lstStyle/>
          <a:p>
            <a:pPr algn="ctr">
              <a:lnSpc>
                <a:spcPts val="4320"/>
              </a:lnSpc>
            </a:pPr>
            <a:r>
              <a:rPr lang="en-US" b="1" spc="-30" dirty="0">
                <a:solidFill>
                  <a:schemeClr val="bg1"/>
                </a:solidFill>
                <a:latin typeface="Source Sans Pro" panose="020B0503030403020204" pitchFamily="34" charset="0"/>
                <a:ea typeface="Source Sans Pro" panose="020B0503030403020204" pitchFamily="34" charset="0"/>
              </a:rPr>
              <a:t>Stakeholders</a:t>
            </a:r>
          </a:p>
        </p:txBody>
      </p:sp>
      <p:sp>
        <p:nvSpPr>
          <p:cNvPr id="19" name="TextBox 18">
            <a:extLst>
              <a:ext uri="{FF2B5EF4-FFF2-40B4-BE49-F238E27FC236}">
                <a16:creationId xmlns:a16="http://schemas.microsoft.com/office/drawing/2014/main" id="{86D4DC07-7583-4977-A9A1-D51AA45B62C8}"/>
              </a:ext>
            </a:extLst>
          </p:cNvPr>
          <p:cNvSpPr txBox="1"/>
          <p:nvPr/>
        </p:nvSpPr>
        <p:spPr>
          <a:xfrm>
            <a:off x="4888797" y="3398869"/>
            <a:ext cx="1699793" cy="558486"/>
          </a:xfrm>
          <a:prstGeom prst="rect">
            <a:avLst/>
          </a:prstGeom>
          <a:noFill/>
        </p:spPr>
        <p:txBody>
          <a:bodyPr wrap="square" rtlCol="0" anchor="b">
            <a:spAutoFit/>
          </a:bodyPr>
          <a:lstStyle/>
          <a:p>
            <a:pPr algn="ctr">
              <a:lnSpc>
                <a:spcPts val="4320"/>
              </a:lnSpc>
            </a:pPr>
            <a:r>
              <a:rPr lang="en-US" b="1" spc="-30" dirty="0">
                <a:solidFill>
                  <a:schemeClr val="bg1"/>
                </a:solidFill>
                <a:latin typeface="Source Sans Pro" panose="020B0503030403020204" pitchFamily="34" charset="0"/>
                <a:ea typeface="Source Sans Pro" panose="020B0503030403020204" pitchFamily="34" charset="0"/>
              </a:rPr>
              <a:t>Users</a:t>
            </a:r>
          </a:p>
        </p:txBody>
      </p:sp>
      <p:sp>
        <p:nvSpPr>
          <p:cNvPr id="20" name="TextBox 19">
            <a:extLst>
              <a:ext uri="{FF2B5EF4-FFF2-40B4-BE49-F238E27FC236}">
                <a16:creationId xmlns:a16="http://schemas.microsoft.com/office/drawing/2014/main" id="{8F54E501-82CF-4435-8023-216F0549C6EA}"/>
              </a:ext>
            </a:extLst>
          </p:cNvPr>
          <p:cNvSpPr txBox="1"/>
          <p:nvPr/>
        </p:nvSpPr>
        <p:spPr>
          <a:xfrm>
            <a:off x="4209461" y="2744026"/>
            <a:ext cx="559892" cy="566052"/>
          </a:xfrm>
          <a:prstGeom prst="rect">
            <a:avLst/>
          </a:prstGeom>
          <a:noFill/>
        </p:spPr>
        <p:txBody>
          <a:bodyPr wrap="square" rtlCol="0" anchor="b">
            <a:spAutoFit/>
          </a:bodyPr>
          <a:lstStyle/>
          <a:p>
            <a:pPr algn="ctr">
              <a:lnSpc>
                <a:spcPts val="4320"/>
              </a:lnSpc>
            </a:pPr>
            <a:r>
              <a:rPr lang="en-US" b="1" spc="-30" dirty="0">
                <a:solidFill>
                  <a:schemeClr val="bg1"/>
                </a:solidFill>
                <a:latin typeface="Source Sans Pro" panose="020B0503030403020204" pitchFamily="34" charset="0"/>
                <a:ea typeface="Source Sans Pro" panose="020B0503030403020204" pitchFamily="34" charset="0"/>
              </a:rPr>
              <a:t>You</a:t>
            </a:r>
          </a:p>
        </p:txBody>
      </p:sp>
    </p:spTree>
    <p:extLst>
      <p:ext uri="{BB962C8B-B14F-4D97-AF65-F5344CB8AC3E}">
        <p14:creationId xmlns:p14="http://schemas.microsoft.com/office/powerpoint/2010/main" val="347477304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759279"/>
          </a:xfrm>
        </p:spPr>
        <p:txBody>
          <a:bodyPr>
            <a:normAutofit/>
          </a:bodyPr>
          <a:lstStyle/>
          <a:p>
            <a:r>
              <a:rPr lang="en-NZ" dirty="0">
                <a:solidFill>
                  <a:srgbClr val="28A84A"/>
                </a:solidFill>
                <a:latin typeface="Arial Rounded MT Bold" panose="020F0704030504030204" pitchFamily="34" charset="0"/>
              </a:rPr>
              <a:t>Importance of Design</a:t>
            </a:r>
          </a:p>
        </p:txBody>
      </p:sp>
      <p:sp>
        <p:nvSpPr>
          <p:cNvPr id="10" name="Freeform 34">
            <a:extLst>
              <a:ext uri="{FF2B5EF4-FFF2-40B4-BE49-F238E27FC236}">
                <a16:creationId xmlns:a16="http://schemas.microsoft.com/office/drawing/2014/main" id="{7176C575-1032-48BC-A858-63EE6342F840}"/>
              </a:ext>
            </a:extLst>
          </p:cNvPr>
          <p:cNvSpPr>
            <a:spLocks/>
          </p:cNvSpPr>
          <p:nvPr/>
        </p:nvSpPr>
        <p:spPr bwMode="auto">
          <a:xfrm>
            <a:off x="2829479" y="771948"/>
            <a:ext cx="3111075" cy="2906164"/>
          </a:xfrm>
          <a:custGeom>
            <a:avLst/>
            <a:gdLst>
              <a:gd name="T0" fmla="*/ 3424791 w 4986"/>
              <a:gd name="T1" fmla="*/ 1711568 h 4985"/>
              <a:gd name="T2" fmla="*/ 3424791 w 4986"/>
              <a:gd name="T3" fmla="*/ 1711568 h 4985"/>
              <a:gd name="T4" fmla="*/ 1712739 w 4986"/>
              <a:gd name="T5" fmla="*/ 3421762 h 4985"/>
              <a:gd name="T6" fmla="*/ 1712739 w 4986"/>
              <a:gd name="T7" fmla="*/ 3421762 h 4985"/>
              <a:gd name="T8" fmla="*/ 0 w 4986"/>
              <a:gd name="T9" fmla="*/ 1711568 h 4985"/>
              <a:gd name="T10" fmla="*/ 0 w 4986"/>
              <a:gd name="T11" fmla="*/ 1711568 h 4985"/>
              <a:gd name="T12" fmla="*/ 1712739 w 4986"/>
              <a:gd name="T13" fmla="*/ 0 h 4985"/>
              <a:gd name="T14" fmla="*/ 1712739 w 4986"/>
              <a:gd name="T15" fmla="*/ 0 h 4985"/>
              <a:gd name="T16" fmla="*/ 3424791 w 4986"/>
              <a:gd name="T17" fmla="*/ 1711568 h 49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86" h="4985">
                <a:moveTo>
                  <a:pt x="4985" y="2493"/>
                </a:moveTo>
                <a:lnTo>
                  <a:pt x="4985" y="2493"/>
                </a:lnTo>
                <a:cubicBezTo>
                  <a:pt x="4985" y="3868"/>
                  <a:pt x="3869" y="4984"/>
                  <a:pt x="2493" y="4984"/>
                </a:cubicBezTo>
                <a:cubicBezTo>
                  <a:pt x="1117" y="4984"/>
                  <a:pt x="0" y="3868"/>
                  <a:pt x="0" y="2493"/>
                </a:cubicBezTo>
                <a:cubicBezTo>
                  <a:pt x="0" y="1116"/>
                  <a:pt x="1117" y="0"/>
                  <a:pt x="2493" y="0"/>
                </a:cubicBezTo>
                <a:cubicBezTo>
                  <a:pt x="3869" y="0"/>
                  <a:pt x="4985" y="1116"/>
                  <a:pt x="4985" y="2493"/>
                </a:cubicBezTo>
              </a:path>
            </a:pathLst>
          </a:custGeom>
          <a:solidFill>
            <a:schemeClr val="accent1">
              <a:lumMod val="75000"/>
              <a:alpha val="75000"/>
            </a:schemeClr>
          </a:solidFill>
          <a:ln>
            <a:noFill/>
          </a:ln>
        </p:spPr>
        <p:txBody>
          <a:bodyPr wrap="none" anchor="ctr"/>
          <a:lstStyle/>
          <a:p>
            <a:endParaRPr lang="en-US" sz="6530"/>
          </a:p>
        </p:txBody>
      </p:sp>
      <p:sp>
        <p:nvSpPr>
          <p:cNvPr id="11" name="Freeform 36">
            <a:extLst>
              <a:ext uri="{FF2B5EF4-FFF2-40B4-BE49-F238E27FC236}">
                <a16:creationId xmlns:a16="http://schemas.microsoft.com/office/drawing/2014/main" id="{4226E4AC-2108-400A-96DF-FFF67E0AC6BA}"/>
              </a:ext>
            </a:extLst>
          </p:cNvPr>
          <p:cNvSpPr>
            <a:spLocks/>
          </p:cNvSpPr>
          <p:nvPr/>
        </p:nvSpPr>
        <p:spPr bwMode="auto">
          <a:xfrm>
            <a:off x="1786418" y="1976145"/>
            <a:ext cx="3108192" cy="2906164"/>
          </a:xfrm>
          <a:custGeom>
            <a:avLst/>
            <a:gdLst>
              <a:gd name="T0" fmla="*/ 3421763 w 4985"/>
              <a:gd name="T1" fmla="*/ 1711568 h 4985"/>
              <a:gd name="T2" fmla="*/ 3421763 w 4985"/>
              <a:gd name="T3" fmla="*/ 1711568 h 4985"/>
              <a:gd name="T4" fmla="*/ 1710882 w 4985"/>
              <a:gd name="T5" fmla="*/ 3421762 h 4985"/>
              <a:gd name="T6" fmla="*/ 1710882 w 4985"/>
              <a:gd name="T7" fmla="*/ 3421762 h 4985"/>
              <a:gd name="T8" fmla="*/ 0 w 4985"/>
              <a:gd name="T9" fmla="*/ 1711568 h 4985"/>
              <a:gd name="T10" fmla="*/ 0 w 4985"/>
              <a:gd name="T11" fmla="*/ 1711568 h 4985"/>
              <a:gd name="T12" fmla="*/ 1710882 w 4985"/>
              <a:gd name="T13" fmla="*/ 0 h 4985"/>
              <a:gd name="T14" fmla="*/ 1710882 w 4985"/>
              <a:gd name="T15" fmla="*/ 0 h 4985"/>
              <a:gd name="T16" fmla="*/ 3421763 w 4985"/>
              <a:gd name="T17" fmla="*/ 1711568 h 49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85" h="4985">
                <a:moveTo>
                  <a:pt x="4984" y="2493"/>
                </a:moveTo>
                <a:lnTo>
                  <a:pt x="4984" y="2493"/>
                </a:lnTo>
                <a:cubicBezTo>
                  <a:pt x="4984" y="3868"/>
                  <a:pt x="3869" y="4984"/>
                  <a:pt x="2492" y="4984"/>
                </a:cubicBezTo>
                <a:cubicBezTo>
                  <a:pt x="1116" y="4984"/>
                  <a:pt x="0" y="3868"/>
                  <a:pt x="0" y="2493"/>
                </a:cubicBezTo>
                <a:cubicBezTo>
                  <a:pt x="0" y="1116"/>
                  <a:pt x="1116" y="0"/>
                  <a:pt x="2492" y="0"/>
                </a:cubicBezTo>
                <a:cubicBezTo>
                  <a:pt x="3869" y="0"/>
                  <a:pt x="4984" y="1116"/>
                  <a:pt x="4984" y="2493"/>
                </a:cubicBezTo>
              </a:path>
            </a:pathLst>
          </a:custGeom>
          <a:solidFill>
            <a:schemeClr val="accent2">
              <a:lumMod val="75000"/>
              <a:alpha val="75000"/>
            </a:schemeClr>
          </a:solidFill>
          <a:ln>
            <a:noFill/>
          </a:ln>
        </p:spPr>
        <p:txBody>
          <a:bodyPr wrap="none" anchor="ctr"/>
          <a:lstStyle/>
          <a:p>
            <a:endParaRPr lang="en-US" sz="6530"/>
          </a:p>
        </p:txBody>
      </p:sp>
      <p:sp>
        <p:nvSpPr>
          <p:cNvPr id="12" name="Freeform 38">
            <a:extLst>
              <a:ext uri="{FF2B5EF4-FFF2-40B4-BE49-F238E27FC236}">
                <a16:creationId xmlns:a16="http://schemas.microsoft.com/office/drawing/2014/main" id="{67BE4243-B89F-4FD2-8E12-4623403AA6AD}"/>
              </a:ext>
            </a:extLst>
          </p:cNvPr>
          <p:cNvSpPr>
            <a:spLocks noChangeArrowheads="1"/>
          </p:cNvSpPr>
          <p:nvPr/>
        </p:nvSpPr>
        <p:spPr bwMode="auto">
          <a:xfrm>
            <a:off x="4071892" y="1976145"/>
            <a:ext cx="3108192" cy="2906164"/>
          </a:xfrm>
          <a:custGeom>
            <a:avLst/>
            <a:gdLst>
              <a:gd name="T0" fmla="*/ 4983 w 4984"/>
              <a:gd name="T1" fmla="*/ 2493 h 4985"/>
              <a:gd name="T2" fmla="*/ 4983 w 4984"/>
              <a:gd name="T3" fmla="*/ 2493 h 4985"/>
              <a:gd name="T4" fmla="*/ 2491 w 4984"/>
              <a:gd name="T5" fmla="*/ 4984 h 4985"/>
              <a:gd name="T6" fmla="*/ 2491 w 4984"/>
              <a:gd name="T7" fmla="*/ 4984 h 4985"/>
              <a:gd name="T8" fmla="*/ 0 w 4984"/>
              <a:gd name="T9" fmla="*/ 2493 h 4985"/>
              <a:gd name="T10" fmla="*/ 0 w 4984"/>
              <a:gd name="T11" fmla="*/ 2493 h 4985"/>
              <a:gd name="T12" fmla="*/ 2491 w 4984"/>
              <a:gd name="T13" fmla="*/ 0 h 4985"/>
              <a:gd name="T14" fmla="*/ 2491 w 4984"/>
              <a:gd name="T15" fmla="*/ 0 h 4985"/>
              <a:gd name="T16" fmla="*/ 4983 w 4984"/>
              <a:gd name="T17" fmla="*/ 2493 h 4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84" h="4985">
                <a:moveTo>
                  <a:pt x="4983" y="2493"/>
                </a:moveTo>
                <a:lnTo>
                  <a:pt x="4983" y="2493"/>
                </a:lnTo>
                <a:cubicBezTo>
                  <a:pt x="4983" y="3868"/>
                  <a:pt x="3867" y="4984"/>
                  <a:pt x="2491" y="4984"/>
                </a:cubicBezTo>
                <a:lnTo>
                  <a:pt x="2491" y="4984"/>
                </a:lnTo>
                <a:cubicBezTo>
                  <a:pt x="1114" y="4984"/>
                  <a:pt x="0" y="3868"/>
                  <a:pt x="0" y="2493"/>
                </a:cubicBezTo>
                <a:lnTo>
                  <a:pt x="0" y="2493"/>
                </a:lnTo>
                <a:cubicBezTo>
                  <a:pt x="0" y="1116"/>
                  <a:pt x="1114" y="0"/>
                  <a:pt x="2491" y="0"/>
                </a:cubicBezTo>
                <a:lnTo>
                  <a:pt x="2491" y="0"/>
                </a:lnTo>
                <a:cubicBezTo>
                  <a:pt x="3867" y="0"/>
                  <a:pt x="4983" y="1116"/>
                  <a:pt x="4983" y="2493"/>
                </a:cubicBezTo>
              </a:path>
            </a:pathLst>
          </a:custGeom>
          <a:solidFill>
            <a:schemeClr val="accent3">
              <a:lumMod val="75000"/>
              <a:alpha val="75000"/>
            </a:schemeClr>
          </a:solidFill>
          <a:ln>
            <a:noFill/>
          </a:ln>
          <a:effectLst/>
        </p:spPr>
        <p:txBody>
          <a:bodyPr wrap="none" anchor="ctr"/>
          <a:lstStyle/>
          <a:p>
            <a:pPr>
              <a:defRPr/>
            </a:pPr>
            <a:endParaRPr lang="en-US" sz="6530"/>
          </a:p>
        </p:txBody>
      </p:sp>
      <p:sp>
        <p:nvSpPr>
          <p:cNvPr id="14" name="TextBox 13">
            <a:extLst>
              <a:ext uri="{FF2B5EF4-FFF2-40B4-BE49-F238E27FC236}">
                <a16:creationId xmlns:a16="http://schemas.microsoft.com/office/drawing/2014/main" id="{79B67D84-733E-416C-B1C2-D6B3BA91ED71}"/>
              </a:ext>
            </a:extLst>
          </p:cNvPr>
          <p:cNvSpPr txBox="1"/>
          <p:nvPr/>
        </p:nvSpPr>
        <p:spPr>
          <a:xfrm>
            <a:off x="2643408" y="3805500"/>
            <a:ext cx="1394212" cy="566052"/>
          </a:xfrm>
          <a:prstGeom prst="rect">
            <a:avLst/>
          </a:prstGeom>
          <a:noFill/>
        </p:spPr>
        <p:txBody>
          <a:bodyPr wrap="square" rtlCol="0" anchor="b">
            <a:spAutoFit/>
          </a:bodyPr>
          <a:lstStyle/>
          <a:p>
            <a:pPr algn="ctr">
              <a:lnSpc>
                <a:spcPts val="4320"/>
              </a:lnSpc>
            </a:pPr>
            <a:r>
              <a:rPr lang="en-US" b="1" spc="-30" dirty="0">
                <a:solidFill>
                  <a:schemeClr val="bg1"/>
                </a:solidFill>
                <a:latin typeface="Source Sans Pro" panose="020B0503030403020204" pitchFamily="34" charset="0"/>
                <a:ea typeface="Source Sans Pro" panose="020B0503030403020204" pitchFamily="34" charset="0"/>
              </a:rPr>
              <a:t>Quality</a:t>
            </a:r>
          </a:p>
        </p:txBody>
      </p:sp>
      <p:sp>
        <p:nvSpPr>
          <p:cNvPr id="17" name="TextBox 16">
            <a:extLst>
              <a:ext uri="{FF2B5EF4-FFF2-40B4-BE49-F238E27FC236}">
                <a16:creationId xmlns:a16="http://schemas.microsoft.com/office/drawing/2014/main" id="{8EE21208-DDC7-45BC-AF5D-CAF33F71C649}"/>
              </a:ext>
            </a:extLst>
          </p:cNvPr>
          <p:cNvSpPr txBox="1"/>
          <p:nvPr/>
        </p:nvSpPr>
        <p:spPr>
          <a:xfrm>
            <a:off x="3601059" y="1167049"/>
            <a:ext cx="1567913" cy="566052"/>
          </a:xfrm>
          <a:prstGeom prst="rect">
            <a:avLst/>
          </a:prstGeom>
          <a:noFill/>
        </p:spPr>
        <p:txBody>
          <a:bodyPr wrap="square" rtlCol="0" anchor="b">
            <a:spAutoFit/>
          </a:bodyPr>
          <a:lstStyle/>
          <a:p>
            <a:pPr algn="ctr">
              <a:lnSpc>
                <a:spcPts val="4320"/>
              </a:lnSpc>
            </a:pPr>
            <a:r>
              <a:rPr lang="en-US" b="1" spc="-30" dirty="0">
                <a:solidFill>
                  <a:schemeClr val="bg1"/>
                </a:solidFill>
                <a:latin typeface="Source Sans Pro" panose="020B0503030403020204" pitchFamily="34" charset="0"/>
                <a:ea typeface="Source Sans Pro" panose="020B0503030403020204" pitchFamily="34" charset="0"/>
              </a:rPr>
              <a:t>Low Cost</a:t>
            </a:r>
          </a:p>
        </p:txBody>
      </p:sp>
      <p:sp>
        <p:nvSpPr>
          <p:cNvPr id="19" name="TextBox 18">
            <a:extLst>
              <a:ext uri="{FF2B5EF4-FFF2-40B4-BE49-F238E27FC236}">
                <a16:creationId xmlns:a16="http://schemas.microsoft.com/office/drawing/2014/main" id="{86D4DC07-7583-4977-A9A1-D51AA45B62C8}"/>
              </a:ext>
            </a:extLst>
          </p:cNvPr>
          <p:cNvSpPr txBox="1"/>
          <p:nvPr/>
        </p:nvSpPr>
        <p:spPr>
          <a:xfrm>
            <a:off x="4776091" y="3805500"/>
            <a:ext cx="1759388" cy="566052"/>
          </a:xfrm>
          <a:prstGeom prst="rect">
            <a:avLst/>
          </a:prstGeom>
          <a:noFill/>
        </p:spPr>
        <p:txBody>
          <a:bodyPr wrap="square" rtlCol="0" anchor="b">
            <a:spAutoFit/>
          </a:bodyPr>
          <a:lstStyle/>
          <a:p>
            <a:pPr algn="ctr">
              <a:lnSpc>
                <a:spcPts val="4320"/>
              </a:lnSpc>
            </a:pPr>
            <a:r>
              <a:rPr lang="en-US" b="1" spc="-30" dirty="0">
                <a:solidFill>
                  <a:schemeClr val="bg1"/>
                </a:solidFill>
                <a:latin typeface="Source Sans Pro" panose="020B0503030403020204" pitchFamily="34" charset="0"/>
                <a:ea typeface="Source Sans Pro" panose="020B0503030403020204" pitchFamily="34" charset="0"/>
              </a:rPr>
              <a:t>Time to market</a:t>
            </a:r>
          </a:p>
        </p:txBody>
      </p:sp>
      <p:sp>
        <p:nvSpPr>
          <p:cNvPr id="20" name="TextBox 19">
            <a:extLst>
              <a:ext uri="{FF2B5EF4-FFF2-40B4-BE49-F238E27FC236}">
                <a16:creationId xmlns:a16="http://schemas.microsoft.com/office/drawing/2014/main" id="{8F54E501-82CF-4435-8023-216F0549C6EA}"/>
              </a:ext>
            </a:extLst>
          </p:cNvPr>
          <p:cNvSpPr txBox="1"/>
          <p:nvPr/>
        </p:nvSpPr>
        <p:spPr>
          <a:xfrm>
            <a:off x="3747308" y="2945200"/>
            <a:ext cx="1421664" cy="430887"/>
          </a:xfrm>
          <a:prstGeom prst="rect">
            <a:avLst/>
          </a:prstGeom>
          <a:noFill/>
        </p:spPr>
        <p:txBody>
          <a:bodyPr wrap="square" rtlCol="0" anchor="b">
            <a:spAutoFit/>
          </a:bodyPr>
          <a:lstStyle/>
          <a:p>
            <a:pPr algn="ctr"/>
            <a:r>
              <a:rPr lang="en-US" sz="1100" b="1" spc="-30" dirty="0">
                <a:solidFill>
                  <a:schemeClr val="bg1"/>
                </a:solidFill>
                <a:latin typeface="Source Sans Pro" panose="020B0503030403020204" pitchFamily="34" charset="0"/>
                <a:ea typeface="Source Sans Pro" panose="020B0503030403020204" pitchFamily="34" charset="0"/>
              </a:rPr>
              <a:t>Mutual </a:t>
            </a:r>
          </a:p>
          <a:p>
            <a:pPr algn="ctr"/>
            <a:r>
              <a:rPr lang="en-US" sz="1100" b="1" spc="-30" dirty="0">
                <a:solidFill>
                  <a:schemeClr val="bg1"/>
                </a:solidFill>
                <a:latin typeface="Source Sans Pro" panose="020B0503030403020204" pitchFamily="34" charset="0"/>
                <a:ea typeface="Source Sans Pro" panose="020B0503030403020204" pitchFamily="34" charset="0"/>
              </a:rPr>
              <a:t>Agreement</a:t>
            </a:r>
          </a:p>
        </p:txBody>
      </p:sp>
      <p:sp>
        <p:nvSpPr>
          <p:cNvPr id="13" name="TextBox 12">
            <a:extLst>
              <a:ext uri="{FF2B5EF4-FFF2-40B4-BE49-F238E27FC236}">
                <a16:creationId xmlns:a16="http://schemas.microsoft.com/office/drawing/2014/main" id="{3B902623-C9B2-4E28-96B8-B438A86E5E3D}"/>
              </a:ext>
            </a:extLst>
          </p:cNvPr>
          <p:cNvSpPr txBox="1"/>
          <p:nvPr/>
        </p:nvSpPr>
        <p:spPr>
          <a:xfrm>
            <a:off x="65835" y="906047"/>
            <a:ext cx="2489279" cy="1200329"/>
          </a:xfrm>
          <a:prstGeom prst="rect">
            <a:avLst/>
          </a:prstGeom>
          <a:noFill/>
        </p:spPr>
        <p:txBody>
          <a:bodyPr wrap="square" rtlCol="0">
            <a:spAutoFit/>
          </a:bodyPr>
          <a:lstStyle/>
          <a:p>
            <a:pPr lvl="1">
              <a:buClr>
                <a:schemeClr val="tx1"/>
              </a:buClr>
            </a:pPr>
            <a:r>
              <a:rPr lang="en-US" sz="2400" dirty="0">
                <a:solidFill>
                  <a:srgbClr val="00B050"/>
                </a:solidFill>
              </a:rPr>
              <a:t>Product</a:t>
            </a:r>
            <a:r>
              <a:rPr lang="en-US" dirty="0"/>
              <a:t> </a:t>
            </a:r>
            <a:r>
              <a:rPr lang="en-US" sz="2400" dirty="0">
                <a:solidFill>
                  <a:srgbClr val="00B050"/>
                </a:solidFill>
              </a:rPr>
              <a:t>development contention</a:t>
            </a:r>
          </a:p>
        </p:txBody>
      </p:sp>
      <p:sp>
        <p:nvSpPr>
          <p:cNvPr id="15" name="TextBox 14">
            <a:extLst>
              <a:ext uri="{FF2B5EF4-FFF2-40B4-BE49-F238E27FC236}">
                <a16:creationId xmlns:a16="http://schemas.microsoft.com/office/drawing/2014/main" id="{685FDD73-08F3-4E03-993F-05FD145181C8}"/>
              </a:ext>
            </a:extLst>
          </p:cNvPr>
          <p:cNvSpPr txBox="1"/>
          <p:nvPr/>
        </p:nvSpPr>
        <p:spPr>
          <a:xfrm>
            <a:off x="4480344" y="2216767"/>
            <a:ext cx="1734575" cy="478401"/>
          </a:xfrm>
          <a:prstGeom prst="rect">
            <a:avLst/>
          </a:prstGeom>
          <a:noFill/>
        </p:spPr>
        <p:txBody>
          <a:bodyPr wrap="square" rtlCol="0" anchor="b">
            <a:spAutoFit/>
          </a:bodyPr>
          <a:lstStyle/>
          <a:p>
            <a:pPr algn="ctr">
              <a:lnSpc>
                <a:spcPts val="1000"/>
              </a:lnSpc>
            </a:pPr>
            <a:r>
              <a:rPr lang="en-US" sz="1000" b="1" spc="-30" dirty="0">
                <a:solidFill>
                  <a:schemeClr val="bg1"/>
                </a:solidFill>
                <a:latin typeface="Source Sans Pro" panose="020B0503030403020204" pitchFamily="34" charset="0"/>
                <a:ea typeface="Source Sans Pro" panose="020B0503030403020204" pitchFamily="34" charset="0"/>
              </a:rPr>
              <a:t>Low cost</a:t>
            </a:r>
          </a:p>
          <a:p>
            <a:pPr algn="ctr">
              <a:lnSpc>
                <a:spcPts val="1000"/>
              </a:lnSpc>
            </a:pPr>
            <a:r>
              <a:rPr lang="en-US" sz="1000" b="1" spc="-30" dirty="0">
                <a:solidFill>
                  <a:schemeClr val="bg1"/>
                </a:solidFill>
                <a:latin typeface="Source Sans Pro" panose="020B0503030403020204" pitchFamily="34" charset="0"/>
                <a:ea typeface="Source Sans Pro" panose="020B0503030403020204" pitchFamily="34" charset="0"/>
              </a:rPr>
              <a:t>fast development</a:t>
            </a:r>
          </a:p>
          <a:p>
            <a:pPr algn="ctr">
              <a:lnSpc>
                <a:spcPts val="1000"/>
              </a:lnSpc>
            </a:pPr>
            <a:r>
              <a:rPr lang="en-US" sz="1000" b="1" spc="-30" dirty="0">
                <a:solidFill>
                  <a:schemeClr val="bg1"/>
                </a:solidFill>
                <a:latin typeface="Source Sans Pro" panose="020B0503030403020204" pitchFamily="34" charset="0"/>
                <a:ea typeface="Source Sans Pro" panose="020B0503030403020204" pitchFamily="34" charset="0"/>
              </a:rPr>
              <a:t>But low quality</a:t>
            </a:r>
          </a:p>
        </p:txBody>
      </p:sp>
      <p:sp>
        <p:nvSpPr>
          <p:cNvPr id="16" name="TextBox 15">
            <a:extLst>
              <a:ext uri="{FF2B5EF4-FFF2-40B4-BE49-F238E27FC236}">
                <a16:creationId xmlns:a16="http://schemas.microsoft.com/office/drawing/2014/main" id="{FE25A0CF-049E-4332-84E0-46B381637F53}"/>
              </a:ext>
            </a:extLst>
          </p:cNvPr>
          <p:cNvSpPr txBox="1"/>
          <p:nvPr/>
        </p:nvSpPr>
        <p:spPr>
          <a:xfrm>
            <a:off x="2678265" y="2229436"/>
            <a:ext cx="1845588" cy="478401"/>
          </a:xfrm>
          <a:prstGeom prst="rect">
            <a:avLst/>
          </a:prstGeom>
          <a:noFill/>
        </p:spPr>
        <p:txBody>
          <a:bodyPr wrap="square" rtlCol="0" anchor="b">
            <a:spAutoFit/>
          </a:bodyPr>
          <a:lstStyle/>
          <a:p>
            <a:pPr algn="ctr">
              <a:lnSpc>
                <a:spcPts val="1000"/>
              </a:lnSpc>
            </a:pPr>
            <a:r>
              <a:rPr lang="en-US" sz="1000" b="1" spc="-30" dirty="0">
                <a:solidFill>
                  <a:schemeClr val="bg1"/>
                </a:solidFill>
                <a:latin typeface="Source Sans Pro" panose="020B0503030403020204" pitchFamily="34" charset="0"/>
                <a:ea typeface="Source Sans Pro" panose="020B0503030403020204" pitchFamily="34" charset="0"/>
              </a:rPr>
              <a:t>Low cost</a:t>
            </a:r>
          </a:p>
          <a:p>
            <a:pPr algn="ctr">
              <a:lnSpc>
                <a:spcPts val="1000"/>
              </a:lnSpc>
            </a:pPr>
            <a:r>
              <a:rPr lang="en-US" sz="1000" b="1" spc="-30" dirty="0">
                <a:solidFill>
                  <a:schemeClr val="bg1"/>
                </a:solidFill>
                <a:latin typeface="Source Sans Pro" panose="020B0503030403020204" pitchFamily="34" charset="0"/>
                <a:ea typeface="Source Sans Pro" panose="020B0503030403020204" pitchFamily="34" charset="0"/>
              </a:rPr>
              <a:t>excellent quality</a:t>
            </a:r>
          </a:p>
          <a:p>
            <a:pPr algn="ctr">
              <a:lnSpc>
                <a:spcPts val="1000"/>
              </a:lnSpc>
            </a:pPr>
            <a:r>
              <a:rPr lang="en-US" sz="1000" b="1" spc="-30" dirty="0">
                <a:solidFill>
                  <a:schemeClr val="bg1"/>
                </a:solidFill>
                <a:latin typeface="Source Sans Pro" panose="020B0503030403020204" pitchFamily="34" charset="0"/>
                <a:ea typeface="Source Sans Pro" panose="020B0503030403020204" pitchFamily="34" charset="0"/>
              </a:rPr>
              <a:t>But long time to market</a:t>
            </a:r>
          </a:p>
        </p:txBody>
      </p:sp>
      <p:sp>
        <p:nvSpPr>
          <p:cNvPr id="18" name="TextBox 17">
            <a:extLst>
              <a:ext uri="{FF2B5EF4-FFF2-40B4-BE49-F238E27FC236}">
                <a16:creationId xmlns:a16="http://schemas.microsoft.com/office/drawing/2014/main" id="{02428A8F-E9A2-4EE2-A460-C3285B906506}"/>
              </a:ext>
            </a:extLst>
          </p:cNvPr>
          <p:cNvSpPr txBox="1"/>
          <p:nvPr/>
        </p:nvSpPr>
        <p:spPr>
          <a:xfrm>
            <a:off x="4126130" y="3762742"/>
            <a:ext cx="702818" cy="221920"/>
          </a:xfrm>
          <a:prstGeom prst="rect">
            <a:avLst/>
          </a:prstGeom>
          <a:noFill/>
        </p:spPr>
        <p:txBody>
          <a:bodyPr wrap="square" rtlCol="0" anchor="b">
            <a:spAutoFit/>
          </a:bodyPr>
          <a:lstStyle/>
          <a:p>
            <a:pPr algn="ctr">
              <a:lnSpc>
                <a:spcPts val="1000"/>
              </a:lnSpc>
            </a:pPr>
            <a:r>
              <a:rPr lang="en-US" sz="1000" b="1" spc="-30" dirty="0">
                <a:solidFill>
                  <a:schemeClr val="bg1"/>
                </a:solidFill>
                <a:latin typeface="Source Sans Pro" panose="020B0503030403020204" pitchFamily="34" charset="0"/>
                <a:ea typeface="Source Sans Pro" panose="020B0503030403020204" pitchFamily="34" charset="0"/>
              </a:rPr>
              <a:t>High cost</a:t>
            </a:r>
          </a:p>
        </p:txBody>
      </p:sp>
    </p:spTree>
    <p:extLst>
      <p:ext uri="{BB962C8B-B14F-4D97-AF65-F5344CB8AC3E}">
        <p14:creationId xmlns:p14="http://schemas.microsoft.com/office/powerpoint/2010/main" val="208063943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759279"/>
          </a:xfrm>
        </p:spPr>
        <p:txBody>
          <a:bodyPr>
            <a:normAutofit/>
          </a:bodyPr>
          <a:lstStyle/>
          <a:p>
            <a:r>
              <a:rPr lang="en-NZ" dirty="0">
                <a:solidFill>
                  <a:srgbClr val="28A84A"/>
                </a:solidFill>
                <a:latin typeface="Arial Rounded MT Bold" panose="020F0704030504030204" pitchFamily="34" charset="0"/>
              </a:rPr>
              <a:t>Aesthetics in Design</a:t>
            </a:r>
          </a:p>
        </p:txBody>
      </p:sp>
      <p:sp>
        <p:nvSpPr>
          <p:cNvPr id="25" name="TextBox 24"/>
          <p:cNvSpPr txBox="1"/>
          <p:nvPr/>
        </p:nvSpPr>
        <p:spPr>
          <a:xfrm>
            <a:off x="0" y="1176346"/>
            <a:ext cx="9144000" cy="461665"/>
          </a:xfrm>
          <a:prstGeom prst="rect">
            <a:avLst/>
          </a:prstGeom>
          <a:noFill/>
        </p:spPr>
        <p:txBody>
          <a:bodyPr wrap="square" lIns="180000" rtlCol="0">
            <a:spAutoFit/>
          </a:bodyPr>
          <a:lstStyle>
            <a:defPPr>
              <a:defRPr lang="en-US"/>
            </a:defPPr>
            <a:lvl1pPr marL="285750" indent="-285750">
              <a:buClr>
                <a:schemeClr val="tx1"/>
              </a:buClr>
              <a:buFont typeface="Arial" panose="020B0604020202020204" pitchFamily="34" charset="0"/>
              <a:buChar char="•"/>
              <a:defRPr>
                <a:solidFill>
                  <a:srgbClr val="00B0F0"/>
                </a:solidFill>
              </a:defRPr>
            </a:lvl1pPr>
          </a:lstStyle>
          <a:p>
            <a:pPr marL="0" indent="0">
              <a:buNone/>
            </a:pPr>
            <a:r>
              <a:rPr lang="en-US" sz="2400" dirty="0">
                <a:solidFill>
                  <a:srgbClr val="00B050"/>
                </a:solidFill>
              </a:rPr>
              <a:t>Balancing form and function</a:t>
            </a:r>
            <a:endParaRPr lang="en-NZ" sz="2400" dirty="0">
              <a:solidFill>
                <a:srgbClr val="00B050"/>
              </a:solidFill>
            </a:endParaRPr>
          </a:p>
        </p:txBody>
      </p:sp>
      <p:sp>
        <p:nvSpPr>
          <p:cNvPr id="15" name="TextBox 14"/>
          <p:cNvSpPr txBox="1"/>
          <p:nvPr/>
        </p:nvSpPr>
        <p:spPr>
          <a:xfrm>
            <a:off x="0" y="1680117"/>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US" dirty="0"/>
              <a:t>It’s important to establish a good balance between </a:t>
            </a:r>
            <a:r>
              <a:rPr lang="en-US" dirty="0">
                <a:solidFill>
                  <a:srgbClr val="00B0F0"/>
                </a:solidFill>
              </a:rPr>
              <a:t>aesthetics</a:t>
            </a:r>
            <a:r>
              <a:rPr lang="en-US" dirty="0"/>
              <a:t> (form) and </a:t>
            </a:r>
            <a:r>
              <a:rPr lang="en-US" dirty="0">
                <a:solidFill>
                  <a:srgbClr val="00B0F0"/>
                </a:solidFill>
              </a:rPr>
              <a:t>function</a:t>
            </a:r>
            <a:r>
              <a:rPr lang="en-US" dirty="0"/>
              <a:t>.</a:t>
            </a:r>
          </a:p>
        </p:txBody>
      </p:sp>
      <p:sp>
        <p:nvSpPr>
          <p:cNvPr id="7" name="TextBox 6">
            <a:extLst>
              <a:ext uri="{FF2B5EF4-FFF2-40B4-BE49-F238E27FC236}">
                <a16:creationId xmlns:a16="http://schemas.microsoft.com/office/drawing/2014/main" id="{C1CEF258-A56A-45D2-B657-D11E21AF85AA}"/>
              </a:ext>
            </a:extLst>
          </p:cNvPr>
          <p:cNvSpPr txBox="1"/>
          <p:nvPr/>
        </p:nvSpPr>
        <p:spPr>
          <a:xfrm>
            <a:off x="0" y="2046571"/>
            <a:ext cx="9144000" cy="646331"/>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US" dirty="0">
                <a:solidFill>
                  <a:srgbClr val="00B0F0"/>
                </a:solidFill>
              </a:rPr>
              <a:t>Usability</a:t>
            </a:r>
            <a:r>
              <a:rPr lang="en-US" dirty="0"/>
              <a:t> forms part of the </a:t>
            </a:r>
            <a:r>
              <a:rPr lang="en-US" dirty="0">
                <a:solidFill>
                  <a:srgbClr val="00B0F0"/>
                </a:solidFill>
              </a:rPr>
              <a:t>overall</a:t>
            </a:r>
            <a:r>
              <a:rPr lang="en-US" dirty="0"/>
              <a:t> </a:t>
            </a:r>
            <a:r>
              <a:rPr lang="en-US" dirty="0">
                <a:solidFill>
                  <a:srgbClr val="00B0F0"/>
                </a:solidFill>
              </a:rPr>
              <a:t>user</a:t>
            </a:r>
            <a:r>
              <a:rPr lang="en-US" dirty="0"/>
              <a:t> </a:t>
            </a:r>
            <a:r>
              <a:rPr lang="en-US" dirty="0">
                <a:solidFill>
                  <a:srgbClr val="00B0F0"/>
                </a:solidFill>
              </a:rPr>
              <a:t>experience</a:t>
            </a:r>
            <a:r>
              <a:rPr lang="en-US" dirty="0"/>
              <a:t>. A good user experience is not possible unless an interface provides for the users expectations in functionality.</a:t>
            </a:r>
          </a:p>
        </p:txBody>
      </p:sp>
      <p:sp>
        <p:nvSpPr>
          <p:cNvPr id="8" name="TextBox 7">
            <a:extLst>
              <a:ext uri="{FF2B5EF4-FFF2-40B4-BE49-F238E27FC236}">
                <a16:creationId xmlns:a16="http://schemas.microsoft.com/office/drawing/2014/main" id="{4D677D33-84F3-41F5-9820-C2D752446823}"/>
              </a:ext>
            </a:extLst>
          </p:cNvPr>
          <p:cNvSpPr txBox="1"/>
          <p:nvPr/>
        </p:nvSpPr>
        <p:spPr>
          <a:xfrm>
            <a:off x="0" y="2690024"/>
            <a:ext cx="9144000" cy="646331"/>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US" dirty="0"/>
              <a:t>The </a:t>
            </a:r>
            <a:r>
              <a:rPr lang="en-US" dirty="0">
                <a:solidFill>
                  <a:srgbClr val="00B0F0"/>
                </a:solidFill>
              </a:rPr>
              <a:t>beauty</a:t>
            </a:r>
            <a:r>
              <a:rPr lang="en-US" dirty="0"/>
              <a:t> of an interface forms part of the </a:t>
            </a:r>
            <a:r>
              <a:rPr lang="en-US" dirty="0">
                <a:solidFill>
                  <a:srgbClr val="00B0F0"/>
                </a:solidFill>
              </a:rPr>
              <a:t>overall</a:t>
            </a:r>
            <a:r>
              <a:rPr lang="en-US" dirty="0"/>
              <a:t> </a:t>
            </a:r>
            <a:r>
              <a:rPr lang="en-US" dirty="0">
                <a:solidFill>
                  <a:srgbClr val="00B0F0"/>
                </a:solidFill>
              </a:rPr>
              <a:t>user</a:t>
            </a:r>
            <a:r>
              <a:rPr lang="en-US" dirty="0"/>
              <a:t> </a:t>
            </a:r>
            <a:r>
              <a:rPr lang="en-US" dirty="0">
                <a:solidFill>
                  <a:srgbClr val="00B0F0"/>
                </a:solidFill>
              </a:rPr>
              <a:t>experience</a:t>
            </a:r>
            <a:r>
              <a:rPr lang="en-US" dirty="0"/>
              <a:t>. Good overall user experience requires beautiful aesthetics</a:t>
            </a:r>
          </a:p>
        </p:txBody>
      </p:sp>
      <p:sp>
        <p:nvSpPr>
          <p:cNvPr id="11" name="TextBox 10">
            <a:extLst>
              <a:ext uri="{FF2B5EF4-FFF2-40B4-BE49-F238E27FC236}">
                <a16:creationId xmlns:a16="http://schemas.microsoft.com/office/drawing/2014/main" id="{7FA12BF3-A398-43DB-8B31-25D8AA0FB8A5}"/>
              </a:ext>
            </a:extLst>
          </p:cNvPr>
          <p:cNvSpPr txBox="1"/>
          <p:nvPr/>
        </p:nvSpPr>
        <p:spPr>
          <a:xfrm>
            <a:off x="0" y="3333477"/>
            <a:ext cx="9144000" cy="923330"/>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US" dirty="0">
                <a:solidFill>
                  <a:srgbClr val="00B0F0"/>
                </a:solidFill>
              </a:rPr>
              <a:t>Beauty</a:t>
            </a:r>
            <a:r>
              <a:rPr lang="en-US" dirty="0"/>
              <a:t> is in the eye of the beholder. An industrial machine operator has different expectations of his Human Machine Interface (HMI) compared to the user of a GPS navigation aid in a high end luxury car.</a:t>
            </a:r>
          </a:p>
        </p:txBody>
      </p:sp>
      <p:sp>
        <p:nvSpPr>
          <p:cNvPr id="12" name="TextBox 11">
            <a:extLst>
              <a:ext uri="{FF2B5EF4-FFF2-40B4-BE49-F238E27FC236}">
                <a16:creationId xmlns:a16="http://schemas.microsoft.com/office/drawing/2014/main" id="{2E7A2701-1E11-49BC-B5D5-CAED224AE4AB}"/>
              </a:ext>
            </a:extLst>
          </p:cNvPr>
          <p:cNvSpPr txBox="1"/>
          <p:nvPr/>
        </p:nvSpPr>
        <p:spPr>
          <a:xfrm>
            <a:off x="0" y="4253930"/>
            <a:ext cx="9144000" cy="646331"/>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US" dirty="0">
                <a:solidFill>
                  <a:srgbClr val="00B0F0"/>
                </a:solidFill>
              </a:rPr>
              <a:t>Function</a:t>
            </a:r>
            <a:r>
              <a:rPr lang="en-US" dirty="0"/>
              <a:t> should always take </a:t>
            </a:r>
            <a:r>
              <a:rPr lang="en-US" dirty="0">
                <a:solidFill>
                  <a:srgbClr val="00B0F0"/>
                </a:solidFill>
              </a:rPr>
              <a:t>slight precedence over form</a:t>
            </a:r>
            <a:r>
              <a:rPr lang="en-US" dirty="0"/>
              <a:t>. It’s more important an application does what it needs to do, as opposed to looking good.</a:t>
            </a:r>
          </a:p>
        </p:txBody>
      </p:sp>
    </p:spTree>
    <p:extLst>
      <p:ext uri="{BB962C8B-B14F-4D97-AF65-F5344CB8AC3E}">
        <p14:creationId xmlns:p14="http://schemas.microsoft.com/office/powerpoint/2010/main" val="383539992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7" grpId="0"/>
      <p:bldP spid="8" grpId="0"/>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5" name="Google Shape;155;p32" descr="http://www.ted.com In this talk from 2003, design critic Don Norman turns his incisive eye toward beauty, fun, pleasure and emotion, as he looks at design that makes people happy. He names the three emotional cues that a well-designed product must hit to succeed. &#10; &#10;TEDTalks is a daily video podcast of the best talks and performances from the TED Conference, where the world's leading thinkers and doers give the talk of their lives in 18 minutes. Featured speakers have included Al Gore on climate change, Philippe Starck on design, Jill Bolte Taylor on observing her own stroke, Nicholas Negroponte on One Laptop per Child, Jane Goodall on chimpanzees, Bill Gates on malaria and mosquitoes and &quot;Lost&quot; producer JJ Abrams on the allure of mystery. TED stands for Technology, Entertainment, Design, and TEDTalks cover these topics as well as science, business, development and the arts. Watch the Top 10 TEDTalks on TED.com, at http://www.ted.com/index.php/talks/top10" title="The three ways that good design makes you happy | Don Norman">
            <a:hlinkClick r:id="rId3"/>
          </p:cNvPr>
          <p:cNvPicPr preferRelativeResize="0"/>
          <p:nvPr/>
        </p:nvPicPr>
        <p:blipFill>
          <a:blip r:embed="rId4">
            <a:alphaModFix/>
          </a:blip>
          <a:stretch>
            <a:fillRect/>
          </a:stretch>
        </p:blipFill>
        <p:spPr>
          <a:xfrm>
            <a:off x="5478780" y="2179320"/>
            <a:ext cx="3429000" cy="2640092"/>
          </a:xfrm>
          <a:prstGeom prst="rect">
            <a:avLst/>
          </a:prstGeom>
          <a:noFill/>
          <a:ln>
            <a:noFill/>
          </a:ln>
        </p:spPr>
      </p:pic>
      <p:sp>
        <p:nvSpPr>
          <p:cNvPr id="5" name="Title 1">
            <a:extLst>
              <a:ext uri="{FF2B5EF4-FFF2-40B4-BE49-F238E27FC236}">
                <a16:creationId xmlns:a16="http://schemas.microsoft.com/office/drawing/2014/main" id="{91D5EBA3-4E5B-46F9-9038-BB42614BD57A}"/>
              </a:ext>
            </a:extLst>
          </p:cNvPr>
          <p:cNvSpPr txBox="1">
            <a:spLocks/>
          </p:cNvSpPr>
          <p:nvPr/>
        </p:nvSpPr>
        <p:spPr>
          <a:xfrm>
            <a:off x="0" y="0"/>
            <a:ext cx="9144000" cy="759279"/>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NZ" sz="4500" dirty="0">
                <a:solidFill>
                  <a:srgbClr val="28A84A"/>
                </a:solidFill>
                <a:latin typeface="Arial Rounded MT Bold" panose="020F0704030504030204" pitchFamily="34" charset="0"/>
              </a:rPr>
              <a:t>Aesthetics in Design</a:t>
            </a:r>
          </a:p>
        </p:txBody>
      </p:sp>
      <p:sp>
        <p:nvSpPr>
          <p:cNvPr id="2" name="Rectangle 1">
            <a:extLst>
              <a:ext uri="{FF2B5EF4-FFF2-40B4-BE49-F238E27FC236}">
                <a16:creationId xmlns:a16="http://schemas.microsoft.com/office/drawing/2014/main" id="{FC58C71D-4949-4797-9FA0-763B775D87DA}"/>
              </a:ext>
            </a:extLst>
          </p:cNvPr>
          <p:cNvSpPr/>
          <p:nvPr/>
        </p:nvSpPr>
        <p:spPr>
          <a:xfrm>
            <a:off x="752878" y="969513"/>
            <a:ext cx="7638244" cy="369332"/>
          </a:xfrm>
          <a:prstGeom prst="rect">
            <a:avLst/>
          </a:prstGeom>
        </p:spPr>
        <p:txBody>
          <a:bodyPr wrap="square">
            <a:spAutoFit/>
          </a:bodyPr>
          <a:lstStyle/>
          <a:p>
            <a:r>
              <a:rPr lang="en-NZ" dirty="0">
                <a:hlinkClick r:id="rId5"/>
              </a:rPr>
              <a:t>Emotion &amp; Design: 3 Ways Good Design Makes you Happy with Don Norman</a:t>
            </a:r>
            <a:endParaRPr lang="en-NZ" dirty="0"/>
          </a:p>
        </p:txBody>
      </p:sp>
      <p:sp>
        <p:nvSpPr>
          <p:cNvPr id="6" name="Rectangle 5">
            <a:extLst>
              <a:ext uri="{FF2B5EF4-FFF2-40B4-BE49-F238E27FC236}">
                <a16:creationId xmlns:a16="http://schemas.microsoft.com/office/drawing/2014/main" id="{7E7CE0F4-2AB7-43BF-A450-BC879888B338}"/>
              </a:ext>
            </a:extLst>
          </p:cNvPr>
          <p:cNvSpPr/>
          <p:nvPr/>
        </p:nvSpPr>
        <p:spPr>
          <a:xfrm>
            <a:off x="752878" y="1543483"/>
            <a:ext cx="3863943" cy="369332"/>
          </a:xfrm>
          <a:prstGeom prst="rect">
            <a:avLst/>
          </a:prstGeom>
        </p:spPr>
        <p:txBody>
          <a:bodyPr wrap="none">
            <a:spAutoFit/>
          </a:bodyPr>
          <a:lstStyle/>
          <a:p>
            <a:r>
              <a:rPr lang="en-NZ" dirty="0">
                <a:hlinkClick r:id="rId6"/>
              </a:rPr>
              <a:t>It's not you. Bad doors are everywhere.</a:t>
            </a:r>
            <a:endParaRPr lang="en-NZ" dirty="0"/>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759279"/>
          </a:xfrm>
        </p:spPr>
        <p:txBody>
          <a:bodyPr>
            <a:normAutofit/>
          </a:bodyPr>
          <a:lstStyle/>
          <a:p>
            <a:r>
              <a:rPr lang="en-NZ" dirty="0">
                <a:solidFill>
                  <a:srgbClr val="28A84A"/>
                </a:solidFill>
                <a:latin typeface="Arial Rounded MT Bold" panose="020F0704030504030204" pitchFamily="34" charset="0"/>
              </a:rPr>
              <a:t>User Centered Design</a:t>
            </a:r>
          </a:p>
        </p:txBody>
      </p:sp>
      <p:sp>
        <p:nvSpPr>
          <p:cNvPr id="25" name="TextBox 24"/>
          <p:cNvSpPr txBox="1"/>
          <p:nvPr/>
        </p:nvSpPr>
        <p:spPr>
          <a:xfrm>
            <a:off x="0" y="1176346"/>
            <a:ext cx="9144000" cy="461665"/>
          </a:xfrm>
          <a:prstGeom prst="rect">
            <a:avLst/>
          </a:prstGeom>
          <a:noFill/>
        </p:spPr>
        <p:txBody>
          <a:bodyPr wrap="square" lIns="180000" rtlCol="0">
            <a:spAutoFit/>
          </a:bodyPr>
          <a:lstStyle>
            <a:defPPr>
              <a:defRPr lang="en-US"/>
            </a:defPPr>
            <a:lvl1pPr marL="285750" indent="-285750">
              <a:buClr>
                <a:schemeClr val="tx1"/>
              </a:buClr>
              <a:buFont typeface="Arial" panose="020B0604020202020204" pitchFamily="34" charset="0"/>
              <a:buChar char="•"/>
              <a:defRPr>
                <a:solidFill>
                  <a:srgbClr val="00B0F0"/>
                </a:solidFill>
              </a:defRPr>
            </a:lvl1pPr>
          </a:lstStyle>
          <a:p>
            <a:pPr marL="0" indent="0">
              <a:buNone/>
            </a:pPr>
            <a:r>
              <a:rPr lang="en-US" sz="2400" dirty="0">
                <a:solidFill>
                  <a:srgbClr val="00B050"/>
                </a:solidFill>
              </a:rPr>
              <a:t>A well designed user interface has three primary outcomes:</a:t>
            </a:r>
            <a:endParaRPr lang="en-NZ" sz="2400" dirty="0">
              <a:solidFill>
                <a:srgbClr val="00B050"/>
              </a:solidFill>
            </a:endParaRPr>
          </a:p>
        </p:txBody>
      </p:sp>
      <p:sp>
        <p:nvSpPr>
          <p:cNvPr id="15" name="TextBox 14"/>
          <p:cNvSpPr txBox="1"/>
          <p:nvPr/>
        </p:nvSpPr>
        <p:spPr>
          <a:xfrm>
            <a:off x="0" y="1680117"/>
            <a:ext cx="9144000" cy="646331"/>
          </a:xfrm>
          <a:prstGeom prst="rect">
            <a:avLst/>
          </a:prstGeom>
          <a:noFill/>
        </p:spPr>
        <p:txBody>
          <a:bodyPr wrap="square" rtlCol="0">
            <a:spAutoFit/>
          </a:bodyPr>
          <a:lstStyle/>
          <a:p>
            <a:pPr marL="800100" lvl="1" indent="-342900">
              <a:buClr>
                <a:schemeClr val="tx1"/>
              </a:buClr>
              <a:buFont typeface="+mj-lt"/>
              <a:buAutoNum type="arabicPeriod"/>
            </a:pPr>
            <a:r>
              <a:rPr lang="en-US" dirty="0">
                <a:solidFill>
                  <a:srgbClr val="00B0F0"/>
                </a:solidFill>
              </a:rPr>
              <a:t>Easy</a:t>
            </a:r>
            <a:r>
              <a:rPr lang="en-US" dirty="0"/>
              <a:t> for the </a:t>
            </a:r>
            <a:r>
              <a:rPr lang="en-US" dirty="0">
                <a:solidFill>
                  <a:srgbClr val="00B0F0"/>
                </a:solidFill>
              </a:rPr>
              <a:t>user</a:t>
            </a:r>
            <a:r>
              <a:rPr lang="en-US" dirty="0"/>
              <a:t> to </a:t>
            </a:r>
            <a:r>
              <a:rPr lang="en-US" dirty="0">
                <a:solidFill>
                  <a:srgbClr val="00B0F0"/>
                </a:solidFill>
              </a:rPr>
              <a:t>become</a:t>
            </a:r>
            <a:r>
              <a:rPr lang="en-US" dirty="0"/>
              <a:t> </a:t>
            </a:r>
            <a:r>
              <a:rPr lang="en-US" dirty="0">
                <a:solidFill>
                  <a:srgbClr val="00B0F0"/>
                </a:solidFill>
              </a:rPr>
              <a:t>familiar</a:t>
            </a:r>
            <a:r>
              <a:rPr lang="en-US" dirty="0"/>
              <a:t> with and </a:t>
            </a:r>
            <a:r>
              <a:rPr lang="en-US" dirty="0">
                <a:solidFill>
                  <a:srgbClr val="00B0F0"/>
                </a:solidFill>
              </a:rPr>
              <a:t>competent</a:t>
            </a:r>
            <a:r>
              <a:rPr lang="en-US" dirty="0"/>
              <a:t> in using during first contact with the product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0158" y="2742175"/>
            <a:ext cx="2473842" cy="2473842"/>
          </a:xfrm>
          <a:prstGeom prst="rect">
            <a:avLst/>
          </a:prstGeom>
        </p:spPr>
      </p:pic>
      <p:sp>
        <p:nvSpPr>
          <p:cNvPr id="9" name="TextBox 8">
            <a:extLst>
              <a:ext uri="{FF2B5EF4-FFF2-40B4-BE49-F238E27FC236}">
                <a16:creationId xmlns:a16="http://schemas.microsoft.com/office/drawing/2014/main" id="{C5387030-42F9-4ED3-9789-22B8BC3530FE}"/>
              </a:ext>
            </a:extLst>
          </p:cNvPr>
          <p:cNvSpPr txBox="1"/>
          <p:nvPr/>
        </p:nvSpPr>
        <p:spPr>
          <a:xfrm>
            <a:off x="0" y="2389668"/>
            <a:ext cx="9144000" cy="369332"/>
          </a:xfrm>
          <a:prstGeom prst="rect">
            <a:avLst/>
          </a:prstGeom>
          <a:noFill/>
        </p:spPr>
        <p:txBody>
          <a:bodyPr wrap="square" rtlCol="0">
            <a:spAutoFit/>
          </a:bodyPr>
          <a:lstStyle/>
          <a:p>
            <a:pPr marL="800100" lvl="1" indent="-342900">
              <a:buClr>
                <a:schemeClr val="tx1"/>
              </a:buClr>
              <a:buFont typeface="+mj-lt"/>
              <a:buAutoNum type="arabicPeriod" startAt="2"/>
            </a:pPr>
            <a:r>
              <a:rPr lang="en-US" dirty="0">
                <a:solidFill>
                  <a:srgbClr val="00B0F0"/>
                </a:solidFill>
              </a:rPr>
              <a:t>Easy</a:t>
            </a:r>
            <a:r>
              <a:rPr lang="en-US" dirty="0"/>
              <a:t> for the </a:t>
            </a:r>
            <a:r>
              <a:rPr lang="en-US" dirty="0">
                <a:solidFill>
                  <a:srgbClr val="00B0F0"/>
                </a:solidFill>
              </a:rPr>
              <a:t>user</a:t>
            </a:r>
            <a:r>
              <a:rPr lang="en-US" dirty="0"/>
              <a:t> to </a:t>
            </a:r>
            <a:r>
              <a:rPr lang="en-US" dirty="0">
                <a:solidFill>
                  <a:srgbClr val="00B0F0"/>
                </a:solidFill>
              </a:rPr>
              <a:t>achieve</a:t>
            </a:r>
            <a:r>
              <a:rPr lang="en-US" dirty="0"/>
              <a:t> their </a:t>
            </a:r>
            <a:r>
              <a:rPr lang="en-US" dirty="0">
                <a:solidFill>
                  <a:srgbClr val="00B0F0"/>
                </a:solidFill>
              </a:rPr>
              <a:t>objective</a:t>
            </a:r>
            <a:r>
              <a:rPr lang="en-US" dirty="0"/>
              <a:t> when using the device</a:t>
            </a:r>
          </a:p>
        </p:txBody>
      </p:sp>
      <p:sp>
        <p:nvSpPr>
          <p:cNvPr id="12" name="TextBox 11">
            <a:extLst>
              <a:ext uri="{FF2B5EF4-FFF2-40B4-BE49-F238E27FC236}">
                <a16:creationId xmlns:a16="http://schemas.microsoft.com/office/drawing/2014/main" id="{BC8C957D-7075-4C29-84DF-28C9817710DA}"/>
              </a:ext>
            </a:extLst>
          </p:cNvPr>
          <p:cNvSpPr txBox="1"/>
          <p:nvPr/>
        </p:nvSpPr>
        <p:spPr>
          <a:xfrm>
            <a:off x="0" y="2822220"/>
            <a:ext cx="9144000" cy="369332"/>
          </a:xfrm>
          <a:prstGeom prst="rect">
            <a:avLst/>
          </a:prstGeom>
          <a:noFill/>
        </p:spPr>
        <p:txBody>
          <a:bodyPr wrap="square" rtlCol="0">
            <a:spAutoFit/>
          </a:bodyPr>
          <a:lstStyle/>
          <a:p>
            <a:pPr marL="800100" lvl="1" indent="-342900">
              <a:buClr>
                <a:schemeClr val="tx1"/>
              </a:buClr>
              <a:buFont typeface="+mj-lt"/>
              <a:buAutoNum type="arabicPeriod" startAt="3"/>
            </a:pPr>
            <a:r>
              <a:rPr lang="en-US" dirty="0">
                <a:solidFill>
                  <a:srgbClr val="00B0F0"/>
                </a:solidFill>
              </a:rPr>
              <a:t>Easy</a:t>
            </a:r>
            <a:r>
              <a:rPr lang="en-US" dirty="0"/>
              <a:t> for the </a:t>
            </a:r>
            <a:r>
              <a:rPr lang="en-US" dirty="0">
                <a:solidFill>
                  <a:srgbClr val="00B0F0"/>
                </a:solidFill>
              </a:rPr>
              <a:t>user</a:t>
            </a:r>
            <a:r>
              <a:rPr lang="en-US" dirty="0"/>
              <a:t> to </a:t>
            </a:r>
            <a:r>
              <a:rPr lang="en-US" dirty="0">
                <a:solidFill>
                  <a:srgbClr val="00B0F0"/>
                </a:solidFill>
              </a:rPr>
              <a:t>recall</a:t>
            </a:r>
            <a:r>
              <a:rPr lang="en-US" dirty="0"/>
              <a:t> and navigate through the interface in future</a:t>
            </a:r>
          </a:p>
        </p:txBody>
      </p:sp>
    </p:spTree>
    <p:extLst>
      <p:ext uri="{BB962C8B-B14F-4D97-AF65-F5344CB8AC3E}">
        <p14:creationId xmlns:p14="http://schemas.microsoft.com/office/powerpoint/2010/main" val="31426127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9"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759279"/>
          </a:xfrm>
        </p:spPr>
        <p:txBody>
          <a:bodyPr>
            <a:normAutofit/>
          </a:bodyPr>
          <a:lstStyle/>
          <a:p>
            <a:r>
              <a:rPr lang="en-NZ" dirty="0">
                <a:solidFill>
                  <a:srgbClr val="28A84A"/>
                </a:solidFill>
                <a:latin typeface="Arial Rounded MT Bold" panose="020F0704030504030204" pitchFamily="34" charset="0"/>
              </a:rPr>
              <a:t>User Centered Design</a:t>
            </a:r>
          </a:p>
        </p:txBody>
      </p:sp>
      <p:sp>
        <p:nvSpPr>
          <p:cNvPr id="25" name="TextBox 24"/>
          <p:cNvSpPr txBox="1"/>
          <p:nvPr/>
        </p:nvSpPr>
        <p:spPr>
          <a:xfrm>
            <a:off x="0" y="1176346"/>
            <a:ext cx="9144000" cy="461665"/>
          </a:xfrm>
          <a:prstGeom prst="rect">
            <a:avLst/>
          </a:prstGeom>
          <a:noFill/>
        </p:spPr>
        <p:txBody>
          <a:bodyPr wrap="square" lIns="180000" rtlCol="0">
            <a:spAutoFit/>
          </a:bodyPr>
          <a:lstStyle>
            <a:defPPr>
              <a:defRPr lang="en-US"/>
            </a:defPPr>
            <a:lvl1pPr marL="285750" indent="-285750">
              <a:buClr>
                <a:schemeClr val="tx1"/>
              </a:buClr>
              <a:buFont typeface="Arial" panose="020B0604020202020204" pitchFamily="34" charset="0"/>
              <a:buChar char="•"/>
              <a:defRPr>
                <a:solidFill>
                  <a:srgbClr val="00B0F0"/>
                </a:solidFill>
              </a:defRPr>
            </a:lvl1pPr>
          </a:lstStyle>
          <a:p>
            <a:pPr marL="0" indent="0">
              <a:buNone/>
            </a:pPr>
            <a:r>
              <a:rPr lang="en-US" sz="2400" dirty="0">
                <a:solidFill>
                  <a:srgbClr val="00B050"/>
                </a:solidFill>
              </a:rPr>
              <a:t>Best practice:</a:t>
            </a:r>
            <a:endParaRPr lang="en-NZ" sz="2400" dirty="0">
              <a:solidFill>
                <a:srgbClr val="00B050"/>
              </a:solidFill>
            </a:endParaRPr>
          </a:p>
        </p:txBody>
      </p:sp>
      <p:sp>
        <p:nvSpPr>
          <p:cNvPr id="15" name="TextBox 14"/>
          <p:cNvSpPr txBox="1"/>
          <p:nvPr/>
        </p:nvSpPr>
        <p:spPr>
          <a:xfrm>
            <a:off x="0" y="1680117"/>
            <a:ext cx="9144000" cy="646331"/>
          </a:xfrm>
          <a:prstGeom prst="rect">
            <a:avLst/>
          </a:prstGeom>
          <a:noFill/>
        </p:spPr>
        <p:txBody>
          <a:bodyPr wrap="square" rtlCol="0">
            <a:spAutoFit/>
          </a:bodyPr>
          <a:lstStyle/>
          <a:p>
            <a:pPr marL="800100" lvl="1" indent="-342900">
              <a:buClr>
                <a:schemeClr val="tx1"/>
              </a:buClr>
              <a:buFont typeface="+mj-lt"/>
              <a:buAutoNum type="arabicPeriod"/>
            </a:pPr>
            <a:r>
              <a:rPr lang="en-US" dirty="0"/>
              <a:t>Follow </a:t>
            </a:r>
            <a:r>
              <a:rPr lang="en-US" dirty="0">
                <a:solidFill>
                  <a:srgbClr val="00B0F0"/>
                </a:solidFill>
              </a:rPr>
              <a:t>User Centered Design </a:t>
            </a:r>
            <a:r>
              <a:rPr lang="en-US" dirty="0"/>
              <a:t>(</a:t>
            </a:r>
            <a:r>
              <a:rPr lang="en-US" dirty="0">
                <a:solidFill>
                  <a:srgbClr val="00B0F0"/>
                </a:solidFill>
              </a:rPr>
              <a:t>UCD</a:t>
            </a:r>
            <a:r>
              <a:rPr lang="en-US" dirty="0"/>
              <a:t>) policies and methodologies throughout the user interface design process.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0158" y="2742175"/>
            <a:ext cx="2473842" cy="2473842"/>
          </a:xfrm>
          <a:prstGeom prst="rect">
            <a:avLst/>
          </a:prstGeom>
        </p:spPr>
      </p:pic>
      <p:sp>
        <p:nvSpPr>
          <p:cNvPr id="9" name="TextBox 8">
            <a:extLst>
              <a:ext uri="{FF2B5EF4-FFF2-40B4-BE49-F238E27FC236}">
                <a16:creationId xmlns:a16="http://schemas.microsoft.com/office/drawing/2014/main" id="{C5387030-42F9-4ED3-9789-22B8BC3530FE}"/>
              </a:ext>
            </a:extLst>
          </p:cNvPr>
          <p:cNvSpPr txBox="1"/>
          <p:nvPr/>
        </p:nvSpPr>
        <p:spPr>
          <a:xfrm>
            <a:off x="0" y="2389668"/>
            <a:ext cx="9144000" cy="369332"/>
          </a:xfrm>
          <a:prstGeom prst="rect">
            <a:avLst/>
          </a:prstGeom>
          <a:noFill/>
        </p:spPr>
        <p:txBody>
          <a:bodyPr wrap="square" rtlCol="0">
            <a:spAutoFit/>
          </a:bodyPr>
          <a:lstStyle/>
          <a:p>
            <a:pPr marL="800100" lvl="1" indent="-342900">
              <a:buClr>
                <a:schemeClr val="tx1"/>
              </a:buClr>
              <a:buFont typeface="+mj-lt"/>
              <a:buAutoNum type="arabicPeriod" startAt="2"/>
            </a:pPr>
            <a:r>
              <a:rPr lang="en-US" dirty="0"/>
              <a:t>Be aware of the </a:t>
            </a:r>
            <a:r>
              <a:rPr lang="en-US" dirty="0">
                <a:solidFill>
                  <a:srgbClr val="00B0F0"/>
                </a:solidFill>
              </a:rPr>
              <a:t>needs</a:t>
            </a:r>
            <a:r>
              <a:rPr lang="en-US" dirty="0"/>
              <a:t> </a:t>
            </a:r>
            <a:r>
              <a:rPr lang="en-US" dirty="0">
                <a:solidFill>
                  <a:srgbClr val="00B0F0"/>
                </a:solidFill>
              </a:rPr>
              <a:t>of</a:t>
            </a:r>
            <a:r>
              <a:rPr lang="en-US" dirty="0"/>
              <a:t> your </a:t>
            </a:r>
            <a:r>
              <a:rPr lang="en-US" dirty="0">
                <a:solidFill>
                  <a:srgbClr val="00B0F0"/>
                </a:solidFill>
              </a:rPr>
              <a:t>users</a:t>
            </a:r>
          </a:p>
        </p:txBody>
      </p:sp>
      <p:sp>
        <p:nvSpPr>
          <p:cNvPr id="12" name="TextBox 11">
            <a:extLst>
              <a:ext uri="{FF2B5EF4-FFF2-40B4-BE49-F238E27FC236}">
                <a16:creationId xmlns:a16="http://schemas.microsoft.com/office/drawing/2014/main" id="{BC8C957D-7075-4C29-84DF-28C9817710DA}"/>
              </a:ext>
            </a:extLst>
          </p:cNvPr>
          <p:cNvSpPr txBox="1"/>
          <p:nvPr/>
        </p:nvSpPr>
        <p:spPr>
          <a:xfrm>
            <a:off x="0" y="2822220"/>
            <a:ext cx="9144000" cy="369332"/>
          </a:xfrm>
          <a:prstGeom prst="rect">
            <a:avLst/>
          </a:prstGeom>
          <a:noFill/>
        </p:spPr>
        <p:txBody>
          <a:bodyPr wrap="square" rtlCol="0">
            <a:spAutoFit/>
          </a:bodyPr>
          <a:lstStyle/>
          <a:p>
            <a:pPr marL="800100" lvl="1" indent="-342900">
              <a:buClr>
                <a:schemeClr val="tx1"/>
              </a:buClr>
              <a:buFont typeface="+mj-lt"/>
              <a:buAutoNum type="arabicPeriod" startAt="3"/>
            </a:pPr>
            <a:r>
              <a:rPr lang="en-US" dirty="0"/>
              <a:t>When designing your interface, ask questions from the </a:t>
            </a:r>
            <a:r>
              <a:rPr lang="en-US" dirty="0">
                <a:solidFill>
                  <a:srgbClr val="00B0F0"/>
                </a:solidFill>
              </a:rPr>
              <a:t>perspective</a:t>
            </a:r>
            <a:r>
              <a:rPr lang="en-US" dirty="0"/>
              <a:t> </a:t>
            </a:r>
            <a:r>
              <a:rPr lang="en-US" dirty="0">
                <a:solidFill>
                  <a:srgbClr val="00B0F0"/>
                </a:solidFill>
              </a:rPr>
              <a:t>of</a:t>
            </a:r>
            <a:r>
              <a:rPr lang="en-US" dirty="0"/>
              <a:t> </a:t>
            </a:r>
            <a:r>
              <a:rPr lang="en-US" dirty="0">
                <a:solidFill>
                  <a:srgbClr val="00B0F0"/>
                </a:solidFill>
              </a:rPr>
              <a:t>the</a:t>
            </a:r>
            <a:r>
              <a:rPr lang="en-US" dirty="0"/>
              <a:t> </a:t>
            </a:r>
            <a:r>
              <a:rPr lang="en-US" dirty="0">
                <a:solidFill>
                  <a:srgbClr val="00B0F0"/>
                </a:solidFill>
              </a:rPr>
              <a:t>user</a:t>
            </a:r>
          </a:p>
        </p:txBody>
      </p:sp>
    </p:spTree>
    <p:extLst>
      <p:ext uri="{BB962C8B-B14F-4D97-AF65-F5344CB8AC3E}">
        <p14:creationId xmlns:p14="http://schemas.microsoft.com/office/powerpoint/2010/main" val="229660706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9"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49"/>
          <p:cNvPicPr preferRelativeResize="0"/>
          <p:nvPr/>
        </p:nvPicPr>
        <p:blipFill>
          <a:blip r:embed="rId3">
            <a:alphaModFix/>
          </a:blip>
          <a:stretch>
            <a:fillRect/>
          </a:stretch>
        </p:blipFill>
        <p:spPr>
          <a:xfrm>
            <a:off x="1521499" y="1134025"/>
            <a:ext cx="5779400" cy="3591101"/>
          </a:xfrm>
          <a:prstGeom prst="rect">
            <a:avLst/>
          </a:prstGeom>
          <a:noFill/>
          <a:ln>
            <a:noFill/>
          </a:ln>
        </p:spPr>
      </p:pic>
      <p:sp>
        <p:nvSpPr>
          <p:cNvPr id="4" name="Title 1">
            <a:extLst>
              <a:ext uri="{FF2B5EF4-FFF2-40B4-BE49-F238E27FC236}">
                <a16:creationId xmlns:a16="http://schemas.microsoft.com/office/drawing/2014/main" id="{9E387507-95CD-441B-891A-2AED6B698A43}"/>
              </a:ext>
            </a:extLst>
          </p:cNvPr>
          <p:cNvSpPr txBox="1">
            <a:spLocks/>
          </p:cNvSpPr>
          <p:nvPr/>
        </p:nvSpPr>
        <p:spPr>
          <a:xfrm>
            <a:off x="0" y="0"/>
            <a:ext cx="9144000" cy="759279"/>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90000"/>
              </a:lnSpc>
              <a:spcBef>
                <a:spcPts val="0"/>
              </a:spcBef>
              <a:spcAft>
                <a:spcPts val="0"/>
              </a:spcAft>
              <a:buSzPts val="2800"/>
              <a:buNone/>
              <a:defRPr sz="3300" kern="1200">
                <a:solidFill>
                  <a:schemeClr val="tx1"/>
                </a:solidFill>
                <a:latin typeface="+mj-lt"/>
                <a:ea typeface="+mj-ea"/>
                <a:cs typeface="+mj-c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pPr algn="ctr"/>
            <a:r>
              <a:rPr lang="en-NZ" sz="4500" dirty="0">
                <a:solidFill>
                  <a:srgbClr val="28A84A"/>
                </a:solidFill>
                <a:latin typeface="Arial Rounded MT Bold" panose="020F0704030504030204" pitchFamily="34" charset="0"/>
              </a:rPr>
              <a:t>User Centered Design Process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1" name="Google Shape;161;p33"/>
          <p:cNvPicPr preferRelativeResize="0"/>
          <p:nvPr/>
        </p:nvPicPr>
        <p:blipFill>
          <a:blip r:embed="rId3">
            <a:alphaModFix/>
          </a:blip>
          <a:stretch>
            <a:fillRect/>
          </a:stretch>
        </p:blipFill>
        <p:spPr>
          <a:xfrm>
            <a:off x="1280475" y="1060923"/>
            <a:ext cx="2639875" cy="3738350"/>
          </a:xfrm>
          <a:prstGeom prst="rect">
            <a:avLst/>
          </a:prstGeom>
          <a:noFill/>
          <a:ln>
            <a:noFill/>
          </a:ln>
        </p:spPr>
      </p:pic>
      <p:pic>
        <p:nvPicPr>
          <p:cNvPr id="162" name="Google Shape;162;p33"/>
          <p:cNvPicPr preferRelativeResize="0"/>
          <p:nvPr/>
        </p:nvPicPr>
        <p:blipFill>
          <a:blip r:embed="rId4">
            <a:alphaModFix/>
          </a:blip>
          <a:stretch>
            <a:fillRect/>
          </a:stretch>
        </p:blipFill>
        <p:spPr>
          <a:xfrm>
            <a:off x="4529350" y="1389839"/>
            <a:ext cx="3152775" cy="2847975"/>
          </a:xfrm>
          <a:prstGeom prst="rect">
            <a:avLst/>
          </a:prstGeom>
          <a:noFill/>
          <a:ln>
            <a:noFill/>
          </a:ln>
        </p:spPr>
      </p:pic>
      <p:sp>
        <p:nvSpPr>
          <p:cNvPr id="6" name="Title 1">
            <a:extLst>
              <a:ext uri="{FF2B5EF4-FFF2-40B4-BE49-F238E27FC236}">
                <a16:creationId xmlns:a16="http://schemas.microsoft.com/office/drawing/2014/main" id="{40F975DA-680E-4A82-A519-ECF8F99079D3}"/>
              </a:ext>
            </a:extLst>
          </p:cNvPr>
          <p:cNvSpPr txBox="1">
            <a:spLocks/>
          </p:cNvSpPr>
          <p:nvPr/>
        </p:nvSpPr>
        <p:spPr>
          <a:xfrm>
            <a:off x="0" y="0"/>
            <a:ext cx="9144000" cy="759279"/>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NZ" sz="4500" dirty="0">
                <a:solidFill>
                  <a:srgbClr val="28A84A"/>
                </a:solidFill>
                <a:latin typeface="Arial Rounded MT Bold" panose="020F0704030504030204" pitchFamily="34" charset="0"/>
              </a:rPr>
              <a:t>Aesthetics in Design</a:t>
            </a:r>
          </a:p>
        </p:txBody>
      </p:sp>
      <p:sp>
        <p:nvSpPr>
          <p:cNvPr id="160" name="Google Shape;160;p33"/>
          <p:cNvSpPr txBox="1">
            <a:spLocks noGrp="1"/>
          </p:cNvSpPr>
          <p:nvPr>
            <p:ph type="title"/>
          </p:nvPr>
        </p:nvSpPr>
        <p:spPr>
          <a:xfrm>
            <a:off x="0" y="713867"/>
            <a:ext cx="7447150" cy="597482"/>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2400" dirty="0">
                <a:solidFill>
                  <a:srgbClr val="00B050"/>
                </a:solidFill>
                <a:latin typeface="+mn-lt"/>
                <a:ea typeface="+mn-ea"/>
                <a:cs typeface="+mn-cs"/>
                <a:sym typeface="Proxima Nova"/>
              </a:rPr>
              <a:t>Comparing designs - which is better and why?</a:t>
            </a:r>
            <a:endParaRPr sz="2400" dirty="0">
              <a:solidFill>
                <a:srgbClr val="00B050"/>
              </a:solidFill>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Usability </a:t>
            </a:r>
            <a:endParaRPr dirty="0"/>
          </a:p>
          <a:p>
            <a:pPr marL="0" lvl="0" indent="0" algn="l" rtl="0">
              <a:spcBef>
                <a:spcPts val="0"/>
              </a:spcBef>
              <a:spcAft>
                <a:spcPts val="0"/>
              </a:spcAft>
              <a:buNone/>
            </a:pPr>
            <a:r>
              <a:rPr lang="en" dirty="0"/>
              <a:t>Goals</a:t>
            </a:r>
            <a:endParaRPr dirty="0"/>
          </a:p>
        </p:txBody>
      </p:sp>
      <p:pic>
        <p:nvPicPr>
          <p:cNvPr id="175" name="Google Shape;175;p35"/>
          <p:cNvPicPr preferRelativeResize="0"/>
          <p:nvPr/>
        </p:nvPicPr>
        <p:blipFill rotWithShape="1">
          <a:blip r:embed="rId3">
            <a:alphaModFix/>
          </a:blip>
          <a:srcRect t="4297"/>
          <a:stretch/>
        </p:blipFill>
        <p:spPr>
          <a:xfrm>
            <a:off x="1843925" y="199250"/>
            <a:ext cx="7151049" cy="4773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759279"/>
          </a:xfrm>
        </p:spPr>
        <p:txBody>
          <a:bodyPr>
            <a:normAutofit/>
          </a:bodyPr>
          <a:lstStyle/>
          <a:p>
            <a:r>
              <a:rPr lang="en" dirty="0">
                <a:solidFill>
                  <a:srgbClr val="28A84A"/>
                </a:solidFill>
                <a:latin typeface="Arial Rounded MT Bold" panose="020F0704030504030204" pitchFamily="34" charset="0"/>
              </a:rPr>
              <a:t>This session</a:t>
            </a:r>
            <a:endParaRPr lang="en-NZ" dirty="0">
              <a:solidFill>
                <a:srgbClr val="28A84A"/>
              </a:solidFill>
              <a:latin typeface="Arial Rounded MT Bold" panose="020F0704030504030204" pitchFamily="34" charset="0"/>
            </a:endParaRPr>
          </a:p>
        </p:txBody>
      </p:sp>
      <p:sp>
        <p:nvSpPr>
          <p:cNvPr id="25" name="TextBox 24"/>
          <p:cNvSpPr txBox="1"/>
          <p:nvPr/>
        </p:nvSpPr>
        <p:spPr>
          <a:xfrm>
            <a:off x="0" y="982800"/>
            <a:ext cx="9144000" cy="461665"/>
          </a:xfrm>
          <a:prstGeom prst="rect">
            <a:avLst/>
          </a:prstGeom>
          <a:noFill/>
        </p:spPr>
        <p:txBody>
          <a:bodyPr wrap="square" rtlCol="0">
            <a:spAutoFit/>
          </a:bodyPr>
          <a:lstStyle>
            <a:defPPr>
              <a:defRPr lang="en-US"/>
            </a:defPPr>
            <a:lvl1pPr marL="285750" indent="-285750">
              <a:buClr>
                <a:schemeClr val="tx1"/>
              </a:buClr>
              <a:buFont typeface="Arial" panose="020B0604020202020204" pitchFamily="34" charset="0"/>
              <a:buChar char="•"/>
              <a:defRPr>
                <a:solidFill>
                  <a:srgbClr val="00B0F0"/>
                </a:solidFill>
              </a:defRPr>
            </a:lvl1pPr>
          </a:lstStyle>
          <a:p>
            <a:pPr marL="0" indent="0">
              <a:buNone/>
            </a:pPr>
            <a:r>
              <a:rPr lang="en-NZ" sz="2400" dirty="0">
                <a:solidFill>
                  <a:srgbClr val="00B050"/>
                </a:solidFill>
              </a:rPr>
              <a:t> This session we  will be covering:</a:t>
            </a:r>
          </a:p>
        </p:txBody>
      </p:sp>
      <p:sp>
        <p:nvSpPr>
          <p:cNvPr id="16" name="TextBox 15"/>
          <p:cNvSpPr txBox="1"/>
          <p:nvPr/>
        </p:nvSpPr>
        <p:spPr>
          <a:xfrm>
            <a:off x="0" y="1583524"/>
            <a:ext cx="9144000" cy="369332"/>
          </a:xfrm>
          <a:prstGeom prst="rect">
            <a:avLst/>
          </a:prstGeom>
          <a:noFill/>
        </p:spPr>
        <p:txBody>
          <a:bodyPr wrap="square" rtlCol="0">
            <a:spAutoFit/>
          </a:bodyPr>
          <a:lstStyle/>
          <a:p>
            <a:pPr marL="742950" lvl="1" indent="-285750">
              <a:buClr>
                <a:schemeClr val="tx1"/>
              </a:buClr>
              <a:buFont typeface="Arial" panose="020B0604020202020204" pitchFamily="34" charset="0"/>
              <a:buChar char="•"/>
            </a:pPr>
            <a:r>
              <a:rPr lang="en-NZ" dirty="0"/>
              <a:t>The importance of Design</a:t>
            </a:r>
          </a:p>
        </p:txBody>
      </p:sp>
      <p:sp>
        <p:nvSpPr>
          <p:cNvPr id="6" name="TextBox 5">
            <a:extLst>
              <a:ext uri="{FF2B5EF4-FFF2-40B4-BE49-F238E27FC236}">
                <a16:creationId xmlns:a16="http://schemas.microsoft.com/office/drawing/2014/main" id="{AD59F7F6-BE99-4286-88F9-BC012D108DFA}"/>
              </a:ext>
            </a:extLst>
          </p:cNvPr>
          <p:cNvSpPr txBox="1"/>
          <p:nvPr/>
        </p:nvSpPr>
        <p:spPr>
          <a:xfrm>
            <a:off x="0" y="1871610"/>
            <a:ext cx="9144000" cy="369332"/>
          </a:xfrm>
          <a:prstGeom prst="rect">
            <a:avLst/>
          </a:prstGeom>
          <a:noFill/>
        </p:spPr>
        <p:txBody>
          <a:bodyPr wrap="square" rtlCol="0">
            <a:spAutoFit/>
          </a:bodyPr>
          <a:lstStyle/>
          <a:p>
            <a:pPr marL="742950" lvl="1" indent="-285750">
              <a:buClr>
                <a:schemeClr val="tx1"/>
              </a:buClr>
              <a:buFont typeface="Arial" panose="020B0604020202020204" pitchFamily="34" charset="0"/>
              <a:buChar char="•"/>
            </a:pPr>
            <a:r>
              <a:rPr lang="en-NZ" dirty="0"/>
              <a:t>User centered design</a:t>
            </a:r>
            <a:endParaRPr lang="en-US" dirty="0"/>
          </a:p>
        </p:txBody>
      </p:sp>
      <p:sp>
        <p:nvSpPr>
          <p:cNvPr id="9" name="TextBox 8">
            <a:extLst>
              <a:ext uri="{FF2B5EF4-FFF2-40B4-BE49-F238E27FC236}">
                <a16:creationId xmlns:a16="http://schemas.microsoft.com/office/drawing/2014/main" id="{BD3A5585-A212-4233-844E-E34F47A0DA3F}"/>
              </a:ext>
            </a:extLst>
          </p:cNvPr>
          <p:cNvSpPr txBox="1"/>
          <p:nvPr/>
        </p:nvSpPr>
        <p:spPr>
          <a:xfrm>
            <a:off x="0" y="2796508"/>
            <a:ext cx="9144000" cy="369332"/>
          </a:xfrm>
          <a:prstGeom prst="rect">
            <a:avLst/>
          </a:prstGeom>
          <a:noFill/>
        </p:spPr>
        <p:txBody>
          <a:bodyPr wrap="square" rtlCol="0">
            <a:spAutoFit/>
          </a:bodyPr>
          <a:lstStyle/>
          <a:p>
            <a:pPr lvl="1">
              <a:buClr>
                <a:schemeClr val="tx1"/>
              </a:buClr>
            </a:pPr>
            <a:r>
              <a:rPr lang="en-US" dirty="0"/>
              <a:t>Learning Outcomes:</a:t>
            </a:r>
          </a:p>
        </p:txBody>
      </p:sp>
      <p:sp>
        <p:nvSpPr>
          <p:cNvPr id="10" name="TextBox 9">
            <a:extLst>
              <a:ext uri="{FF2B5EF4-FFF2-40B4-BE49-F238E27FC236}">
                <a16:creationId xmlns:a16="http://schemas.microsoft.com/office/drawing/2014/main" id="{43498908-26B6-4540-A0AD-DC941460D648}"/>
              </a:ext>
            </a:extLst>
          </p:cNvPr>
          <p:cNvSpPr txBox="1"/>
          <p:nvPr/>
        </p:nvSpPr>
        <p:spPr>
          <a:xfrm>
            <a:off x="0" y="3165840"/>
            <a:ext cx="9144000" cy="646331"/>
          </a:xfrm>
          <a:prstGeom prst="rect">
            <a:avLst/>
          </a:prstGeom>
          <a:noFill/>
        </p:spPr>
        <p:txBody>
          <a:bodyPr wrap="square" rtlCol="0">
            <a:spAutoFit/>
          </a:bodyPr>
          <a:lstStyle/>
          <a:p>
            <a:pPr marL="742950" lvl="1" indent="-285750">
              <a:buClr>
                <a:schemeClr val="tx1"/>
              </a:buClr>
              <a:buFont typeface="Arial" panose="020B0604020202020204" pitchFamily="34" charset="0"/>
              <a:buChar char="•"/>
            </a:pPr>
            <a:r>
              <a:rPr lang="en-US" dirty="0"/>
              <a:t>Overview of UCD processes and techniques</a:t>
            </a:r>
          </a:p>
          <a:p>
            <a:pPr marL="742950" lvl="1" indent="-285750">
              <a:buClr>
                <a:schemeClr val="tx1"/>
              </a:buClr>
              <a:buFont typeface="Arial" panose="020B0604020202020204" pitchFamily="34" charset="0"/>
              <a:buChar char="•"/>
            </a:pPr>
            <a:r>
              <a:rPr lang="en-NZ" dirty="0"/>
              <a:t>The role of the UX Designer</a:t>
            </a:r>
            <a:endParaRPr lang="en-US" dirty="0">
              <a:solidFill>
                <a:srgbClr val="00B0F0"/>
              </a:solidFill>
            </a:endParaRPr>
          </a:p>
        </p:txBody>
      </p:sp>
      <p:pic>
        <p:nvPicPr>
          <p:cNvPr id="11" name="Picture 10">
            <a:extLst>
              <a:ext uri="{FF2B5EF4-FFF2-40B4-BE49-F238E27FC236}">
                <a16:creationId xmlns:a16="http://schemas.microsoft.com/office/drawing/2014/main" id="{C8284F89-3FAB-41F5-8A3D-2D12C7AE0A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1182" y="3592985"/>
            <a:ext cx="3650619" cy="1483855"/>
          </a:xfrm>
          <a:prstGeom prst="rect">
            <a:avLst/>
          </a:prstGeom>
        </p:spPr>
      </p:pic>
    </p:spTree>
    <p:extLst>
      <p:ext uri="{BB962C8B-B14F-4D97-AF65-F5344CB8AC3E}">
        <p14:creationId xmlns:p14="http://schemas.microsoft.com/office/powerpoint/2010/main" val="289431719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0" y="1214652"/>
            <a:ext cx="9144000" cy="461665"/>
          </a:xfrm>
          <a:prstGeom prst="rect">
            <a:avLst/>
          </a:prstGeom>
          <a:noFill/>
        </p:spPr>
        <p:txBody>
          <a:bodyPr wrap="square" rtlCol="0">
            <a:spAutoFit/>
          </a:bodyPr>
          <a:lstStyle>
            <a:defPPr>
              <a:defRPr lang="en-US"/>
            </a:defPPr>
            <a:lvl1pPr marL="285750" indent="-285750">
              <a:buClr>
                <a:schemeClr val="tx1"/>
              </a:buClr>
              <a:buFont typeface="Arial" panose="020B0604020202020204" pitchFamily="34" charset="0"/>
              <a:buChar char="•"/>
              <a:defRPr>
                <a:solidFill>
                  <a:srgbClr val="00B0F0"/>
                </a:solidFill>
              </a:defRPr>
            </a:lvl1pPr>
          </a:lstStyle>
          <a:p>
            <a:r>
              <a:rPr lang="en-US" sz="2400" b="1" dirty="0">
                <a:solidFill>
                  <a:srgbClr val="FF5722"/>
                </a:solidFill>
              </a:rPr>
              <a:t>Group exercise</a:t>
            </a:r>
            <a:endParaRPr lang="en-NZ" sz="2400" b="1" dirty="0">
              <a:solidFill>
                <a:srgbClr val="FF5722"/>
              </a:solidFill>
            </a:endParaRPr>
          </a:p>
        </p:txBody>
      </p:sp>
      <p:sp>
        <p:nvSpPr>
          <p:cNvPr id="16" name="TextBox 15"/>
          <p:cNvSpPr txBox="1"/>
          <p:nvPr/>
        </p:nvSpPr>
        <p:spPr>
          <a:xfrm>
            <a:off x="0" y="1595680"/>
            <a:ext cx="9144000" cy="3139321"/>
          </a:xfrm>
          <a:prstGeom prst="rect">
            <a:avLst/>
          </a:prstGeom>
          <a:noFill/>
        </p:spPr>
        <p:txBody>
          <a:bodyPr wrap="square" rtlCol="0">
            <a:spAutoFit/>
          </a:bodyPr>
          <a:lstStyle/>
          <a:p>
            <a:pPr lvl="1">
              <a:buClr>
                <a:schemeClr val="tx1"/>
              </a:buClr>
            </a:pPr>
            <a:endParaRPr lang="en-US" dirty="0"/>
          </a:p>
          <a:p>
            <a:pPr marL="742950" lvl="1" indent="-285750">
              <a:buClr>
                <a:schemeClr val="tx1"/>
              </a:buClr>
              <a:buFont typeface="Arial" panose="020B0604020202020204" pitchFamily="34" charset="0"/>
              <a:buChar char="•"/>
            </a:pPr>
            <a:r>
              <a:rPr lang="en-US" dirty="0"/>
              <a:t>Review the following websites and discuss the usability goals mentioned in the previous slides</a:t>
            </a:r>
          </a:p>
          <a:p>
            <a:pPr marL="1200150" lvl="2" indent="-285750">
              <a:buClr>
                <a:schemeClr val="tx1"/>
              </a:buClr>
              <a:buFont typeface="Arial" panose="020B0604020202020204" pitchFamily="34" charset="0"/>
              <a:buChar char="•"/>
            </a:pPr>
            <a:r>
              <a:rPr lang="en-US" dirty="0"/>
              <a:t>Write down what concerns and key questions you think may have arisen during the design phase of these websites.</a:t>
            </a:r>
            <a:br>
              <a:rPr lang="en-US" dirty="0"/>
            </a:br>
            <a:endParaRPr lang="en-US" dirty="0"/>
          </a:p>
          <a:p>
            <a:pPr marL="1200150" lvl="2" indent="-285750">
              <a:buClr>
                <a:schemeClr val="tx1"/>
              </a:buClr>
              <a:buFont typeface="Arial" panose="020B0604020202020204" pitchFamily="34" charset="0"/>
              <a:buChar char="•"/>
            </a:pPr>
            <a:r>
              <a:rPr lang="en-US" dirty="0"/>
              <a:t>In your opinion, were they appropriately addressed?</a:t>
            </a:r>
          </a:p>
          <a:p>
            <a:pPr lvl="1">
              <a:buClr>
                <a:schemeClr val="tx1"/>
              </a:buClr>
            </a:pPr>
            <a:endParaRPr lang="en-US" dirty="0"/>
          </a:p>
          <a:p>
            <a:pPr lvl="1">
              <a:buClr>
                <a:schemeClr val="tx1"/>
              </a:buClr>
            </a:pPr>
            <a:r>
              <a:rPr lang="en-US" dirty="0">
                <a:hlinkClick r:id="rId2"/>
              </a:rPr>
              <a:t>https://www.mitre10.co.nz/</a:t>
            </a:r>
            <a:endParaRPr lang="en-US" dirty="0"/>
          </a:p>
          <a:p>
            <a:pPr lvl="1">
              <a:buClr>
                <a:schemeClr val="tx1"/>
              </a:buClr>
            </a:pPr>
            <a:r>
              <a:rPr lang="en-US" dirty="0">
                <a:hlinkClick r:id="rId3"/>
              </a:rPr>
              <a:t>https://www.2degrees.nz/</a:t>
            </a:r>
            <a:endParaRPr lang="en-US" dirty="0"/>
          </a:p>
          <a:p>
            <a:pPr lvl="1">
              <a:buClr>
                <a:schemeClr val="tx1"/>
              </a:buClr>
            </a:pPr>
            <a:r>
              <a:rPr lang="en-US" dirty="0">
                <a:hlinkClick r:id="rId4"/>
              </a:rPr>
              <a:t>https://www.pennyjuice.com/</a:t>
            </a:r>
            <a:endParaRPr lang="en-US" dirty="0"/>
          </a:p>
        </p:txBody>
      </p:sp>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83092" y="2679404"/>
            <a:ext cx="1491182" cy="2245429"/>
          </a:xfrm>
          <a:prstGeom prst="rect">
            <a:avLst/>
          </a:prstGeom>
        </p:spPr>
      </p:pic>
      <p:sp>
        <p:nvSpPr>
          <p:cNvPr id="7" name="Title 1"/>
          <p:cNvSpPr>
            <a:spLocks noGrp="1"/>
          </p:cNvSpPr>
          <p:nvPr>
            <p:ph type="ctrTitle"/>
          </p:nvPr>
        </p:nvSpPr>
        <p:spPr>
          <a:xfrm>
            <a:off x="0" y="0"/>
            <a:ext cx="9144000" cy="740921"/>
          </a:xfrm>
        </p:spPr>
        <p:txBody>
          <a:bodyPr>
            <a:normAutofit/>
          </a:bodyPr>
          <a:lstStyle/>
          <a:p>
            <a:r>
              <a:rPr lang="en-NZ" dirty="0">
                <a:solidFill>
                  <a:srgbClr val="28A84A"/>
                </a:solidFill>
                <a:latin typeface="Arial Rounded MT Bold" panose="020F0704030504030204" pitchFamily="34" charset="0"/>
              </a:rPr>
              <a:t>Usability Goals</a:t>
            </a:r>
          </a:p>
        </p:txBody>
      </p:sp>
    </p:spTree>
    <p:extLst>
      <p:ext uri="{BB962C8B-B14F-4D97-AF65-F5344CB8AC3E}">
        <p14:creationId xmlns:p14="http://schemas.microsoft.com/office/powerpoint/2010/main" val="68953466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759279"/>
          </a:xfrm>
        </p:spPr>
        <p:txBody>
          <a:bodyPr>
            <a:normAutofit/>
          </a:bodyPr>
          <a:lstStyle/>
          <a:p>
            <a:r>
              <a:rPr lang="en-US" dirty="0">
                <a:solidFill>
                  <a:srgbClr val="28A84A"/>
                </a:solidFill>
                <a:latin typeface="Arial Rounded MT Bold" panose="020F0704030504030204" pitchFamily="34" charset="0"/>
              </a:rPr>
              <a:t>User Interface Design</a:t>
            </a:r>
            <a:endParaRPr lang="en-NZ" dirty="0">
              <a:solidFill>
                <a:srgbClr val="28A84A"/>
              </a:solidFill>
              <a:latin typeface="Arial Rounded MT Bold" panose="020F0704030504030204" pitchFamily="34" charset="0"/>
            </a:endParaRPr>
          </a:p>
        </p:txBody>
      </p:sp>
      <p:sp>
        <p:nvSpPr>
          <p:cNvPr id="25" name="TextBox 24"/>
          <p:cNvSpPr txBox="1"/>
          <p:nvPr/>
        </p:nvSpPr>
        <p:spPr>
          <a:xfrm>
            <a:off x="0" y="1176346"/>
            <a:ext cx="9144000" cy="461665"/>
          </a:xfrm>
          <a:prstGeom prst="rect">
            <a:avLst/>
          </a:prstGeom>
          <a:noFill/>
        </p:spPr>
        <p:txBody>
          <a:bodyPr wrap="square" rtlCol="0">
            <a:spAutoFit/>
          </a:bodyPr>
          <a:lstStyle>
            <a:defPPr>
              <a:defRPr lang="en-US"/>
            </a:defPPr>
            <a:lvl1pPr marL="285750" indent="-285750">
              <a:buClr>
                <a:schemeClr val="tx1"/>
              </a:buClr>
              <a:buFont typeface="Arial" panose="020B0604020202020204" pitchFamily="34" charset="0"/>
              <a:buChar char="•"/>
              <a:defRPr>
                <a:solidFill>
                  <a:srgbClr val="00B0F0"/>
                </a:solidFill>
              </a:defRPr>
            </a:lvl1pPr>
          </a:lstStyle>
          <a:p>
            <a:r>
              <a:rPr lang="en-US" sz="2400" b="1" dirty="0"/>
              <a:t>Balsamiq</a:t>
            </a:r>
            <a:endParaRPr lang="en-NZ" sz="2400" b="1" dirty="0"/>
          </a:p>
        </p:txBody>
      </p:sp>
      <p:sp>
        <p:nvSpPr>
          <p:cNvPr id="13" name="TextBox 12"/>
          <p:cNvSpPr txBox="1"/>
          <p:nvPr/>
        </p:nvSpPr>
        <p:spPr>
          <a:xfrm>
            <a:off x="0" y="2441345"/>
            <a:ext cx="9144000" cy="646331"/>
          </a:xfrm>
          <a:prstGeom prst="rect">
            <a:avLst/>
          </a:prstGeom>
          <a:noFill/>
        </p:spPr>
        <p:txBody>
          <a:bodyPr wrap="square" rtlCol="0">
            <a:spAutoFit/>
          </a:bodyPr>
          <a:lstStyle/>
          <a:p>
            <a:pPr marL="742950" lvl="1" indent="-285750">
              <a:buClr>
                <a:schemeClr val="tx1"/>
              </a:buClr>
              <a:buFont typeface="Arial" panose="020B0604020202020204" pitchFamily="34" charset="0"/>
              <a:buChar char="•"/>
            </a:pPr>
            <a:r>
              <a:rPr lang="en-US" dirty="0"/>
              <a:t>Refer to document in </a:t>
            </a:r>
            <a:r>
              <a:rPr lang="en-US" b="1" dirty="0"/>
              <a:t>EIT Online -&gt; ITUX5.210 Course -&gt; Student resources</a:t>
            </a:r>
            <a:br>
              <a:rPr lang="en-US" dirty="0"/>
            </a:br>
            <a:r>
              <a:rPr lang="en-US" dirty="0"/>
              <a:t>(How to install Balsamiq). The license key is included therein.</a:t>
            </a:r>
            <a:endParaRPr lang="en-NZ" dirty="0"/>
          </a:p>
        </p:txBody>
      </p:sp>
      <p:sp>
        <p:nvSpPr>
          <p:cNvPr id="15" name="TextBox 14"/>
          <p:cNvSpPr txBox="1"/>
          <p:nvPr/>
        </p:nvSpPr>
        <p:spPr>
          <a:xfrm>
            <a:off x="0" y="1680117"/>
            <a:ext cx="9144000" cy="646331"/>
          </a:xfrm>
          <a:prstGeom prst="rect">
            <a:avLst/>
          </a:prstGeom>
          <a:noFill/>
        </p:spPr>
        <p:txBody>
          <a:bodyPr wrap="square" rtlCol="0">
            <a:spAutoFit/>
          </a:bodyPr>
          <a:lstStyle/>
          <a:p>
            <a:pPr marL="742950" lvl="1" indent="-285750">
              <a:buClr>
                <a:schemeClr val="tx1"/>
              </a:buClr>
              <a:buFont typeface="Arial" panose="020B0604020202020204" pitchFamily="34" charset="0"/>
              <a:buChar char="•"/>
            </a:pPr>
            <a:r>
              <a:rPr lang="en-US" dirty="0"/>
              <a:t>A short-term license has been issued for all students to use Balsamiq. Balsamiq is an excellent low fidelity prototyping tool that can be used for your wireframe designs</a:t>
            </a:r>
            <a:endParaRPr lang="en-US" dirty="0">
              <a:solidFill>
                <a:srgbClr val="00B0F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4279" y="2546296"/>
            <a:ext cx="2669721" cy="2669721"/>
          </a:xfrm>
          <a:prstGeom prst="rect">
            <a:avLst/>
          </a:prstGeom>
        </p:spPr>
      </p:pic>
      <p:sp>
        <p:nvSpPr>
          <p:cNvPr id="7" name="TextBox 6"/>
          <p:cNvSpPr txBox="1"/>
          <p:nvPr/>
        </p:nvSpPr>
        <p:spPr>
          <a:xfrm>
            <a:off x="0" y="3087676"/>
            <a:ext cx="6624165" cy="1200329"/>
          </a:xfrm>
          <a:prstGeom prst="rect">
            <a:avLst/>
          </a:prstGeom>
          <a:noFill/>
        </p:spPr>
        <p:txBody>
          <a:bodyPr wrap="square" rtlCol="0">
            <a:spAutoFit/>
          </a:bodyPr>
          <a:lstStyle/>
          <a:p>
            <a:pPr marL="742950" lvl="1" indent="-285750">
              <a:buClr>
                <a:schemeClr val="tx1"/>
              </a:buClr>
              <a:buFont typeface="Arial" panose="020B0604020202020204" pitchFamily="34" charset="0"/>
              <a:buChar char="•"/>
            </a:pPr>
            <a:r>
              <a:rPr lang="en-US" dirty="0"/>
              <a:t>Balsamiq aside, you are free to use any wireframe design tool that you may prefer. There are several available including Adobe, </a:t>
            </a:r>
            <a:r>
              <a:rPr lang="en-US" dirty="0" err="1">
                <a:hlinkClick r:id="rId4"/>
              </a:rPr>
              <a:t>JustinMind</a:t>
            </a:r>
            <a:r>
              <a:rPr lang="en-US" dirty="0"/>
              <a:t> etc. Refer to lecturer for prior approval</a:t>
            </a:r>
            <a:endParaRPr lang="en-NZ" dirty="0"/>
          </a:p>
        </p:txBody>
      </p:sp>
    </p:spTree>
    <p:extLst>
      <p:ext uri="{BB962C8B-B14F-4D97-AF65-F5344CB8AC3E}">
        <p14:creationId xmlns:p14="http://schemas.microsoft.com/office/powerpoint/2010/main" val="120958453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715020"/>
          </a:xfrm>
        </p:spPr>
        <p:txBody>
          <a:bodyPr/>
          <a:lstStyle/>
          <a:p>
            <a:r>
              <a:rPr lang="en" dirty="0">
                <a:solidFill>
                  <a:srgbClr val="28A84A"/>
                </a:solidFill>
                <a:latin typeface="Arial Rounded MT Bold" panose="020F0704030504030204" pitchFamily="34" charset="0"/>
              </a:rPr>
              <a:t>Homework</a:t>
            </a:r>
            <a:endParaRPr lang="en-NZ" dirty="0">
              <a:solidFill>
                <a:srgbClr val="28A84A"/>
              </a:solidFill>
              <a:latin typeface="Arial Rounded MT Bold" panose="020F0704030504030204" pitchFamily="34" charset="0"/>
            </a:endParaRPr>
          </a:p>
        </p:txBody>
      </p:sp>
      <p:sp>
        <p:nvSpPr>
          <p:cNvPr id="25" name="TextBox 24"/>
          <p:cNvSpPr txBox="1"/>
          <p:nvPr/>
        </p:nvSpPr>
        <p:spPr>
          <a:xfrm>
            <a:off x="0" y="849338"/>
            <a:ext cx="9144000" cy="2308324"/>
          </a:xfrm>
          <a:prstGeom prst="rect">
            <a:avLst/>
          </a:prstGeom>
          <a:noFill/>
        </p:spPr>
        <p:txBody>
          <a:bodyPr wrap="square" rtlCol="0">
            <a:spAutoFit/>
          </a:bodyPr>
          <a:lstStyle/>
          <a:p>
            <a:pPr marL="342900" indent="-342900">
              <a:buClr>
                <a:schemeClr val="tx1"/>
              </a:buClr>
              <a:buFont typeface="+mj-lt"/>
              <a:buAutoNum type="arabicPeriod"/>
            </a:pPr>
            <a:r>
              <a:rPr lang="en-US" dirty="0"/>
              <a:t>Read and familiarize yourself with the methodologies found here, that are commonly used to evaluate and develop usability and overall user experience. We will be learning in more detail about (and implementing) a few of these methods as part of the course.</a:t>
            </a:r>
            <a:br>
              <a:rPr lang="en-US" dirty="0"/>
            </a:br>
            <a:br>
              <a:rPr lang="en-US" dirty="0"/>
            </a:br>
            <a:r>
              <a:rPr lang="en-US" dirty="0"/>
              <a:t>Do not fret over too much detail. The objective here is that you have at least a rudimentary idea of what is entailed for these methods, and the benefits provided.</a:t>
            </a:r>
            <a:br>
              <a:rPr lang="en-US" dirty="0"/>
            </a:br>
            <a:endParaRPr lang="en-US" dirty="0"/>
          </a:p>
          <a:p>
            <a:pPr marL="800100" lvl="1" indent="-342900">
              <a:buClr>
                <a:schemeClr val="tx1"/>
              </a:buClr>
              <a:buFont typeface="Arial" panose="020B0604020202020204" pitchFamily="34" charset="0"/>
              <a:buChar char="•"/>
            </a:pPr>
            <a:r>
              <a:rPr lang="en-NZ" dirty="0">
                <a:hlinkClick r:id="rId3"/>
              </a:rPr>
              <a:t>https://uxmastery.com/resources/techniques/</a:t>
            </a:r>
            <a:endParaRPr lang="en-NZ" dirty="0"/>
          </a:p>
        </p:txBody>
      </p:sp>
    </p:spTree>
    <p:extLst>
      <p:ext uri="{BB962C8B-B14F-4D97-AF65-F5344CB8AC3E}">
        <p14:creationId xmlns:p14="http://schemas.microsoft.com/office/powerpoint/2010/main" val="351373378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759279"/>
          </a:xfrm>
        </p:spPr>
        <p:txBody>
          <a:bodyPr>
            <a:normAutofit/>
          </a:bodyPr>
          <a:lstStyle/>
          <a:p>
            <a:r>
              <a:rPr lang="en-NZ" dirty="0">
                <a:solidFill>
                  <a:srgbClr val="28A84A"/>
                </a:solidFill>
                <a:latin typeface="Arial Rounded MT Bold" panose="020F0704030504030204" pitchFamily="34" charset="0"/>
              </a:rPr>
              <a:t>Design Thinking</a:t>
            </a:r>
          </a:p>
        </p:txBody>
      </p:sp>
      <p:sp>
        <p:nvSpPr>
          <p:cNvPr id="25" name="TextBox 24"/>
          <p:cNvSpPr txBox="1"/>
          <p:nvPr/>
        </p:nvSpPr>
        <p:spPr>
          <a:xfrm>
            <a:off x="0" y="1176346"/>
            <a:ext cx="9144000" cy="461665"/>
          </a:xfrm>
          <a:prstGeom prst="rect">
            <a:avLst/>
          </a:prstGeom>
          <a:noFill/>
        </p:spPr>
        <p:txBody>
          <a:bodyPr wrap="square" lIns="180000" rtlCol="0">
            <a:spAutoFit/>
          </a:bodyPr>
          <a:lstStyle>
            <a:defPPr>
              <a:defRPr lang="en-US"/>
            </a:defPPr>
            <a:lvl1pPr marL="285750" indent="-285750">
              <a:buClr>
                <a:schemeClr val="tx1"/>
              </a:buClr>
              <a:buFont typeface="Arial" panose="020B0604020202020204" pitchFamily="34" charset="0"/>
              <a:buChar char="•"/>
              <a:defRPr>
                <a:solidFill>
                  <a:srgbClr val="00B0F0"/>
                </a:solidFill>
              </a:defRPr>
            </a:lvl1pPr>
          </a:lstStyle>
          <a:p>
            <a:pPr marL="0" indent="0">
              <a:buNone/>
            </a:pPr>
            <a:r>
              <a:rPr lang="en-US" sz="2400" dirty="0">
                <a:solidFill>
                  <a:srgbClr val="00B050"/>
                </a:solidFill>
              </a:rPr>
              <a:t>What is Design Thinking</a:t>
            </a:r>
            <a:endParaRPr lang="en-NZ" sz="2400" dirty="0">
              <a:solidFill>
                <a:srgbClr val="00B050"/>
              </a:solidFill>
            </a:endParaRPr>
          </a:p>
        </p:txBody>
      </p:sp>
      <p:sp>
        <p:nvSpPr>
          <p:cNvPr id="15" name="TextBox 14"/>
          <p:cNvSpPr txBox="1"/>
          <p:nvPr/>
        </p:nvSpPr>
        <p:spPr>
          <a:xfrm>
            <a:off x="0" y="1680117"/>
            <a:ext cx="9144000" cy="369332"/>
          </a:xfrm>
          <a:prstGeom prst="rect">
            <a:avLst/>
          </a:prstGeom>
          <a:noFill/>
        </p:spPr>
        <p:txBody>
          <a:bodyPr wrap="square" rtlCol="0">
            <a:spAutoFit/>
          </a:bodyPr>
          <a:lstStyle/>
          <a:p>
            <a:pPr lvl="1">
              <a:buClr>
                <a:schemeClr val="tx1"/>
              </a:buClr>
            </a:pPr>
            <a:r>
              <a:rPr lang="en-NZ" dirty="0"/>
              <a:t>The process of applying skills and knowledge to solve problems in an innovative manner.</a:t>
            </a:r>
            <a:endParaRPr lang="en-US" dirty="0"/>
          </a:p>
        </p:txBody>
      </p:sp>
      <p:sp>
        <p:nvSpPr>
          <p:cNvPr id="16" name="TextBox 15"/>
          <p:cNvSpPr txBox="1"/>
          <p:nvPr/>
        </p:nvSpPr>
        <p:spPr>
          <a:xfrm>
            <a:off x="0" y="2217882"/>
            <a:ext cx="9144000" cy="369332"/>
          </a:xfrm>
          <a:prstGeom prst="rect">
            <a:avLst/>
          </a:prstGeom>
          <a:noFill/>
        </p:spPr>
        <p:txBody>
          <a:bodyPr wrap="square" rtlCol="0">
            <a:spAutoFit/>
          </a:bodyPr>
          <a:lstStyle/>
          <a:p>
            <a:pPr lvl="1">
              <a:buClr>
                <a:schemeClr val="tx1"/>
              </a:buClr>
            </a:pPr>
            <a:r>
              <a:rPr lang="en-US" dirty="0"/>
              <a:t>Objectives of design thinking are:</a:t>
            </a:r>
          </a:p>
        </p:txBody>
      </p:sp>
      <p:sp>
        <p:nvSpPr>
          <p:cNvPr id="10" name="TextBox 9">
            <a:extLst>
              <a:ext uri="{FF2B5EF4-FFF2-40B4-BE49-F238E27FC236}">
                <a16:creationId xmlns:a16="http://schemas.microsoft.com/office/drawing/2014/main" id="{32363888-4217-4F42-BA6D-A17551819C8C}"/>
              </a:ext>
            </a:extLst>
          </p:cNvPr>
          <p:cNvSpPr txBox="1"/>
          <p:nvPr/>
        </p:nvSpPr>
        <p:spPr>
          <a:xfrm>
            <a:off x="0" y="3220138"/>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US" dirty="0"/>
              <a:t>Provide optimum quality (both in terms of product as well as long term support)</a:t>
            </a:r>
          </a:p>
        </p:txBody>
      </p:sp>
      <p:sp>
        <p:nvSpPr>
          <p:cNvPr id="11" name="TextBox 10">
            <a:extLst>
              <a:ext uri="{FF2B5EF4-FFF2-40B4-BE49-F238E27FC236}">
                <a16:creationId xmlns:a16="http://schemas.microsoft.com/office/drawing/2014/main" id="{FB594FA7-E075-41D2-A651-30607115AB6C}"/>
              </a:ext>
            </a:extLst>
          </p:cNvPr>
          <p:cNvSpPr txBox="1"/>
          <p:nvPr/>
        </p:nvSpPr>
        <p:spPr>
          <a:xfrm>
            <a:off x="0" y="2900976"/>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Minimize development time (IE Time to market)</a:t>
            </a:r>
            <a:endParaRPr lang="en-US" dirty="0"/>
          </a:p>
        </p:txBody>
      </p:sp>
      <p:sp>
        <p:nvSpPr>
          <p:cNvPr id="12" name="TextBox 11">
            <a:extLst>
              <a:ext uri="{FF2B5EF4-FFF2-40B4-BE49-F238E27FC236}">
                <a16:creationId xmlns:a16="http://schemas.microsoft.com/office/drawing/2014/main" id="{DCA2FA8B-D14F-40B1-8E24-6BC96618EB8C}"/>
              </a:ext>
            </a:extLst>
          </p:cNvPr>
          <p:cNvSpPr txBox="1"/>
          <p:nvPr/>
        </p:nvSpPr>
        <p:spPr>
          <a:xfrm>
            <a:off x="0" y="3539300"/>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US" dirty="0"/>
              <a:t>Develop solutions that provide a truly positive user experience</a:t>
            </a:r>
          </a:p>
        </p:txBody>
      </p:sp>
      <p:sp>
        <p:nvSpPr>
          <p:cNvPr id="13" name="TextBox 12">
            <a:extLst>
              <a:ext uri="{FF2B5EF4-FFF2-40B4-BE49-F238E27FC236}">
                <a16:creationId xmlns:a16="http://schemas.microsoft.com/office/drawing/2014/main" id="{2C2A64DF-3369-4F81-B6A8-BE443BD21981}"/>
              </a:ext>
            </a:extLst>
          </p:cNvPr>
          <p:cNvSpPr txBox="1"/>
          <p:nvPr/>
        </p:nvSpPr>
        <p:spPr>
          <a:xfrm>
            <a:off x="0" y="2581814"/>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US" dirty="0"/>
              <a:t>Minimize cost of development</a:t>
            </a:r>
          </a:p>
        </p:txBody>
      </p:sp>
    </p:spTree>
    <p:extLst>
      <p:ext uri="{BB962C8B-B14F-4D97-AF65-F5344CB8AC3E}">
        <p14:creationId xmlns:p14="http://schemas.microsoft.com/office/powerpoint/2010/main" val="317665458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0" grpId="0"/>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759279"/>
          </a:xfrm>
        </p:spPr>
        <p:txBody>
          <a:bodyPr>
            <a:normAutofit/>
          </a:bodyPr>
          <a:lstStyle/>
          <a:p>
            <a:r>
              <a:rPr lang="en-NZ" dirty="0">
                <a:solidFill>
                  <a:srgbClr val="28A84A"/>
                </a:solidFill>
                <a:latin typeface="Arial Rounded MT Bold" panose="020F0704030504030204" pitchFamily="34" charset="0"/>
              </a:rPr>
              <a:t>Design Thinking</a:t>
            </a:r>
          </a:p>
        </p:txBody>
      </p:sp>
      <p:sp>
        <p:nvSpPr>
          <p:cNvPr id="25" name="TextBox 24"/>
          <p:cNvSpPr txBox="1"/>
          <p:nvPr/>
        </p:nvSpPr>
        <p:spPr>
          <a:xfrm>
            <a:off x="0" y="1176346"/>
            <a:ext cx="9144000" cy="461665"/>
          </a:xfrm>
          <a:prstGeom prst="rect">
            <a:avLst/>
          </a:prstGeom>
          <a:noFill/>
        </p:spPr>
        <p:txBody>
          <a:bodyPr wrap="square" lIns="180000" rtlCol="0">
            <a:spAutoFit/>
          </a:bodyPr>
          <a:lstStyle>
            <a:defPPr>
              <a:defRPr lang="en-US"/>
            </a:defPPr>
            <a:lvl1pPr marL="285750" indent="-285750">
              <a:buClr>
                <a:schemeClr val="tx1"/>
              </a:buClr>
              <a:buFont typeface="Arial" panose="020B0604020202020204" pitchFamily="34" charset="0"/>
              <a:buChar char="•"/>
              <a:defRPr>
                <a:solidFill>
                  <a:srgbClr val="00B0F0"/>
                </a:solidFill>
              </a:defRPr>
            </a:lvl1pPr>
          </a:lstStyle>
          <a:p>
            <a:pPr marL="0" indent="0">
              <a:buNone/>
            </a:pPr>
            <a:r>
              <a:rPr lang="en-US" sz="2400" dirty="0">
                <a:solidFill>
                  <a:srgbClr val="00B050"/>
                </a:solidFill>
              </a:rPr>
              <a:t>Steps in Design Thinking</a:t>
            </a:r>
            <a:endParaRPr lang="en-NZ" sz="2400" dirty="0">
              <a:solidFill>
                <a:srgbClr val="00B050"/>
              </a:solidFill>
            </a:endParaRPr>
          </a:p>
        </p:txBody>
      </p:sp>
      <p:sp>
        <p:nvSpPr>
          <p:cNvPr id="15" name="TextBox 14"/>
          <p:cNvSpPr txBox="1"/>
          <p:nvPr/>
        </p:nvSpPr>
        <p:spPr>
          <a:xfrm>
            <a:off x="0" y="1680117"/>
            <a:ext cx="9144000" cy="369332"/>
          </a:xfrm>
          <a:prstGeom prst="rect">
            <a:avLst/>
          </a:prstGeom>
          <a:noFill/>
        </p:spPr>
        <p:txBody>
          <a:bodyPr wrap="square" rtlCol="0">
            <a:spAutoFit/>
          </a:bodyPr>
          <a:lstStyle/>
          <a:p>
            <a:pPr lvl="1">
              <a:buClr>
                <a:schemeClr val="tx1"/>
              </a:buClr>
            </a:pPr>
            <a:r>
              <a:rPr lang="en-US" dirty="0"/>
              <a:t>The following overall steps are followed in design: </a:t>
            </a:r>
          </a:p>
        </p:txBody>
      </p:sp>
      <p:sp>
        <p:nvSpPr>
          <p:cNvPr id="16" name="TextBox 15"/>
          <p:cNvSpPr txBox="1"/>
          <p:nvPr/>
        </p:nvSpPr>
        <p:spPr>
          <a:xfrm>
            <a:off x="0" y="2054849"/>
            <a:ext cx="9144000" cy="369332"/>
          </a:xfrm>
          <a:prstGeom prst="rect">
            <a:avLst/>
          </a:prstGeom>
          <a:noFill/>
        </p:spPr>
        <p:txBody>
          <a:bodyPr wrap="square" rtlCol="0">
            <a:spAutoFit/>
          </a:bodyPr>
          <a:lstStyle/>
          <a:p>
            <a:pPr marL="1257300" lvl="2" indent="-342900">
              <a:buClr>
                <a:schemeClr val="tx1"/>
              </a:buClr>
              <a:buFont typeface="+mj-lt"/>
              <a:buAutoNum type="arabicPeriod"/>
            </a:pPr>
            <a:r>
              <a:rPr lang="en-NZ" dirty="0"/>
              <a:t>fully understand the problem, needs and expectations.</a:t>
            </a:r>
            <a:endParaRPr lang="en-US" dirty="0"/>
          </a:p>
        </p:txBody>
      </p:sp>
      <p:sp>
        <p:nvSpPr>
          <p:cNvPr id="10" name="TextBox 9">
            <a:extLst>
              <a:ext uri="{FF2B5EF4-FFF2-40B4-BE49-F238E27FC236}">
                <a16:creationId xmlns:a16="http://schemas.microsoft.com/office/drawing/2014/main" id="{32363888-4217-4F42-BA6D-A17551819C8C}"/>
              </a:ext>
            </a:extLst>
          </p:cNvPr>
          <p:cNvSpPr txBox="1"/>
          <p:nvPr/>
        </p:nvSpPr>
        <p:spPr>
          <a:xfrm>
            <a:off x="0" y="2424181"/>
            <a:ext cx="9144000" cy="369332"/>
          </a:xfrm>
          <a:prstGeom prst="rect">
            <a:avLst/>
          </a:prstGeom>
          <a:noFill/>
        </p:spPr>
        <p:txBody>
          <a:bodyPr wrap="square" rtlCol="0">
            <a:spAutoFit/>
          </a:bodyPr>
          <a:lstStyle/>
          <a:p>
            <a:pPr marL="1257300" lvl="2" indent="-342900">
              <a:buClr>
                <a:schemeClr val="tx1"/>
              </a:buClr>
              <a:buFont typeface="+mj-lt"/>
              <a:buAutoNum type="arabicPeriod" startAt="2"/>
            </a:pPr>
            <a:r>
              <a:rPr lang="en-NZ" dirty="0"/>
              <a:t>explore a broad range of possible solutions.</a:t>
            </a:r>
            <a:endParaRPr lang="en-US" dirty="0"/>
          </a:p>
        </p:txBody>
      </p:sp>
      <p:sp>
        <p:nvSpPr>
          <p:cNvPr id="11" name="TextBox 10">
            <a:extLst>
              <a:ext uri="{FF2B5EF4-FFF2-40B4-BE49-F238E27FC236}">
                <a16:creationId xmlns:a16="http://schemas.microsoft.com/office/drawing/2014/main" id="{FB594FA7-E075-41D2-A651-30607115AB6C}"/>
              </a:ext>
            </a:extLst>
          </p:cNvPr>
          <p:cNvSpPr txBox="1"/>
          <p:nvPr/>
        </p:nvSpPr>
        <p:spPr>
          <a:xfrm>
            <a:off x="0" y="3541059"/>
            <a:ext cx="9144000" cy="369332"/>
          </a:xfrm>
          <a:prstGeom prst="rect">
            <a:avLst/>
          </a:prstGeom>
          <a:noFill/>
        </p:spPr>
        <p:txBody>
          <a:bodyPr wrap="square" rtlCol="0">
            <a:spAutoFit/>
          </a:bodyPr>
          <a:lstStyle/>
          <a:p>
            <a:pPr marL="1257300" lvl="2" indent="-342900">
              <a:buClr>
                <a:schemeClr val="tx1"/>
              </a:buClr>
              <a:buFont typeface="+mj-lt"/>
              <a:buAutoNum type="arabicPeriod" startAt="4"/>
            </a:pPr>
            <a:r>
              <a:rPr lang="en-NZ" dirty="0"/>
              <a:t>Implement the final product and deploy accordingly.</a:t>
            </a:r>
            <a:endParaRPr lang="en-US" dirty="0"/>
          </a:p>
        </p:txBody>
      </p:sp>
      <p:sp>
        <p:nvSpPr>
          <p:cNvPr id="12" name="TextBox 11">
            <a:extLst>
              <a:ext uri="{FF2B5EF4-FFF2-40B4-BE49-F238E27FC236}">
                <a16:creationId xmlns:a16="http://schemas.microsoft.com/office/drawing/2014/main" id="{DCA2FA8B-D14F-40B1-8E24-6BC96618EB8C}"/>
              </a:ext>
            </a:extLst>
          </p:cNvPr>
          <p:cNvSpPr txBox="1"/>
          <p:nvPr/>
        </p:nvSpPr>
        <p:spPr>
          <a:xfrm>
            <a:off x="0" y="2797954"/>
            <a:ext cx="9144000" cy="646331"/>
          </a:xfrm>
          <a:prstGeom prst="rect">
            <a:avLst/>
          </a:prstGeom>
          <a:noFill/>
        </p:spPr>
        <p:txBody>
          <a:bodyPr wrap="square" rtlCol="0">
            <a:spAutoFit/>
          </a:bodyPr>
          <a:lstStyle/>
          <a:p>
            <a:pPr marL="1257300" lvl="2" indent="-342900">
              <a:buClr>
                <a:schemeClr val="tx1"/>
              </a:buClr>
              <a:buFont typeface="+mj-lt"/>
              <a:buAutoNum type="arabicPeriod" startAt="3"/>
            </a:pPr>
            <a:r>
              <a:rPr lang="en-US" dirty="0"/>
              <a:t>Iterate through mockups and prototypes before committing to code or higher fidelity design. Iteration involves both user and expert evaluation.</a:t>
            </a:r>
          </a:p>
        </p:txBody>
      </p:sp>
      <p:sp>
        <p:nvSpPr>
          <p:cNvPr id="9" name="TextBox 8">
            <a:extLst>
              <a:ext uri="{FF2B5EF4-FFF2-40B4-BE49-F238E27FC236}">
                <a16:creationId xmlns:a16="http://schemas.microsoft.com/office/drawing/2014/main" id="{F7D94D7A-3A17-4053-96F7-F38916B49060}"/>
              </a:ext>
            </a:extLst>
          </p:cNvPr>
          <p:cNvSpPr txBox="1"/>
          <p:nvPr/>
        </p:nvSpPr>
        <p:spPr>
          <a:xfrm>
            <a:off x="0" y="3910391"/>
            <a:ext cx="9144000" cy="369332"/>
          </a:xfrm>
          <a:prstGeom prst="rect">
            <a:avLst/>
          </a:prstGeom>
          <a:noFill/>
        </p:spPr>
        <p:txBody>
          <a:bodyPr wrap="square" rtlCol="0">
            <a:spAutoFit/>
          </a:bodyPr>
          <a:lstStyle/>
          <a:p>
            <a:pPr marL="1257300" lvl="2" indent="-342900">
              <a:buClr>
                <a:schemeClr val="tx1"/>
              </a:buClr>
              <a:buFont typeface="+mj-lt"/>
              <a:buAutoNum type="arabicPeriod" startAt="5"/>
            </a:pPr>
            <a:r>
              <a:rPr lang="en-NZ" dirty="0"/>
              <a:t>Post-deployment iterations incorporate user feedback.</a:t>
            </a:r>
            <a:endParaRPr lang="en-US" dirty="0"/>
          </a:p>
        </p:txBody>
      </p:sp>
    </p:spTree>
    <p:extLst>
      <p:ext uri="{BB962C8B-B14F-4D97-AF65-F5344CB8AC3E}">
        <p14:creationId xmlns:p14="http://schemas.microsoft.com/office/powerpoint/2010/main" val="219428441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0" grpId="0"/>
      <p:bldP spid="11" grpId="0"/>
      <p:bldP spid="12"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2B8BEC8-5714-4DA4-8BDE-760F7E06F2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0" y="0"/>
            <a:ext cx="9144000" cy="759279"/>
          </a:xfrm>
        </p:spPr>
        <p:txBody>
          <a:bodyPr>
            <a:normAutofit/>
          </a:bodyPr>
          <a:lstStyle/>
          <a:p>
            <a:r>
              <a:rPr lang="en-NZ" dirty="0">
                <a:solidFill>
                  <a:srgbClr val="28A84A"/>
                </a:solidFill>
                <a:latin typeface="Arial Rounded MT Bold" panose="020F0704030504030204" pitchFamily="34" charset="0"/>
              </a:rPr>
              <a:t>Importance of Design</a:t>
            </a:r>
          </a:p>
        </p:txBody>
      </p:sp>
    </p:spTree>
    <p:extLst>
      <p:ext uri="{BB962C8B-B14F-4D97-AF65-F5344CB8AC3E}">
        <p14:creationId xmlns:p14="http://schemas.microsoft.com/office/powerpoint/2010/main" val="227409990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32" name="Google Shape;332;p59"/>
          <p:cNvPicPr preferRelativeResize="0"/>
          <p:nvPr/>
        </p:nvPicPr>
        <p:blipFill>
          <a:blip r:embed="rId3">
            <a:alphaModFix/>
          </a:blip>
          <a:stretch>
            <a:fillRect/>
          </a:stretch>
        </p:blipFill>
        <p:spPr>
          <a:xfrm>
            <a:off x="289973" y="0"/>
            <a:ext cx="8564055"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759279"/>
          </a:xfrm>
        </p:spPr>
        <p:txBody>
          <a:bodyPr>
            <a:normAutofit/>
          </a:bodyPr>
          <a:lstStyle/>
          <a:p>
            <a:r>
              <a:rPr lang="en-NZ" dirty="0">
                <a:solidFill>
                  <a:srgbClr val="28A84A"/>
                </a:solidFill>
                <a:latin typeface="Arial Rounded MT Bold" panose="020F0704030504030204" pitchFamily="34" charset="0"/>
              </a:rPr>
              <a:t>Importance of Design</a:t>
            </a:r>
          </a:p>
        </p:txBody>
      </p:sp>
      <p:sp>
        <p:nvSpPr>
          <p:cNvPr id="25" name="TextBox 24"/>
          <p:cNvSpPr txBox="1"/>
          <p:nvPr/>
        </p:nvSpPr>
        <p:spPr>
          <a:xfrm>
            <a:off x="0" y="1176346"/>
            <a:ext cx="9144000" cy="461665"/>
          </a:xfrm>
          <a:prstGeom prst="rect">
            <a:avLst/>
          </a:prstGeom>
          <a:noFill/>
        </p:spPr>
        <p:txBody>
          <a:bodyPr wrap="square" lIns="180000" rtlCol="0">
            <a:spAutoFit/>
          </a:bodyPr>
          <a:lstStyle>
            <a:defPPr>
              <a:defRPr lang="en-US"/>
            </a:defPPr>
            <a:lvl1pPr marL="285750" indent="-285750">
              <a:buClr>
                <a:schemeClr val="tx1"/>
              </a:buClr>
              <a:buFont typeface="Arial" panose="020B0604020202020204" pitchFamily="34" charset="0"/>
              <a:buChar char="•"/>
              <a:defRPr>
                <a:solidFill>
                  <a:srgbClr val="00B0F0"/>
                </a:solidFill>
              </a:defRPr>
            </a:lvl1pPr>
          </a:lstStyle>
          <a:p>
            <a:pPr marL="0" indent="0">
              <a:buNone/>
            </a:pPr>
            <a:r>
              <a:rPr lang="en-US" sz="2400" dirty="0">
                <a:solidFill>
                  <a:srgbClr val="00B050"/>
                </a:solidFill>
              </a:rPr>
              <a:t>Key players in a project:</a:t>
            </a:r>
            <a:endParaRPr lang="en-NZ" sz="2400" dirty="0">
              <a:solidFill>
                <a:srgbClr val="00B050"/>
              </a:solidFill>
            </a:endParaRPr>
          </a:p>
        </p:txBody>
      </p:sp>
      <p:sp>
        <p:nvSpPr>
          <p:cNvPr id="15" name="TextBox 14"/>
          <p:cNvSpPr txBox="1"/>
          <p:nvPr/>
        </p:nvSpPr>
        <p:spPr>
          <a:xfrm>
            <a:off x="0" y="1680117"/>
            <a:ext cx="9144000" cy="1200329"/>
          </a:xfrm>
          <a:prstGeom prst="rect">
            <a:avLst/>
          </a:prstGeom>
          <a:noFill/>
        </p:spPr>
        <p:txBody>
          <a:bodyPr wrap="square" rtlCol="0">
            <a:spAutoFit/>
          </a:bodyPr>
          <a:lstStyle/>
          <a:p>
            <a:pPr marL="742950" lvl="1" indent="-285750">
              <a:buClr>
                <a:schemeClr val="tx1"/>
              </a:buClr>
              <a:buFont typeface="Arial" panose="020B0604020202020204" pitchFamily="34" charset="0"/>
              <a:buChar char="•"/>
            </a:pPr>
            <a:r>
              <a:rPr lang="en-US" b="1" dirty="0"/>
              <a:t>Stakeholders</a:t>
            </a:r>
          </a:p>
          <a:p>
            <a:pPr marL="1200150" lvl="2" indent="-285750">
              <a:buClr>
                <a:schemeClr val="tx1"/>
              </a:buClr>
              <a:buFont typeface="Arial" panose="020B0604020202020204" pitchFamily="34" charset="0"/>
              <a:buChar char="•"/>
            </a:pPr>
            <a:r>
              <a:rPr lang="en-US" dirty="0"/>
              <a:t>Shareholders</a:t>
            </a:r>
          </a:p>
          <a:p>
            <a:pPr marL="1200150" lvl="2" indent="-285750">
              <a:buClr>
                <a:schemeClr val="tx1"/>
              </a:buClr>
              <a:buFont typeface="Arial" panose="020B0604020202020204" pitchFamily="34" charset="0"/>
              <a:buChar char="•"/>
            </a:pPr>
            <a:r>
              <a:rPr lang="en-US" dirty="0"/>
              <a:t>Business owners</a:t>
            </a:r>
          </a:p>
          <a:p>
            <a:pPr marL="1200150" lvl="2" indent="-285750">
              <a:buClr>
                <a:schemeClr val="tx1"/>
              </a:buClr>
              <a:buFont typeface="Arial" panose="020B0604020202020204" pitchFamily="34" charset="0"/>
              <a:buChar char="•"/>
            </a:pPr>
            <a:r>
              <a:rPr lang="en-US" dirty="0"/>
              <a:t>Management</a:t>
            </a:r>
          </a:p>
        </p:txBody>
      </p:sp>
      <p:sp>
        <p:nvSpPr>
          <p:cNvPr id="9" name="TextBox 8">
            <a:extLst>
              <a:ext uri="{FF2B5EF4-FFF2-40B4-BE49-F238E27FC236}">
                <a16:creationId xmlns:a16="http://schemas.microsoft.com/office/drawing/2014/main" id="{08098EF0-4F30-4B3D-A21B-4DA2F02B611D}"/>
              </a:ext>
            </a:extLst>
          </p:cNvPr>
          <p:cNvSpPr txBox="1"/>
          <p:nvPr/>
        </p:nvSpPr>
        <p:spPr>
          <a:xfrm>
            <a:off x="0" y="2880446"/>
            <a:ext cx="9144000" cy="1200329"/>
          </a:xfrm>
          <a:prstGeom prst="rect">
            <a:avLst/>
          </a:prstGeom>
          <a:noFill/>
        </p:spPr>
        <p:txBody>
          <a:bodyPr wrap="square" rtlCol="0">
            <a:spAutoFit/>
          </a:bodyPr>
          <a:lstStyle/>
          <a:p>
            <a:pPr marL="742950" lvl="1" indent="-285750">
              <a:buClr>
                <a:schemeClr val="tx1"/>
              </a:buClr>
              <a:buFont typeface="Arial" panose="020B0604020202020204" pitchFamily="34" charset="0"/>
              <a:buChar char="•"/>
            </a:pPr>
            <a:r>
              <a:rPr lang="en-US" b="1" dirty="0"/>
              <a:t>Developers</a:t>
            </a:r>
          </a:p>
          <a:p>
            <a:pPr marL="1200150" lvl="2" indent="-285750">
              <a:buClr>
                <a:schemeClr val="tx1"/>
              </a:buClr>
              <a:buFont typeface="Arial" panose="020B0604020202020204" pitchFamily="34" charset="0"/>
              <a:buChar char="•"/>
            </a:pPr>
            <a:r>
              <a:rPr lang="en-US" dirty="0"/>
              <a:t>Shareholders</a:t>
            </a:r>
          </a:p>
          <a:p>
            <a:pPr marL="1200150" lvl="2" indent="-285750">
              <a:buClr>
                <a:schemeClr val="tx1"/>
              </a:buClr>
              <a:buFont typeface="Arial" panose="020B0604020202020204" pitchFamily="34" charset="0"/>
              <a:buChar char="•"/>
            </a:pPr>
            <a:r>
              <a:rPr lang="en-US" dirty="0"/>
              <a:t>Business owners</a:t>
            </a:r>
          </a:p>
          <a:p>
            <a:pPr marL="1200150" lvl="2" indent="-285750">
              <a:buClr>
                <a:schemeClr val="tx1"/>
              </a:buClr>
              <a:buFont typeface="Arial" panose="020B0604020202020204" pitchFamily="34" charset="0"/>
              <a:buChar char="•"/>
            </a:pPr>
            <a:r>
              <a:rPr lang="en-US" dirty="0"/>
              <a:t>Management</a:t>
            </a:r>
          </a:p>
        </p:txBody>
      </p:sp>
      <p:sp>
        <p:nvSpPr>
          <p:cNvPr id="12" name="TextBox 11">
            <a:extLst>
              <a:ext uri="{FF2B5EF4-FFF2-40B4-BE49-F238E27FC236}">
                <a16:creationId xmlns:a16="http://schemas.microsoft.com/office/drawing/2014/main" id="{702ED8AF-B160-446B-822E-8D9989E73E12}"/>
              </a:ext>
            </a:extLst>
          </p:cNvPr>
          <p:cNvSpPr txBox="1"/>
          <p:nvPr/>
        </p:nvSpPr>
        <p:spPr>
          <a:xfrm>
            <a:off x="4572000" y="1635884"/>
            <a:ext cx="4572000" cy="1200329"/>
          </a:xfrm>
          <a:prstGeom prst="rect">
            <a:avLst/>
          </a:prstGeom>
          <a:noFill/>
        </p:spPr>
        <p:txBody>
          <a:bodyPr wrap="square" rtlCol="0">
            <a:spAutoFit/>
          </a:bodyPr>
          <a:lstStyle/>
          <a:p>
            <a:pPr marL="742950" lvl="1" indent="-285750">
              <a:buClr>
                <a:schemeClr val="tx1"/>
              </a:buClr>
              <a:buFont typeface="Arial" panose="020B0604020202020204" pitchFamily="34" charset="0"/>
              <a:buChar char="•"/>
            </a:pPr>
            <a:r>
              <a:rPr lang="en-US" b="1" dirty="0"/>
              <a:t>Users (Examples)</a:t>
            </a:r>
          </a:p>
          <a:p>
            <a:pPr marL="1200150" lvl="2" indent="-285750">
              <a:buClr>
                <a:schemeClr val="tx1"/>
              </a:buClr>
              <a:buFont typeface="Arial" panose="020B0604020202020204" pitchFamily="34" charset="0"/>
              <a:buChar char="•"/>
            </a:pPr>
            <a:r>
              <a:rPr lang="en-US" dirty="0"/>
              <a:t>Social Media members</a:t>
            </a:r>
          </a:p>
          <a:p>
            <a:pPr marL="1200150" lvl="2" indent="-285750">
              <a:buClr>
                <a:schemeClr val="tx1"/>
              </a:buClr>
              <a:buFont typeface="Arial" panose="020B0604020202020204" pitchFamily="34" charset="0"/>
              <a:buChar char="•"/>
            </a:pPr>
            <a:r>
              <a:rPr lang="en-US" dirty="0"/>
              <a:t>Web browsing &amp; applications</a:t>
            </a:r>
          </a:p>
          <a:p>
            <a:pPr marL="1200150" lvl="2" indent="-285750">
              <a:buClr>
                <a:schemeClr val="tx1"/>
              </a:buClr>
              <a:buFont typeface="Arial" panose="020B0604020202020204" pitchFamily="34" charset="0"/>
              <a:buChar char="•"/>
            </a:pPr>
            <a:r>
              <a:rPr lang="en-US" dirty="0"/>
              <a:t>Application users</a:t>
            </a:r>
          </a:p>
        </p:txBody>
      </p:sp>
    </p:spTree>
    <p:extLst>
      <p:ext uri="{BB962C8B-B14F-4D97-AF65-F5344CB8AC3E}">
        <p14:creationId xmlns:p14="http://schemas.microsoft.com/office/powerpoint/2010/main" val="400724536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9"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759279"/>
          </a:xfrm>
        </p:spPr>
        <p:txBody>
          <a:bodyPr>
            <a:normAutofit/>
          </a:bodyPr>
          <a:lstStyle/>
          <a:p>
            <a:r>
              <a:rPr lang="en-NZ" dirty="0">
                <a:solidFill>
                  <a:srgbClr val="28A84A"/>
                </a:solidFill>
                <a:latin typeface="Arial Rounded MT Bold" panose="020F0704030504030204" pitchFamily="34" charset="0"/>
              </a:rPr>
              <a:t>Importance of Design</a:t>
            </a:r>
          </a:p>
        </p:txBody>
      </p:sp>
      <p:sp>
        <p:nvSpPr>
          <p:cNvPr id="25" name="TextBox 24"/>
          <p:cNvSpPr txBox="1"/>
          <p:nvPr/>
        </p:nvSpPr>
        <p:spPr>
          <a:xfrm>
            <a:off x="0" y="1176346"/>
            <a:ext cx="9144000" cy="461665"/>
          </a:xfrm>
          <a:prstGeom prst="rect">
            <a:avLst/>
          </a:prstGeom>
          <a:noFill/>
        </p:spPr>
        <p:txBody>
          <a:bodyPr wrap="square" lIns="180000" rtlCol="0">
            <a:spAutoFit/>
          </a:bodyPr>
          <a:lstStyle>
            <a:defPPr>
              <a:defRPr lang="en-US"/>
            </a:defPPr>
            <a:lvl1pPr marL="285750" indent="-285750">
              <a:buClr>
                <a:schemeClr val="tx1"/>
              </a:buClr>
              <a:buFont typeface="Arial" panose="020B0604020202020204" pitchFamily="34" charset="0"/>
              <a:buChar char="•"/>
              <a:defRPr>
                <a:solidFill>
                  <a:srgbClr val="00B0F0"/>
                </a:solidFill>
              </a:defRPr>
            </a:lvl1pPr>
          </a:lstStyle>
          <a:p>
            <a:pPr marL="0" indent="0">
              <a:buNone/>
            </a:pPr>
            <a:r>
              <a:rPr lang="en-US" sz="2400" dirty="0">
                <a:solidFill>
                  <a:srgbClr val="00B050"/>
                </a:solidFill>
              </a:rPr>
              <a:t>Stakeholder Expectations and priorities:</a:t>
            </a:r>
            <a:endParaRPr lang="en-NZ" sz="2400" dirty="0">
              <a:solidFill>
                <a:srgbClr val="00B050"/>
              </a:solidFill>
            </a:endParaRPr>
          </a:p>
        </p:txBody>
      </p:sp>
      <p:sp>
        <p:nvSpPr>
          <p:cNvPr id="15" name="TextBox 14"/>
          <p:cNvSpPr txBox="1"/>
          <p:nvPr/>
        </p:nvSpPr>
        <p:spPr>
          <a:xfrm>
            <a:off x="0" y="1680117"/>
            <a:ext cx="9144000" cy="646331"/>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US" dirty="0"/>
              <a:t>Streamlining budgets and minimizing costs</a:t>
            </a:r>
          </a:p>
          <a:p>
            <a:pPr lvl="3">
              <a:buClr>
                <a:schemeClr val="tx1"/>
              </a:buClr>
            </a:pPr>
            <a:r>
              <a:rPr lang="en-US" dirty="0"/>
              <a:t>“</a:t>
            </a:r>
            <a:r>
              <a:rPr lang="en-US" dirty="0">
                <a:solidFill>
                  <a:srgbClr val="00B0F0"/>
                </a:solidFill>
              </a:rPr>
              <a:t>Should cost nothing to develop and deploy</a:t>
            </a:r>
            <a:r>
              <a:rPr lang="en-US" dirty="0"/>
              <a:t>”</a:t>
            </a:r>
          </a:p>
        </p:txBody>
      </p:sp>
      <p:sp>
        <p:nvSpPr>
          <p:cNvPr id="7" name="TextBox 6">
            <a:extLst>
              <a:ext uri="{FF2B5EF4-FFF2-40B4-BE49-F238E27FC236}">
                <a16:creationId xmlns:a16="http://schemas.microsoft.com/office/drawing/2014/main" id="{C1CEF258-A56A-45D2-B657-D11E21AF85AA}"/>
              </a:ext>
            </a:extLst>
          </p:cNvPr>
          <p:cNvSpPr txBox="1"/>
          <p:nvPr/>
        </p:nvSpPr>
        <p:spPr>
          <a:xfrm>
            <a:off x="0" y="2368554"/>
            <a:ext cx="9144000" cy="923330"/>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US" dirty="0"/>
              <a:t>Maximizing product uptake by market</a:t>
            </a:r>
          </a:p>
          <a:p>
            <a:pPr lvl="3">
              <a:buClr>
                <a:schemeClr val="tx1"/>
              </a:buClr>
            </a:pPr>
            <a:r>
              <a:rPr lang="en-US" dirty="0"/>
              <a:t> “</a:t>
            </a:r>
            <a:r>
              <a:rPr lang="en-US" dirty="0">
                <a:solidFill>
                  <a:srgbClr val="00B0F0"/>
                </a:solidFill>
              </a:rPr>
              <a:t>Should exceed all expectations</a:t>
            </a:r>
            <a:r>
              <a:rPr lang="en-US" dirty="0"/>
              <a:t>”</a:t>
            </a:r>
          </a:p>
          <a:p>
            <a:pPr lvl="3">
              <a:buClr>
                <a:schemeClr val="tx1"/>
              </a:buClr>
            </a:pPr>
            <a:endParaRPr lang="en-US" dirty="0"/>
          </a:p>
        </p:txBody>
      </p:sp>
      <p:sp>
        <p:nvSpPr>
          <p:cNvPr id="8" name="TextBox 7">
            <a:extLst>
              <a:ext uri="{FF2B5EF4-FFF2-40B4-BE49-F238E27FC236}">
                <a16:creationId xmlns:a16="http://schemas.microsoft.com/office/drawing/2014/main" id="{4D677D33-84F3-41F5-9820-C2D752446823}"/>
              </a:ext>
            </a:extLst>
          </p:cNvPr>
          <p:cNvSpPr txBox="1"/>
          <p:nvPr/>
        </p:nvSpPr>
        <p:spPr>
          <a:xfrm>
            <a:off x="0" y="3010824"/>
            <a:ext cx="9144000" cy="646331"/>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US" dirty="0"/>
              <a:t>Shortest possible time to market</a:t>
            </a:r>
          </a:p>
          <a:p>
            <a:pPr lvl="3">
              <a:buClr>
                <a:schemeClr val="tx1"/>
              </a:buClr>
            </a:pPr>
            <a:r>
              <a:rPr lang="en-US" dirty="0"/>
              <a:t>“</a:t>
            </a:r>
            <a:r>
              <a:rPr lang="en-US" dirty="0">
                <a:solidFill>
                  <a:srgbClr val="00B0F0"/>
                </a:solidFill>
              </a:rPr>
              <a:t>I want</a:t>
            </a:r>
            <a:r>
              <a:rPr lang="en-US" dirty="0"/>
              <a:t> </a:t>
            </a:r>
            <a:r>
              <a:rPr lang="en-US" dirty="0">
                <a:solidFill>
                  <a:srgbClr val="00B0F0"/>
                </a:solidFill>
              </a:rPr>
              <a:t>it</a:t>
            </a:r>
            <a:r>
              <a:rPr lang="en-US" dirty="0"/>
              <a:t> </a:t>
            </a:r>
            <a:r>
              <a:rPr lang="en-US" dirty="0">
                <a:solidFill>
                  <a:srgbClr val="00B0F0"/>
                </a:solidFill>
              </a:rPr>
              <a:t>now!</a:t>
            </a:r>
            <a:r>
              <a:rPr lang="en-US" dirty="0"/>
              <a:t>”</a:t>
            </a:r>
          </a:p>
        </p:txBody>
      </p:sp>
    </p:spTree>
    <p:extLst>
      <p:ext uri="{BB962C8B-B14F-4D97-AF65-F5344CB8AC3E}">
        <p14:creationId xmlns:p14="http://schemas.microsoft.com/office/powerpoint/2010/main" val="143592144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759279"/>
          </a:xfrm>
        </p:spPr>
        <p:txBody>
          <a:bodyPr>
            <a:normAutofit/>
          </a:bodyPr>
          <a:lstStyle/>
          <a:p>
            <a:r>
              <a:rPr lang="en-NZ" dirty="0">
                <a:solidFill>
                  <a:srgbClr val="28A84A"/>
                </a:solidFill>
                <a:latin typeface="Arial Rounded MT Bold" panose="020F0704030504030204" pitchFamily="34" charset="0"/>
              </a:rPr>
              <a:t>Importance of Design</a:t>
            </a:r>
          </a:p>
        </p:txBody>
      </p:sp>
      <p:sp>
        <p:nvSpPr>
          <p:cNvPr id="25" name="TextBox 24"/>
          <p:cNvSpPr txBox="1"/>
          <p:nvPr/>
        </p:nvSpPr>
        <p:spPr>
          <a:xfrm>
            <a:off x="0" y="1176346"/>
            <a:ext cx="9144000" cy="461665"/>
          </a:xfrm>
          <a:prstGeom prst="rect">
            <a:avLst/>
          </a:prstGeom>
          <a:noFill/>
        </p:spPr>
        <p:txBody>
          <a:bodyPr wrap="square" lIns="180000" rtlCol="0">
            <a:spAutoFit/>
          </a:bodyPr>
          <a:lstStyle>
            <a:defPPr>
              <a:defRPr lang="en-US"/>
            </a:defPPr>
            <a:lvl1pPr marL="285750" indent="-285750">
              <a:buClr>
                <a:schemeClr val="tx1"/>
              </a:buClr>
              <a:buFont typeface="Arial" panose="020B0604020202020204" pitchFamily="34" charset="0"/>
              <a:buChar char="•"/>
              <a:defRPr>
                <a:solidFill>
                  <a:srgbClr val="00B0F0"/>
                </a:solidFill>
              </a:defRPr>
            </a:lvl1pPr>
          </a:lstStyle>
          <a:p>
            <a:pPr marL="0" indent="0">
              <a:buNone/>
            </a:pPr>
            <a:r>
              <a:rPr lang="en-US" sz="2400" dirty="0">
                <a:solidFill>
                  <a:srgbClr val="00B050"/>
                </a:solidFill>
              </a:rPr>
              <a:t>Developers Expectations and priorities:</a:t>
            </a:r>
            <a:endParaRPr lang="en-NZ" sz="2400" dirty="0">
              <a:solidFill>
                <a:srgbClr val="00B050"/>
              </a:solidFill>
            </a:endParaRPr>
          </a:p>
        </p:txBody>
      </p:sp>
      <p:sp>
        <p:nvSpPr>
          <p:cNvPr id="15" name="TextBox 14"/>
          <p:cNvSpPr txBox="1"/>
          <p:nvPr/>
        </p:nvSpPr>
        <p:spPr>
          <a:xfrm>
            <a:off x="0" y="1680117"/>
            <a:ext cx="9144000" cy="646331"/>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US" dirty="0"/>
              <a:t>Utilization of appropriate skills and technologies</a:t>
            </a:r>
          </a:p>
          <a:p>
            <a:pPr lvl="3">
              <a:buClr>
                <a:schemeClr val="tx1"/>
              </a:buClr>
            </a:pPr>
            <a:r>
              <a:rPr lang="en-US" dirty="0"/>
              <a:t>“</a:t>
            </a:r>
            <a:r>
              <a:rPr lang="en-US" dirty="0">
                <a:solidFill>
                  <a:srgbClr val="00B0F0"/>
                </a:solidFill>
              </a:rPr>
              <a:t>Users prefer to use X. If only we could convince them to use Y.</a:t>
            </a:r>
            <a:r>
              <a:rPr lang="en-US" dirty="0"/>
              <a:t>”</a:t>
            </a:r>
          </a:p>
        </p:txBody>
      </p:sp>
      <p:sp>
        <p:nvSpPr>
          <p:cNvPr id="7" name="TextBox 6">
            <a:extLst>
              <a:ext uri="{FF2B5EF4-FFF2-40B4-BE49-F238E27FC236}">
                <a16:creationId xmlns:a16="http://schemas.microsoft.com/office/drawing/2014/main" id="{C1CEF258-A56A-45D2-B657-D11E21AF85AA}"/>
              </a:ext>
            </a:extLst>
          </p:cNvPr>
          <p:cNvSpPr txBox="1"/>
          <p:nvPr/>
        </p:nvSpPr>
        <p:spPr>
          <a:xfrm>
            <a:off x="0" y="2368554"/>
            <a:ext cx="9144000" cy="646331"/>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US" dirty="0"/>
              <a:t>Often place majority of focus on (application or web) backend</a:t>
            </a:r>
          </a:p>
          <a:p>
            <a:pPr lvl="3">
              <a:buClr>
                <a:schemeClr val="tx1"/>
              </a:buClr>
            </a:pPr>
            <a:r>
              <a:rPr lang="en-US" dirty="0"/>
              <a:t>“</a:t>
            </a:r>
            <a:r>
              <a:rPr lang="en-US" dirty="0">
                <a:solidFill>
                  <a:srgbClr val="00B0F0"/>
                </a:solidFill>
              </a:rPr>
              <a:t>Users know what to do, so only a basic user interface is required</a:t>
            </a:r>
            <a:r>
              <a:rPr lang="en-US" dirty="0"/>
              <a:t>”</a:t>
            </a:r>
          </a:p>
        </p:txBody>
      </p:sp>
      <p:sp>
        <p:nvSpPr>
          <p:cNvPr id="8" name="TextBox 7">
            <a:extLst>
              <a:ext uri="{FF2B5EF4-FFF2-40B4-BE49-F238E27FC236}">
                <a16:creationId xmlns:a16="http://schemas.microsoft.com/office/drawing/2014/main" id="{4D677D33-84F3-41F5-9820-C2D752446823}"/>
              </a:ext>
            </a:extLst>
          </p:cNvPr>
          <p:cNvSpPr txBox="1"/>
          <p:nvPr/>
        </p:nvSpPr>
        <p:spPr>
          <a:xfrm>
            <a:off x="0" y="3056991"/>
            <a:ext cx="9144000" cy="646331"/>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US" dirty="0"/>
              <a:t>Feature creep (providing more than what is required)</a:t>
            </a:r>
          </a:p>
          <a:p>
            <a:pPr lvl="3">
              <a:buClr>
                <a:schemeClr val="tx1"/>
              </a:buClr>
            </a:pPr>
            <a:r>
              <a:rPr lang="en-US" dirty="0"/>
              <a:t>“</a:t>
            </a:r>
            <a:r>
              <a:rPr lang="en-US" dirty="0">
                <a:solidFill>
                  <a:srgbClr val="00B0F0"/>
                </a:solidFill>
              </a:rPr>
              <a:t>I write great code. I’ll demonstrate by adding this new function!</a:t>
            </a:r>
            <a:r>
              <a:rPr lang="en-US" dirty="0"/>
              <a:t>”</a:t>
            </a:r>
          </a:p>
        </p:txBody>
      </p:sp>
    </p:spTree>
    <p:extLst>
      <p:ext uri="{BB962C8B-B14F-4D97-AF65-F5344CB8AC3E}">
        <p14:creationId xmlns:p14="http://schemas.microsoft.com/office/powerpoint/2010/main" val="215834750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7" grpId="0"/>
      <p:bldP spid="8"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31027</TotalTime>
  <Words>1663</Words>
  <Application>Microsoft Office PowerPoint</Application>
  <PresentationFormat>On-screen Show (16:9)</PresentationFormat>
  <Paragraphs>189</Paragraphs>
  <Slides>22</Slides>
  <Notes>20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Adobe Devanagari</vt:lpstr>
      <vt:lpstr>Alfa Slab One</vt:lpstr>
      <vt:lpstr>Arial</vt:lpstr>
      <vt:lpstr>Arial Rounded MT Bold</vt:lpstr>
      <vt:lpstr>Bookman Old Style</vt:lpstr>
      <vt:lpstr>Calibri</vt:lpstr>
      <vt:lpstr>Calibri Light</vt:lpstr>
      <vt:lpstr>Proxima Nova</vt:lpstr>
      <vt:lpstr>Source Sans Pro</vt:lpstr>
      <vt:lpstr>Times New Roman</vt:lpstr>
      <vt:lpstr>Office Theme</vt:lpstr>
      <vt:lpstr>UI &amp; UX - UX Design Principles</vt:lpstr>
      <vt:lpstr>This session</vt:lpstr>
      <vt:lpstr>Design Thinking</vt:lpstr>
      <vt:lpstr>Design Thinking</vt:lpstr>
      <vt:lpstr>Importance of Design</vt:lpstr>
      <vt:lpstr>PowerPoint Presentation</vt:lpstr>
      <vt:lpstr>Importance of Design</vt:lpstr>
      <vt:lpstr>Importance of Design</vt:lpstr>
      <vt:lpstr>Importance of Design</vt:lpstr>
      <vt:lpstr>Importance of Design</vt:lpstr>
      <vt:lpstr>Importance of Design</vt:lpstr>
      <vt:lpstr>Importance of Design</vt:lpstr>
      <vt:lpstr>Aesthetics in Design</vt:lpstr>
      <vt:lpstr>PowerPoint Presentation</vt:lpstr>
      <vt:lpstr>User Centered Design</vt:lpstr>
      <vt:lpstr>User Centered Design</vt:lpstr>
      <vt:lpstr>PowerPoint Presentation</vt:lpstr>
      <vt:lpstr>Comparing designs - which is better and why?</vt:lpstr>
      <vt:lpstr>Usability  Goals</vt:lpstr>
      <vt:lpstr>Usability Goals</vt:lpstr>
      <vt:lpstr>User Interface Design</vt:lpstr>
      <vt:lpstr>Homework</vt:lpstr>
    </vt:vector>
  </TitlesOfParts>
  <Company>Eastern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 &amp; UX - UX Design Principles</dc:title>
  <dc:creator>Graham Ward</dc:creator>
  <cp:lastModifiedBy>Oliver Huang</cp:lastModifiedBy>
  <cp:revision>893</cp:revision>
  <dcterms:created xsi:type="dcterms:W3CDTF">2020-02-29T00:02:13Z</dcterms:created>
  <dcterms:modified xsi:type="dcterms:W3CDTF">2022-02-17T03:12:10Z</dcterms:modified>
</cp:coreProperties>
</file>