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4" r:id="rId4"/>
    <p:sldId id="409" r:id="rId5"/>
    <p:sldId id="259" r:id="rId6"/>
    <p:sldId id="260" r:id="rId7"/>
    <p:sldId id="261" r:id="rId8"/>
    <p:sldId id="262" r:id="rId9"/>
    <p:sldId id="276" r:id="rId10"/>
    <p:sldId id="263" r:id="rId11"/>
    <p:sldId id="265" r:id="rId12"/>
    <p:sldId id="266" r:id="rId13"/>
    <p:sldId id="267" r:id="rId14"/>
    <p:sldId id="268" r:id="rId15"/>
    <p:sldId id="277" r:id="rId16"/>
    <p:sldId id="269" r:id="rId17"/>
    <p:sldId id="270" r:id="rId18"/>
    <p:sldId id="271" r:id="rId19"/>
    <p:sldId id="272" r:id="rId20"/>
    <p:sldId id="273" r:id="rId21"/>
    <p:sldId id="274" r:id="rId22"/>
    <p:sldId id="410"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84A"/>
    <a:srgbClr val="FF5722"/>
    <a:srgbClr val="CC8434"/>
    <a:srgbClr val="D47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2892" autoAdjust="0"/>
  </p:normalViewPr>
  <p:slideViewPr>
    <p:cSldViewPr snapToGrid="0">
      <p:cViewPr varScale="1">
        <p:scale>
          <a:sx n="83" d="100"/>
          <a:sy n="83" d="100"/>
        </p:scale>
        <p:origin x="74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9DE4A-55D1-4C6C-B538-770F50465037}" type="datetimeFigureOut">
              <a:rPr lang="en-NZ" smtClean="0"/>
              <a:t>22/02/2021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E05FE-A5AA-4FDE-951E-26DE973BE3C2}" type="slidenum">
              <a:rPr lang="en-NZ" smtClean="0"/>
              <a:t>‹#›</a:t>
            </a:fld>
            <a:endParaRPr lang="en-NZ"/>
          </a:p>
        </p:txBody>
      </p:sp>
    </p:spTree>
    <p:extLst>
      <p:ext uri="{BB962C8B-B14F-4D97-AF65-F5344CB8AC3E}">
        <p14:creationId xmlns:p14="http://schemas.microsoft.com/office/powerpoint/2010/main" val="293496754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10</a:t>
            </a:fld>
            <a:endParaRPr lang="en-NZ"/>
          </a:p>
        </p:txBody>
      </p:sp>
    </p:spTree>
    <p:extLst>
      <p:ext uri="{BB962C8B-B14F-4D97-AF65-F5344CB8AC3E}">
        <p14:creationId xmlns:p14="http://schemas.microsoft.com/office/powerpoint/2010/main" val="929750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a:t>
            </a:r>
          </a:p>
          <a:p>
            <a:endParaRPr lang="en-NZ" dirty="0"/>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20</a:t>
            </a:fld>
            <a:endParaRPr lang="en-NZ"/>
          </a:p>
        </p:txBody>
      </p:sp>
    </p:spTree>
    <p:extLst>
      <p:ext uri="{BB962C8B-B14F-4D97-AF65-F5344CB8AC3E}">
        <p14:creationId xmlns:p14="http://schemas.microsoft.com/office/powerpoint/2010/main" val="304582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a:t>
            </a:r>
          </a:p>
          <a:p>
            <a:endParaRPr lang="en-NZ" dirty="0"/>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21</a:t>
            </a:fld>
            <a:endParaRPr lang="en-NZ"/>
          </a:p>
        </p:txBody>
      </p:sp>
    </p:spTree>
    <p:extLst>
      <p:ext uri="{BB962C8B-B14F-4D97-AF65-F5344CB8AC3E}">
        <p14:creationId xmlns:p14="http://schemas.microsoft.com/office/powerpoint/2010/main" val="373230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a:t>
            </a:r>
          </a:p>
          <a:p>
            <a:endParaRPr lang="en-NZ" dirty="0"/>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22</a:t>
            </a:fld>
            <a:endParaRPr lang="en-NZ"/>
          </a:p>
        </p:txBody>
      </p:sp>
    </p:spTree>
    <p:extLst>
      <p:ext uri="{BB962C8B-B14F-4D97-AF65-F5344CB8AC3E}">
        <p14:creationId xmlns:p14="http://schemas.microsoft.com/office/powerpoint/2010/main" val="232094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11</a:t>
            </a:fld>
            <a:endParaRPr lang="en-NZ"/>
          </a:p>
        </p:txBody>
      </p:sp>
    </p:spTree>
    <p:extLst>
      <p:ext uri="{BB962C8B-B14F-4D97-AF65-F5344CB8AC3E}">
        <p14:creationId xmlns:p14="http://schemas.microsoft.com/office/powerpoint/2010/main" val="883947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12</a:t>
            </a:fld>
            <a:endParaRPr lang="en-NZ"/>
          </a:p>
        </p:txBody>
      </p:sp>
    </p:spTree>
    <p:extLst>
      <p:ext uri="{BB962C8B-B14F-4D97-AF65-F5344CB8AC3E}">
        <p14:creationId xmlns:p14="http://schemas.microsoft.com/office/powerpoint/2010/main" val="236298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13</a:t>
            </a:fld>
            <a:endParaRPr lang="en-NZ"/>
          </a:p>
        </p:txBody>
      </p:sp>
    </p:spTree>
    <p:extLst>
      <p:ext uri="{BB962C8B-B14F-4D97-AF65-F5344CB8AC3E}">
        <p14:creationId xmlns:p14="http://schemas.microsoft.com/office/powerpoint/2010/main" val="158801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https://www.freepngimg.com/png/35751-robot-file</a:t>
            </a:r>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14</a:t>
            </a:fld>
            <a:endParaRPr lang="en-NZ"/>
          </a:p>
        </p:txBody>
      </p:sp>
    </p:spTree>
    <p:extLst>
      <p:ext uri="{BB962C8B-B14F-4D97-AF65-F5344CB8AC3E}">
        <p14:creationId xmlns:p14="http://schemas.microsoft.com/office/powerpoint/2010/main" val="316397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https://www.freepngimg.com/png/35751-robot-file</a:t>
            </a:r>
          </a:p>
          <a:p>
            <a:r>
              <a:rPr lang="en-NZ" dirty="0"/>
              <a:t>https://www.freepngimg.com/download/graphic_design/9-2-graphic-design-download-png.png</a:t>
            </a:r>
          </a:p>
          <a:p>
            <a:endParaRPr lang="en-NZ" dirty="0"/>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16</a:t>
            </a:fld>
            <a:endParaRPr lang="en-NZ"/>
          </a:p>
        </p:txBody>
      </p:sp>
    </p:spTree>
    <p:extLst>
      <p:ext uri="{BB962C8B-B14F-4D97-AF65-F5344CB8AC3E}">
        <p14:creationId xmlns:p14="http://schemas.microsoft.com/office/powerpoint/2010/main" val="46516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a:t>
            </a:r>
          </a:p>
          <a:p>
            <a:endParaRPr lang="en-NZ" dirty="0"/>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17</a:t>
            </a:fld>
            <a:endParaRPr lang="en-NZ"/>
          </a:p>
        </p:txBody>
      </p:sp>
    </p:spTree>
    <p:extLst>
      <p:ext uri="{BB962C8B-B14F-4D97-AF65-F5344CB8AC3E}">
        <p14:creationId xmlns:p14="http://schemas.microsoft.com/office/powerpoint/2010/main" val="2782468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a:t>
            </a:r>
          </a:p>
          <a:p>
            <a:endParaRPr lang="en-NZ" dirty="0"/>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18</a:t>
            </a:fld>
            <a:endParaRPr lang="en-NZ"/>
          </a:p>
        </p:txBody>
      </p:sp>
    </p:spTree>
    <p:extLst>
      <p:ext uri="{BB962C8B-B14F-4D97-AF65-F5344CB8AC3E}">
        <p14:creationId xmlns:p14="http://schemas.microsoft.com/office/powerpoint/2010/main" val="1776776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http://www.clipartpanda.com/clipart_images/school-principal-66860936</a:t>
            </a:r>
          </a:p>
          <a:p>
            <a:r>
              <a:rPr lang="en-NZ" dirty="0"/>
              <a:t>http://www.clipartpanda.com/clipart_images/free-pot-of-gold-clipart-32059459</a:t>
            </a:r>
          </a:p>
          <a:p>
            <a:r>
              <a:rPr lang="en-NZ" dirty="0"/>
              <a:t>https://www.freepngimg.com</a:t>
            </a:r>
          </a:p>
          <a:p>
            <a:endParaRPr lang="en-NZ" dirty="0"/>
          </a:p>
          <a:p>
            <a:r>
              <a:rPr lang="en-NZ" dirty="0"/>
              <a:t>Guidelines and Principles can be found in Designing</a:t>
            </a:r>
            <a:r>
              <a:rPr lang="en-NZ" baseline="0" dirty="0"/>
              <a:t> the User Interface (book by Ben </a:t>
            </a:r>
            <a:r>
              <a:rPr lang="en-NZ" baseline="0" dirty="0" err="1"/>
              <a:t>Shneiderman</a:t>
            </a:r>
            <a:r>
              <a:rPr lang="en-NZ" baseline="0" dirty="0"/>
              <a:t> and Catherine </a:t>
            </a:r>
            <a:r>
              <a:rPr lang="en-NZ" baseline="0" dirty="0" err="1"/>
              <a:t>Plaisant</a:t>
            </a:r>
            <a:r>
              <a:rPr lang="en-NZ" baseline="0" dirty="0"/>
              <a:t>)</a:t>
            </a:r>
            <a:endParaRPr lang="en-NZ" dirty="0"/>
          </a:p>
        </p:txBody>
      </p:sp>
      <p:sp>
        <p:nvSpPr>
          <p:cNvPr id="4" name="Slide Number Placeholder 3"/>
          <p:cNvSpPr>
            <a:spLocks noGrp="1"/>
          </p:cNvSpPr>
          <p:nvPr>
            <p:ph type="sldNum" sz="quarter" idx="10"/>
          </p:nvPr>
        </p:nvSpPr>
        <p:spPr/>
        <p:txBody>
          <a:bodyPr/>
          <a:lstStyle/>
          <a:p>
            <a:fld id="{D72E05FE-A5AA-4FDE-951E-26DE973BE3C2}" type="slidenum">
              <a:rPr lang="en-NZ" smtClean="0"/>
              <a:t>19</a:t>
            </a:fld>
            <a:endParaRPr lang="en-NZ"/>
          </a:p>
        </p:txBody>
      </p:sp>
    </p:spTree>
    <p:extLst>
      <p:ext uri="{BB962C8B-B14F-4D97-AF65-F5344CB8AC3E}">
        <p14:creationId xmlns:p14="http://schemas.microsoft.com/office/powerpoint/2010/main" val="1330402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874090-4623-4557-83A5-D63B1561C021}" type="datetimeFigureOut">
              <a:rPr lang="en-NZ" smtClean="0"/>
              <a:t>22/02/2021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12753072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74090-4623-4557-83A5-D63B1561C021}" type="datetimeFigureOut">
              <a:rPr lang="en-NZ" smtClean="0"/>
              <a:t>22/02/2021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275608427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74090-4623-4557-83A5-D63B1561C021}" type="datetimeFigureOut">
              <a:rPr lang="en-NZ" smtClean="0"/>
              <a:t>22/02/2021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423044087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74090-4623-4557-83A5-D63B1561C021}" type="datetimeFigureOut">
              <a:rPr lang="en-NZ" smtClean="0"/>
              <a:t>22/02/2021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313852726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874090-4623-4557-83A5-D63B1561C021}" type="datetimeFigureOut">
              <a:rPr lang="en-NZ" smtClean="0"/>
              <a:t>22/02/2021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39704339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874090-4623-4557-83A5-D63B1561C021}" type="datetimeFigureOut">
              <a:rPr lang="en-NZ" smtClean="0"/>
              <a:t>22/02/2021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95597954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74090-4623-4557-83A5-D63B1561C021}" type="datetimeFigureOut">
              <a:rPr lang="en-NZ" smtClean="0"/>
              <a:t>22/02/2021</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20357017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874090-4623-4557-83A5-D63B1561C021}" type="datetimeFigureOut">
              <a:rPr lang="en-NZ" smtClean="0"/>
              <a:t>22/02/2021</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46158794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74090-4623-4557-83A5-D63B1561C021}" type="datetimeFigureOut">
              <a:rPr lang="en-NZ" smtClean="0"/>
              <a:t>22/02/2021</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6169334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C874090-4623-4557-83A5-D63B1561C021}" type="datetimeFigureOut">
              <a:rPr lang="en-NZ" smtClean="0"/>
              <a:t>22/02/2021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38615869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C874090-4623-4557-83A5-D63B1561C021}" type="datetimeFigureOut">
              <a:rPr lang="en-NZ" smtClean="0"/>
              <a:t>22/02/2021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88DD57-4D19-4334-89ED-2C05CA6819D6}" type="slidenum">
              <a:rPr lang="en-NZ" smtClean="0"/>
              <a:t>‹#›</a:t>
            </a:fld>
            <a:endParaRPr lang="en-NZ"/>
          </a:p>
        </p:txBody>
      </p:sp>
    </p:spTree>
    <p:extLst>
      <p:ext uri="{BB962C8B-B14F-4D97-AF65-F5344CB8AC3E}">
        <p14:creationId xmlns:p14="http://schemas.microsoft.com/office/powerpoint/2010/main" val="28761833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C874090-4623-4557-83A5-D63B1561C021}" type="datetimeFigureOut">
              <a:rPr lang="en-NZ" smtClean="0"/>
              <a:t>22/02/2021</a:t>
            </a:fld>
            <a:endParaRPr lang="en-NZ"/>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688DD57-4D19-4334-89ED-2C05CA6819D6}" type="slidenum">
              <a:rPr lang="en-NZ" smtClean="0"/>
              <a:t>‹#›</a:t>
            </a:fld>
            <a:endParaRPr lang="en-NZ"/>
          </a:p>
        </p:txBody>
      </p:sp>
    </p:spTree>
    <p:extLst>
      <p:ext uri="{BB962C8B-B14F-4D97-AF65-F5344CB8AC3E}">
        <p14:creationId xmlns:p14="http://schemas.microsoft.com/office/powerpoint/2010/main" val="1340188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interaction-design.org/literature/article/user-interface-design-guidelines-10-rules-of-thumb"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uxpin.com/studio/blog/ui-design-princip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2;p26"/>
          <p:cNvSpPr txBox="1">
            <a:spLocks noGrp="1"/>
          </p:cNvSpPr>
          <p:nvPr>
            <p:ph type="ctrTitle"/>
          </p:nvPr>
        </p:nvSpPr>
        <p:spPr>
          <a:xfrm>
            <a:off x="0" y="295634"/>
            <a:ext cx="9144000" cy="2235709"/>
          </a:xfrm>
          <a:prstGeom prst="rect">
            <a:avLst/>
          </a:prstGeom>
        </p:spPr>
        <p:txBody>
          <a:bodyPr spcFirstLastPara="1" vert="horz" wrap="square" lIns="68569" tIns="68569" rIns="68569" bIns="68569" rtlCol="0" anchor="b" anchorCtr="0">
            <a:noAutofit/>
          </a:bodyPr>
          <a:lstStyle/>
          <a:p>
            <a:pPr>
              <a:spcBef>
                <a:spcPts val="0"/>
              </a:spcBef>
            </a:pPr>
            <a:r>
              <a:rPr lang="en" sz="6000" b="1" dirty="0">
                <a:solidFill>
                  <a:srgbClr val="FF5722"/>
                </a:solidFill>
                <a:latin typeface="Bookman Old Style" panose="02050604050505020204" pitchFamily="18" charset="0"/>
                <a:ea typeface="Alfa Slab One"/>
                <a:cs typeface="Adobe Devanagari" panose="02040503050201020203" pitchFamily="18" charset="0"/>
                <a:sym typeface="Alfa Slab One"/>
              </a:rPr>
              <a:t>UI &amp; UX -</a:t>
            </a:r>
            <a:endParaRPr sz="6000" b="1" dirty="0">
              <a:solidFill>
                <a:srgbClr val="FF5722"/>
              </a:solidFill>
              <a:latin typeface="Bookman Old Style" panose="02050604050505020204" pitchFamily="18" charset="0"/>
              <a:ea typeface="Alfa Slab One"/>
              <a:cs typeface="Adobe Devanagari" panose="02040503050201020203" pitchFamily="18" charset="0"/>
              <a:sym typeface="Alfa Slab One"/>
            </a:endParaRPr>
          </a:p>
          <a:p>
            <a:pPr>
              <a:spcBef>
                <a:spcPts val="0"/>
              </a:spcBef>
            </a:pPr>
            <a:r>
              <a:rPr lang="en" sz="6000" b="1" dirty="0">
                <a:solidFill>
                  <a:srgbClr val="FF5722"/>
                </a:solidFill>
                <a:latin typeface="Bookman Old Style" panose="02050604050505020204" pitchFamily="18" charset="0"/>
                <a:ea typeface="Alfa Slab One"/>
                <a:cs typeface="Adobe Devanagari" panose="02040503050201020203" pitchFamily="18" charset="0"/>
                <a:sym typeface="Alfa Slab One"/>
              </a:rPr>
              <a:t>UX Design Principles</a:t>
            </a:r>
            <a:endParaRPr sz="6000" b="1" dirty="0">
              <a:solidFill>
                <a:srgbClr val="FF5722"/>
              </a:solidFill>
              <a:latin typeface="Bookman Old Style" panose="02050604050505020204" pitchFamily="18" charset="0"/>
              <a:ea typeface="Alfa Slab One"/>
              <a:cs typeface="Adobe Devanagari" panose="02040503050201020203" pitchFamily="18" charset="0"/>
              <a:sym typeface="Alfa Slab One"/>
            </a:endParaRPr>
          </a:p>
        </p:txBody>
      </p:sp>
      <p:sp>
        <p:nvSpPr>
          <p:cNvPr id="6" name="Google Shape;113;p26"/>
          <p:cNvSpPr txBox="1">
            <a:spLocks noGrp="1"/>
          </p:cNvSpPr>
          <p:nvPr>
            <p:ph type="subTitle" idx="1"/>
          </p:nvPr>
        </p:nvSpPr>
        <p:spPr>
          <a:xfrm>
            <a:off x="0" y="2738752"/>
            <a:ext cx="9144000" cy="550125"/>
          </a:xfrm>
          <a:prstGeom prst="rect">
            <a:avLst/>
          </a:prstGeom>
        </p:spPr>
        <p:txBody>
          <a:bodyPr spcFirstLastPara="1" vert="horz" wrap="square" lIns="68569" tIns="68569" rIns="68569" bIns="68569" rtlCol="0" anchor="t" anchorCtr="0">
            <a:noAutofit/>
          </a:bodyPr>
          <a:lstStyle/>
          <a:p>
            <a:pPr>
              <a:spcBef>
                <a:spcPts val="0"/>
              </a:spcBef>
            </a:pPr>
            <a:r>
              <a:rPr lang="en" sz="2400" dirty="0"/>
              <a:t>ITUX5.210 User Experience &amp; User Interface Design</a:t>
            </a:r>
            <a:endParaRPr sz="2400" dirty="0"/>
          </a:p>
        </p:txBody>
      </p:sp>
    </p:spTree>
    <p:extLst>
      <p:ext uri="{BB962C8B-B14F-4D97-AF65-F5344CB8AC3E}">
        <p14:creationId xmlns:p14="http://schemas.microsoft.com/office/powerpoint/2010/main" val="59999061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Principles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923330"/>
          </a:xfrm>
          <a:prstGeom prst="rect">
            <a:avLst/>
          </a:prstGeom>
          <a:noFill/>
        </p:spPr>
        <p:txBody>
          <a:bodyPr wrap="square" rtlCol="0">
            <a:spAutoFit/>
          </a:bodyPr>
          <a:lstStyle/>
          <a:p>
            <a:pPr>
              <a:buClr>
                <a:schemeClr val="tx1"/>
              </a:buClr>
            </a:pPr>
            <a:r>
              <a:rPr lang="en-NZ" dirty="0"/>
              <a:t>Guidelines are quite targeted and focus on specific issues, however fundamental principles help provide more clarity and encourage thoughtful discussion and insight into various interface design challenges, as faced by a UX/UI designer.</a:t>
            </a:r>
          </a:p>
        </p:txBody>
      </p:sp>
      <p:sp>
        <p:nvSpPr>
          <p:cNvPr id="26" name="TextBox 25"/>
          <p:cNvSpPr txBox="1"/>
          <p:nvPr/>
        </p:nvSpPr>
        <p:spPr>
          <a:xfrm>
            <a:off x="0" y="1768780"/>
            <a:ext cx="9144000" cy="923330"/>
          </a:xfrm>
          <a:prstGeom prst="rect">
            <a:avLst/>
          </a:prstGeom>
          <a:noFill/>
        </p:spPr>
        <p:txBody>
          <a:bodyPr wrap="square" rtlCol="0">
            <a:spAutoFit/>
          </a:bodyPr>
          <a:lstStyle/>
          <a:p>
            <a:pPr marL="342900" indent="-342900">
              <a:buClr>
                <a:schemeClr val="tx1"/>
              </a:buClr>
              <a:buFont typeface="+mj-lt"/>
              <a:buAutoNum type="arabicPeriod"/>
            </a:pPr>
            <a:r>
              <a:rPr lang="en-NZ" dirty="0">
                <a:solidFill>
                  <a:srgbClr val="00B0F0"/>
                </a:solidFill>
              </a:rPr>
              <a:t>Determine the users skill level</a:t>
            </a:r>
            <a:br>
              <a:rPr lang="en-NZ" dirty="0">
                <a:solidFill>
                  <a:srgbClr val="00B0F0"/>
                </a:solidFill>
              </a:rPr>
            </a:br>
            <a:r>
              <a:rPr lang="en-NZ" dirty="0"/>
              <a:t>Do not assume you know your users. Interview, evaluate and formulate your users. Characterise the users (age, sex, education, physical and cognitive abilities etc.)</a:t>
            </a:r>
            <a:endParaRPr lang="en-NZ" dirty="0">
              <a:solidFill>
                <a:srgbClr val="00B0F0"/>
              </a:solidFill>
            </a:endParaRPr>
          </a:p>
        </p:txBody>
      </p:sp>
      <p:sp>
        <p:nvSpPr>
          <p:cNvPr id="27" name="TextBox 26"/>
          <p:cNvSpPr txBox="1"/>
          <p:nvPr/>
        </p:nvSpPr>
        <p:spPr>
          <a:xfrm>
            <a:off x="0" y="2667533"/>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Novice or first time users</a:t>
            </a:r>
          </a:p>
        </p:txBody>
      </p:sp>
      <p:sp>
        <p:nvSpPr>
          <p:cNvPr id="28" name="TextBox 27"/>
          <p:cNvSpPr txBox="1"/>
          <p:nvPr/>
        </p:nvSpPr>
        <p:spPr>
          <a:xfrm>
            <a:off x="0" y="2966087"/>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Knowledgeable Intermittent users</a:t>
            </a:r>
          </a:p>
        </p:txBody>
      </p:sp>
      <p:sp>
        <p:nvSpPr>
          <p:cNvPr id="14" name="TextBox 13"/>
          <p:cNvSpPr txBox="1"/>
          <p:nvPr/>
        </p:nvSpPr>
        <p:spPr>
          <a:xfrm>
            <a:off x="0" y="3264641"/>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Expert frequent users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256" y="2999077"/>
            <a:ext cx="2314575" cy="1866900"/>
          </a:xfrm>
          <a:prstGeom prst="rect">
            <a:avLst/>
          </a:prstGeom>
        </p:spPr>
      </p:pic>
      <p:sp>
        <p:nvSpPr>
          <p:cNvPr id="4" name="Line Callout 3 3"/>
          <p:cNvSpPr/>
          <p:nvPr/>
        </p:nvSpPr>
        <p:spPr>
          <a:xfrm flipH="1">
            <a:off x="1180406" y="4285172"/>
            <a:ext cx="3768134" cy="321277"/>
          </a:xfrm>
          <a:prstGeom prst="borderCallout3">
            <a:avLst>
              <a:gd name="adj1" fmla="val 18750"/>
              <a:gd name="adj2" fmla="val -3480"/>
              <a:gd name="adj3" fmla="val 18750"/>
              <a:gd name="adj4" fmla="val -10340"/>
              <a:gd name="adj5" fmla="val -150726"/>
              <a:gd name="adj6" fmla="val -21320"/>
              <a:gd name="adj7" fmla="val -148697"/>
              <a:gd name="adj8" fmla="val -35445"/>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The questionable Principals’ principles</a:t>
            </a:r>
          </a:p>
        </p:txBody>
      </p:sp>
    </p:spTree>
    <p:extLst>
      <p:ext uri="{BB962C8B-B14F-4D97-AF65-F5344CB8AC3E}">
        <p14:creationId xmlns:p14="http://schemas.microsoft.com/office/powerpoint/2010/main" val="28971031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Principles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923330"/>
          </a:xfrm>
          <a:prstGeom prst="rect">
            <a:avLst/>
          </a:prstGeom>
          <a:noFill/>
        </p:spPr>
        <p:txBody>
          <a:bodyPr wrap="square" rtlCol="0">
            <a:spAutoFit/>
          </a:bodyPr>
          <a:lstStyle/>
          <a:p>
            <a:pPr>
              <a:buClr>
                <a:schemeClr val="tx1"/>
              </a:buClr>
            </a:pPr>
            <a:r>
              <a:rPr lang="en-NZ" dirty="0"/>
              <a:t>Guidelines are quite targeted and focus on specific issues, however fundamental principles help provide more clarity and encourage thoughtful discussion and insight into various interface design challenges, as faced by a UX/UI designer.</a:t>
            </a:r>
          </a:p>
        </p:txBody>
      </p:sp>
      <p:sp>
        <p:nvSpPr>
          <p:cNvPr id="26" name="TextBox 25"/>
          <p:cNvSpPr txBox="1"/>
          <p:nvPr/>
        </p:nvSpPr>
        <p:spPr>
          <a:xfrm>
            <a:off x="0" y="1768780"/>
            <a:ext cx="9144000" cy="923330"/>
          </a:xfrm>
          <a:prstGeom prst="rect">
            <a:avLst/>
          </a:prstGeom>
          <a:noFill/>
        </p:spPr>
        <p:txBody>
          <a:bodyPr wrap="square" rtlCol="0">
            <a:spAutoFit/>
          </a:bodyPr>
          <a:lstStyle/>
          <a:p>
            <a:pPr marL="342900" indent="-342900">
              <a:buClr>
                <a:schemeClr val="tx1"/>
              </a:buClr>
              <a:buFont typeface="+mj-lt"/>
              <a:buAutoNum type="arabicPeriod" startAt="2"/>
            </a:pPr>
            <a:r>
              <a:rPr lang="en-NZ" dirty="0">
                <a:solidFill>
                  <a:srgbClr val="00B0F0"/>
                </a:solidFill>
              </a:rPr>
              <a:t>Identify the tasks</a:t>
            </a:r>
            <a:br>
              <a:rPr lang="en-NZ" dirty="0">
                <a:solidFill>
                  <a:srgbClr val="00B0F0"/>
                </a:solidFill>
              </a:rPr>
            </a:br>
            <a:r>
              <a:rPr lang="en-NZ" dirty="0"/>
              <a:t>With the user profile well characterised, the next step for the developers is to clearly identify the tasks to be carried out.</a:t>
            </a:r>
            <a:endParaRPr lang="en-NZ" dirty="0">
              <a:solidFill>
                <a:srgbClr val="00B0F0"/>
              </a:solidFill>
            </a:endParaRPr>
          </a:p>
        </p:txBody>
      </p:sp>
      <p:sp>
        <p:nvSpPr>
          <p:cNvPr id="27" name="TextBox 26"/>
          <p:cNvSpPr txBox="1"/>
          <p:nvPr/>
        </p:nvSpPr>
        <p:spPr>
          <a:xfrm>
            <a:off x="0" y="2667533"/>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All identified tasks have their frequency of use and impact estimated</a:t>
            </a:r>
          </a:p>
        </p:txBody>
      </p:sp>
      <p:sp>
        <p:nvSpPr>
          <p:cNvPr id="28" name="TextBox 27"/>
          <p:cNvSpPr txBox="1"/>
          <p:nvPr/>
        </p:nvSpPr>
        <p:spPr>
          <a:xfrm>
            <a:off x="0" y="2966087"/>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Special keys or shortcuts may be assigned to frequent tasks or activities</a:t>
            </a:r>
          </a:p>
        </p:txBody>
      </p:sp>
      <p:sp>
        <p:nvSpPr>
          <p:cNvPr id="14" name="TextBox 13"/>
          <p:cNvSpPr txBox="1"/>
          <p:nvPr/>
        </p:nvSpPr>
        <p:spPr>
          <a:xfrm>
            <a:off x="0" y="3264641"/>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Less frequently tasks my involve longer/multiple key strokes for shortcuts</a:t>
            </a:r>
          </a:p>
          <a:p>
            <a:pPr marL="1200150" lvl="2" indent="-285750">
              <a:buClr>
                <a:schemeClr val="tx1"/>
              </a:buClr>
              <a:buFont typeface="Arial" panose="020B0604020202020204" pitchFamily="34" charset="0"/>
              <a:buChar char="•"/>
            </a:pPr>
            <a:r>
              <a:rPr lang="en-NZ" dirty="0"/>
              <a:t>Infrequent tasks may be buried deeper in the menu structure</a:t>
            </a:r>
          </a:p>
        </p:txBody>
      </p:sp>
    </p:spTree>
    <p:extLst>
      <p:ext uri="{BB962C8B-B14F-4D97-AF65-F5344CB8AC3E}">
        <p14:creationId xmlns:p14="http://schemas.microsoft.com/office/powerpoint/2010/main" val="220020549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Principles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923330"/>
          </a:xfrm>
          <a:prstGeom prst="rect">
            <a:avLst/>
          </a:prstGeom>
          <a:noFill/>
        </p:spPr>
        <p:txBody>
          <a:bodyPr wrap="square" rtlCol="0">
            <a:spAutoFit/>
          </a:bodyPr>
          <a:lstStyle/>
          <a:p>
            <a:pPr>
              <a:buClr>
                <a:schemeClr val="tx1"/>
              </a:buClr>
            </a:pPr>
            <a:r>
              <a:rPr lang="en-NZ" dirty="0"/>
              <a:t>Guidelines are quite targeted and focus on specific issues, however fundamental principles help provide more clarity and encourage thoughtful discussion and insight into various interface design challenges, as faced by a UX/UI designer.</a:t>
            </a:r>
          </a:p>
        </p:txBody>
      </p:sp>
      <p:sp>
        <p:nvSpPr>
          <p:cNvPr id="26" name="TextBox 25"/>
          <p:cNvSpPr txBox="1"/>
          <p:nvPr/>
        </p:nvSpPr>
        <p:spPr>
          <a:xfrm>
            <a:off x="0" y="1768780"/>
            <a:ext cx="9144000" cy="646331"/>
          </a:xfrm>
          <a:prstGeom prst="rect">
            <a:avLst/>
          </a:prstGeom>
          <a:noFill/>
        </p:spPr>
        <p:txBody>
          <a:bodyPr wrap="square" rtlCol="0">
            <a:spAutoFit/>
          </a:bodyPr>
          <a:lstStyle/>
          <a:p>
            <a:pPr marL="342900" indent="-342900">
              <a:buClr>
                <a:schemeClr val="tx1"/>
              </a:buClr>
              <a:buFont typeface="+mj-lt"/>
              <a:buAutoNum type="arabicPeriod" startAt="3"/>
            </a:pPr>
            <a:r>
              <a:rPr lang="en-NZ" dirty="0">
                <a:solidFill>
                  <a:srgbClr val="00B0F0"/>
                </a:solidFill>
              </a:rPr>
              <a:t>Choose an Interaction Style</a:t>
            </a:r>
            <a:br>
              <a:rPr lang="en-NZ" dirty="0">
                <a:solidFill>
                  <a:srgbClr val="00B0F0"/>
                </a:solidFill>
              </a:rPr>
            </a:br>
            <a:r>
              <a:rPr lang="en-NZ" dirty="0"/>
              <a:t>With users and tasks well quantified, the next step is to decide on the interaction style.</a:t>
            </a:r>
            <a:endParaRPr lang="en-NZ" dirty="0">
              <a:solidFill>
                <a:srgbClr val="00B0F0"/>
              </a:solidFill>
            </a:endParaRPr>
          </a:p>
        </p:txBody>
      </p:sp>
      <p:sp>
        <p:nvSpPr>
          <p:cNvPr id="27" name="TextBox 26"/>
          <p:cNvSpPr txBox="1"/>
          <p:nvPr/>
        </p:nvSpPr>
        <p:spPr>
          <a:xfrm>
            <a:off x="0" y="2667533"/>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Direct Manipulation</a:t>
            </a:r>
          </a:p>
        </p:txBody>
      </p:sp>
      <p:sp>
        <p:nvSpPr>
          <p:cNvPr id="28" name="TextBox 27"/>
          <p:cNvSpPr txBox="1"/>
          <p:nvPr/>
        </p:nvSpPr>
        <p:spPr>
          <a:xfrm>
            <a:off x="0" y="2966238"/>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Menu Selection</a:t>
            </a:r>
          </a:p>
        </p:txBody>
      </p:sp>
      <p:sp>
        <p:nvSpPr>
          <p:cNvPr id="14" name="TextBox 13"/>
          <p:cNvSpPr txBox="1"/>
          <p:nvPr/>
        </p:nvSpPr>
        <p:spPr>
          <a:xfrm>
            <a:off x="0" y="3264943"/>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Form Fill-in</a:t>
            </a:r>
          </a:p>
        </p:txBody>
      </p:sp>
      <p:sp>
        <p:nvSpPr>
          <p:cNvPr id="8" name="TextBox 7"/>
          <p:cNvSpPr txBox="1"/>
          <p:nvPr/>
        </p:nvSpPr>
        <p:spPr>
          <a:xfrm>
            <a:off x="0" y="3563648"/>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Command Language</a:t>
            </a:r>
          </a:p>
        </p:txBody>
      </p:sp>
      <p:sp>
        <p:nvSpPr>
          <p:cNvPr id="9" name="TextBox 8"/>
          <p:cNvSpPr txBox="1"/>
          <p:nvPr/>
        </p:nvSpPr>
        <p:spPr>
          <a:xfrm>
            <a:off x="0" y="3862355"/>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Natural Language</a:t>
            </a:r>
          </a:p>
        </p:txBody>
      </p:sp>
    </p:spTree>
    <p:extLst>
      <p:ext uri="{BB962C8B-B14F-4D97-AF65-F5344CB8AC3E}">
        <p14:creationId xmlns:p14="http://schemas.microsoft.com/office/powerpoint/2010/main" val="191602706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4"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Principles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923330"/>
          </a:xfrm>
          <a:prstGeom prst="rect">
            <a:avLst/>
          </a:prstGeom>
          <a:noFill/>
        </p:spPr>
        <p:txBody>
          <a:bodyPr wrap="square" rtlCol="0">
            <a:spAutoFit/>
          </a:bodyPr>
          <a:lstStyle/>
          <a:p>
            <a:pPr>
              <a:buClr>
                <a:schemeClr val="tx1"/>
              </a:buClr>
            </a:pPr>
            <a:r>
              <a:rPr lang="en-NZ" dirty="0"/>
              <a:t>Guidelines are quite targeted and focus on specific issues, however fundamental principles help provide more clarity and encourage thoughtful discussion and insight into various interface design challenges, as faced by a UX/UI designer.</a:t>
            </a:r>
          </a:p>
        </p:txBody>
      </p:sp>
      <p:sp>
        <p:nvSpPr>
          <p:cNvPr id="26" name="TextBox 25"/>
          <p:cNvSpPr txBox="1"/>
          <p:nvPr/>
        </p:nvSpPr>
        <p:spPr>
          <a:xfrm>
            <a:off x="0" y="1768780"/>
            <a:ext cx="9144000" cy="646331"/>
          </a:xfrm>
          <a:prstGeom prst="rect">
            <a:avLst/>
          </a:prstGeom>
          <a:noFill/>
        </p:spPr>
        <p:txBody>
          <a:bodyPr wrap="square" rtlCol="0">
            <a:spAutoFit/>
          </a:bodyPr>
          <a:lstStyle/>
          <a:p>
            <a:pPr marL="342900" indent="-342900">
              <a:buClr>
                <a:schemeClr val="tx1"/>
              </a:buClr>
              <a:buFont typeface="+mj-lt"/>
              <a:buAutoNum type="arabicPeriod" startAt="4"/>
            </a:pPr>
            <a:r>
              <a:rPr lang="en-NZ" dirty="0">
                <a:solidFill>
                  <a:srgbClr val="00B0F0"/>
                </a:solidFill>
              </a:rPr>
              <a:t>The Eight Golden Rules of Interface Design</a:t>
            </a:r>
            <a:br>
              <a:rPr lang="en-NZ" dirty="0">
                <a:solidFill>
                  <a:srgbClr val="00B0F0"/>
                </a:solidFill>
              </a:rPr>
            </a:br>
            <a:r>
              <a:rPr lang="en-NZ" dirty="0"/>
              <a:t>With users and tasks well quantified, the next step is to decide on the interaction style.</a:t>
            </a:r>
            <a:endParaRPr lang="en-NZ" dirty="0">
              <a:solidFill>
                <a:srgbClr val="00B0F0"/>
              </a:solidFill>
            </a:endParaRPr>
          </a:p>
        </p:txBody>
      </p:sp>
      <p:sp>
        <p:nvSpPr>
          <p:cNvPr id="27" name="TextBox 26"/>
          <p:cNvSpPr txBox="1"/>
          <p:nvPr/>
        </p:nvSpPr>
        <p:spPr>
          <a:xfrm>
            <a:off x="0" y="2667533"/>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Strive for Consistency</a:t>
            </a:r>
          </a:p>
        </p:txBody>
      </p:sp>
      <p:sp>
        <p:nvSpPr>
          <p:cNvPr id="28" name="TextBox 27"/>
          <p:cNvSpPr txBox="1"/>
          <p:nvPr/>
        </p:nvSpPr>
        <p:spPr>
          <a:xfrm>
            <a:off x="0" y="2959626"/>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Universal Usability</a:t>
            </a:r>
          </a:p>
        </p:txBody>
      </p:sp>
      <p:sp>
        <p:nvSpPr>
          <p:cNvPr id="14" name="TextBox 13"/>
          <p:cNvSpPr txBox="1"/>
          <p:nvPr/>
        </p:nvSpPr>
        <p:spPr>
          <a:xfrm>
            <a:off x="0" y="3251719"/>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Informative Feedback</a:t>
            </a:r>
          </a:p>
        </p:txBody>
      </p:sp>
      <p:sp>
        <p:nvSpPr>
          <p:cNvPr id="8" name="TextBox 7"/>
          <p:cNvSpPr txBox="1"/>
          <p:nvPr/>
        </p:nvSpPr>
        <p:spPr>
          <a:xfrm>
            <a:off x="0" y="3543812"/>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Dialogs yield Closure</a:t>
            </a:r>
          </a:p>
        </p:txBody>
      </p:sp>
      <p:sp>
        <p:nvSpPr>
          <p:cNvPr id="9" name="TextBox 8"/>
          <p:cNvSpPr txBox="1"/>
          <p:nvPr/>
        </p:nvSpPr>
        <p:spPr>
          <a:xfrm>
            <a:off x="0" y="3835905"/>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Prevent Errors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187" y="2513703"/>
            <a:ext cx="1761162" cy="2469221"/>
          </a:xfrm>
          <a:prstGeom prst="rect">
            <a:avLst/>
          </a:prstGeom>
        </p:spPr>
      </p:pic>
      <p:sp>
        <p:nvSpPr>
          <p:cNvPr id="11" name="TextBox 10"/>
          <p:cNvSpPr txBox="1"/>
          <p:nvPr/>
        </p:nvSpPr>
        <p:spPr>
          <a:xfrm>
            <a:off x="0" y="4127998"/>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Permit easy reversal of actions (Undo)</a:t>
            </a:r>
          </a:p>
        </p:txBody>
      </p:sp>
      <p:sp>
        <p:nvSpPr>
          <p:cNvPr id="12" name="TextBox 11"/>
          <p:cNvSpPr txBox="1"/>
          <p:nvPr/>
        </p:nvSpPr>
        <p:spPr>
          <a:xfrm>
            <a:off x="0" y="4420091"/>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Support internal locus of control</a:t>
            </a:r>
          </a:p>
        </p:txBody>
      </p:sp>
      <p:sp>
        <p:nvSpPr>
          <p:cNvPr id="13" name="TextBox 12"/>
          <p:cNvSpPr txBox="1"/>
          <p:nvPr/>
        </p:nvSpPr>
        <p:spPr>
          <a:xfrm>
            <a:off x="0" y="4712184"/>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Reduce or eliminate memory load</a:t>
            </a:r>
          </a:p>
        </p:txBody>
      </p:sp>
    </p:spTree>
    <p:extLst>
      <p:ext uri="{BB962C8B-B14F-4D97-AF65-F5344CB8AC3E}">
        <p14:creationId xmlns:p14="http://schemas.microsoft.com/office/powerpoint/2010/main" val="142546431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4" grpId="0"/>
      <p:bldP spid="8" grpId="0"/>
      <p:bldP spid="9"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Principles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923330"/>
          </a:xfrm>
          <a:prstGeom prst="rect">
            <a:avLst/>
          </a:prstGeom>
          <a:noFill/>
        </p:spPr>
        <p:txBody>
          <a:bodyPr wrap="square" rtlCol="0">
            <a:spAutoFit/>
          </a:bodyPr>
          <a:lstStyle/>
          <a:p>
            <a:pPr>
              <a:buClr>
                <a:schemeClr val="tx1"/>
              </a:buClr>
            </a:pPr>
            <a:r>
              <a:rPr lang="en-NZ" dirty="0"/>
              <a:t>Guidelines are quite targeted and focus on specific issues, however fundamental principles help provide more clarity and encourage thoughtful discussion and insight into various interface design challenges, as faced by a UX/UI designer.</a:t>
            </a:r>
          </a:p>
        </p:txBody>
      </p:sp>
      <p:sp>
        <p:nvSpPr>
          <p:cNvPr id="26" name="TextBox 25"/>
          <p:cNvSpPr txBox="1"/>
          <p:nvPr/>
        </p:nvSpPr>
        <p:spPr>
          <a:xfrm>
            <a:off x="0" y="1768780"/>
            <a:ext cx="9144000" cy="1200329"/>
          </a:xfrm>
          <a:prstGeom prst="rect">
            <a:avLst/>
          </a:prstGeom>
          <a:noFill/>
        </p:spPr>
        <p:txBody>
          <a:bodyPr wrap="square" rtlCol="0">
            <a:spAutoFit/>
          </a:bodyPr>
          <a:lstStyle/>
          <a:p>
            <a:pPr marL="342900" indent="-342900">
              <a:buClr>
                <a:schemeClr val="tx1"/>
              </a:buClr>
              <a:buFont typeface="+mj-lt"/>
              <a:buAutoNum type="arabicPeriod" startAt="5"/>
            </a:pPr>
            <a:r>
              <a:rPr lang="en-NZ" dirty="0">
                <a:solidFill>
                  <a:srgbClr val="00B0F0"/>
                </a:solidFill>
              </a:rPr>
              <a:t>Retaining human control</a:t>
            </a:r>
            <a:br>
              <a:rPr lang="en-NZ" dirty="0">
                <a:solidFill>
                  <a:srgbClr val="00B0F0"/>
                </a:solidFill>
              </a:rPr>
            </a:br>
            <a:r>
              <a:rPr lang="en-NZ" dirty="0"/>
              <a:t>The objective of a good user interface (or </a:t>
            </a:r>
            <a:r>
              <a:rPr lang="en-NZ" dirty="0">
                <a:solidFill>
                  <a:srgbClr val="00B0F0"/>
                </a:solidFill>
              </a:rPr>
              <a:t>HMI</a:t>
            </a:r>
            <a:r>
              <a:rPr lang="en-NZ" dirty="0"/>
              <a:t> (Human to Machine Interface)) is to minimise or remove as far as possible, tedious/error-prone/hazardous tasks, leaving the (human) user to focus on:</a:t>
            </a:r>
            <a:endParaRPr lang="en-NZ" dirty="0">
              <a:solidFill>
                <a:srgbClr val="00B0F0"/>
              </a:solidFill>
            </a:endParaRPr>
          </a:p>
        </p:txBody>
      </p:sp>
      <p:sp>
        <p:nvSpPr>
          <p:cNvPr id="28" name="TextBox 27"/>
          <p:cNvSpPr txBox="1"/>
          <p:nvPr/>
        </p:nvSpPr>
        <p:spPr>
          <a:xfrm>
            <a:off x="0" y="2959626"/>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Making critical decisions</a:t>
            </a:r>
            <a:endParaRPr lang="en-NZ" dirty="0">
              <a:solidFill>
                <a:srgbClr val="00B0F0"/>
              </a:solidFill>
            </a:endParaRPr>
          </a:p>
        </p:txBody>
      </p:sp>
      <p:sp>
        <p:nvSpPr>
          <p:cNvPr id="14" name="TextBox 13"/>
          <p:cNvSpPr txBox="1"/>
          <p:nvPr/>
        </p:nvSpPr>
        <p:spPr>
          <a:xfrm>
            <a:off x="0" y="3251719"/>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Coping with unexpected events</a:t>
            </a:r>
          </a:p>
        </p:txBody>
      </p:sp>
      <p:sp>
        <p:nvSpPr>
          <p:cNvPr id="8" name="TextBox 7"/>
          <p:cNvSpPr txBox="1"/>
          <p:nvPr/>
        </p:nvSpPr>
        <p:spPr>
          <a:xfrm>
            <a:off x="0" y="3543812"/>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Planning future actions or activities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0227" y="2598294"/>
            <a:ext cx="2334349" cy="2439837"/>
          </a:xfrm>
          <a:prstGeom prst="rect">
            <a:avLst/>
          </a:prstGeom>
        </p:spPr>
      </p:pic>
    </p:spTree>
    <p:extLst>
      <p:ext uri="{BB962C8B-B14F-4D97-AF65-F5344CB8AC3E}">
        <p14:creationId xmlns:p14="http://schemas.microsoft.com/office/powerpoint/2010/main" val="182734359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359075"/>
          </a:xfrm>
        </p:spPr>
        <p:txBody>
          <a:bodyPr>
            <a:noAutofit/>
          </a:bodyPr>
          <a:lstStyle/>
          <a:p>
            <a:r>
              <a:rPr lang="en" dirty="0">
                <a:solidFill>
                  <a:srgbClr val="28A84A"/>
                </a:solidFill>
                <a:latin typeface="Arial Rounded MT Bold" panose="020F0704030504030204" pitchFamily="34" charset="0"/>
              </a:rPr>
              <a:t>Principles</a:t>
            </a:r>
            <a:br>
              <a:rPr lang="en" dirty="0">
                <a:solidFill>
                  <a:srgbClr val="28A84A"/>
                </a:solidFill>
                <a:latin typeface="Arial Rounded MT Bold" panose="020F0704030504030204" pitchFamily="34" charset="0"/>
              </a:rPr>
            </a:br>
            <a:r>
              <a:rPr lang="en" dirty="0">
                <a:solidFill>
                  <a:srgbClr val="28A84A"/>
                </a:solidFill>
                <a:latin typeface="Arial Rounded MT Bold" panose="020F0704030504030204" pitchFamily="34" charset="0"/>
              </a:rPr>
              <a:t>Group time!</a:t>
            </a:r>
            <a:endParaRPr lang="en-NZ" dirty="0">
              <a:solidFill>
                <a:srgbClr val="28A84A"/>
              </a:solidFill>
              <a:latin typeface="Arial Rounded MT Bold" panose="020F0704030504030204" pitchFamily="34" charset="0"/>
            </a:endParaRPr>
          </a:p>
        </p:txBody>
      </p:sp>
      <p:sp>
        <p:nvSpPr>
          <p:cNvPr id="25" name="TextBox 24"/>
          <p:cNvSpPr txBox="1"/>
          <p:nvPr/>
        </p:nvSpPr>
        <p:spPr>
          <a:xfrm>
            <a:off x="0" y="1493394"/>
            <a:ext cx="9144000" cy="2031325"/>
          </a:xfrm>
          <a:prstGeom prst="rect">
            <a:avLst/>
          </a:prstGeom>
          <a:noFill/>
        </p:spPr>
        <p:txBody>
          <a:bodyPr wrap="square" rtlCol="0">
            <a:spAutoFit/>
          </a:bodyPr>
          <a:lstStyle/>
          <a:p>
            <a:pPr>
              <a:buClr>
                <a:schemeClr val="tx1"/>
              </a:buClr>
            </a:pPr>
            <a:r>
              <a:rPr lang="en-NZ" dirty="0"/>
              <a:t>With these Principles in mind, discuss in your groups your </a:t>
            </a:r>
            <a:r>
              <a:rPr lang="en-NZ"/>
              <a:t>different dashboards.</a:t>
            </a:r>
            <a:endParaRPr lang="en-NZ" dirty="0"/>
          </a:p>
          <a:p>
            <a:pPr>
              <a:buClr>
                <a:schemeClr val="tx1"/>
              </a:buClr>
            </a:pPr>
            <a:endParaRPr lang="en-NZ" dirty="0"/>
          </a:p>
          <a:p>
            <a:pPr marL="342900" indent="-342900">
              <a:buClr>
                <a:schemeClr val="tx1"/>
              </a:buClr>
              <a:buFont typeface="+mj-lt"/>
              <a:buAutoNum type="arabicPeriod"/>
            </a:pPr>
            <a:r>
              <a:rPr lang="en-NZ" dirty="0"/>
              <a:t>which Principles do you feel influenced the design of your dashboard?</a:t>
            </a:r>
            <a:br>
              <a:rPr lang="en-NZ" dirty="0"/>
            </a:br>
            <a:r>
              <a:rPr lang="en-NZ" dirty="0"/>
              <a:t>Be specific in terms of identifying positive attributes of your dashboard.</a:t>
            </a:r>
          </a:p>
          <a:p>
            <a:pPr>
              <a:buClr>
                <a:schemeClr val="tx1"/>
              </a:buClr>
            </a:pPr>
            <a:endParaRPr lang="en-NZ" dirty="0"/>
          </a:p>
          <a:p>
            <a:pPr marL="342900" indent="-342900">
              <a:buClr>
                <a:schemeClr val="tx1"/>
              </a:buClr>
              <a:buFont typeface="+mj-lt"/>
              <a:buAutoNum type="arabicPeriod" startAt="2"/>
            </a:pPr>
            <a:r>
              <a:rPr lang="en-NZ" dirty="0"/>
              <a:t>Do you feel any of these principles were overlooked,</a:t>
            </a:r>
            <a:br>
              <a:rPr lang="en-NZ" dirty="0"/>
            </a:br>
            <a:r>
              <a:rPr lang="en-NZ" dirty="0"/>
              <a:t>and if so which ones and how?</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356" y="2275243"/>
            <a:ext cx="1837948" cy="2767590"/>
          </a:xfrm>
          <a:prstGeom prst="rect">
            <a:avLst/>
          </a:prstGeom>
        </p:spPr>
      </p:pic>
    </p:spTree>
    <p:extLst>
      <p:ext uri="{BB962C8B-B14F-4D97-AF65-F5344CB8AC3E}">
        <p14:creationId xmlns:p14="http://schemas.microsoft.com/office/powerpoint/2010/main" val="303764365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Theories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Moving beyond guidelines and principles, people in the UX industry are continuing to develop tested, reliable and broadly useful theories. The topic is large, and so is the number of theories.</a:t>
            </a:r>
          </a:p>
        </p:txBody>
      </p:sp>
      <p:sp>
        <p:nvSpPr>
          <p:cNvPr id="26" name="TextBox 25"/>
          <p:cNvSpPr txBox="1"/>
          <p:nvPr/>
        </p:nvSpPr>
        <p:spPr>
          <a:xfrm>
            <a:off x="0" y="1768780"/>
            <a:ext cx="9144000" cy="646331"/>
          </a:xfrm>
          <a:prstGeom prst="rect">
            <a:avLst/>
          </a:prstGeom>
          <a:noFill/>
        </p:spPr>
        <p:txBody>
          <a:bodyPr wrap="square" rtlCol="0">
            <a:spAutoFit/>
          </a:bodyPr>
          <a:lstStyle/>
          <a:p>
            <a:pPr marL="342900" indent="-342900">
              <a:buClr>
                <a:schemeClr val="tx1"/>
              </a:buClr>
              <a:buFont typeface="+mj-lt"/>
              <a:buAutoNum type="arabicPeriod"/>
            </a:pPr>
            <a:r>
              <a:rPr lang="en-NZ" dirty="0">
                <a:solidFill>
                  <a:srgbClr val="00B0F0"/>
                </a:solidFill>
              </a:rPr>
              <a:t>Theory types</a:t>
            </a:r>
            <a:br>
              <a:rPr lang="en-NZ" dirty="0">
                <a:solidFill>
                  <a:srgbClr val="00B0F0"/>
                </a:solidFill>
              </a:rPr>
            </a:br>
            <a:r>
              <a:rPr lang="en-NZ" dirty="0"/>
              <a:t>Theories can be grouped as follows:</a:t>
            </a:r>
            <a:endParaRPr lang="en-NZ" dirty="0">
              <a:solidFill>
                <a:srgbClr val="00B0F0"/>
              </a:solidFill>
            </a:endParaRPr>
          </a:p>
        </p:txBody>
      </p:sp>
      <p:sp>
        <p:nvSpPr>
          <p:cNvPr id="28" name="TextBox 27"/>
          <p:cNvSpPr txBox="1"/>
          <p:nvPr/>
        </p:nvSpPr>
        <p:spPr>
          <a:xfrm>
            <a:off x="0" y="2375819"/>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Predictive		– compare execution time, error rates etc.</a:t>
            </a:r>
            <a:endParaRPr lang="en-NZ" dirty="0">
              <a:solidFill>
                <a:srgbClr val="00B0F0"/>
              </a:solidFill>
            </a:endParaRPr>
          </a:p>
        </p:txBody>
      </p:sp>
      <p:sp>
        <p:nvSpPr>
          <p:cNvPr id="14" name="TextBox 13"/>
          <p:cNvSpPr txBox="1"/>
          <p:nvPr/>
        </p:nvSpPr>
        <p:spPr>
          <a:xfrm>
            <a:off x="0" y="2667912"/>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Descriptive		– Useful for developing new terminology</a:t>
            </a:r>
          </a:p>
        </p:txBody>
      </p:sp>
      <p:sp>
        <p:nvSpPr>
          <p:cNvPr id="8" name="TextBox 7"/>
          <p:cNvSpPr txBox="1"/>
          <p:nvPr/>
        </p:nvSpPr>
        <p:spPr>
          <a:xfrm>
            <a:off x="0" y="2960005"/>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Explanatory	– sequence of events, cause and effect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108" y="2668539"/>
            <a:ext cx="3182093" cy="2474961"/>
          </a:xfrm>
          <a:prstGeom prst="rect">
            <a:avLst/>
          </a:prstGeom>
        </p:spPr>
      </p:pic>
      <p:sp>
        <p:nvSpPr>
          <p:cNvPr id="10" name="TextBox 9"/>
          <p:cNvSpPr txBox="1"/>
          <p:nvPr/>
        </p:nvSpPr>
        <p:spPr>
          <a:xfrm>
            <a:off x="0" y="3252098"/>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Prescriptive 	– guidance for designers choices</a:t>
            </a:r>
          </a:p>
        </p:txBody>
      </p:sp>
    </p:spTree>
    <p:extLst>
      <p:ext uri="{BB962C8B-B14F-4D97-AF65-F5344CB8AC3E}">
        <p14:creationId xmlns:p14="http://schemas.microsoft.com/office/powerpoint/2010/main" val="115842411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Theories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Moving beyond guidelines and principles, people in the UX industry are continuing to develop tested, reliable and broadly useful theories. The topic is large, and so is the number of theories.</a:t>
            </a:r>
          </a:p>
        </p:txBody>
      </p:sp>
      <p:sp>
        <p:nvSpPr>
          <p:cNvPr id="26" name="TextBox 25"/>
          <p:cNvSpPr txBox="1"/>
          <p:nvPr/>
        </p:nvSpPr>
        <p:spPr>
          <a:xfrm>
            <a:off x="0" y="1768780"/>
            <a:ext cx="9144000" cy="646331"/>
          </a:xfrm>
          <a:prstGeom prst="rect">
            <a:avLst/>
          </a:prstGeom>
          <a:noFill/>
        </p:spPr>
        <p:txBody>
          <a:bodyPr wrap="square" rtlCol="0">
            <a:spAutoFit/>
          </a:bodyPr>
          <a:lstStyle/>
          <a:p>
            <a:pPr marL="342900" indent="-342900">
              <a:buClr>
                <a:schemeClr val="tx1"/>
              </a:buClr>
              <a:buFont typeface="+mj-lt"/>
              <a:buAutoNum type="arabicPeriod"/>
            </a:pPr>
            <a:r>
              <a:rPr lang="en-NZ" dirty="0">
                <a:solidFill>
                  <a:srgbClr val="00B0F0"/>
                </a:solidFill>
              </a:rPr>
              <a:t>Theory types</a:t>
            </a:r>
            <a:br>
              <a:rPr lang="en-NZ" dirty="0">
                <a:solidFill>
                  <a:srgbClr val="00B0F0"/>
                </a:solidFill>
              </a:rPr>
            </a:br>
            <a:r>
              <a:rPr lang="en-NZ" dirty="0"/>
              <a:t>Theories can also be grouped as follows:</a:t>
            </a:r>
            <a:endParaRPr lang="en-NZ" dirty="0">
              <a:solidFill>
                <a:srgbClr val="00B0F0"/>
              </a:solidFill>
            </a:endParaRPr>
          </a:p>
        </p:txBody>
      </p:sp>
      <p:sp>
        <p:nvSpPr>
          <p:cNvPr id="28" name="TextBox 27"/>
          <p:cNvSpPr txBox="1"/>
          <p:nvPr/>
        </p:nvSpPr>
        <p:spPr>
          <a:xfrm>
            <a:off x="0" y="2375819"/>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Motor		– pointing with a mouse, keyboard strokes</a:t>
            </a:r>
            <a:endParaRPr lang="en-NZ" dirty="0">
              <a:solidFill>
                <a:srgbClr val="00B0F0"/>
              </a:solidFill>
            </a:endParaRPr>
          </a:p>
        </p:txBody>
      </p:sp>
      <p:sp>
        <p:nvSpPr>
          <p:cNvPr id="14" name="TextBox 13"/>
          <p:cNvSpPr txBox="1"/>
          <p:nvPr/>
        </p:nvSpPr>
        <p:spPr>
          <a:xfrm>
            <a:off x="0" y="2667912"/>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a:t>Perceptual</a:t>
            </a:r>
            <a:r>
              <a:rPr lang="en-NZ" dirty="0"/>
              <a:t>	– locating an object on the display, predicting reading times</a:t>
            </a:r>
          </a:p>
        </p:txBody>
      </p:sp>
      <p:sp>
        <p:nvSpPr>
          <p:cNvPr id="8" name="TextBox 7"/>
          <p:cNvSpPr txBox="1"/>
          <p:nvPr/>
        </p:nvSpPr>
        <p:spPr>
          <a:xfrm>
            <a:off x="0" y="2960005"/>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Cognitive	– sequence of steps to complete a task such as transfer funds</a:t>
            </a:r>
          </a:p>
        </p:txBody>
      </p:sp>
      <p:sp>
        <p:nvSpPr>
          <p:cNvPr id="10" name="TextBox 9"/>
          <p:cNvSpPr txBox="1"/>
          <p:nvPr/>
        </p:nvSpPr>
        <p:spPr>
          <a:xfrm>
            <a:off x="0" y="3252098"/>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Taxonomies – grouping into understandable </a:t>
            </a:r>
            <a:r>
              <a:rPr lang="en-NZ" dirty="0" err="1"/>
              <a:t>catagories</a:t>
            </a:r>
            <a:r>
              <a:rPr lang="en-NZ" dirty="0"/>
              <a:t> e.g. gaming input devices or user personality types (convergent vs divergent)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8814" y="3575263"/>
            <a:ext cx="1214189" cy="14647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352" y="3812082"/>
            <a:ext cx="2079649" cy="130228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5813" y="1359057"/>
            <a:ext cx="1252026" cy="113934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0096" y="3144671"/>
            <a:ext cx="2415541" cy="241554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80337" y="3706106"/>
            <a:ext cx="1176329" cy="1292669"/>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3170" y="1205106"/>
            <a:ext cx="2162175" cy="2057400"/>
          </a:xfrm>
          <a:prstGeom prst="rect">
            <a:avLst/>
          </a:prstGeom>
        </p:spPr>
      </p:pic>
      <p:sp>
        <p:nvSpPr>
          <p:cNvPr id="16" name="Line Callout 3 15"/>
          <p:cNvSpPr/>
          <p:nvPr/>
        </p:nvSpPr>
        <p:spPr>
          <a:xfrm flipH="1">
            <a:off x="5690608" y="1647709"/>
            <a:ext cx="1647592" cy="601709"/>
          </a:xfrm>
          <a:prstGeom prst="borderCallout3">
            <a:avLst>
              <a:gd name="adj1" fmla="val 18750"/>
              <a:gd name="adj2" fmla="val -3480"/>
              <a:gd name="adj3" fmla="val 18750"/>
              <a:gd name="adj4" fmla="val -10340"/>
              <a:gd name="adj5" fmla="val 52695"/>
              <a:gd name="adj6" fmla="val -20009"/>
              <a:gd name="adj7" fmla="val 51134"/>
              <a:gd name="adj8" fmla="val -38504"/>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Incompatible</a:t>
            </a:r>
            <a:br>
              <a:rPr lang="en-NZ" dirty="0"/>
            </a:br>
            <a:r>
              <a:rPr lang="en-NZ" dirty="0"/>
              <a:t>input device</a:t>
            </a:r>
          </a:p>
        </p:txBody>
      </p:sp>
    </p:spTree>
    <p:extLst>
      <p:ext uri="{BB962C8B-B14F-4D97-AF65-F5344CB8AC3E}">
        <p14:creationId xmlns:p14="http://schemas.microsoft.com/office/powerpoint/2010/main" val="230334682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par>
                                <p:cTn id="39" presetID="3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1000" fill="hold"/>
                                        <p:tgtEl>
                                          <p:spTgt spid="11"/>
                                        </p:tgtEl>
                                        <p:attrNameLst>
                                          <p:attrName>ppt_w</p:attrName>
                                        </p:attrNameLst>
                                      </p:cBhvr>
                                      <p:tavLst>
                                        <p:tav tm="0">
                                          <p:val>
                                            <p:fltVal val="0"/>
                                          </p:val>
                                        </p:tav>
                                        <p:tav tm="100000">
                                          <p:val>
                                            <p:strVal val="#ppt_w"/>
                                          </p:val>
                                        </p:tav>
                                      </p:tavLst>
                                    </p:anim>
                                    <p:anim calcmode="lin" valueType="num">
                                      <p:cBhvr>
                                        <p:cTn id="42" dur="1000" fill="hold"/>
                                        <p:tgtEl>
                                          <p:spTgt spid="11"/>
                                        </p:tgtEl>
                                        <p:attrNameLst>
                                          <p:attrName>ppt_h</p:attrName>
                                        </p:attrNameLst>
                                      </p:cBhvr>
                                      <p:tavLst>
                                        <p:tav tm="0">
                                          <p:val>
                                            <p:fltVal val="0"/>
                                          </p:val>
                                        </p:tav>
                                        <p:tav tm="100000">
                                          <p:val>
                                            <p:strVal val="#ppt_h"/>
                                          </p:val>
                                        </p:tav>
                                      </p:tavLst>
                                    </p:anim>
                                    <p:anim calcmode="lin" valueType="num">
                                      <p:cBhvr>
                                        <p:cTn id="43" dur="1000" fill="hold"/>
                                        <p:tgtEl>
                                          <p:spTgt spid="11"/>
                                        </p:tgtEl>
                                        <p:attrNameLst>
                                          <p:attrName>style.rotation</p:attrName>
                                        </p:attrNameLst>
                                      </p:cBhvr>
                                      <p:tavLst>
                                        <p:tav tm="0">
                                          <p:val>
                                            <p:fltVal val="90"/>
                                          </p:val>
                                        </p:tav>
                                        <p:tav tm="100000">
                                          <p:val>
                                            <p:fltVal val="0"/>
                                          </p:val>
                                        </p:tav>
                                      </p:tavLst>
                                    </p:anim>
                                    <p:animEffect transition="in" filter="fade">
                                      <p:cBhvr>
                                        <p:cTn id="44" dur="1000"/>
                                        <p:tgtEl>
                                          <p:spTgt spid="11"/>
                                        </p:tgtEl>
                                      </p:cBhvr>
                                    </p:animEffect>
                                  </p:childTnLst>
                                </p:cTn>
                              </p:par>
                              <p:par>
                                <p:cTn id="45" presetID="3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par>
                                <p:cTn id="51" presetID="3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fltVal val="0"/>
                                          </p:val>
                                        </p:tav>
                                        <p:tav tm="100000">
                                          <p:val>
                                            <p:strVal val="#ppt_h"/>
                                          </p:val>
                                        </p:tav>
                                      </p:tavLst>
                                    </p:anim>
                                    <p:anim calcmode="lin" valueType="num">
                                      <p:cBhvr>
                                        <p:cTn id="55" dur="1000" fill="hold"/>
                                        <p:tgtEl>
                                          <p:spTgt spid="4"/>
                                        </p:tgtEl>
                                        <p:attrNameLst>
                                          <p:attrName>style.rotation</p:attrName>
                                        </p:attrNameLst>
                                      </p:cBhvr>
                                      <p:tavLst>
                                        <p:tav tm="0">
                                          <p:val>
                                            <p:fltVal val="90"/>
                                          </p:val>
                                        </p:tav>
                                        <p:tav tm="100000">
                                          <p:val>
                                            <p:fltVal val="0"/>
                                          </p:val>
                                        </p:tav>
                                      </p:tavLst>
                                    </p:anim>
                                    <p:animEffect transition="in" filter="fade">
                                      <p:cBhvr>
                                        <p:cTn id="56" dur="1000"/>
                                        <p:tgtEl>
                                          <p:spTgt spid="4"/>
                                        </p:tgtEl>
                                      </p:cBhvr>
                                    </p:animEffect>
                                  </p:childTnLst>
                                </p:cTn>
                              </p:par>
                              <p:par>
                                <p:cTn id="57" presetID="31"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1000" fill="hold"/>
                                        <p:tgtEl>
                                          <p:spTgt spid="7"/>
                                        </p:tgtEl>
                                        <p:attrNameLst>
                                          <p:attrName>ppt_w</p:attrName>
                                        </p:attrNameLst>
                                      </p:cBhvr>
                                      <p:tavLst>
                                        <p:tav tm="0">
                                          <p:val>
                                            <p:fltVal val="0"/>
                                          </p:val>
                                        </p:tav>
                                        <p:tav tm="100000">
                                          <p:val>
                                            <p:strVal val="#ppt_w"/>
                                          </p:val>
                                        </p:tav>
                                      </p:tavLst>
                                    </p:anim>
                                    <p:anim calcmode="lin" valueType="num">
                                      <p:cBhvr>
                                        <p:cTn id="60" dur="1000" fill="hold"/>
                                        <p:tgtEl>
                                          <p:spTgt spid="7"/>
                                        </p:tgtEl>
                                        <p:attrNameLst>
                                          <p:attrName>ppt_h</p:attrName>
                                        </p:attrNameLst>
                                      </p:cBhvr>
                                      <p:tavLst>
                                        <p:tav tm="0">
                                          <p:val>
                                            <p:fltVal val="0"/>
                                          </p:val>
                                        </p:tav>
                                        <p:tav tm="100000">
                                          <p:val>
                                            <p:strVal val="#ppt_h"/>
                                          </p:val>
                                        </p:tav>
                                      </p:tavLst>
                                    </p:anim>
                                    <p:anim calcmode="lin" valueType="num">
                                      <p:cBhvr>
                                        <p:cTn id="61" dur="1000" fill="hold"/>
                                        <p:tgtEl>
                                          <p:spTgt spid="7"/>
                                        </p:tgtEl>
                                        <p:attrNameLst>
                                          <p:attrName>style.rotation</p:attrName>
                                        </p:attrNameLst>
                                      </p:cBhvr>
                                      <p:tavLst>
                                        <p:tav tm="0">
                                          <p:val>
                                            <p:fltVal val="90"/>
                                          </p:val>
                                        </p:tav>
                                        <p:tav tm="100000">
                                          <p:val>
                                            <p:fltVal val="0"/>
                                          </p:val>
                                        </p:tav>
                                      </p:tavLst>
                                    </p:anim>
                                    <p:animEffect transition="in" filter="fade">
                                      <p:cBhvr>
                                        <p:cTn id="62" dur="1000"/>
                                        <p:tgtEl>
                                          <p:spTgt spid="7"/>
                                        </p:tgtEl>
                                      </p:cBhvr>
                                    </p:animEffect>
                                  </p:childTnLst>
                                </p:cTn>
                              </p:par>
                              <p:par>
                                <p:cTn id="63" presetID="31"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1000" fill="hold"/>
                                        <p:tgtEl>
                                          <p:spTgt spid="5"/>
                                        </p:tgtEl>
                                        <p:attrNameLst>
                                          <p:attrName>ppt_w</p:attrName>
                                        </p:attrNameLst>
                                      </p:cBhvr>
                                      <p:tavLst>
                                        <p:tav tm="0">
                                          <p:val>
                                            <p:fltVal val="0"/>
                                          </p:val>
                                        </p:tav>
                                        <p:tav tm="100000">
                                          <p:val>
                                            <p:strVal val="#ppt_w"/>
                                          </p:val>
                                        </p:tav>
                                      </p:tavLst>
                                    </p:anim>
                                    <p:anim calcmode="lin" valueType="num">
                                      <p:cBhvr>
                                        <p:cTn id="66" dur="1000" fill="hold"/>
                                        <p:tgtEl>
                                          <p:spTgt spid="5"/>
                                        </p:tgtEl>
                                        <p:attrNameLst>
                                          <p:attrName>ppt_h</p:attrName>
                                        </p:attrNameLst>
                                      </p:cBhvr>
                                      <p:tavLst>
                                        <p:tav tm="0">
                                          <p:val>
                                            <p:fltVal val="0"/>
                                          </p:val>
                                        </p:tav>
                                        <p:tav tm="100000">
                                          <p:val>
                                            <p:strVal val="#ppt_h"/>
                                          </p:val>
                                        </p:tav>
                                      </p:tavLst>
                                    </p:anim>
                                    <p:anim calcmode="lin" valueType="num">
                                      <p:cBhvr>
                                        <p:cTn id="67" dur="1000" fill="hold"/>
                                        <p:tgtEl>
                                          <p:spTgt spid="5"/>
                                        </p:tgtEl>
                                        <p:attrNameLst>
                                          <p:attrName>style.rotation</p:attrName>
                                        </p:attrNameLst>
                                      </p:cBhvr>
                                      <p:tavLst>
                                        <p:tav tm="0">
                                          <p:val>
                                            <p:fltVal val="90"/>
                                          </p:val>
                                        </p:tav>
                                        <p:tav tm="100000">
                                          <p:val>
                                            <p:fltVal val="0"/>
                                          </p:val>
                                        </p:tav>
                                      </p:tavLst>
                                    </p:anim>
                                    <p:animEffect transition="in" filter="fade">
                                      <p:cBhvr>
                                        <p:cTn id="68" dur="1000"/>
                                        <p:tgtEl>
                                          <p:spTgt spid="5"/>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1000" fill="hold"/>
                                        <p:tgtEl>
                                          <p:spTgt spid="16"/>
                                        </p:tgtEl>
                                        <p:attrNameLst>
                                          <p:attrName>ppt_w</p:attrName>
                                        </p:attrNameLst>
                                      </p:cBhvr>
                                      <p:tavLst>
                                        <p:tav tm="0">
                                          <p:val>
                                            <p:fltVal val="0"/>
                                          </p:val>
                                        </p:tav>
                                        <p:tav tm="100000">
                                          <p:val>
                                            <p:strVal val="#ppt_w"/>
                                          </p:val>
                                        </p:tav>
                                      </p:tavLst>
                                    </p:anim>
                                    <p:anim calcmode="lin" valueType="num">
                                      <p:cBhvr>
                                        <p:cTn id="72" dur="1000" fill="hold"/>
                                        <p:tgtEl>
                                          <p:spTgt spid="16"/>
                                        </p:tgtEl>
                                        <p:attrNameLst>
                                          <p:attrName>ppt_h</p:attrName>
                                        </p:attrNameLst>
                                      </p:cBhvr>
                                      <p:tavLst>
                                        <p:tav tm="0">
                                          <p:val>
                                            <p:fltVal val="0"/>
                                          </p:val>
                                        </p:tav>
                                        <p:tav tm="100000">
                                          <p:val>
                                            <p:strVal val="#ppt_h"/>
                                          </p:val>
                                        </p:tav>
                                      </p:tavLst>
                                    </p:anim>
                                    <p:anim calcmode="lin" valueType="num">
                                      <p:cBhvr>
                                        <p:cTn id="73" dur="1000" fill="hold"/>
                                        <p:tgtEl>
                                          <p:spTgt spid="16"/>
                                        </p:tgtEl>
                                        <p:attrNameLst>
                                          <p:attrName>style.rotation</p:attrName>
                                        </p:attrNameLst>
                                      </p:cBhvr>
                                      <p:tavLst>
                                        <p:tav tm="0">
                                          <p:val>
                                            <p:fltVal val="90"/>
                                          </p:val>
                                        </p:tav>
                                        <p:tav tm="100000">
                                          <p:val>
                                            <p:fltVal val="0"/>
                                          </p:val>
                                        </p:tav>
                                      </p:tavLst>
                                    </p:anim>
                                    <p:animEffect transition="in" filter="fade">
                                      <p:cBhvr>
                                        <p:cTn id="7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P spid="8" grpId="0"/>
      <p:bldP spid="10" grpId="0"/>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Theories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Moving beyond guidelines and principles, people in the UX industry are continuing to develop tested, reliable and broadly useful theories. The topic is large, and so is the number of theories.</a:t>
            </a:r>
          </a:p>
        </p:txBody>
      </p:sp>
      <p:sp>
        <p:nvSpPr>
          <p:cNvPr id="26" name="TextBox 25"/>
          <p:cNvSpPr txBox="1"/>
          <p:nvPr/>
        </p:nvSpPr>
        <p:spPr>
          <a:xfrm>
            <a:off x="0" y="1768780"/>
            <a:ext cx="9144000" cy="923330"/>
          </a:xfrm>
          <a:prstGeom prst="rect">
            <a:avLst/>
          </a:prstGeom>
          <a:noFill/>
        </p:spPr>
        <p:txBody>
          <a:bodyPr wrap="square" rtlCol="0">
            <a:spAutoFit/>
          </a:bodyPr>
          <a:lstStyle/>
          <a:p>
            <a:pPr marL="342900" indent="-342900">
              <a:buClr>
                <a:schemeClr val="tx1"/>
              </a:buClr>
              <a:buFont typeface="+mj-lt"/>
              <a:buAutoNum type="arabicPeriod"/>
            </a:pPr>
            <a:r>
              <a:rPr lang="en-NZ" dirty="0">
                <a:solidFill>
                  <a:srgbClr val="00B0F0"/>
                </a:solidFill>
              </a:rPr>
              <a:t>Design by levels</a:t>
            </a:r>
            <a:br>
              <a:rPr lang="en-NZ" dirty="0">
                <a:solidFill>
                  <a:srgbClr val="00B0F0"/>
                </a:solidFill>
              </a:rPr>
            </a:br>
            <a:r>
              <a:rPr lang="en-NZ" dirty="0"/>
              <a:t>Similar to software and hardware design, an approach to descriptive theories is to separate concepts according to levels. Once such model is the four level model briefly shown here:</a:t>
            </a:r>
            <a:endParaRPr lang="en-NZ" dirty="0">
              <a:solidFill>
                <a:srgbClr val="00B0F0"/>
              </a:solidFill>
            </a:endParaRPr>
          </a:p>
        </p:txBody>
      </p:sp>
      <p:sp>
        <p:nvSpPr>
          <p:cNvPr id="14" name="TextBox 13"/>
          <p:cNvSpPr txBox="1"/>
          <p:nvPr/>
        </p:nvSpPr>
        <p:spPr>
          <a:xfrm>
            <a:off x="0" y="2667912"/>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Conceptual Level – the users mental model of the interactive system</a:t>
            </a:r>
          </a:p>
        </p:txBody>
      </p:sp>
      <p:sp>
        <p:nvSpPr>
          <p:cNvPr id="8" name="TextBox 7"/>
          <p:cNvSpPr txBox="1"/>
          <p:nvPr/>
        </p:nvSpPr>
        <p:spPr>
          <a:xfrm>
            <a:off x="0" y="3015165"/>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Semantic Level – Meaning conveyed by user input to PC output (</a:t>
            </a:r>
            <a:r>
              <a:rPr lang="en-NZ" dirty="0" err="1"/>
              <a:t>eg</a:t>
            </a:r>
            <a:r>
              <a:rPr lang="en-NZ" dirty="0"/>
              <a:t> undo a recent (place object) action or delete an object has the same effect: Object removal.</a:t>
            </a:r>
          </a:p>
        </p:txBody>
      </p:sp>
      <p:sp>
        <p:nvSpPr>
          <p:cNvPr id="10" name="TextBox 9"/>
          <p:cNvSpPr txBox="1"/>
          <p:nvPr/>
        </p:nvSpPr>
        <p:spPr>
          <a:xfrm>
            <a:off x="0" y="3639417"/>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Syntactic Level – How user actions (that convey Semantics) are assembled into complete sentences. </a:t>
            </a:r>
            <a:r>
              <a:rPr lang="en-NZ" dirty="0" err="1"/>
              <a:t>e.g</a:t>
            </a:r>
            <a:r>
              <a:rPr lang="en-NZ" dirty="0"/>
              <a:t> “To delete the file, the user can drag to trash can.”</a:t>
            </a:r>
          </a:p>
        </p:txBody>
      </p:sp>
      <p:sp>
        <p:nvSpPr>
          <p:cNvPr id="17" name="TextBox 16"/>
          <p:cNvSpPr txBox="1"/>
          <p:nvPr/>
        </p:nvSpPr>
        <p:spPr>
          <a:xfrm>
            <a:off x="0" y="4263669"/>
            <a:ext cx="9144000" cy="646331"/>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Lexical Level – Deals with specific device </a:t>
            </a:r>
            <a:r>
              <a:rPr lang="en-NZ" dirty="0" err="1"/>
              <a:t>dependancies</a:t>
            </a:r>
            <a:r>
              <a:rPr lang="en-NZ" dirty="0"/>
              <a:t>. e.g. “a double mouse click with 200ms executes…”</a:t>
            </a:r>
          </a:p>
        </p:txBody>
      </p:sp>
    </p:spTree>
    <p:extLst>
      <p:ext uri="{BB962C8B-B14F-4D97-AF65-F5344CB8AC3E}">
        <p14:creationId xmlns:p14="http://schemas.microsoft.com/office/powerpoint/2010/main" val="33901731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10"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Theories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Moving beyond guidelines and principles, people in the UX industry are continuing to develop tested, reliable and broadly useful theories. The topic is large, and so is the number of theories.</a:t>
            </a:r>
          </a:p>
        </p:txBody>
      </p:sp>
      <p:sp>
        <p:nvSpPr>
          <p:cNvPr id="26" name="TextBox 25"/>
          <p:cNvSpPr txBox="1"/>
          <p:nvPr/>
        </p:nvSpPr>
        <p:spPr>
          <a:xfrm>
            <a:off x="0" y="1768780"/>
            <a:ext cx="9144000" cy="923330"/>
          </a:xfrm>
          <a:prstGeom prst="rect">
            <a:avLst/>
          </a:prstGeom>
          <a:noFill/>
        </p:spPr>
        <p:txBody>
          <a:bodyPr wrap="square" rtlCol="0">
            <a:spAutoFit/>
          </a:bodyPr>
          <a:lstStyle/>
          <a:p>
            <a:pPr marL="342900" indent="-342900">
              <a:buClr>
                <a:schemeClr val="tx1"/>
              </a:buClr>
              <a:buFont typeface="+mj-lt"/>
              <a:buAutoNum type="arabicPeriod"/>
            </a:pPr>
            <a:r>
              <a:rPr lang="en-NZ" dirty="0">
                <a:solidFill>
                  <a:srgbClr val="00B0F0"/>
                </a:solidFill>
              </a:rPr>
              <a:t>Stages-of-Action models</a:t>
            </a:r>
            <a:br>
              <a:rPr lang="en-NZ" dirty="0">
                <a:solidFill>
                  <a:srgbClr val="00B0F0"/>
                </a:solidFill>
              </a:rPr>
            </a:br>
            <a:r>
              <a:rPr lang="en-NZ" dirty="0"/>
              <a:t>An alternative approach to developing explanatory theories is to show the stages of action the users go through in trying to use an interactive device. For example:</a:t>
            </a:r>
            <a:endParaRPr lang="en-NZ" dirty="0">
              <a:solidFill>
                <a:srgbClr val="00B0F0"/>
              </a:solidFill>
            </a:endParaRPr>
          </a:p>
        </p:txBody>
      </p:sp>
      <p:sp>
        <p:nvSpPr>
          <p:cNvPr id="14" name="TextBox 13"/>
          <p:cNvSpPr txBox="1"/>
          <p:nvPr/>
        </p:nvSpPr>
        <p:spPr>
          <a:xfrm>
            <a:off x="0" y="2667912"/>
            <a:ext cx="9144000" cy="369332"/>
          </a:xfrm>
          <a:prstGeom prst="rect">
            <a:avLst/>
          </a:prstGeom>
          <a:noFill/>
        </p:spPr>
        <p:txBody>
          <a:bodyPr wrap="square" rtlCol="0">
            <a:spAutoFit/>
          </a:bodyPr>
          <a:lstStyle/>
          <a:p>
            <a:pPr marL="1257300" lvl="2" indent="-342900">
              <a:buClr>
                <a:schemeClr val="tx1"/>
              </a:buClr>
              <a:buFont typeface="+mj-lt"/>
              <a:buAutoNum type="arabicPeriod"/>
            </a:pPr>
            <a:r>
              <a:rPr lang="en-NZ" dirty="0"/>
              <a:t>Forming the goal</a:t>
            </a:r>
          </a:p>
        </p:txBody>
      </p:sp>
      <p:sp>
        <p:nvSpPr>
          <p:cNvPr id="9" name="TextBox 8"/>
          <p:cNvSpPr txBox="1"/>
          <p:nvPr/>
        </p:nvSpPr>
        <p:spPr>
          <a:xfrm>
            <a:off x="0" y="2960245"/>
            <a:ext cx="9144000" cy="369332"/>
          </a:xfrm>
          <a:prstGeom prst="rect">
            <a:avLst/>
          </a:prstGeom>
          <a:noFill/>
        </p:spPr>
        <p:txBody>
          <a:bodyPr wrap="square" rtlCol="0">
            <a:spAutoFit/>
          </a:bodyPr>
          <a:lstStyle/>
          <a:p>
            <a:pPr marL="1257300" lvl="2" indent="-342900">
              <a:buClr>
                <a:schemeClr val="tx1"/>
              </a:buClr>
              <a:buFont typeface="+mj-lt"/>
              <a:buAutoNum type="arabicPeriod" startAt="2"/>
            </a:pPr>
            <a:r>
              <a:rPr lang="en-NZ" dirty="0"/>
              <a:t>Forming the Intention</a:t>
            </a:r>
          </a:p>
        </p:txBody>
      </p:sp>
      <p:sp>
        <p:nvSpPr>
          <p:cNvPr id="11" name="TextBox 10"/>
          <p:cNvSpPr txBox="1"/>
          <p:nvPr/>
        </p:nvSpPr>
        <p:spPr>
          <a:xfrm>
            <a:off x="0" y="3252578"/>
            <a:ext cx="9144000" cy="369332"/>
          </a:xfrm>
          <a:prstGeom prst="rect">
            <a:avLst/>
          </a:prstGeom>
          <a:noFill/>
        </p:spPr>
        <p:txBody>
          <a:bodyPr wrap="square" rtlCol="0">
            <a:spAutoFit/>
          </a:bodyPr>
          <a:lstStyle/>
          <a:p>
            <a:pPr marL="1257300" lvl="2" indent="-342900">
              <a:buClr>
                <a:schemeClr val="tx1"/>
              </a:buClr>
              <a:buFont typeface="+mj-lt"/>
              <a:buAutoNum type="arabicPeriod" startAt="3"/>
            </a:pPr>
            <a:r>
              <a:rPr lang="en-NZ" dirty="0"/>
              <a:t>Specifying the action</a:t>
            </a:r>
          </a:p>
        </p:txBody>
      </p:sp>
      <p:sp>
        <p:nvSpPr>
          <p:cNvPr id="12" name="TextBox 11"/>
          <p:cNvSpPr txBox="1"/>
          <p:nvPr/>
        </p:nvSpPr>
        <p:spPr>
          <a:xfrm>
            <a:off x="0" y="3544911"/>
            <a:ext cx="9144000" cy="369332"/>
          </a:xfrm>
          <a:prstGeom prst="rect">
            <a:avLst/>
          </a:prstGeom>
          <a:noFill/>
        </p:spPr>
        <p:txBody>
          <a:bodyPr wrap="square" rtlCol="0">
            <a:spAutoFit/>
          </a:bodyPr>
          <a:lstStyle/>
          <a:p>
            <a:pPr marL="1257300" lvl="2" indent="-342900">
              <a:buClr>
                <a:schemeClr val="tx1"/>
              </a:buClr>
              <a:buFont typeface="+mj-lt"/>
              <a:buAutoNum type="arabicPeriod" startAt="4"/>
            </a:pPr>
            <a:r>
              <a:rPr lang="en-NZ" dirty="0"/>
              <a:t>Executing the action</a:t>
            </a:r>
          </a:p>
        </p:txBody>
      </p:sp>
      <p:sp>
        <p:nvSpPr>
          <p:cNvPr id="13" name="TextBox 12"/>
          <p:cNvSpPr txBox="1"/>
          <p:nvPr/>
        </p:nvSpPr>
        <p:spPr>
          <a:xfrm>
            <a:off x="0" y="3837244"/>
            <a:ext cx="9144000" cy="369332"/>
          </a:xfrm>
          <a:prstGeom prst="rect">
            <a:avLst/>
          </a:prstGeom>
          <a:noFill/>
        </p:spPr>
        <p:txBody>
          <a:bodyPr wrap="square" rtlCol="0">
            <a:spAutoFit/>
          </a:bodyPr>
          <a:lstStyle/>
          <a:p>
            <a:pPr marL="1257300" lvl="2" indent="-342900">
              <a:buClr>
                <a:schemeClr val="tx1"/>
              </a:buClr>
              <a:buFont typeface="+mj-lt"/>
              <a:buAutoNum type="arabicPeriod" startAt="5"/>
            </a:pPr>
            <a:r>
              <a:rPr lang="en-NZ" dirty="0"/>
              <a:t>Perceiving the system state</a:t>
            </a:r>
          </a:p>
        </p:txBody>
      </p:sp>
      <p:sp>
        <p:nvSpPr>
          <p:cNvPr id="15" name="TextBox 14"/>
          <p:cNvSpPr txBox="1"/>
          <p:nvPr/>
        </p:nvSpPr>
        <p:spPr>
          <a:xfrm>
            <a:off x="0" y="4129577"/>
            <a:ext cx="9144000" cy="369332"/>
          </a:xfrm>
          <a:prstGeom prst="rect">
            <a:avLst/>
          </a:prstGeom>
          <a:noFill/>
        </p:spPr>
        <p:txBody>
          <a:bodyPr wrap="square" rtlCol="0">
            <a:spAutoFit/>
          </a:bodyPr>
          <a:lstStyle/>
          <a:p>
            <a:pPr marL="1257300" lvl="2" indent="-342900">
              <a:buClr>
                <a:schemeClr val="tx1"/>
              </a:buClr>
              <a:buFont typeface="+mj-lt"/>
              <a:buAutoNum type="arabicPeriod" startAt="6"/>
            </a:pPr>
            <a:r>
              <a:rPr lang="en-NZ" dirty="0"/>
              <a:t>Interpreting the system state</a:t>
            </a:r>
          </a:p>
        </p:txBody>
      </p:sp>
      <p:sp>
        <p:nvSpPr>
          <p:cNvPr id="16" name="TextBox 15"/>
          <p:cNvSpPr txBox="1"/>
          <p:nvPr/>
        </p:nvSpPr>
        <p:spPr>
          <a:xfrm>
            <a:off x="0" y="4421910"/>
            <a:ext cx="9144000" cy="369332"/>
          </a:xfrm>
          <a:prstGeom prst="rect">
            <a:avLst/>
          </a:prstGeom>
          <a:noFill/>
        </p:spPr>
        <p:txBody>
          <a:bodyPr wrap="square" rtlCol="0">
            <a:spAutoFit/>
          </a:bodyPr>
          <a:lstStyle/>
          <a:p>
            <a:pPr marL="1257300" lvl="2" indent="-342900">
              <a:buClr>
                <a:schemeClr val="tx1"/>
              </a:buClr>
              <a:buFont typeface="+mj-lt"/>
              <a:buAutoNum type="arabicPeriod" startAt="7"/>
            </a:pPr>
            <a:r>
              <a:rPr lang="en-NZ" dirty="0"/>
              <a:t>Evaluating the outcome</a:t>
            </a:r>
          </a:p>
        </p:txBody>
      </p:sp>
    </p:spTree>
    <p:extLst>
      <p:ext uri="{BB962C8B-B14F-4D97-AF65-F5344CB8AC3E}">
        <p14:creationId xmlns:p14="http://schemas.microsoft.com/office/powerpoint/2010/main" val="10627951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1" grpId="0"/>
      <p:bldP spid="12" grpId="0"/>
      <p:bldP spid="13"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Recap from last week</a:t>
            </a:r>
            <a:endParaRPr lang="en-NZ" dirty="0">
              <a:solidFill>
                <a:srgbClr val="28A84A"/>
              </a:solidFill>
              <a:latin typeface="Arial Rounded MT Bold" panose="020F0704030504030204" pitchFamily="34" charset="0"/>
            </a:endParaRPr>
          </a:p>
        </p:txBody>
      </p:sp>
      <p:sp>
        <p:nvSpPr>
          <p:cNvPr id="4" name="TextBox 3"/>
          <p:cNvSpPr txBox="1"/>
          <p:nvPr/>
        </p:nvSpPr>
        <p:spPr>
          <a:xfrm>
            <a:off x="0" y="941900"/>
            <a:ext cx="9144000" cy="677108"/>
          </a:xfrm>
          <a:prstGeom prst="rect">
            <a:avLst/>
          </a:prstGeom>
          <a:noFill/>
        </p:spPr>
        <p:txBody>
          <a:bodyPr wrap="square" rtlCol="0">
            <a:spAutoFit/>
          </a:bodyPr>
          <a:lstStyle/>
          <a:p>
            <a:r>
              <a:rPr lang="en-NZ" sz="2000" dirty="0"/>
              <a:t>Last week we covered:</a:t>
            </a:r>
          </a:p>
          <a:p>
            <a:pPr marL="742950" lvl="1" indent="-285750">
              <a:buFont typeface="Arial" panose="020B0604020202020204" pitchFamily="34" charset="0"/>
              <a:buChar char="•"/>
            </a:pPr>
            <a:r>
              <a:rPr lang="en-NZ" dirty="0"/>
              <a:t>Balancing </a:t>
            </a:r>
            <a:r>
              <a:rPr lang="en-NZ" dirty="0">
                <a:solidFill>
                  <a:srgbClr val="00B0F0"/>
                </a:solidFill>
              </a:rPr>
              <a:t>aesthetics</a:t>
            </a:r>
            <a:r>
              <a:rPr lang="en-NZ" dirty="0"/>
              <a:t> with </a:t>
            </a:r>
            <a:r>
              <a:rPr lang="en-NZ" dirty="0">
                <a:solidFill>
                  <a:srgbClr val="00B0F0"/>
                </a:solidFill>
              </a:rPr>
              <a:t>function</a:t>
            </a:r>
          </a:p>
        </p:txBody>
      </p:sp>
      <p:sp>
        <p:nvSpPr>
          <p:cNvPr id="5" name="TextBox 4"/>
          <p:cNvSpPr txBox="1"/>
          <p:nvPr/>
        </p:nvSpPr>
        <p:spPr>
          <a:xfrm>
            <a:off x="0" y="1622347"/>
            <a:ext cx="9144000" cy="646331"/>
          </a:xfrm>
          <a:prstGeom prst="rect">
            <a:avLst/>
          </a:prstGeom>
          <a:noFill/>
        </p:spPr>
        <p:txBody>
          <a:bodyPr wrap="square" rtlCol="0">
            <a:spAutoFit/>
          </a:bodyPr>
          <a:lstStyle/>
          <a:p>
            <a:pPr marL="742950" lvl="1" indent="-285750">
              <a:buFont typeface="Arial" panose="020B0604020202020204" pitchFamily="34" charset="0"/>
              <a:buChar char="•"/>
            </a:pPr>
            <a:r>
              <a:rPr lang="en-NZ" dirty="0"/>
              <a:t>Designing for </a:t>
            </a:r>
            <a:r>
              <a:rPr lang="en-NZ" dirty="0">
                <a:solidFill>
                  <a:srgbClr val="00B0F0"/>
                </a:solidFill>
              </a:rPr>
              <a:t>Usability</a:t>
            </a:r>
          </a:p>
          <a:p>
            <a:pPr marL="1200150" lvl="2" indent="-285750">
              <a:buClr>
                <a:schemeClr val="tx1"/>
              </a:buClr>
              <a:buFont typeface="Arial" panose="020B0604020202020204" pitchFamily="34" charset="0"/>
              <a:buChar char="•"/>
            </a:pPr>
            <a:r>
              <a:rPr lang="en-NZ" dirty="0">
                <a:solidFill>
                  <a:srgbClr val="00B0F0"/>
                </a:solidFill>
              </a:rPr>
              <a:t>Easy to use				</a:t>
            </a:r>
            <a:r>
              <a:rPr lang="en-NZ" dirty="0"/>
              <a:t>– Easy for the user to become familiar with and use.</a:t>
            </a:r>
          </a:p>
        </p:txBody>
      </p:sp>
      <p:sp>
        <p:nvSpPr>
          <p:cNvPr id="6" name="TextBox 5"/>
          <p:cNvSpPr txBox="1"/>
          <p:nvPr/>
        </p:nvSpPr>
        <p:spPr>
          <a:xfrm>
            <a:off x="0" y="2187781"/>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solidFill>
                  <a:srgbClr val="00B0F0"/>
                </a:solidFill>
              </a:rPr>
              <a:t>Easy to Achieve Objective</a:t>
            </a:r>
            <a:r>
              <a:rPr lang="en-NZ" dirty="0"/>
              <a:t>	– Tasks efficiently and effectively managed</a:t>
            </a:r>
            <a:endParaRPr lang="en-NZ" dirty="0">
              <a:solidFill>
                <a:srgbClr val="00B0F0"/>
              </a:solidFill>
            </a:endParaRPr>
          </a:p>
        </p:txBody>
      </p:sp>
      <p:sp>
        <p:nvSpPr>
          <p:cNvPr id="7" name="TextBox 6"/>
          <p:cNvSpPr txBox="1"/>
          <p:nvPr/>
        </p:nvSpPr>
        <p:spPr>
          <a:xfrm>
            <a:off x="0" y="2464780"/>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solidFill>
                  <a:srgbClr val="00B0F0"/>
                </a:solidFill>
              </a:rPr>
              <a:t>Easy to recall</a:t>
            </a:r>
            <a:r>
              <a:rPr lang="en-NZ" dirty="0"/>
              <a:t> 			– Intuitive interaction takes priority over user memory</a:t>
            </a:r>
            <a:endParaRPr lang="en-NZ" dirty="0">
              <a:solidFill>
                <a:srgbClr val="00B0F0"/>
              </a:solidFill>
            </a:endParaRPr>
          </a:p>
        </p:txBody>
      </p:sp>
      <p:sp>
        <p:nvSpPr>
          <p:cNvPr id="8" name="TextBox 7"/>
          <p:cNvSpPr txBox="1"/>
          <p:nvPr/>
        </p:nvSpPr>
        <p:spPr>
          <a:xfrm>
            <a:off x="0" y="2945786"/>
            <a:ext cx="9144000" cy="646331"/>
          </a:xfrm>
          <a:prstGeom prst="rect">
            <a:avLst/>
          </a:prstGeom>
          <a:noFill/>
        </p:spPr>
        <p:txBody>
          <a:bodyPr wrap="square" rtlCol="0">
            <a:spAutoFit/>
          </a:bodyPr>
          <a:lstStyle/>
          <a:p>
            <a:pPr marL="742950" lvl="1" indent="-285750">
              <a:buFont typeface="Arial" panose="020B0604020202020204" pitchFamily="34" charset="0"/>
              <a:buChar char="•"/>
            </a:pPr>
            <a:r>
              <a:rPr lang="en-NZ" dirty="0"/>
              <a:t>Usability Goals</a:t>
            </a:r>
            <a:endParaRPr lang="en-NZ" dirty="0">
              <a:solidFill>
                <a:srgbClr val="00B0F0"/>
              </a:solidFill>
            </a:endParaRPr>
          </a:p>
          <a:p>
            <a:pPr marL="1200150" lvl="2" indent="-285750">
              <a:buClr>
                <a:schemeClr val="tx1"/>
              </a:buClr>
              <a:buFont typeface="Arial" panose="020B0604020202020204" pitchFamily="34" charset="0"/>
              <a:buChar char="•"/>
            </a:pPr>
            <a:r>
              <a:rPr lang="en-NZ" dirty="0">
                <a:solidFill>
                  <a:srgbClr val="00B0F0"/>
                </a:solidFill>
              </a:rPr>
              <a:t>Learnability	</a:t>
            </a:r>
            <a:r>
              <a:rPr lang="en-NZ" dirty="0"/>
              <a:t>– Intuitive design (can the user work it out on their own?)</a:t>
            </a:r>
          </a:p>
        </p:txBody>
      </p:sp>
      <p:sp>
        <p:nvSpPr>
          <p:cNvPr id="9" name="TextBox 8"/>
          <p:cNvSpPr txBox="1"/>
          <p:nvPr/>
        </p:nvSpPr>
        <p:spPr>
          <a:xfrm>
            <a:off x="0" y="3506111"/>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solidFill>
                  <a:srgbClr val="00B0F0"/>
                </a:solidFill>
              </a:rPr>
              <a:t>Efficiency		</a:t>
            </a:r>
            <a:r>
              <a:rPr lang="en-NZ" dirty="0"/>
              <a:t>– How quickly can users achieve their objectives?</a:t>
            </a:r>
            <a:endParaRPr lang="en-NZ" dirty="0">
              <a:solidFill>
                <a:srgbClr val="00B0F0"/>
              </a:solidFill>
            </a:endParaRPr>
          </a:p>
        </p:txBody>
      </p:sp>
      <p:sp>
        <p:nvSpPr>
          <p:cNvPr id="10" name="TextBox 9"/>
          <p:cNvSpPr txBox="1"/>
          <p:nvPr/>
        </p:nvSpPr>
        <p:spPr>
          <a:xfrm>
            <a:off x="0" y="3789437"/>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solidFill>
                  <a:srgbClr val="00B0F0"/>
                </a:solidFill>
              </a:rPr>
              <a:t>Effectiveness 	</a:t>
            </a:r>
            <a:r>
              <a:rPr lang="en-NZ" dirty="0"/>
              <a:t>– Are all learning and user objectives covered?</a:t>
            </a:r>
            <a:endParaRPr lang="en-NZ" dirty="0">
              <a:solidFill>
                <a:srgbClr val="00B0F0"/>
              </a:solidFill>
            </a:endParaRPr>
          </a:p>
        </p:txBody>
      </p:sp>
      <p:sp>
        <p:nvSpPr>
          <p:cNvPr id="11" name="TextBox 10"/>
          <p:cNvSpPr txBox="1"/>
          <p:nvPr/>
        </p:nvSpPr>
        <p:spPr>
          <a:xfrm>
            <a:off x="0" y="4072763"/>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solidFill>
                  <a:srgbClr val="00B0F0"/>
                </a:solidFill>
              </a:rPr>
              <a:t>Memorability 	</a:t>
            </a:r>
            <a:r>
              <a:rPr lang="en-NZ" dirty="0"/>
              <a:t>– User interface support provided to help users recollection</a:t>
            </a:r>
          </a:p>
        </p:txBody>
      </p:sp>
      <p:sp>
        <p:nvSpPr>
          <p:cNvPr id="15" name="TextBox 14"/>
          <p:cNvSpPr txBox="1"/>
          <p:nvPr/>
        </p:nvSpPr>
        <p:spPr>
          <a:xfrm>
            <a:off x="0" y="4356089"/>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solidFill>
                  <a:srgbClr val="00B0F0"/>
                </a:solidFill>
              </a:rPr>
              <a:t>Error Tolerance	</a:t>
            </a:r>
            <a:r>
              <a:rPr lang="en-NZ" dirty="0"/>
              <a:t>– Measures taken to constrain or recover from potential errors</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5399" y="126407"/>
            <a:ext cx="1840762" cy="1796995"/>
          </a:xfrm>
          <a:prstGeom prst="rect">
            <a:avLst/>
          </a:prstGeom>
        </p:spPr>
      </p:pic>
    </p:spTree>
    <p:extLst>
      <p:ext uri="{BB962C8B-B14F-4D97-AF65-F5344CB8AC3E}">
        <p14:creationId xmlns:p14="http://schemas.microsoft.com/office/powerpoint/2010/main" val="295222793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Theories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Moving beyond guidelines and principles, people in the UX industry are continuing to develop tested, reliable and broadly useful theories. The topic is large, and so is the number of theories.</a:t>
            </a:r>
          </a:p>
        </p:txBody>
      </p:sp>
      <p:sp>
        <p:nvSpPr>
          <p:cNvPr id="26" name="TextBox 25"/>
          <p:cNvSpPr txBox="1"/>
          <p:nvPr/>
        </p:nvSpPr>
        <p:spPr>
          <a:xfrm>
            <a:off x="0" y="1768780"/>
            <a:ext cx="9144000" cy="3046988"/>
          </a:xfrm>
          <a:prstGeom prst="rect">
            <a:avLst/>
          </a:prstGeom>
          <a:noFill/>
        </p:spPr>
        <p:txBody>
          <a:bodyPr wrap="square" rtlCol="0">
            <a:spAutoFit/>
          </a:bodyPr>
          <a:lstStyle/>
          <a:p>
            <a:pPr marL="342900" indent="-342900">
              <a:buClr>
                <a:schemeClr val="tx1"/>
              </a:buClr>
              <a:buFont typeface="+mj-lt"/>
              <a:buAutoNum type="arabicPeriod"/>
            </a:pPr>
            <a:r>
              <a:rPr lang="en-NZ" dirty="0">
                <a:solidFill>
                  <a:srgbClr val="00B0F0"/>
                </a:solidFill>
              </a:rPr>
              <a:t>Consistency</a:t>
            </a:r>
            <a:br>
              <a:rPr lang="en-NZ" dirty="0">
                <a:solidFill>
                  <a:srgbClr val="00B0F0"/>
                </a:solidFill>
              </a:rPr>
            </a:br>
            <a:r>
              <a:rPr lang="en-NZ" dirty="0"/>
              <a:t>Consistent use of layout, colours, sounds, icons fonts, font sizes, button sizes, etc. However at times consistencies can be at odds with each other, or there are exceptions where some inconsistency is a virtue. Theories are formed in this regard.</a:t>
            </a:r>
            <a:br>
              <a:rPr lang="en-NZ" dirty="0"/>
            </a:br>
            <a:br>
              <a:rPr lang="en-NZ" sz="1200" dirty="0"/>
            </a:br>
            <a:r>
              <a:rPr lang="en-NZ" dirty="0"/>
              <a:t>A good example of sustained inconsistency is the Qwerty keyboard</a:t>
            </a:r>
          </a:p>
          <a:p>
            <a:pPr marL="342900" indent="-342900">
              <a:buClr>
                <a:schemeClr val="tx1"/>
              </a:buClr>
              <a:buFont typeface="+mj-lt"/>
              <a:buAutoNum type="arabicPeriod"/>
            </a:pPr>
            <a:endParaRPr lang="en-NZ" dirty="0">
              <a:solidFill>
                <a:srgbClr val="00B0F0"/>
              </a:solidFill>
            </a:endParaRPr>
          </a:p>
          <a:p>
            <a:pPr>
              <a:buClr>
                <a:schemeClr val="tx1"/>
              </a:buClr>
            </a:pPr>
            <a:r>
              <a:rPr lang="en-NZ" dirty="0"/>
              <a:t>	</a:t>
            </a:r>
          </a:p>
          <a:p>
            <a:pPr>
              <a:buClr>
                <a:schemeClr val="tx1"/>
              </a:buClr>
            </a:pPr>
            <a:r>
              <a:rPr lang="en-NZ" b="1" dirty="0"/>
              <a:t>		</a:t>
            </a:r>
          </a:p>
          <a:p>
            <a:pPr>
              <a:buClr>
                <a:schemeClr val="tx1"/>
              </a:buClr>
            </a:pPr>
            <a:r>
              <a:rPr lang="en-NZ" b="1" dirty="0"/>
              <a:t>				Dvorak keyboard</a:t>
            </a:r>
          </a:p>
          <a:p>
            <a:pPr marL="342900" indent="-342900">
              <a:buClr>
                <a:schemeClr val="tx1"/>
              </a:buClr>
              <a:buFont typeface="+mj-lt"/>
              <a:buAutoNum type="arabicPeriod"/>
            </a:pPr>
            <a:endParaRPr lang="en-NZ" dirty="0">
              <a:solidFill>
                <a:srgbClr val="00B0F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0237" y="3459646"/>
            <a:ext cx="4834393" cy="1611464"/>
          </a:xfrm>
          <a:prstGeom prst="rect">
            <a:avLst/>
          </a:prstGeom>
        </p:spPr>
      </p:pic>
    </p:spTree>
    <p:extLst>
      <p:ext uri="{BB962C8B-B14F-4D97-AF65-F5344CB8AC3E}">
        <p14:creationId xmlns:p14="http://schemas.microsoft.com/office/powerpoint/2010/main" val="418234297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Theories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Moving beyond guidelines and principles, people in the UX industry are continuing to develop tested, reliable and broadly useful theories. The topic is large, and so is the number of theories.</a:t>
            </a:r>
          </a:p>
        </p:txBody>
      </p:sp>
      <p:sp>
        <p:nvSpPr>
          <p:cNvPr id="26" name="TextBox 25"/>
          <p:cNvSpPr txBox="1"/>
          <p:nvPr/>
        </p:nvSpPr>
        <p:spPr>
          <a:xfrm>
            <a:off x="0" y="1768780"/>
            <a:ext cx="9144000" cy="1200329"/>
          </a:xfrm>
          <a:prstGeom prst="rect">
            <a:avLst/>
          </a:prstGeom>
          <a:noFill/>
        </p:spPr>
        <p:txBody>
          <a:bodyPr wrap="square" rtlCol="0">
            <a:spAutoFit/>
          </a:bodyPr>
          <a:lstStyle/>
          <a:p>
            <a:pPr marL="342900" indent="-342900">
              <a:buClr>
                <a:schemeClr val="tx1"/>
              </a:buClr>
              <a:buFont typeface="+mj-lt"/>
              <a:buAutoNum type="arabicPeriod"/>
            </a:pPr>
            <a:r>
              <a:rPr lang="en-NZ" dirty="0">
                <a:solidFill>
                  <a:srgbClr val="00B0F0"/>
                </a:solidFill>
              </a:rPr>
              <a:t>Contextual theories</a:t>
            </a:r>
            <a:br>
              <a:rPr lang="en-NZ" dirty="0">
                <a:solidFill>
                  <a:srgbClr val="00B0F0"/>
                </a:solidFill>
              </a:rPr>
            </a:br>
            <a:r>
              <a:rPr lang="en-NZ" dirty="0"/>
              <a:t>The testing of theories and user interface prototypes strictly in laboratory style environments is insufficient.  The design of a user interface has to take into account the context in which it is used. Some environmental examples may be</a:t>
            </a:r>
            <a:endParaRPr lang="en-NZ" dirty="0">
              <a:solidFill>
                <a:srgbClr val="00B0F0"/>
              </a:solidFill>
            </a:endParaRPr>
          </a:p>
        </p:txBody>
      </p:sp>
      <p:sp>
        <p:nvSpPr>
          <p:cNvPr id="11" name="TextBox 10"/>
          <p:cNvSpPr txBox="1"/>
          <p:nvPr/>
        </p:nvSpPr>
        <p:spPr>
          <a:xfrm>
            <a:off x="0" y="3252578"/>
            <a:ext cx="9144000" cy="369332"/>
          </a:xfrm>
          <a:prstGeom prst="rect">
            <a:avLst/>
          </a:prstGeom>
          <a:noFill/>
        </p:spPr>
        <p:txBody>
          <a:bodyPr wrap="square" rtlCol="0">
            <a:spAutoFit/>
          </a:bodyPr>
          <a:lstStyle/>
          <a:p>
            <a:pPr marL="1257300" lvl="2" indent="-342900">
              <a:buClr>
                <a:schemeClr val="tx1"/>
              </a:buClr>
              <a:buFont typeface="Arial" panose="020B0604020202020204" pitchFamily="34" charset="0"/>
              <a:buChar char="•"/>
            </a:pPr>
            <a:r>
              <a:rPr lang="en-NZ" dirty="0"/>
              <a:t>Other equipment and machinery</a:t>
            </a:r>
          </a:p>
        </p:txBody>
      </p:sp>
      <p:sp>
        <p:nvSpPr>
          <p:cNvPr id="12" name="TextBox 11"/>
          <p:cNvSpPr txBox="1"/>
          <p:nvPr/>
        </p:nvSpPr>
        <p:spPr>
          <a:xfrm>
            <a:off x="0" y="3544911"/>
            <a:ext cx="9144000" cy="369332"/>
          </a:xfrm>
          <a:prstGeom prst="rect">
            <a:avLst/>
          </a:prstGeom>
          <a:noFill/>
        </p:spPr>
        <p:txBody>
          <a:bodyPr wrap="square" rtlCol="0">
            <a:spAutoFit/>
          </a:bodyPr>
          <a:lstStyle/>
          <a:p>
            <a:pPr marL="1257300" lvl="2" indent="-342900">
              <a:buClr>
                <a:schemeClr val="tx1"/>
              </a:buClr>
              <a:buFont typeface="Arial" panose="020B0604020202020204" pitchFamily="34" charset="0"/>
              <a:buChar char="•"/>
            </a:pPr>
            <a:r>
              <a:rPr lang="en-NZ" dirty="0"/>
              <a:t>Comfort level (hot, cold, just right)</a:t>
            </a:r>
          </a:p>
        </p:txBody>
      </p:sp>
      <p:sp>
        <p:nvSpPr>
          <p:cNvPr id="13" name="TextBox 12"/>
          <p:cNvSpPr txBox="1"/>
          <p:nvPr/>
        </p:nvSpPr>
        <p:spPr>
          <a:xfrm>
            <a:off x="0" y="3837244"/>
            <a:ext cx="9144000" cy="369332"/>
          </a:xfrm>
          <a:prstGeom prst="rect">
            <a:avLst/>
          </a:prstGeom>
          <a:noFill/>
        </p:spPr>
        <p:txBody>
          <a:bodyPr wrap="square" rtlCol="0">
            <a:spAutoFit/>
          </a:bodyPr>
          <a:lstStyle/>
          <a:p>
            <a:pPr marL="1257300" lvl="2" indent="-342900">
              <a:buClr>
                <a:schemeClr val="tx1"/>
              </a:buClr>
              <a:buFont typeface="Arial" panose="020B0604020202020204" pitchFamily="34" charset="0"/>
              <a:buChar char="•"/>
            </a:pPr>
            <a:r>
              <a:rPr lang="en-NZ" dirty="0"/>
              <a:t>Time pressure</a:t>
            </a:r>
          </a:p>
        </p:txBody>
      </p:sp>
      <p:sp>
        <p:nvSpPr>
          <p:cNvPr id="15" name="TextBox 14"/>
          <p:cNvSpPr txBox="1"/>
          <p:nvPr/>
        </p:nvSpPr>
        <p:spPr>
          <a:xfrm>
            <a:off x="0" y="4129577"/>
            <a:ext cx="9144000" cy="369332"/>
          </a:xfrm>
          <a:prstGeom prst="rect">
            <a:avLst/>
          </a:prstGeom>
          <a:noFill/>
        </p:spPr>
        <p:txBody>
          <a:bodyPr wrap="square" rtlCol="0">
            <a:spAutoFit/>
          </a:bodyPr>
          <a:lstStyle/>
          <a:p>
            <a:pPr marL="1257300" lvl="2" indent="-342900">
              <a:buClr>
                <a:schemeClr val="tx1"/>
              </a:buClr>
              <a:buFont typeface="Arial" panose="020B0604020202020204" pitchFamily="34" charset="0"/>
              <a:buChar char="•"/>
            </a:pPr>
            <a:r>
              <a:rPr lang="en-NZ" dirty="0"/>
              <a:t>Noise levels</a:t>
            </a:r>
          </a:p>
        </p:txBody>
      </p:sp>
      <p:sp>
        <p:nvSpPr>
          <p:cNvPr id="16" name="TextBox 15"/>
          <p:cNvSpPr txBox="1"/>
          <p:nvPr/>
        </p:nvSpPr>
        <p:spPr>
          <a:xfrm>
            <a:off x="0" y="4421910"/>
            <a:ext cx="9144000" cy="369332"/>
          </a:xfrm>
          <a:prstGeom prst="rect">
            <a:avLst/>
          </a:prstGeom>
          <a:noFill/>
        </p:spPr>
        <p:txBody>
          <a:bodyPr wrap="square" rtlCol="0">
            <a:spAutoFit/>
          </a:bodyPr>
          <a:lstStyle/>
          <a:p>
            <a:pPr marL="1257300" lvl="2" indent="-342900">
              <a:buClr>
                <a:schemeClr val="tx1"/>
              </a:buClr>
              <a:buFont typeface="Arial" panose="020B0604020202020204" pitchFamily="34" charset="0"/>
              <a:buChar char="•"/>
            </a:pPr>
            <a:r>
              <a:rPr lang="en-NZ" dirty="0"/>
              <a:t>Availability of writing materials (to make notes, write down details etc.)</a:t>
            </a:r>
          </a:p>
        </p:txBody>
      </p:sp>
      <p:sp>
        <p:nvSpPr>
          <p:cNvPr id="17" name="TextBox 16"/>
          <p:cNvSpPr txBox="1"/>
          <p:nvPr/>
        </p:nvSpPr>
        <p:spPr>
          <a:xfrm>
            <a:off x="0" y="2969109"/>
            <a:ext cx="9144000" cy="369332"/>
          </a:xfrm>
          <a:prstGeom prst="rect">
            <a:avLst/>
          </a:prstGeom>
          <a:noFill/>
        </p:spPr>
        <p:txBody>
          <a:bodyPr wrap="square" rtlCol="0">
            <a:spAutoFit/>
          </a:bodyPr>
          <a:lstStyle/>
          <a:p>
            <a:pPr marL="1257300" lvl="2" indent="-342900">
              <a:buClr>
                <a:schemeClr val="tx1"/>
              </a:buClr>
              <a:buFont typeface="Arial" panose="020B0604020202020204" pitchFamily="34" charset="0"/>
              <a:buChar char="•"/>
            </a:pPr>
            <a:r>
              <a:rPr lang="en-NZ" dirty="0"/>
              <a:t>The presence (or absence) of other people </a:t>
            </a:r>
          </a:p>
        </p:txBody>
      </p:sp>
    </p:spTree>
    <p:extLst>
      <p:ext uri="{BB962C8B-B14F-4D97-AF65-F5344CB8AC3E}">
        <p14:creationId xmlns:p14="http://schemas.microsoft.com/office/powerpoint/2010/main" val="39075268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Homework</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3139321"/>
          </a:xfrm>
          <a:prstGeom prst="rect">
            <a:avLst/>
          </a:prstGeom>
          <a:noFill/>
        </p:spPr>
        <p:txBody>
          <a:bodyPr wrap="square" rtlCol="0">
            <a:spAutoFit/>
          </a:bodyPr>
          <a:lstStyle/>
          <a:p>
            <a:pPr marL="342900" indent="-342900">
              <a:buClr>
                <a:schemeClr val="tx1"/>
              </a:buClr>
              <a:buFont typeface="+mj-lt"/>
              <a:buAutoNum type="arabicPeriod"/>
            </a:pPr>
            <a:r>
              <a:rPr lang="en-US" dirty="0"/>
              <a:t>Read the following resources to further explore how Guidelines and Principles differentiate from each other and how they can assist in the design of your user interface.</a:t>
            </a:r>
            <a:br>
              <a:rPr lang="en-US" dirty="0"/>
            </a:br>
            <a:br>
              <a:rPr lang="en-US" dirty="0"/>
            </a:br>
            <a:r>
              <a:rPr lang="en-NZ" dirty="0">
                <a:hlinkClick r:id="rId3"/>
              </a:rPr>
              <a:t>Guidelines: 10 Rules of Thumb</a:t>
            </a:r>
            <a:br>
              <a:rPr lang="en-NZ" dirty="0"/>
            </a:br>
            <a:r>
              <a:rPr lang="en-NZ" dirty="0">
                <a:hlinkClick r:id="rId4"/>
              </a:rPr>
              <a:t>The Basic Principles of User Interface Design</a:t>
            </a:r>
            <a:br>
              <a:rPr lang="en-NZ" dirty="0"/>
            </a:br>
            <a:r>
              <a:rPr lang="en-NZ" dirty="0"/>
              <a:t> </a:t>
            </a:r>
          </a:p>
          <a:p>
            <a:pPr marL="342900" indent="-342900">
              <a:buClr>
                <a:schemeClr val="tx1"/>
              </a:buClr>
              <a:buFont typeface="+mj-lt"/>
              <a:buAutoNum type="arabicPeriod" startAt="2"/>
            </a:pPr>
            <a:r>
              <a:rPr lang="en-NZ" dirty="0"/>
              <a:t>Using a software interface you are familiar with, identify some practical examples of each of the highlighted points today, to improve your understanding of these topics of discussion.</a:t>
            </a:r>
          </a:p>
          <a:p>
            <a:pPr marL="342900" indent="-342900">
              <a:buClr>
                <a:schemeClr val="tx1"/>
              </a:buClr>
              <a:buFont typeface="+mj-lt"/>
              <a:buAutoNum type="arabicPeriod" startAt="2"/>
            </a:pPr>
            <a:endParaRPr lang="en-NZ" dirty="0"/>
          </a:p>
          <a:p>
            <a:pPr marL="342900" indent="-342900">
              <a:buClr>
                <a:schemeClr val="tx1"/>
              </a:buClr>
              <a:buFont typeface="+mj-lt"/>
              <a:buAutoNum type="arabicPeriod" startAt="2"/>
            </a:pPr>
            <a:r>
              <a:rPr lang="en-NZ" dirty="0"/>
              <a:t>Remember to make hand-written notes (you’ll remember them better!) of all your findings. These notes are permissible for use during tests…</a:t>
            </a:r>
          </a:p>
        </p:txBody>
      </p:sp>
    </p:spTree>
    <p:extLst>
      <p:ext uri="{BB962C8B-B14F-4D97-AF65-F5344CB8AC3E}">
        <p14:creationId xmlns:p14="http://schemas.microsoft.com/office/powerpoint/2010/main" val="6241498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This </a:t>
            </a:r>
            <a:r>
              <a:rPr lang="en-NZ" dirty="0">
                <a:solidFill>
                  <a:srgbClr val="28A84A"/>
                </a:solidFill>
                <a:latin typeface="Arial Rounded MT Bold" panose="020F0704030504030204" pitchFamily="34" charset="0"/>
              </a:rPr>
              <a:t>Session</a:t>
            </a:r>
          </a:p>
        </p:txBody>
      </p:sp>
      <p:sp>
        <p:nvSpPr>
          <p:cNvPr id="4" name="TextBox 3"/>
          <p:cNvSpPr txBox="1"/>
          <p:nvPr/>
        </p:nvSpPr>
        <p:spPr>
          <a:xfrm>
            <a:off x="0" y="941900"/>
            <a:ext cx="9144000" cy="1231106"/>
          </a:xfrm>
          <a:prstGeom prst="rect">
            <a:avLst/>
          </a:prstGeom>
          <a:noFill/>
        </p:spPr>
        <p:txBody>
          <a:bodyPr wrap="square" rtlCol="0">
            <a:spAutoFit/>
          </a:bodyPr>
          <a:lstStyle/>
          <a:p>
            <a:r>
              <a:rPr lang="en-NZ" sz="2000" dirty="0"/>
              <a:t>This week we  will be covering:</a:t>
            </a:r>
          </a:p>
          <a:p>
            <a:pPr marL="742950" lvl="1" indent="-285750">
              <a:buFont typeface="Arial" panose="020B0604020202020204" pitchFamily="34" charset="0"/>
              <a:buChar char="•"/>
            </a:pPr>
            <a:r>
              <a:rPr lang="en-NZ" dirty="0"/>
              <a:t>Targeted </a:t>
            </a:r>
            <a:r>
              <a:rPr lang="en-NZ" dirty="0">
                <a:solidFill>
                  <a:srgbClr val="00B0F0"/>
                </a:solidFill>
              </a:rPr>
              <a:t>guidelines</a:t>
            </a:r>
            <a:r>
              <a:rPr lang="en-NZ" dirty="0"/>
              <a:t> for User Interface Design</a:t>
            </a:r>
          </a:p>
          <a:p>
            <a:pPr marL="742950" lvl="1" indent="-285750">
              <a:buFont typeface="Arial" panose="020B0604020202020204" pitchFamily="34" charset="0"/>
              <a:buChar char="•"/>
            </a:pPr>
            <a:r>
              <a:rPr lang="en-NZ" dirty="0"/>
              <a:t>Fundamental</a:t>
            </a:r>
            <a:r>
              <a:rPr lang="en-NZ" dirty="0">
                <a:solidFill>
                  <a:srgbClr val="00B0F0"/>
                </a:solidFill>
              </a:rPr>
              <a:t> principles</a:t>
            </a:r>
            <a:r>
              <a:rPr lang="en-NZ" dirty="0"/>
              <a:t> of User Interface Design</a:t>
            </a:r>
          </a:p>
          <a:p>
            <a:pPr marL="742950" lvl="1" indent="-285750">
              <a:buClr>
                <a:schemeClr val="tx1"/>
              </a:buClr>
              <a:buFont typeface="Arial" panose="020B0604020202020204" pitchFamily="34" charset="0"/>
              <a:buChar char="•"/>
            </a:pPr>
            <a:r>
              <a:rPr lang="en-NZ" dirty="0">
                <a:solidFill>
                  <a:srgbClr val="00B0F0"/>
                </a:solidFill>
              </a:rPr>
              <a:t>Theories</a:t>
            </a:r>
            <a:r>
              <a:rPr lang="en-NZ" dirty="0"/>
              <a:t> for effective user interface design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956" y="2613747"/>
            <a:ext cx="5737164" cy="2331965"/>
          </a:xfrm>
          <a:prstGeom prst="rect">
            <a:avLst/>
          </a:prstGeom>
        </p:spPr>
      </p:pic>
    </p:spTree>
    <p:extLst>
      <p:ext uri="{BB962C8B-B14F-4D97-AF65-F5344CB8AC3E}">
        <p14:creationId xmlns:p14="http://schemas.microsoft.com/office/powerpoint/2010/main" val="116777052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9770" y="2040000"/>
            <a:ext cx="2967390" cy="1986434"/>
          </a:xfrm>
          <a:prstGeom prst="rect">
            <a:avLst/>
          </a:prstGeom>
        </p:spPr>
      </p:pic>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Assignments</a:t>
            </a:r>
            <a:endParaRPr lang="en-NZ" dirty="0">
              <a:solidFill>
                <a:srgbClr val="28A84A"/>
              </a:solidFill>
              <a:latin typeface="Arial Rounded MT Bold" panose="020F0704030504030204" pitchFamily="34" charset="0"/>
            </a:endParaRPr>
          </a:p>
        </p:txBody>
      </p:sp>
      <p:sp>
        <p:nvSpPr>
          <p:cNvPr id="4" name="TextBox 3"/>
          <p:cNvSpPr txBox="1"/>
          <p:nvPr/>
        </p:nvSpPr>
        <p:spPr>
          <a:xfrm>
            <a:off x="0" y="941900"/>
            <a:ext cx="9144000" cy="3785652"/>
          </a:xfrm>
          <a:prstGeom prst="rect">
            <a:avLst/>
          </a:prstGeom>
          <a:noFill/>
        </p:spPr>
        <p:txBody>
          <a:bodyPr wrap="square" lIns="180000" rtlCol="0">
            <a:spAutoFit/>
          </a:bodyPr>
          <a:lstStyle/>
          <a:p>
            <a:r>
              <a:rPr lang="en-NZ" sz="2400" dirty="0">
                <a:solidFill>
                  <a:srgbClr val="00B050"/>
                </a:solidFill>
              </a:rPr>
              <a:t>Class discussion</a:t>
            </a:r>
          </a:p>
          <a:p>
            <a:endParaRPr lang="en-NZ" dirty="0"/>
          </a:p>
          <a:p>
            <a:pPr marL="742950" lvl="1" indent="-285750">
              <a:buFont typeface="Arial" panose="020B0604020202020204" pitchFamily="34" charset="0"/>
              <a:buChar char="•"/>
            </a:pPr>
            <a:r>
              <a:rPr lang="en-US" dirty="0"/>
              <a:t>Two tests (To be conducted in week 4 (8</a:t>
            </a:r>
            <a:r>
              <a:rPr lang="en-US" baseline="30000" dirty="0"/>
              <a:t>th</a:t>
            </a:r>
            <a:r>
              <a:rPr lang="en-US" dirty="0"/>
              <a:t> March) and week 7 (29</a:t>
            </a:r>
            <a:r>
              <a:rPr lang="en-US" baseline="30000" dirty="0"/>
              <a:t>th</a:t>
            </a:r>
            <a:r>
              <a:rPr lang="en-US" dirty="0"/>
              <a:t> March))</a:t>
            </a:r>
            <a:endParaRPr lang="en-NZ" dirty="0"/>
          </a:p>
          <a:p>
            <a:endParaRPr lang="en-US" dirty="0"/>
          </a:p>
          <a:p>
            <a:pPr marL="742950" lvl="1" indent="-285750">
              <a:buFont typeface="Arial" panose="020B0604020202020204" pitchFamily="34" charset="0"/>
              <a:buChar char="•"/>
            </a:pPr>
            <a:r>
              <a:rPr lang="en-US" b="1" dirty="0"/>
              <a:t>Report</a:t>
            </a:r>
            <a:br>
              <a:rPr lang="en-US" dirty="0"/>
            </a:br>
            <a:r>
              <a:rPr lang="en-US" dirty="0"/>
              <a:t>Due </a:t>
            </a:r>
            <a:r>
              <a:rPr lang="en-NZ" dirty="0"/>
              <a:t>08:15 am on </a:t>
            </a:r>
            <a:r>
              <a:rPr lang="en-NZ" dirty="0">
                <a:solidFill>
                  <a:srgbClr val="00B0F0"/>
                </a:solidFill>
              </a:rPr>
              <a:t>18th</a:t>
            </a:r>
            <a:r>
              <a:rPr lang="en-NZ" dirty="0"/>
              <a:t> </a:t>
            </a:r>
            <a:r>
              <a:rPr lang="en-NZ" dirty="0">
                <a:solidFill>
                  <a:srgbClr val="00B0F0"/>
                </a:solidFill>
              </a:rPr>
              <a:t>March</a:t>
            </a:r>
            <a:r>
              <a:rPr lang="en-NZ" dirty="0"/>
              <a:t> 2021</a:t>
            </a:r>
            <a:endParaRPr lang="en-US" dirty="0"/>
          </a:p>
          <a:p>
            <a:pPr lvl="1"/>
            <a:endParaRPr lang="en-US" dirty="0"/>
          </a:p>
          <a:p>
            <a:pPr marL="742950" lvl="1" indent="-285750">
              <a:buFont typeface="Arial" panose="020B0604020202020204" pitchFamily="34" charset="0"/>
              <a:buChar char="•"/>
            </a:pPr>
            <a:r>
              <a:rPr lang="en-US" b="1" dirty="0"/>
              <a:t>Project</a:t>
            </a:r>
            <a:br>
              <a:rPr lang="en-NZ" dirty="0"/>
            </a:br>
            <a:r>
              <a:rPr lang="en-NZ" dirty="0"/>
              <a:t>Due 08.15 am on </a:t>
            </a:r>
            <a:r>
              <a:rPr lang="en-NZ" dirty="0">
                <a:solidFill>
                  <a:srgbClr val="00B0F0"/>
                </a:solidFill>
              </a:rPr>
              <a:t>8th</a:t>
            </a:r>
            <a:r>
              <a:rPr lang="en-NZ" dirty="0"/>
              <a:t> </a:t>
            </a:r>
            <a:r>
              <a:rPr lang="en-NZ" dirty="0">
                <a:solidFill>
                  <a:srgbClr val="00B0F0"/>
                </a:solidFill>
              </a:rPr>
              <a:t>April</a:t>
            </a:r>
            <a:r>
              <a:rPr lang="en-NZ" dirty="0"/>
              <a:t> 2021</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F</a:t>
            </a:r>
            <a:r>
              <a:rPr lang="en-NZ" dirty="0" err="1"/>
              <a:t>inalize</a:t>
            </a:r>
            <a:r>
              <a:rPr lang="en-NZ" dirty="0"/>
              <a:t> the idea for your assignment with your group.</a:t>
            </a:r>
          </a:p>
          <a:p>
            <a:pPr lvl="1"/>
            <a:endParaRPr lang="en-NZ" dirty="0"/>
          </a:p>
          <a:p>
            <a:pPr marL="742950" lvl="1" indent="-285750">
              <a:buFont typeface="Arial" panose="020B0604020202020204" pitchFamily="34" charset="0"/>
              <a:buChar char="•"/>
            </a:pPr>
            <a:r>
              <a:rPr lang="en-US" dirty="0"/>
              <a:t>R</a:t>
            </a:r>
            <a:r>
              <a:rPr lang="en-NZ" dirty="0" err="1"/>
              <a:t>eview</a:t>
            </a:r>
            <a:r>
              <a:rPr lang="en-NZ" dirty="0"/>
              <a:t> the topics discussed today, and how they may be used to benefit your project</a:t>
            </a:r>
            <a:endParaRPr lang="en-US" dirty="0"/>
          </a:p>
        </p:txBody>
      </p:sp>
    </p:spTree>
    <p:extLst>
      <p:ext uri="{BB962C8B-B14F-4D97-AF65-F5344CB8AC3E}">
        <p14:creationId xmlns:p14="http://schemas.microsoft.com/office/powerpoint/2010/main" val="371912897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Guidelines</a:t>
            </a:r>
            <a:endParaRPr lang="en-NZ" dirty="0">
              <a:solidFill>
                <a:srgbClr val="28A84A"/>
              </a:solidFill>
              <a:latin typeface="Arial Rounded MT Bold" panose="020F0704030504030204" pitchFamily="34" charset="0"/>
            </a:endParaRPr>
          </a:p>
        </p:txBody>
      </p:sp>
      <p:sp>
        <p:nvSpPr>
          <p:cNvPr id="4" name="TextBox 3"/>
          <p:cNvSpPr txBox="1"/>
          <p:nvPr/>
        </p:nvSpPr>
        <p:spPr>
          <a:xfrm>
            <a:off x="0" y="1749005"/>
            <a:ext cx="9144000" cy="400110"/>
          </a:xfrm>
          <a:prstGeom prst="rect">
            <a:avLst/>
          </a:prstGeom>
          <a:noFill/>
        </p:spPr>
        <p:txBody>
          <a:bodyPr wrap="square" rtlCol="0">
            <a:spAutoFit/>
          </a:bodyPr>
          <a:lstStyle/>
          <a:p>
            <a:pPr marL="342900" indent="-342900">
              <a:buClr>
                <a:schemeClr val="tx1"/>
              </a:buClr>
              <a:buFont typeface="+mj-lt"/>
              <a:buAutoNum type="arabicPeriod"/>
            </a:pPr>
            <a:r>
              <a:rPr lang="en-NZ" dirty="0">
                <a:solidFill>
                  <a:srgbClr val="00B0F0"/>
                </a:solidFill>
              </a:rPr>
              <a:t>Interface</a:t>
            </a:r>
            <a:r>
              <a:rPr lang="en-NZ" sz="2000" dirty="0"/>
              <a:t> </a:t>
            </a:r>
            <a:r>
              <a:rPr lang="en-NZ" dirty="0">
                <a:solidFill>
                  <a:srgbClr val="00B0F0"/>
                </a:solidFill>
              </a:rPr>
              <a:t>Navigation</a:t>
            </a:r>
          </a:p>
        </p:txBody>
      </p:sp>
      <p:sp>
        <p:nvSpPr>
          <p:cNvPr id="5" name="TextBox 4"/>
          <p:cNvSpPr txBox="1"/>
          <p:nvPr/>
        </p:nvSpPr>
        <p:spPr>
          <a:xfrm>
            <a:off x="0" y="2108299"/>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Standardize task sequences (across similar conditions)</a:t>
            </a:r>
          </a:p>
        </p:txBody>
      </p:sp>
      <p:sp>
        <p:nvSpPr>
          <p:cNvPr id="20" name="TextBox 19"/>
          <p:cNvSpPr txBox="1"/>
          <p:nvPr/>
        </p:nvSpPr>
        <p:spPr>
          <a:xfrm>
            <a:off x="0" y="2384987"/>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Make embedded links descriptive</a:t>
            </a:r>
          </a:p>
        </p:txBody>
      </p:sp>
      <p:sp>
        <p:nvSpPr>
          <p:cNvPr id="21" name="TextBox 20"/>
          <p:cNvSpPr txBox="1"/>
          <p:nvPr/>
        </p:nvSpPr>
        <p:spPr>
          <a:xfrm>
            <a:off x="0" y="2656430"/>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Unique and descriptive headings</a:t>
            </a:r>
          </a:p>
        </p:txBody>
      </p:sp>
      <p:sp>
        <p:nvSpPr>
          <p:cNvPr id="22" name="TextBox 21"/>
          <p:cNvSpPr txBox="1"/>
          <p:nvPr/>
        </p:nvSpPr>
        <p:spPr>
          <a:xfrm>
            <a:off x="0" y="2951656"/>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Use radio buttons for mutually exclusive choices</a:t>
            </a:r>
          </a:p>
        </p:txBody>
      </p:sp>
      <p:sp>
        <p:nvSpPr>
          <p:cNvPr id="23" name="TextBox 22"/>
          <p:cNvSpPr txBox="1"/>
          <p:nvPr/>
        </p:nvSpPr>
        <p:spPr>
          <a:xfrm>
            <a:off x="0" y="3241230"/>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Develop well formatted pages that will print properly as necessary</a:t>
            </a:r>
          </a:p>
        </p:txBody>
      </p:sp>
      <p:sp>
        <p:nvSpPr>
          <p:cNvPr id="24" name="TextBox 23"/>
          <p:cNvSpPr txBox="1"/>
          <p:nvPr/>
        </p:nvSpPr>
        <p:spPr>
          <a:xfrm>
            <a:off x="0" y="3518325"/>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Use thumbnail images to preview and link to larger images</a:t>
            </a: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Various guidelines have been established for the overall design, look and feel of user interfaces. Some examples are shown below:</a:t>
            </a:r>
          </a:p>
        </p:txBody>
      </p:sp>
    </p:spTree>
    <p:extLst>
      <p:ext uri="{BB962C8B-B14F-4D97-AF65-F5344CB8AC3E}">
        <p14:creationId xmlns:p14="http://schemas.microsoft.com/office/powerpoint/2010/main" val="233987803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Guidelines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Various guidelines have been established for the overall design, look and feel of user interfaces. Some examples are shown below:</a:t>
            </a:r>
          </a:p>
        </p:txBody>
      </p:sp>
      <p:sp>
        <p:nvSpPr>
          <p:cNvPr id="26" name="TextBox 25"/>
          <p:cNvSpPr txBox="1"/>
          <p:nvPr/>
        </p:nvSpPr>
        <p:spPr>
          <a:xfrm>
            <a:off x="0" y="1768780"/>
            <a:ext cx="9144000" cy="369332"/>
          </a:xfrm>
          <a:prstGeom prst="rect">
            <a:avLst/>
          </a:prstGeom>
          <a:noFill/>
        </p:spPr>
        <p:txBody>
          <a:bodyPr wrap="square" rtlCol="0">
            <a:spAutoFit/>
          </a:bodyPr>
          <a:lstStyle/>
          <a:p>
            <a:pPr marL="342900" indent="-342900">
              <a:buClr>
                <a:schemeClr val="tx1"/>
              </a:buClr>
              <a:buFont typeface="+mj-lt"/>
              <a:buAutoNum type="arabicPeriod" startAt="2"/>
            </a:pPr>
            <a:r>
              <a:rPr lang="en-NZ" dirty="0">
                <a:solidFill>
                  <a:srgbClr val="00B0F0"/>
                </a:solidFill>
              </a:rPr>
              <a:t>Display Organization</a:t>
            </a:r>
          </a:p>
        </p:txBody>
      </p:sp>
      <p:sp>
        <p:nvSpPr>
          <p:cNvPr id="27" name="TextBox 26"/>
          <p:cNvSpPr txBox="1"/>
          <p:nvPr/>
        </p:nvSpPr>
        <p:spPr>
          <a:xfrm>
            <a:off x="0" y="2079130"/>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Consistency of displayed data (Colour, position, font format etc.)</a:t>
            </a:r>
          </a:p>
        </p:txBody>
      </p:sp>
      <p:sp>
        <p:nvSpPr>
          <p:cNvPr id="28" name="TextBox 27"/>
          <p:cNvSpPr txBox="1"/>
          <p:nvPr/>
        </p:nvSpPr>
        <p:spPr>
          <a:xfrm>
            <a:off x="0" y="2377684"/>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Efficient information assimilation (Information relevant to task, aligned neatly)</a:t>
            </a:r>
          </a:p>
        </p:txBody>
      </p:sp>
      <p:sp>
        <p:nvSpPr>
          <p:cNvPr id="14" name="TextBox 13"/>
          <p:cNvSpPr txBox="1"/>
          <p:nvPr/>
        </p:nvSpPr>
        <p:spPr>
          <a:xfrm>
            <a:off x="0" y="2676238"/>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Minimal memory load for user (Not required to remember from one page to next)</a:t>
            </a:r>
          </a:p>
        </p:txBody>
      </p:sp>
      <p:sp>
        <p:nvSpPr>
          <p:cNvPr id="15" name="TextBox 14"/>
          <p:cNvSpPr txBox="1"/>
          <p:nvPr/>
        </p:nvSpPr>
        <p:spPr>
          <a:xfrm>
            <a:off x="0" y="2974792"/>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Data displayed/entered is consistent (e.g. Units such as mm, cm. Decimal places)</a:t>
            </a:r>
          </a:p>
        </p:txBody>
      </p:sp>
      <p:sp>
        <p:nvSpPr>
          <p:cNvPr id="16" name="TextBox 15"/>
          <p:cNvSpPr txBox="1"/>
          <p:nvPr/>
        </p:nvSpPr>
        <p:spPr>
          <a:xfrm>
            <a:off x="0" y="3273346"/>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User control over data/layout etc. (e.g. Column swapping, filtering, sorting)</a:t>
            </a:r>
          </a:p>
        </p:txBody>
      </p:sp>
      <p:sp>
        <p:nvSpPr>
          <p:cNvPr id="17" name="TextBox 16"/>
          <p:cNvSpPr txBox="1"/>
          <p:nvPr/>
        </p:nvSpPr>
        <p:spPr>
          <a:xfrm>
            <a:off x="0" y="3571898"/>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Text/Font/Icon size etc. suitable for targeted display size and resolution</a:t>
            </a:r>
          </a:p>
        </p:txBody>
      </p:sp>
    </p:spTree>
    <p:extLst>
      <p:ext uri="{BB962C8B-B14F-4D97-AF65-F5344CB8AC3E}">
        <p14:creationId xmlns:p14="http://schemas.microsoft.com/office/powerpoint/2010/main" val="260701501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Guidelines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Various guidelines have been established for the overall design, look and feel of user interfaces. Some examples are shown below:</a:t>
            </a:r>
          </a:p>
        </p:txBody>
      </p:sp>
      <p:sp>
        <p:nvSpPr>
          <p:cNvPr id="26" name="TextBox 25"/>
          <p:cNvSpPr txBox="1"/>
          <p:nvPr/>
        </p:nvSpPr>
        <p:spPr>
          <a:xfrm>
            <a:off x="0" y="1768780"/>
            <a:ext cx="9144000" cy="923330"/>
          </a:xfrm>
          <a:prstGeom prst="rect">
            <a:avLst/>
          </a:prstGeom>
          <a:noFill/>
        </p:spPr>
        <p:txBody>
          <a:bodyPr wrap="square" rtlCol="0">
            <a:spAutoFit/>
          </a:bodyPr>
          <a:lstStyle/>
          <a:p>
            <a:pPr marL="342900" indent="-342900">
              <a:buClr>
                <a:schemeClr val="tx1"/>
              </a:buClr>
              <a:buFont typeface="+mj-lt"/>
              <a:buAutoNum type="arabicPeriod" startAt="3"/>
            </a:pPr>
            <a:r>
              <a:rPr lang="en-NZ" dirty="0">
                <a:solidFill>
                  <a:srgbClr val="00B0F0"/>
                </a:solidFill>
              </a:rPr>
              <a:t>Grab the users attention</a:t>
            </a:r>
            <a:br>
              <a:rPr lang="en-NZ" dirty="0">
                <a:solidFill>
                  <a:srgbClr val="00B0F0"/>
                </a:solidFill>
              </a:rPr>
            </a:br>
            <a:r>
              <a:rPr lang="en-NZ" dirty="0"/>
              <a:t>Time-dependent information needs to be brought to the users attention. Here are some suggestions (non-exhaustive list):</a:t>
            </a:r>
            <a:endParaRPr lang="en-NZ" dirty="0">
              <a:solidFill>
                <a:srgbClr val="00B0F0"/>
              </a:solidFill>
            </a:endParaRPr>
          </a:p>
        </p:txBody>
      </p:sp>
      <p:sp>
        <p:nvSpPr>
          <p:cNvPr id="27" name="TextBox 26"/>
          <p:cNvSpPr txBox="1"/>
          <p:nvPr/>
        </p:nvSpPr>
        <p:spPr>
          <a:xfrm>
            <a:off x="0" y="2667533"/>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Intensity (no more than 2 levels)</a:t>
            </a:r>
          </a:p>
        </p:txBody>
      </p:sp>
      <p:sp>
        <p:nvSpPr>
          <p:cNvPr id="28" name="TextBox 27"/>
          <p:cNvSpPr txBox="1"/>
          <p:nvPr/>
        </p:nvSpPr>
        <p:spPr>
          <a:xfrm>
            <a:off x="0" y="2966087"/>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Marking (underline, point to it, etc.)</a:t>
            </a:r>
          </a:p>
        </p:txBody>
      </p:sp>
      <p:sp>
        <p:nvSpPr>
          <p:cNvPr id="14" name="TextBox 13"/>
          <p:cNvSpPr txBox="1"/>
          <p:nvPr/>
        </p:nvSpPr>
        <p:spPr>
          <a:xfrm>
            <a:off x="0" y="3264641"/>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Size (use up to four)</a:t>
            </a:r>
          </a:p>
        </p:txBody>
      </p:sp>
      <p:sp>
        <p:nvSpPr>
          <p:cNvPr id="15" name="TextBox 14"/>
          <p:cNvSpPr txBox="1"/>
          <p:nvPr/>
        </p:nvSpPr>
        <p:spPr>
          <a:xfrm>
            <a:off x="0" y="3563195"/>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Blinking</a:t>
            </a:r>
          </a:p>
        </p:txBody>
      </p:sp>
      <p:sp>
        <p:nvSpPr>
          <p:cNvPr id="16" name="TextBox 15"/>
          <p:cNvSpPr txBox="1"/>
          <p:nvPr/>
        </p:nvSpPr>
        <p:spPr>
          <a:xfrm>
            <a:off x="0" y="3861749"/>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Colour</a:t>
            </a:r>
          </a:p>
        </p:txBody>
      </p:sp>
      <p:sp>
        <p:nvSpPr>
          <p:cNvPr id="17" name="TextBox 16"/>
          <p:cNvSpPr txBox="1"/>
          <p:nvPr/>
        </p:nvSpPr>
        <p:spPr>
          <a:xfrm>
            <a:off x="0" y="4160301"/>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Audio (</a:t>
            </a:r>
            <a:r>
              <a:rPr lang="en-NZ" dirty="0" err="1"/>
              <a:t>e.g</a:t>
            </a:r>
            <a:r>
              <a:rPr lang="en-NZ" dirty="0"/>
              <a:t> soft tones (notification) and harsh sounds for alarms or errors)</a:t>
            </a:r>
          </a:p>
        </p:txBody>
      </p:sp>
    </p:spTree>
    <p:extLst>
      <p:ext uri="{BB962C8B-B14F-4D97-AF65-F5344CB8AC3E}">
        <p14:creationId xmlns:p14="http://schemas.microsoft.com/office/powerpoint/2010/main" val="139446522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15020"/>
          </a:xfrm>
        </p:spPr>
        <p:txBody>
          <a:bodyPr/>
          <a:lstStyle/>
          <a:p>
            <a:r>
              <a:rPr lang="en" dirty="0">
                <a:solidFill>
                  <a:srgbClr val="28A84A"/>
                </a:solidFill>
                <a:latin typeface="Arial Rounded MT Bold" panose="020F0704030504030204" pitchFamily="34" charset="0"/>
              </a:rPr>
              <a:t>Guidelines</a:t>
            </a:r>
            <a:endParaRPr lang="en-NZ" dirty="0">
              <a:solidFill>
                <a:srgbClr val="28A84A"/>
              </a:solidFill>
              <a:latin typeface="Arial Rounded MT Bold" panose="020F0704030504030204" pitchFamily="34" charset="0"/>
            </a:endParaRPr>
          </a:p>
        </p:txBody>
      </p:sp>
      <p:sp>
        <p:nvSpPr>
          <p:cNvPr id="25" name="TextBox 24"/>
          <p:cNvSpPr txBox="1"/>
          <p:nvPr/>
        </p:nvSpPr>
        <p:spPr>
          <a:xfrm>
            <a:off x="0" y="849338"/>
            <a:ext cx="9144000" cy="646331"/>
          </a:xfrm>
          <a:prstGeom prst="rect">
            <a:avLst/>
          </a:prstGeom>
          <a:noFill/>
        </p:spPr>
        <p:txBody>
          <a:bodyPr wrap="square" rtlCol="0">
            <a:spAutoFit/>
          </a:bodyPr>
          <a:lstStyle/>
          <a:p>
            <a:pPr>
              <a:buClr>
                <a:schemeClr val="tx1"/>
              </a:buClr>
            </a:pPr>
            <a:r>
              <a:rPr lang="en-NZ" dirty="0"/>
              <a:t>Various guidelines have been established for the overall design, look and feel of user interfaces. Some examples are shown below:</a:t>
            </a:r>
          </a:p>
        </p:txBody>
      </p:sp>
      <p:sp>
        <p:nvSpPr>
          <p:cNvPr id="26" name="TextBox 25"/>
          <p:cNvSpPr txBox="1"/>
          <p:nvPr/>
        </p:nvSpPr>
        <p:spPr>
          <a:xfrm>
            <a:off x="0" y="1768780"/>
            <a:ext cx="9144000" cy="923330"/>
          </a:xfrm>
          <a:prstGeom prst="rect">
            <a:avLst/>
          </a:prstGeom>
          <a:noFill/>
        </p:spPr>
        <p:txBody>
          <a:bodyPr wrap="square" rtlCol="0">
            <a:spAutoFit/>
          </a:bodyPr>
          <a:lstStyle/>
          <a:p>
            <a:pPr marL="342900" indent="-342900">
              <a:buClr>
                <a:schemeClr val="tx1"/>
              </a:buClr>
              <a:buFont typeface="+mj-lt"/>
              <a:buAutoNum type="arabicPeriod" startAt="4"/>
            </a:pPr>
            <a:r>
              <a:rPr lang="en-NZ" dirty="0">
                <a:solidFill>
                  <a:srgbClr val="00B0F0"/>
                </a:solidFill>
              </a:rPr>
              <a:t>Facilitating data entry</a:t>
            </a:r>
            <a:br>
              <a:rPr lang="en-NZ" dirty="0">
                <a:solidFill>
                  <a:srgbClr val="00B0F0"/>
                </a:solidFill>
              </a:rPr>
            </a:br>
            <a:r>
              <a:rPr lang="en-NZ" dirty="0"/>
              <a:t>Data entry should be an efficient process that eliminates frustration and minimises the chances of erroneous (and even dangerous) mistakes creeping in.</a:t>
            </a:r>
            <a:endParaRPr lang="en-NZ" dirty="0">
              <a:solidFill>
                <a:srgbClr val="00B0F0"/>
              </a:solidFill>
            </a:endParaRPr>
          </a:p>
        </p:txBody>
      </p:sp>
      <p:sp>
        <p:nvSpPr>
          <p:cNvPr id="27" name="TextBox 26"/>
          <p:cNvSpPr txBox="1"/>
          <p:nvPr/>
        </p:nvSpPr>
        <p:spPr>
          <a:xfrm>
            <a:off x="0" y="2667533"/>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Consistency</a:t>
            </a:r>
          </a:p>
        </p:txBody>
      </p:sp>
      <p:sp>
        <p:nvSpPr>
          <p:cNvPr id="28" name="TextBox 27"/>
          <p:cNvSpPr txBox="1"/>
          <p:nvPr/>
        </p:nvSpPr>
        <p:spPr>
          <a:xfrm>
            <a:off x="0" y="2966087"/>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Minimum input actions required from user</a:t>
            </a:r>
          </a:p>
        </p:txBody>
      </p:sp>
      <p:sp>
        <p:nvSpPr>
          <p:cNvPr id="14" name="TextBox 13"/>
          <p:cNvSpPr txBox="1"/>
          <p:nvPr/>
        </p:nvSpPr>
        <p:spPr>
          <a:xfrm>
            <a:off x="0" y="3264641"/>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Minimum memory loading</a:t>
            </a:r>
          </a:p>
        </p:txBody>
      </p:sp>
      <p:sp>
        <p:nvSpPr>
          <p:cNvPr id="15" name="TextBox 14"/>
          <p:cNvSpPr txBox="1"/>
          <p:nvPr/>
        </p:nvSpPr>
        <p:spPr>
          <a:xfrm>
            <a:off x="0" y="3563195"/>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Bounds (limits) on values entered</a:t>
            </a:r>
          </a:p>
        </p:txBody>
      </p:sp>
      <p:sp>
        <p:nvSpPr>
          <p:cNvPr id="16" name="TextBox 15"/>
          <p:cNvSpPr txBox="1"/>
          <p:nvPr/>
        </p:nvSpPr>
        <p:spPr>
          <a:xfrm>
            <a:off x="0" y="3861749"/>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Error detection and notification</a:t>
            </a:r>
          </a:p>
        </p:txBody>
      </p:sp>
      <p:sp>
        <p:nvSpPr>
          <p:cNvPr id="17" name="TextBox 16"/>
          <p:cNvSpPr txBox="1"/>
          <p:nvPr/>
        </p:nvSpPr>
        <p:spPr>
          <a:xfrm>
            <a:off x="0" y="4160301"/>
            <a:ext cx="9144000" cy="369332"/>
          </a:xfrm>
          <a:prstGeom prst="rect">
            <a:avLst/>
          </a:prstGeom>
          <a:noFill/>
        </p:spPr>
        <p:txBody>
          <a:bodyPr wrap="square" rtlCol="0">
            <a:spAutoFit/>
          </a:bodyPr>
          <a:lstStyle/>
          <a:p>
            <a:pPr marL="1200150" lvl="2" indent="-285750">
              <a:buClr>
                <a:schemeClr val="tx1"/>
              </a:buClr>
              <a:buFont typeface="Arial" panose="020B0604020202020204" pitchFamily="34" charset="0"/>
              <a:buChar char="•"/>
            </a:pPr>
            <a:r>
              <a:rPr lang="en-NZ" dirty="0"/>
              <a:t>Customization and flexibility (caution though, as this may lead to inconsistency)</a:t>
            </a:r>
          </a:p>
        </p:txBody>
      </p:sp>
    </p:spTree>
    <p:extLst>
      <p:ext uri="{BB962C8B-B14F-4D97-AF65-F5344CB8AC3E}">
        <p14:creationId xmlns:p14="http://schemas.microsoft.com/office/powerpoint/2010/main" val="303731290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359075"/>
          </a:xfrm>
        </p:spPr>
        <p:txBody>
          <a:bodyPr>
            <a:noAutofit/>
          </a:bodyPr>
          <a:lstStyle/>
          <a:p>
            <a:r>
              <a:rPr lang="en" dirty="0">
                <a:solidFill>
                  <a:srgbClr val="28A84A"/>
                </a:solidFill>
                <a:latin typeface="Arial Rounded MT Bold" panose="020F0704030504030204" pitchFamily="34" charset="0"/>
              </a:rPr>
              <a:t>Guidelines</a:t>
            </a:r>
            <a:br>
              <a:rPr lang="en" dirty="0">
                <a:solidFill>
                  <a:srgbClr val="28A84A"/>
                </a:solidFill>
                <a:latin typeface="Arial Rounded MT Bold" panose="020F0704030504030204" pitchFamily="34" charset="0"/>
              </a:rPr>
            </a:br>
            <a:r>
              <a:rPr lang="en" dirty="0">
                <a:solidFill>
                  <a:srgbClr val="28A84A"/>
                </a:solidFill>
                <a:latin typeface="Arial Rounded MT Bold" panose="020F0704030504030204" pitchFamily="34" charset="0"/>
              </a:rPr>
              <a:t>Group time!</a:t>
            </a:r>
            <a:endParaRPr lang="en-NZ" dirty="0">
              <a:solidFill>
                <a:srgbClr val="28A84A"/>
              </a:solidFill>
              <a:latin typeface="Arial Rounded MT Bold" panose="020F0704030504030204" pitchFamily="34" charset="0"/>
            </a:endParaRPr>
          </a:p>
        </p:txBody>
      </p:sp>
      <p:sp>
        <p:nvSpPr>
          <p:cNvPr id="25" name="TextBox 24"/>
          <p:cNvSpPr txBox="1"/>
          <p:nvPr/>
        </p:nvSpPr>
        <p:spPr>
          <a:xfrm>
            <a:off x="0" y="1493394"/>
            <a:ext cx="9144000" cy="2308324"/>
          </a:xfrm>
          <a:prstGeom prst="rect">
            <a:avLst/>
          </a:prstGeom>
          <a:noFill/>
        </p:spPr>
        <p:txBody>
          <a:bodyPr wrap="square" rtlCol="0">
            <a:spAutoFit/>
          </a:bodyPr>
          <a:lstStyle/>
          <a:p>
            <a:pPr>
              <a:buClr>
                <a:schemeClr val="tx1"/>
              </a:buClr>
            </a:pPr>
            <a:r>
              <a:rPr lang="en-NZ" dirty="0"/>
              <a:t>Within your group, have each member select a dashboard (either web or application based). With the guidelines in mind, discuss in your groups your different dashboards.</a:t>
            </a:r>
          </a:p>
          <a:p>
            <a:pPr>
              <a:buClr>
                <a:schemeClr val="tx1"/>
              </a:buClr>
            </a:pPr>
            <a:endParaRPr lang="en-NZ" dirty="0"/>
          </a:p>
          <a:p>
            <a:pPr marL="342900" indent="-342900">
              <a:buClr>
                <a:schemeClr val="tx1"/>
              </a:buClr>
              <a:buFont typeface="+mj-lt"/>
              <a:buAutoNum type="arabicPeriod"/>
            </a:pPr>
            <a:r>
              <a:rPr lang="en-NZ" dirty="0"/>
              <a:t>Of the guidelines discussed, which do you feel influenced the design?</a:t>
            </a:r>
            <a:br>
              <a:rPr lang="en-NZ" dirty="0"/>
            </a:br>
            <a:r>
              <a:rPr lang="en-NZ" dirty="0"/>
              <a:t>Be specific in terms of identifying positive attributes of your dashboard.</a:t>
            </a:r>
          </a:p>
          <a:p>
            <a:pPr>
              <a:buClr>
                <a:schemeClr val="tx1"/>
              </a:buClr>
            </a:pPr>
            <a:endParaRPr lang="en-NZ" dirty="0"/>
          </a:p>
          <a:p>
            <a:pPr marL="342900" indent="-342900">
              <a:buClr>
                <a:schemeClr val="tx1"/>
              </a:buClr>
              <a:buFont typeface="+mj-lt"/>
              <a:buAutoNum type="arabicPeriod" startAt="2"/>
            </a:pPr>
            <a:r>
              <a:rPr lang="en-NZ" dirty="0"/>
              <a:t>Do you feel any of these guidelines were overlooked,</a:t>
            </a:r>
            <a:br>
              <a:rPr lang="en-NZ" dirty="0"/>
            </a:br>
            <a:r>
              <a:rPr lang="en-NZ" dirty="0"/>
              <a:t>and if so which ones and how?</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1356" y="2275243"/>
            <a:ext cx="1837948" cy="2767590"/>
          </a:xfrm>
          <a:prstGeom prst="rect">
            <a:avLst/>
          </a:prstGeom>
        </p:spPr>
      </p:pic>
    </p:spTree>
    <p:extLst>
      <p:ext uri="{BB962C8B-B14F-4D97-AF65-F5344CB8AC3E}">
        <p14:creationId xmlns:p14="http://schemas.microsoft.com/office/powerpoint/2010/main" val="171862105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1684</TotalTime>
  <Words>2624</Words>
  <Application>Microsoft Office PowerPoint</Application>
  <PresentationFormat>On-screen Show (16:9)</PresentationFormat>
  <Paragraphs>234</Paragraphs>
  <Slides>22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Adobe Devanagari</vt:lpstr>
      <vt:lpstr>Alfa Slab One</vt:lpstr>
      <vt:lpstr>Arial</vt:lpstr>
      <vt:lpstr>Arial Rounded MT Bold</vt:lpstr>
      <vt:lpstr>Bookman Old Style</vt:lpstr>
      <vt:lpstr>Calibri</vt:lpstr>
      <vt:lpstr>Calibri Light</vt:lpstr>
      <vt:lpstr>Office Theme</vt:lpstr>
      <vt:lpstr>UI &amp; UX - UX Design Principles</vt:lpstr>
      <vt:lpstr>Recap from last week</vt:lpstr>
      <vt:lpstr>This Session</vt:lpstr>
      <vt:lpstr>Assignments</vt:lpstr>
      <vt:lpstr>Guidelines</vt:lpstr>
      <vt:lpstr>Guidelines</vt:lpstr>
      <vt:lpstr>Guidelines</vt:lpstr>
      <vt:lpstr>Guidelines</vt:lpstr>
      <vt:lpstr>Guidelines Group time!</vt:lpstr>
      <vt:lpstr>Principles</vt:lpstr>
      <vt:lpstr>Principles</vt:lpstr>
      <vt:lpstr>Principles</vt:lpstr>
      <vt:lpstr>Principles</vt:lpstr>
      <vt:lpstr>Principles</vt:lpstr>
      <vt:lpstr>Principles Group time!</vt:lpstr>
      <vt:lpstr>Theories</vt:lpstr>
      <vt:lpstr>Theories</vt:lpstr>
      <vt:lpstr>Theories</vt:lpstr>
      <vt:lpstr>Theories</vt:lpstr>
      <vt:lpstr>Theories</vt:lpstr>
      <vt:lpstr>Theories</vt:lpstr>
      <vt:lpstr>Homework</vt:lpstr>
    </vt:vector>
  </TitlesOfParts>
  <Company>Eastern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&amp; UX - UX Design Principles</dc:title>
  <dc:creator>Graham Ward</dc:creator>
  <cp:lastModifiedBy>Graham Ward</cp:lastModifiedBy>
  <cp:revision>101</cp:revision>
  <dcterms:created xsi:type="dcterms:W3CDTF">2020-02-29T00:02:13Z</dcterms:created>
  <dcterms:modified xsi:type="dcterms:W3CDTF">2021-02-21T23:18:53Z</dcterms:modified>
</cp:coreProperties>
</file>