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51"/>
    <p:restoredTop sz="94640"/>
  </p:normalViewPr>
  <p:slideViewPr>
    <p:cSldViewPr snapToGrid="0">
      <p:cViewPr varScale="1">
        <p:scale>
          <a:sx n="99" d="100"/>
          <a:sy n="99" d="100"/>
        </p:scale>
        <p:origin x="19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54D-D34C-7242-9A06-65F5CE0719B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9C2B-A29D-2D4C-8970-A3B39F3D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9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54D-D34C-7242-9A06-65F5CE0719B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9C2B-A29D-2D4C-8970-A3B39F3D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54D-D34C-7242-9A06-65F5CE0719B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9C2B-A29D-2D4C-8970-A3B39F3D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2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54D-D34C-7242-9A06-65F5CE0719B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9C2B-A29D-2D4C-8970-A3B39F3D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9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54D-D34C-7242-9A06-65F5CE0719B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9C2B-A29D-2D4C-8970-A3B39F3D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9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54D-D34C-7242-9A06-65F5CE0719B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9C2B-A29D-2D4C-8970-A3B39F3D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5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54D-D34C-7242-9A06-65F5CE0719B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9C2B-A29D-2D4C-8970-A3B39F3D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3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54D-D34C-7242-9A06-65F5CE0719B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9C2B-A29D-2D4C-8970-A3B39F3D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5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54D-D34C-7242-9A06-65F5CE0719B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9C2B-A29D-2D4C-8970-A3B39F3D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2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54D-D34C-7242-9A06-65F5CE0719B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9C2B-A29D-2D4C-8970-A3B39F3D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8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954D-D34C-7242-9A06-65F5CE0719B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9C2B-A29D-2D4C-8970-A3B39F3D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3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3954D-D34C-7242-9A06-65F5CE0719B4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D9C2B-A29D-2D4C-8970-A3B39F3D9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0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rancisco.v.pinto@tecnico.ulisboa.pt" TargetMode="External"/><Relationship Id="rId2" Type="http://schemas.openxmlformats.org/officeDocument/2006/relationships/hyperlink" Target="mailto:alexandre.n.goncalves@tecnico.ulisboa.p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B451-20B9-75BA-7A6B-24F578E0D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654" y="966552"/>
            <a:ext cx="11554691" cy="1289278"/>
          </a:xfrm>
        </p:spPr>
        <p:txBody>
          <a:bodyPr>
            <a:noAutofit/>
          </a:bodyPr>
          <a:lstStyle/>
          <a:p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Different approaches for Heart Attack Analysis &amp; Prediction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037EC-16D3-63A4-D110-437E0A9180A5}"/>
              </a:ext>
            </a:extLst>
          </p:cNvPr>
          <p:cNvSpPr txBox="1"/>
          <p:nvPr/>
        </p:nvSpPr>
        <p:spPr>
          <a:xfrm>
            <a:off x="2572985" y="3105834"/>
            <a:ext cx="704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Alexandre Gonçalves 100121, </a:t>
            </a:r>
            <a:r>
              <a:rPr lang="en-US" dirty="0">
                <a:hlinkClick r:id="rId2"/>
              </a:rPr>
              <a:t>alexandre.n.goncalves@tecnico.ulisboa.pt</a:t>
            </a:r>
            <a:endParaRPr lang="en-US" dirty="0"/>
          </a:p>
          <a:p>
            <a:pPr algn="ctr"/>
            <a:r>
              <a:rPr lang="en-US" dirty="0"/>
              <a:t>Francisco Pinto 089888, </a:t>
            </a:r>
            <a:r>
              <a:rPr lang="en-US" dirty="0">
                <a:hlinkClick r:id="rId3"/>
              </a:rPr>
              <a:t>francisco.v.pinto@tecnico.ulisboa.pt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0A7CAE-3E6F-AD7F-AB1F-3B369ADE15AB}"/>
              </a:ext>
            </a:extLst>
          </p:cNvPr>
          <p:cNvSpPr txBox="1">
            <a:spLocks/>
          </p:cNvSpPr>
          <p:nvPr/>
        </p:nvSpPr>
        <p:spPr>
          <a:xfrm>
            <a:off x="318654" y="2305092"/>
            <a:ext cx="11554691" cy="4538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-webkit-standard"/>
              </a:rPr>
              <a:t>Intelligent Systems</a:t>
            </a:r>
            <a:endParaRPr lang="en-US" sz="2800" dirty="0"/>
          </a:p>
        </p:txBody>
      </p:sp>
      <p:pic>
        <p:nvPicPr>
          <p:cNvPr id="7" name="Picture 6" descr="A diagram of the human heart&#10;&#10;Description automatically generated">
            <a:extLst>
              <a:ext uri="{FF2B5EF4-FFF2-40B4-BE49-F238E27FC236}">
                <a16:creationId xmlns:a16="http://schemas.microsoft.com/office/drawing/2014/main" id="{9A4B0573-5EFF-5FAB-F222-42C3DFFA6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255" y="4099078"/>
            <a:ext cx="2109484" cy="210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01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C3BC4-DF75-AA23-A8DC-F4A90AE0E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A301-5D4D-7D74-7CA8-138CA66BB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97" y="314987"/>
            <a:ext cx="10515600" cy="1325563"/>
          </a:xfrm>
        </p:spPr>
        <p:txBody>
          <a:bodyPr/>
          <a:lstStyle/>
          <a:p>
            <a:r>
              <a:rPr lang="en-US" dirty="0"/>
              <a:t>Fuzzy Clustering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EF632-584F-7A7D-69C2-55AB4A03E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10" y="4419654"/>
            <a:ext cx="11247979" cy="1109908"/>
          </a:xfrm>
          <a:prstGeom prst="rect">
            <a:avLst/>
          </a:prstGeom>
        </p:spPr>
      </p:pic>
      <p:pic>
        <p:nvPicPr>
          <p:cNvPr id="10" name="Picture 9" descr="A black and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7AC0C382-E1EB-2699-6C9B-79607C48D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094" y="3309746"/>
            <a:ext cx="6195810" cy="78709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3597EE7-5635-D31E-042B-CD3234E70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010" y="314987"/>
            <a:ext cx="10416926" cy="4104667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+mj-lt"/>
              </a:rPr>
              <a:t>The obtained results are on-par with other used methods;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+mj-lt"/>
              </a:rPr>
              <a:t>This model is highly interpretable, we can easily deduct why it reached a specific result by looking at each variable’s membership functions and at the consequents it uses.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5279E5-A853-01E9-0B75-39411DF15481}"/>
              </a:ext>
            </a:extLst>
          </p:cNvPr>
          <p:cNvSpPr txBox="1"/>
          <p:nvPr/>
        </p:nvSpPr>
        <p:spPr>
          <a:xfrm>
            <a:off x="4443212" y="5529562"/>
            <a:ext cx="39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Table:</a:t>
            </a:r>
            <a:r>
              <a:rPr lang="en-US" dirty="0">
                <a:latin typeface="+mj-lt"/>
              </a:rPr>
              <a:t> Consequents used by the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FC6D9D-A97F-0CF2-8542-5C77EAD04D58}"/>
              </a:ext>
            </a:extLst>
          </p:cNvPr>
          <p:cNvSpPr txBox="1"/>
          <p:nvPr/>
        </p:nvSpPr>
        <p:spPr>
          <a:xfrm>
            <a:off x="4649274" y="4027065"/>
            <a:ext cx="354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Table:</a:t>
            </a:r>
            <a:r>
              <a:rPr lang="en-US" dirty="0">
                <a:latin typeface="+mj-lt"/>
              </a:rPr>
              <a:t> Model’s 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428554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F778-9047-A850-B44E-53C177307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33" y="153193"/>
            <a:ext cx="10515600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9F5AD-51E9-ACC8-DFB4-39035CA0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5974"/>
            <a:ext cx="10515600" cy="4351338"/>
          </a:xfrm>
        </p:spPr>
        <p:txBody>
          <a:bodyPr anchor="ctr"/>
          <a:lstStyle/>
          <a:p>
            <a:r>
              <a:rPr lang="en-US" sz="2400" dirty="0">
                <a:latin typeface="+mj-lt"/>
                <a:cs typeface="Arial" panose="020B0604020202020204" pitchFamily="34" charset="0"/>
              </a:rPr>
              <a:t>In medical applications, predicting heart attacks is crucial, requiring models that are both accurate and interpretable;</a:t>
            </a:r>
          </a:p>
          <a:p>
            <a:r>
              <a:rPr lang="en-US" sz="2400" dirty="0">
                <a:latin typeface="+mj-lt"/>
                <a:cs typeface="Arial" panose="020B0604020202020204" pitchFamily="34" charset="0"/>
              </a:rPr>
              <a:t>”Heart Attack Analysis &amp; Prediction Dataset” from Kaggle, which contains 303 records and 14 clinical features. The target variable is binary, indicating whether a patient is at </a:t>
            </a:r>
            <a:r>
              <a:rPr lang="en-US" sz="2400" b="1" dirty="0">
                <a:latin typeface="+mj-lt"/>
                <a:cs typeface="Arial" panose="020B0604020202020204" pitchFamily="34" charset="0"/>
              </a:rPr>
              <a:t>risk of a heart attack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;</a:t>
            </a:r>
          </a:p>
          <a:p>
            <a:r>
              <a:rPr lang="en-US" sz="2400" dirty="0">
                <a:latin typeface="+mj-lt"/>
                <a:cs typeface="Arial" panose="020B0604020202020204" pitchFamily="34" charset="0"/>
              </a:rPr>
              <a:t>This project aims to compare different types of machine learning models, focusing on both </a:t>
            </a:r>
            <a:r>
              <a:rPr lang="en-US" sz="2400" b="1" dirty="0">
                <a:latin typeface="+mj-lt"/>
                <a:cs typeface="Arial" panose="020B0604020202020204" pitchFamily="34" charset="0"/>
              </a:rPr>
              <a:t>performance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 and</a:t>
            </a:r>
            <a:r>
              <a:rPr lang="en-US" sz="2400" b="1" dirty="0">
                <a:latin typeface="+mj-lt"/>
                <a:cs typeface="Arial" panose="020B0604020202020204" pitchFamily="34" charset="0"/>
              </a:rPr>
              <a:t> interpretability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. 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3" descr="A diagram of the human heart&#10;&#10;Description automatically generated">
            <a:extLst>
              <a:ext uri="{FF2B5EF4-FFF2-40B4-BE49-F238E27FC236}">
                <a16:creationId xmlns:a16="http://schemas.microsoft.com/office/drawing/2014/main" id="{7C9E6943-87CA-A3C6-6BEE-C37C4ACD4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258" y="4303443"/>
            <a:ext cx="2109484" cy="210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1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7C740-842B-D86F-E767-B9038C006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2AE5-D55A-49DF-EC90-051A426C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654" y="-38613"/>
            <a:ext cx="10515600" cy="1325563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89D969-256C-B0C8-13F7-FA002C830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495823"/>
              </p:ext>
            </p:extLst>
          </p:nvPr>
        </p:nvGraphicFramePr>
        <p:xfrm>
          <a:off x="1209385" y="1109016"/>
          <a:ext cx="9616869" cy="51206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752197">
                  <a:extLst>
                    <a:ext uri="{9D8B030D-6E8A-4147-A177-3AD203B41FA5}">
                      <a16:colId xmlns:a16="http://schemas.microsoft.com/office/drawing/2014/main" val="1948190527"/>
                    </a:ext>
                  </a:extLst>
                </a:gridCol>
                <a:gridCol w="2335427">
                  <a:extLst>
                    <a:ext uri="{9D8B030D-6E8A-4147-A177-3AD203B41FA5}">
                      <a16:colId xmlns:a16="http://schemas.microsoft.com/office/drawing/2014/main" val="283598459"/>
                    </a:ext>
                  </a:extLst>
                </a:gridCol>
                <a:gridCol w="5529245">
                  <a:extLst>
                    <a:ext uri="{9D8B030D-6E8A-4147-A177-3AD203B41FA5}">
                      <a16:colId xmlns:a16="http://schemas.microsoft.com/office/drawing/2014/main" val="3367004725"/>
                    </a:ext>
                  </a:extLst>
                </a:gridCol>
              </a:tblGrid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379666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Patient’s 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228997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Categorical (0/1)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Patient’s 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817884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Categorical (0-3)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Degree of chest pain symptoms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047125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Trestbps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Resting blood pressure (mm Hg)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645760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Patient’s cholesterol (mg/dl)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53629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Categorical (0/1)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Fasting blood sugar &gt;120 mg/dL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410397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Restecg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Categorical (0-2)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Resting ECG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681376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Thalach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Maximum heart rate achieved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242607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Exang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Categorical (0/1)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Exercise induced angina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416745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Oldpeak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Categorical (0/1)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ECG depression induced by exercise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809942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Categorical (0-2)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Slope used during the exercise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671554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Categorical (0-3)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major vessels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68132"/>
                  </a:ext>
                </a:extLst>
              </a:tr>
              <a:tr h="27716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Thal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Categorical (0-3)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Degree of thalassemia symptoms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6802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550423F-2511-F816-A119-D107DCE228E6}"/>
              </a:ext>
            </a:extLst>
          </p:cNvPr>
          <p:cNvSpPr txBox="1"/>
          <p:nvPr/>
        </p:nvSpPr>
        <p:spPr>
          <a:xfrm>
            <a:off x="4062211" y="6229656"/>
            <a:ext cx="406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Table:</a:t>
            </a:r>
            <a:r>
              <a:rPr lang="en-US" dirty="0">
                <a:latin typeface="+mj-lt"/>
              </a:rPr>
              <a:t> Variable descriptions</a:t>
            </a:r>
          </a:p>
        </p:txBody>
      </p:sp>
    </p:spTree>
    <p:extLst>
      <p:ext uri="{BB962C8B-B14F-4D97-AF65-F5344CB8AC3E}">
        <p14:creationId xmlns:p14="http://schemas.microsoft.com/office/powerpoint/2010/main" val="262509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96A3E-BBD1-D2F0-5D68-4542B930A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A199F-0A9F-05D5-31D0-26E614AE8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40" y="234204"/>
            <a:ext cx="10515600" cy="1325563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D5394-350B-ADE3-A547-64C8EC09F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0468"/>
            <a:ext cx="10515600" cy="553748"/>
          </a:xfrm>
        </p:spPr>
        <p:txBody>
          <a:bodyPr anchor="ctr"/>
          <a:lstStyle/>
          <a:p>
            <a:r>
              <a:rPr lang="en-US" dirty="0">
                <a:latin typeface="+mj-lt"/>
              </a:rPr>
              <a:t>Dataset contains 303 observations, each with 14 features;</a:t>
            </a:r>
          </a:p>
          <a:p>
            <a:endParaRPr lang="en-US" dirty="0"/>
          </a:p>
        </p:txBody>
      </p:sp>
      <p:pic>
        <p:nvPicPr>
          <p:cNvPr id="8" name="Picture 7" descr="A graph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FC669025-E2B9-56DC-BD61-9E7CA2AE4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72" y="2334917"/>
            <a:ext cx="9616456" cy="30740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7EC85E-76DD-F1EC-BF76-E232BDBDDDC7}"/>
              </a:ext>
            </a:extLst>
          </p:cNvPr>
          <p:cNvSpPr txBox="1"/>
          <p:nvPr/>
        </p:nvSpPr>
        <p:spPr>
          <a:xfrm>
            <a:off x="4062211" y="5519635"/>
            <a:ext cx="406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Figure:</a:t>
            </a:r>
            <a:r>
              <a:rPr lang="en-US" dirty="0">
                <a:latin typeface="+mj-lt"/>
              </a:rPr>
              <a:t> Histograms of numerical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191860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AAC0C-E352-ED24-D932-4ADFAA3A3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5B9B-959F-AEC7-6AAD-C9F47D07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97" y="169644"/>
            <a:ext cx="10515600" cy="1325563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93645-2DE6-585D-7844-B6E3C6F02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605"/>
            <a:ext cx="10515600" cy="553748"/>
          </a:xfrm>
        </p:spPr>
        <p:txBody>
          <a:bodyPr anchor="ctr"/>
          <a:lstStyle/>
          <a:p>
            <a:r>
              <a:rPr lang="en-US" dirty="0">
                <a:latin typeface="+mj-lt"/>
              </a:rPr>
              <a:t>Dataset contains 303 observations, each with 14 features;</a:t>
            </a:r>
          </a:p>
          <a:p>
            <a:endParaRPr lang="en-US" dirty="0"/>
          </a:p>
        </p:txBody>
      </p:sp>
      <p:pic>
        <p:nvPicPr>
          <p:cNvPr id="6" name="Picture 5" descr="A group of blue bars&#10;&#10;Description automatically generated">
            <a:extLst>
              <a:ext uri="{FF2B5EF4-FFF2-40B4-BE49-F238E27FC236}">
                <a16:creationId xmlns:a16="http://schemas.microsoft.com/office/drawing/2014/main" id="{BC14D0A4-C07E-B172-6CE1-B82400755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18" y="2177353"/>
            <a:ext cx="11481963" cy="32943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2BEB29-7557-66EC-7B70-03724FE70761}"/>
              </a:ext>
            </a:extLst>
          </p:cNvPr>
          <p:cNvSpPr txBox="1"/>
          <p:nvPr/>
        </p:nvSpPr>
        <p:spPr>
          <a:xfrm>
            <a:off x="3046926" y="5471737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Figure:</a:t>
            </a:r>
            <a:r>
              <a:rPr lang="en-US" dirty="0">
                <a:latin typeface="+mj-lt"/>
              </a:rPr>
              <a:t> Histograms of 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315906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7419E-A5DF-C769-2EDB-F1968B85D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068E-044A-FA6D-5CB5-0953FA2B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97" y="314987"/>
            <a:ext cx="10515600" cy="1325563"/>
          </a:xfrm>
        </p:spPr>
        <p:txBody>
          <a:bodyPr/>
          <a:lstStyle/>
          <a:p>
            <a:r>
              <a:rPr lang="en-US" dirty="0"/>
              <a:t>Feature Selection and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1A45B-1E03-8AD7-A6CE-DAF92F69A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197" y="2047870"/>
            <a:ext cx="7440973" cy="3373317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+mj-lt"/>
              </a:rPr>
              <a:t>IQR used to identify and treat outliers;</a:t>
            </a:r>
          </a:p>
          <a:p>
            <a:r>
              <a:rPr lang="en-US" sz="2400" dirty="0">
                <a:latin typeface="+mj-lt"/>
              </a:rPr>
              <a:t>Pearson correlation matrix used to identify correlated pairs of features;</a:t>
            </a:r>
          </a:p>
          <a:p>
            <a:r>
              <a:rPr lang="en-US" sz="2400" dirty="0">
                <a:latin typeface="+mj-lt"/>
              </a:rPr>
              <a:t>The target variable wasn’t extremely unbalanced</a:t>
            </a:r>
          </a:p>
          <a:p>
            <a:r>
              <a:rPr lang="en-US" sz="2400" dirty="0">
                <a:latin typeface="+mj-lt"/>
              </a:rPr>
              <a:t>RFE used to recursively identify relevant subsets of features;</a:t>
            </a:r>
          </a:p>
          <a:p>
            <a:r>
              <a:rPr lang="en-US" sz="2400" dirty="0">
                <a:latin typeface="+mj-lt"/>
              </a:rPr>
              <a:t>Standard Scaler used to scale the data and adjust its distribution.</a:t>
            </a:r>
          </a:p>
          <a:p>
            <a:endParaRPr lang="en-US" dirty="0">
              <a:latin typeface="+mj-lt"/>
            </a:endParaRPr>
          </a:p>
          <a:p>
            <a:endParaRPr lang="en-US" dirty="0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AD3B3FD2-AC7F-378E-9310-8CD8FE6FA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400" y="3117575"/>
            <a:ext cx="3905403" cy="3425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06F3A8-7ABE-53BC-24A2-415E17255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670" y="510250"/>
            <a:ext cx="3130062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8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E80E9-B87C-257E-A460-BACBF1ED5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3D94-BF8C-6A41-47E7-BA813D27C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97" y="314987"/>
            <a:ext cx="10515600" cy="1325563"/>
          </a:xfrm>
        </p:spPr>
        <p:txBody>
          <a:bodyPr/>
          <a:lstStyle/>
          <a:p>
            <a:r>
              <a:rPr lang="en-US" dirty="0"/>
              <a:t>Important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4E63E-0641-29FF-BCD0-1E546CBD4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297" y="1742341"/>
            <a:ext cx="7815393" cy="4104667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+mj-lt"/>
              </a:rPr>
              <a:t>Since we are trying to predict a health condition, our </a:t>
            </a:r>
            <a:r>
              <a:rPr lang="en-US" sz="2400" b="1" dirty="0">
                <a:latin typeface="+mj-lt"/>
              </a:rPr>
              <a:t>recall</a:t>
            </a:r>
            <a:r>
              <a:rPr lang="en-US" sz="2400" dirty="0">
                <a:latin typeface="+mj-lt"/>
              </a:rPr>
              <a:t> should be as high as possible;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+mj-lt"/>
              </a:rPr>
              <a:t>The number of false positives may increase, but this is often considered an acceptable trade-off given the stakes and the </a:t>
            </a:r>
            <a:r>
              <a:rPr lang="en-US" sz="2400" b="1" dirty="0">
                <a:latin typeface="+mj-lt"/>
              </a:rPr>
              <a:t>context</a:t>
            </a:r>
            <a:r>
              <a:rPr lang="en-US" sz="2400" dirty="0">
                <a:latin typeface="+mj-lt"/>
              </a:rPr>
              <a:t> of the problem. 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+mj-lt"/>
              </a:rPr>
              <a:t>Since our team is not specialized in medicine in any way, it is important not to trust these kinds of models blindly. In a real-world scenario, the supervision/input of a medical team would be crucial.</a:t>
            </a:r>
          </a:p>
          <a:p>
            <a:endParaRPr lang="en-US" dirty="0"/>
          </a:p>
        </p:txBody>
      </p:sp>
      <p:pic>
        <p:nvPicPr>
          <p:cNvPr id="4" name="Picture 3" descr="A diagram of the human heart&#10;&#10;Description automatically generated">
            <a:extLst>
              <a:ext uri="{FF2B5EF4-FFF2-40B4-BE49-F238E27FC236}">
                <a16:creationId xmlns:a16="http://schemas.microsoft.com/office/drawing/2014/main" id="{9A4092D1-169C-D04E-4C4B-45E42122E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022" y="2166213"/>
            <a:ext cx="2949445" cy="294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2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40F39-A9C7-71C2-FD80-23441CD32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2EDA-BD64-A5ED-59DA-27F43C59E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97" y="314987"/>
            <a:ext cx="10515600" cy="1325563"/>
          </a:xfrm>
        </p:spPr>
        <p:txBody>
          <a:bodyPr/>
          <a:lstStyle/>
          <a:p>
            <a:r>
              <a:rPr lang="en-US" dirty="0"/>
              <a:t>Fuzzy Inference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FA626-EB6A-DBCB-A59E-BB2FB97F7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297" y="1319331"/>
            <a:ext cx="8030157" cy="421933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</a:rPr>
              <a:t>Simpler and more explainable;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</a:rPr>
              <a:t>Building steps: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Fuzzy Clustering;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Approximate membership functions;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Estimate consequents.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</a:rPr>
              <a:t>Since the data used to build the model was scaled, we will adapt the final model so it can receive and work with real world values, making it more interpretable: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diagram of the human heart&#10;&#10;Description automatically generated">
            <a:extLst>
              <a:ext uri="{FF2B5EF4-FFF2-40B4-BE49-F238E27FC236}">
                <a16:creationId xmlns:a16="http://schemas.microsoft.com/office/drawing/2014/main" id="{D6934B8D-5C08-08A6-BE87-36C07E275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536" y="1640550"/>
            <a:ext cx="2949445" cy="2949445"/>
          </a:xfrm>
          <a:prstGeom prst="rect">
            <a:avLst/>
          </a:prstGeom>
        </p:spPr>
      </p:pic>
      <p:pic>
        <p:nvPicPr>
          <p:cNvPr id="6" name="Picture 5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6D74C59E-FDF0-17D3-9DCA-5E77CA7EB7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951"/>
          <a:stretch/>
        </p:blipFill>
        <p:spPr>
          <a:xfrm>
            <a:off x="1835498" y="4775383"/>
            <a:ext cx="8142760" cy="152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7940D-AB27-962C-0CCC-3FD7D5AE1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69FB-830E-F1D1-05A7-2B885B95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97" y="314987"/>
            <a:ext cx="10515600" cy="1325563"/>
          </a:xfrm>
        </p:spPr>
        <p:txBody>
          <a:bodyPr/>
          <a:lstStyle/>
          <a:p>
            <a:r>
              <a:rPr lang="en-US" dirty="0"/>
              <a:t>Fuzzy Clustering</a:t>
            </a:r>
          </a:p>
        </p:txBody>
      </p:sp>
      <p:pic>
        <p:nvPicPr>
          <p:cNvPr id="8" name="Picture 7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03A99F9B-E48B-AB4C-4197-69BBF19E9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932" y="182609"/>
            <a:ext cx="3684699" cy="291588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1DBF04B-63E8-0917-2EE3-382D5AF51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297" y="1389617"/>
            <a:ext cx="7599697" cy="4302846"/>
          </a:xfrm>
        </p:spPr>
        <p:txBody>
          <a:bodyPr anchor="ctr"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+mj-lt"/>
              </a:rPr>
              <a:t>Fuzzy c-means clustering delivered bad results, cluster centers were almost coinciding, and membership functions were almost one in all the universe of discourse (the clusters were “competing” with each other.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+mj-lt"/>
              </a:rPr>
              <a:t>FST-PSO clustering was used, as offered by </a:t>
            </a:r>
            <a:r>
              <a:rPr lang="en-US" sz="2400" dirty="0" err="1">
                <a:latin typeface="+mj-lt"/>
              </a:rPr>
              <a:t>pyFUME</a:t>
            </a:r>
            <a:r>
              <a:rPr lang="en-US" sz="2400" dirty="0">
                <a:latin typeface="+mj-lt"/>
              </a:rPr>
              <a:t>. This method is better at handling high-dimensional or complex datasets.</a:t>
            </a:r>
          </a:p>
          <a:p>
            <a:pPr>
              <a:lnSpc>
                <a:spcPct val="170000"/>
              </a:lnSpc>
            </a:pPr>
            <a:r>
              <a:rPr lang="en-US" sz="2400" dirty="0">
                <a:latin typeface="+mj-lt"/>
              </a:rPr>
              <a:t>This method fixed our problem in most of the membership functions.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+mj-lt"/>
              </a:rPr>
              <a:t>The images shown are already on correctly valued universes of discourse.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84BE04-B738-9A7B-33CB-DE5A63604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932" y="3098490"/>
            <a:ext cx="3684700" cy="29158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DAA7E3-641D-5AA8-E46B-DEE8C14253F4}"/>
              </a:ext>
            </a:extLst>
          </p:cNvPr>
          <p:cNvSpPr txBox="1"/>
          <p:nvPr/>
        </p:nvSpPr>
        <p:spPr>
          <a:xfrm>
            <a:off x="7953374" y="6014371"/>
            <a:ext cx="3953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Figure:</a:t>
            </a:r>
            <a:r>
              <a:rPr lang="en-US" dirty="0">
                <a:latin typeface="+mj-lt"/>
              </a:rPr>
              <a:t> Chest pain and cholesterol membership functions</a:t>
            </a:r>
          </a:p>
        </p:txBody>
      </p:sp>
    </p:spTree>
    <p:extLst>
      <p:ext uri="{BB962C8B-B14F-4D97-AF65-F5344CB8AC3E}">
        <p14:creationId xmlns:p14="http://schemas.microsoft.com/office/powerpoint/2010/main" val="3691647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169</TotalTime>
  <Words>615</Words>
  <Application>Microsoft Macintosh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-webkit-standard</vt:lpstr>
      <vt:lpstr>Arial</vt:lpstr>
      <vt:lpstr>Calibri</vt:lpstr>
      <vt:lpstr>Calibri Light</vt:lpstr>
      <vt:lpstr>Office 2013 - 2022 Theme</vt:lpstr>
      <vt:lpstr>Different approaches for Heart Attack Analysis &amp; Prediction</vt:lpstr>
      <vt:lpstr>Introduction</vt:lpstr>
      <vt:lpstr>Exploratory Data Analysis</vt:lpstr>
      <vt:lpstr>Exploratory Data Analysis</vt:lpstr>
      <vt:lpstr>Exploratory Data Analysis</vt:lpstr>
      <vt:lpstr>Feature Selection and Engineering</vt:lpstr>
      <vt:lpstr>Important Considerations</vt:lpstr>
      <vt:lpstr>Fuzzy Inference System</vt:lpstr>
      <vt:lpstr>Fuzzy Clustering</vt:lpstr>
      <vt:lpstr>Fuzzy Clustering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Alexandre Gonçalves</dc:creator>
  <cp:lastModifiedBy>Alexandre Gonçalves</cp:lastModifiedBy>
  <cp:revision>12</cp:revision>
  <dcterms:created xsi:type="dcterms:W3CDTF">2024-10-29T19:19:25Z</dcterms:created>
  <dcterms:modified xsi:type="dcterms:W3CDTF">2024-10-30T18:50:30Z</dcterms:modified>
</cp:coreProperties>
</file>