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5"/>
    <p:restoredTop sz="94640"/>
  </p:normalViewPr>
  <p:slideViewPr>
    <p:cSldViewPr snapToGrid="0">
      <p:cViewPr varScale="1">
        <p:scale>
          <a:sx n="103" d="100"/>
          <a:sy n="103" d="100"/>
        </p:scale>
        <p:origin x="18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54D-D34C-7242-9A06-65F5CE0719B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9C2B-A29D-2D4C-8970-A3B39F3D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9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54D-D34C-7242-9A06-65F5CE0719B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9C2B-A29D-2D4C-8970-A3B39F3D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54D-D34C-7242-9A06-65F5CE0719B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9C2B-A29D-2D4C-8970-A3B39F3D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2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54D-D34C-7242-9A06-65F5CE0719B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9C2B-A29D-2D4C-8970-A3B39F3D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9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54D-D34C-7242-9A06-65F5CE0719B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9C2B-A29D-2D4C-8970-A3B39F3D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9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54D-D34C-7242-9A06-65F5CE0719B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9C2B-A29D-2D4C-8970-A3B39F3D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5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54D-D34C-7242-9A06-65F5CE0719B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9C2B-A29D-2D4C-8970-A3B39F3D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3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54D-D34C-7242-9A06-65F5CE0719B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9C2B-A29D-2D4C-8970-A3B39F3D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5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54D-D34C-7242-9A06-65F5CE0719B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9C2B-A29D-2D4C-8970-A3B39F3D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2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54D-D34C-7242-9A06-65F5CE0719B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9C2B-A29D-2D4C-8970-A3B39F3D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8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54D-D34C-7242-9A06-65F5CE0719B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9C2B-A29D-2D4C-8970-A3B39F3D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3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3954D-D34C-7242-9A06-65F5CE0719B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D9C2B-A29D-2D4C-8970-A3B39F3D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0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rancisco.v.pinto@tecnico.ulisboa.pt" TargetMode="External"/><Relationship Id="rId2" Type="http://schemas.openxmlformats.org/officeDocument/2006/relationships/hyperlink" Target="mailto:alexandre.n.goncalves@tecnico.ulisboa.p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B451-20B9-75BA-7A6B-24F578E0D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654" y="966552"/>
            <a:ext cx="11554691" cy="1289278"/>
          </a:xfrm>
        </p:spPr>
        <p:txBody>
          <a:bodyPr>
            <a:noAutofit/>
          </a:bodyPr>
          <a:lstStyle/>
          <a:p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Different approaches for Heart Attack Analysis &amp; Prediction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0037EC-16D3-63A4-D110-437E0A9180A5}"/>
              </a:ext>
            </a:extLst>
          </p:cNvPr>
          <p:cNvSpPr txBox="1"/>
          <p:nvPr/>
        </p:nvSpPr>
        <p:spPr>
          <a:xfrm>
            <a:off x="2572985" y="3105834"/>
            <a:ext cx="704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Alexandre Gonçalves 100121, </a:t>
            </a:r>
            <a:r>
              <a:rPr lang="en-US" dirty="0">
                <a:hlinkClick r:id="rId2"/>
              </a:rPr>
              <a:t>alexandre.n.goncalves@tecnico.ulisboa.pt</a:t>
            </a:r>
            <a:endParaRPr lang="en-US" dirty="0"/>
          </a:p>
          <a:p>
            <a:pPr algn="ctr"/>
            <a:r>
              <a:rPr lang="en-US" dirty="0"/>
              <a:t>Francisco Pinto 089888, </a:t>
            </a:r>
            <a:r>
              <a:rPr lang="en-US" dirty="0">
                <a:hlinkClick r:id="rId3"/>
              </a:rPr>
              <a:t>francisco.v.pinto@tecnico.ulisboa.pt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0A7CAE-3E6F-AD7F-AB1F-3B369ADE15AB}"/>
              </a:ext>
            </a:extLst>
          </p:cNvPr>
          <p:cNvSpPr txBox="1">
            <a:spLocks/>
          </p:cNvSpPr>
          <p:nvPr/>
        </p:nvSpPr>
        <p:spPr>
          <a:xfrm>
            <a:off x="318654" y="2305092"/>
            <a:ext cx="11554691" cy="4538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-webkit-standard"/>
              </a:rPr>
              <a:t>Intelligent Systems</a:t>
            </a:r>
            <a:endParaRPr lang="en-US" sz="2800" dirty="0"/>
          </a:p>
        </p:txBody>
      </p:sp>
      <p:pic>
        <p:nvPicPr>
          <p:cNvPr id="7" name="Picture 6" descr="A diagram of the human heart&#10;&#10;Description automatically generated">
            <a:extLst>
              <a:ext uri="{FF2B5EF4-FFF2-40B4-BE49-F238E27FC236}">
                <a16:creationId xmlns:a16="http://schemas.microsoft.com/office/drawing/2014/main" id="{9A4B0573-5EFF-5FAB-F222-42C3DFFA6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255" y="4099078"/>
            <a:ext cx="2109484" cy="210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0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F778-9047-A850-B44E-53C177307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33" y="153193"/>
            <a:ext cx="10515600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9F5AD-51E9-ACC8-DFB4-39035CA0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5974"/>
            <a:ext cx="10515600" cy="4351338"/>
          </a:xfrm>
        </p:spPr>
        <p:txBody>
          <a:bodyPr anchor="ctr"/>
          <a:lstStyle/>
          <a:p>
            <a:r>
              <a:rPr lang="en-US" sz="2400" dirty="0">
                <a:latin typeface="+mj-lt"/>
                <a:cs typeface="Arial" panose="020B0604020202020204" pitchFamily="34" charset="0"/>
              </a:rPr>
              <a:t>In medical applications, predicting heart attacks is crucial, requiring models that are both accurate and interpretable;</a:t>
            </a:r>
          </a:p>
          <a:p>
            <a:r>
              <a:rPr lang="en-US" sz="2400" dirty="0">
                <a:latin typeface="+mj-lt"/>
                <a:cs typeface="Arial" panose="020B0604020202020204" pitchFamily="34" charset="0"/>
              </a:rPr>
              <a:t>”Heart Attack Analysis &amp; Prediction Dataset” from Kaggle, which contains 303 records and 14 clinical features. The target variable is binary, indicating whether a patient is at risk of a heart attack;</a:t>
            </a:r>
          </a:p>
          <a:p>
            <a:r>
              <a:rPr lang="en-US" sz="2400" dirty="0">
                <a:latin typeface="+mj-lt"/>
                <a:cs typeface="Arial" panose="020B0604020202020204" pitchFamily="34" charset="0"/>
              </a:rPr>
              <a:t>This project aims to compare different types of machine learning models, focusing on both performance and interpretability. 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4" name="Picture 3" descr="A diagram of the human heart&#10;&#10;Description automatically generated">
            <a:extLst>
              <a:ext uri="{FF2B5EF4-FFF2-40B4-BE49-F238E27FC236}">
                <a16:creationId xmlns:a16="http://schemas.microsoft.com/office/drawing/2014/main" id="{7C9E6943-87CA-A3C6-6BEE-C37C4ACD4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258" y="4201843"/>
            <a:ext cx="2109484" cy="210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1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7C740-842B-D86F-E767-B9038C006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2AE5-D55A-49DF-EC90-051A426C1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654" y="-38613"/>
            <a:ext cx="10515600" cy="1325563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89D969-256C-B0C8-13F7-FA002C830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965002"/>
              </p:ext>
            </p:extLst>
          </p:nvPr>
        </p:nvGraphicFramePr>
        <p:xfrm>
          <a:off x="1209385" y="1276441"/>
          <a:ext cx="9616869" cy="51206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752197">
                  <a:extLst>
                    <a:ext uri="{9D8B030D-6E8A-4147-A177-3AD203B41FA5}">
                      <a16:colId xmlns:a16="http://schemas.microsoft.com/office/drawing/2014/main" val="1948190527"/>
                    </a:ext>
                  </a:extLst>
                </a:gridCol>
                <a:gridCol w="2335427">
                  <a:extLst>
                    <a:ext uri="{9D8B030D-6E8A-4147-A177-3AD203B41FA5}">
                      <a16:colId xmlns:a16="http://schemas.microsoft.com/office/drawing/2014/main" val="283598459"/>
                    </a:ext>
                  </a:extLst>
                </a:gridCol>
                <a:gridCol w="5529245">
                  <a:extLst>
                    <a:ext uri="{9D8B030D-6E8A-4147-A177-3AD203B41FA5}">
                      <a16:colId xmlns:a16="http://schemas.microsoft.com/office/drawing/2014/main" val="3367004725"/>
                    </a:ext>
                  </a:extLst>
                </a:gridCol>
              </a:tblGrid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379666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Patient’s 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228997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Categorical (0/1)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Patient’s sex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817884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Categorical (0-3)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Degree of chest pain symptoms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047125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Trestbps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Resting blood pressure (mm Hg)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645760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Patient’s cholesterol (mg/dl)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53629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Categorical (0/1)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Fasting blood sugar &gt;120 mg/dL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410397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Restecg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Categorical (0-2)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Resting ECG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681376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Thalach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Maximum heart rate achieved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242607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Exang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Categorical (0/1)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Exercise induced angina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416745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Oldpeak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Categorical (0/1)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ECG depression induced by exercise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809942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Categorical (0-2)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Slope used during the exercise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671554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Categorical (0-3)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major vessels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68132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Thal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Categorical (0-3)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Degree of thalassemia symptoms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680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09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96A3E-BBD1-D2F0-5D68-4542B930A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A199F-0A9F-05D5-31D0-26E614AE8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40" y="234204"/>
            <a:ext cx="10515600" cy="1325563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D5394-350B-ADE3-A547-64C8EC09F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0468"/>
            <a:ext cx="10515600" cy="553748"/>
          </a:xfrm>
        </p:spPr>
        <p:txBody>
          <a:bodyPr anchor="ctr"/>
          <a:lstStyle/>
          <a:p>
            <a:r>
              <a:rPr lang="en-US" dirty="0">
                <a:latin typeface="+mj-lt"/>
              </a:rPr>
              <a:t>Dataset contains 303 observations, each with 14 features;</a:t>
            </a:r>
          </a:p>
          <a:p>
            <a:endParaRPr lang="en-US" dirty="0"/>
          </a:p>
        </p:txBody>
      </p:sp>
      <p:pic>
        <p:nvPicPr>
          <p:cNvPr id="8" name="Picture 7" descr="A graph of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FC669025-E2B9-56DC-BD61-9E7CA2AE4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72" y="2334917"/>
            <a:ext cx="9616456" cy="307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0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AAC0C-E352-ED24-D932-4ADFAA3A3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5B9B-959F-AEC7-6AAD-C9F47D075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97" y="169644"/>
            <a:ext cx="10515600" cy="1325563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93645-2DE6-585D-7844-B6E3C6F02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605"/>
            <a:ext cx="10515600" cy="553748"/>
          </a:xfrm>
        </p:spPr>
        <p:txBody>
          <a:bodyPr anchor="ctr"/>
          <a:lstStyle/>
          <a:p>
            <a:r>
              <a:rPr lang="en-US" dirty="0">
                <a:latin typeface="+mj-lt"/>
              </a:rPr>
              <a:t>Dataset contains 303 observations, each with 14 features;</a:t>
            </a:r>
          </a:p>
          <a:p>
            <a:endParaRPr lang="en-US" dirty="0"/>
          </a:p>
        </p:txBody>
      </p:sp>
      <p:pic>
        <p:nvPicPr>
          <p:cNvPr id="6" name="Picture 5" descr="A group of blue bars&#10;&#10;Description automatically generated">
            <a:extLst>
              <a:ext uri="{FF2B5EF4-FFF2-40B4-BE49-F238E27FC236}">
                <a16:creationId xmlns:a16="http://schemas.microsoft.com/office/drawing/2014/main" id="{BC14D0A4-C07E-B172-6CE1-B82400755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18" y="2177353"/>
            <a:ext cx="11481963" cy="329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6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7419E-A5DF-C769-2EDB-F1968B85D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068E-044A-FA6D-5CB5-0953FA2BF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97" y="314987"/>
            <a:ext cx="10515600" cy="1325563"/>
          </a:xfrm>
        </p:spPr>
        <p:txBody>
          <a:bodyPr/>
          <a:lstStyle/>
          <a:p>
            <a:r>
              <a:rPr lang="en-US" dirty="0"/>
              <a:t>Feature Selection and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1A45B-1E03-8AD7-A6CE-DAF92F69A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297" y="1844133"/>
            <a:ext cx="7440973" cy="3373317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+mj-lt"/>
              </a:rPr>
              <a:t>IQR used to identify and treat outliers;</a:t>
            </a:r>
          </a:p>
          <a:p>
            <a:r>
              <a:rPr lang="en-US" sz="2400" dirty="0">
                <a:latin typeface="+mj-lt"/>
              </a:rPr>
              <a:t>Pearson correlation matrix used to identify correlated pairs of features;</a:t>
            </a:r>
          </a:p>
          <a:p>
            <a:r>
              <a:rPr lang="en-US" sz="2400" dirty="0">
                <a:latin typeface="+mj-lt"/>
              </a:rPr>
              <a:t>RFE used to recursively identify relevant subsets of features;</a:t>
            </a:r>
          </a:p>
          <a:p>
            <a:r>
              <a:rPr lang="en-US" sz="2400" dirty="0">
                <a:latin typeface="+mj-lt"/>
              </a:rPr>
              <a:t>Standard Scaler used to scale the data and adjust its distribution.</a:t>
            </a:r>
          </a:p>
          <a:p>
            <a:endParaRPr lang="en-US" dirty="0">
              <a:latin typeface="+mj-lt"/>
            </a:endParaRPr>
          </a:p>
          <a:p>
            <a:endParaRPr lang="en-US" dirty="0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AD3B3FD2-AC7F-378E-9310-8CD8FE6FA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615" y="1640550"/>
            <a:ext cx="4078088" cy="35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89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59</TotalTime>
  <Words>306</Words>
  <Application>Microsoft Macintosh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-webkit-standard</vt:lpstr>
      <vt:lpstr>Arial</vt:lpstr>
      <vt:lpstr>Calibri</vt:lpstr>
      <vt:lpstr>Calibri Light</vt:lpstr>
      <vt:lpstr>Office 2013 - 2022 Theme</vt:lpstr>
      <vt:lpstr>Different approaches for Heart Attack Analysis &amp; Prediction</vt:lpstr>
      <vt:lpstr>Introduction</vt:lpstr>
      <vt:lpstr>Exploratory Data Analysis</vt:lpstr>
      <vt:lpstr>Exploratory Data Analysis</vt:lpstr>
      <vt:lpstr>Exploratory Data Analysis</vt:lpstr>
      <vt:lpstr>Feature Selection and Engineering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Alexandre Gonçalves</dc:creator>
  <cp:lastModifiedBy>Alexandre Gonçalves</cp:lastModifiedBy>
  <cp:revision>7</cp:revision>
  <dcterms:created xsi:type="dcterms:W3CDTF">2024-10-29T19:19:25Z</dcterms:created>
  <dcterms:modified xsi:type="dcterms:W3CDTF">2024-10-30T08:10:19Z</dcterms:modified>
</cp:coreProperties>
</file>