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DA405-3716-44D1-B890-6E77E1BD3E22}" v="1" dt="2024-10-30T17:57:23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/>
    <p:restoredTop sz="94640"/>
  </p:normalViewPr>
  <p:slideViewPr>
    <p:cSldViewPr snapToGrid="0">
      <p:cViewPr varScale="1">
        <p:scale>
          <a:sx n="78" d="100"/>
          <a:sy n="7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osé Vieira Pinto" userId="ec213725-5f2e-477e-a94d-48722f147602" providerId="ADAL" clId="{0E2DA405-3716-44D1-B890-6E77E1BD3E22}"/>
    <pc:docChg chg="modSld">
      <pc:chgData name="Francisco José Vieira Pinto" userId="ec213725-5f2e-477e-a94d-48722f147602" providerId="ADAL" clId="{0E2DA405-3716-44D1-B890-6E77E1BD3E22}" dt="2024-10-30T17:57:30.828" v="3" actId="6549"/>
      <pc:docMkLst>
        <pc:docMk/>
      </pc:docMkLst>
      <pc:sldChg chg="modSp mod">
        <pc:chgData name="Francisco José Vieira Pinto" userId="ec213725-5f2e-477e-a94d-48722f147602" providerId="ADAL" clId="{0E2DA405-3716-44D1-B890-6E77E1BD3E22}" dt="2024-10-30T17:57:30.828" v="3" actId="6549"/>
        <pc:sldMkLst>
          <pc:docMk/>
          <pc:sldMk cId="1051089374" sldId="261"/>
        </pc:sldMkLst>
        <pc:spChg chg="mod">
          <ac:chgData name="Francisco José Vieira Pinto" userId="ec213725-5f2e-477e-a94d-48722f147602" providerId="ADAL" clId="{0E2DA405-3716-44D1-B890-6E77E1BD3E22}" dt="2024-10-30T17:57:30.828" v="3" actId="6549"/>
          <ac:spMkLst>
            <pc:docMk/>
            <pc:sldMk cId="1051089374" sldId="261"/>
            <ac:spMk id="3" creationId="{2551A45B-1E03-8AD7-A6CE-DAF92F69A4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954D-D34C-7242-9A06-65F5CE0719B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9C2B-A29D-2D4C-8970-A3B39F3D9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isco.v.pinto@tecnico.ulisboa.pt" TargetMode="External"/><Relationship Id="rId2" Type="http://schemas.openxmlformats.org/officeDocument/2006/relationships/hyperlink" Target="mailto:alexandre.n.goncalves@tecnico.ulisbo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B451-20B9-75BA-7A6B-24F578E0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966552"/>
            <a:ext cx="11554691" cy="1289278"/>
          </a:xfrm>
        </p:spPr>
        <p:txBody>
          <a:bodyPr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Different approaches for Heart Attack Analysis &amp; Prediction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037EC-16D3-63A4-D110-437E0A9180A5}"/>
              </a:ext>
            </a:extLst>
          </p:cNvPr>
          <p:cNvSpPr txBox="1"/>
          <p:nvPr/>
        </p:nvSpPr>
        <p:spPr>
          <a:xfrm>
            <a:off x="2572985" y="3105834"/>
            <a:ext cx="704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Alexandre Gonçalves 100121, </a:t>
            </a:r>
            <a:r>
              <a:rPr lang="en-US" dirty="0">
                <a:hlinkClick r:id="rId2"/>
              </a:rPr>
              <a:t>alexandre.n.goncalves@tecnico.ulisboa.pt</a:t>
            </a:r>
            <a:endParaRPr lang="en-US" dirty="0"/>
          </a:p>
          <a:p>
            <a:pPr algn="ctr"/>
            <a:r>
              <a:rPr lang="en-US" dirty="0"/>
              <a:t>Francisco Pinto 089888, </a:t>
            </a:r>
            <a:r>
              <a:rPr lang="en-US" dirty="0">
                <a:hlinkClick r:id="rId3"/>
              </a:rPr>
              <a:t>francisco.v.pinto@tecnico.ulisboa.pt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0A7CAE-3E6F-AD7F-AB1F-3B369ADE15AB}"/>
              </a:ext>
            </a:extLst>
          </p:cNvPr>
          <p:cNvSpPr txBox="1">
            <a:spLocks/>
          </p:cNvSpPr>
          <p:nvPr/>
        </p:nvSpPr>
        <p:spPr>
          <a:xfrm>
            <a:off x="318654" y="2305092"/>
            <a:ext cx="11554691" cy="453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-webkit-standard"/>
              </a:rPr>
              <a:t>Intelligent Systems</a:t>
            </a:r>
            <a:endParaRPr lang="en-US" sz="2800" dirty="0"/>
          </a:p>
        </p:txBody>
      </p:sp>
      <p:pic>
        <p:nvPicPr>
          <p:cNvPr id="7" name="Picture 6" descr="A diagram of the human heart&#10;&#10;Description automatically generated">
            <a:extLst>
              <a:ext uri="{FF2B5EF4-FFF2-40B4-BE49-F238E27FC236}">
                <a16:creationId xmlns:a16="http://schemas.microsoft.com/office/drawing/2014/main" id="{9A4B0573-5EFF-5FAB-F222-42C3DFFA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55" y="4099078"/>
            <a:ext cx="2109484" cy="21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F778-9047-A850-B44E-53C17730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3" y="153193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F5AD-51E9-ACC8-DFB4-39035CA0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74"/>
            <a:ext cx="10515600" cy="4351338"/>
          </a:xfrm>
        </p:spPr>
        <p:txBody>
          <a:bodyPr anchor="ctr"/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In medical applications, predicting heart attacks is crucial, requiring models that are both accurate and interpretable;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”Heart Attack Analysis &amp; Prediction Dataset” from Kaggle, which contains 303 records and 14 clinical features. The target variable is binary, indicating whether a patient is at </a:t>
            </a:r>
            <a:r>
              <a:rPr lang="en-US" sz="2400" u="sng" dirty="0">
                <a:latin typeface="+mj-lt"/>
                <a:cs typeface="Arial" panose="020B0604020202020204" pitchFamily="34" charset="0"/>
              </a:rPr>
              <a:t>risk of a heart attack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;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This project aims to compare different types of machine learning models, focusing on both </a:t>
            </a:r>
            <a:r>
              <a:rPr lang="en-US" sz="2400" u="sng" dirty="0">
                <a:latin typeface="+mj-lt"/>
                <a:cs typeface="Arial" panose="020B0604020202020204" pitchFamily="34" charset="0"/>
              </a:rPr>
              <a:t>performance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and </a:t>
            </a:r>
            <a:r>
              <a:rPr lang="en-US" sz="2400" u="sng" dirty="0">
                <a:latin typeface="+mj-lt"/>
                <a:cs typeface="Arial" panose="020B0604020202020204" pitchFamily="34" charset="0"/>
              </a:rPr>
              <a:t>interpretability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7C9E6943-87CA-A3C6-6BEE-C37C4ACD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58" y="4303443"/>
            <a:ext cx="2109484" cy="21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C740-842B-D86F-E767-B9038C006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2AE5-D55A-49DF-EC90-051A426C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54" y="-38613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89D969-256C-B0C8-13F7-FA002C83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5002"/>
              </p:ext>
            </p:extLst>
          </p:nvPr>
        </p:nvGraphicFramePr>
        <p:xfrm>
          <a:off x="1209385" y="1276441"/>
          <a:ext cx="9616869" cy="51206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197">
                  <a:extLst>
                    <a:ext uri="{9D8B030D-6E8A-4147-A177-3AD203B41FA5}">
                      <a16:colId xmlns:a16="http://schemas.microsoft.com/office/drawing/2014/main" val="1948190527"/>
                    </a:ext>
                  </a:extLst>
                </a:gridCol>
                <a:gridCol w="2335427">
                  <a:extLst>
                    <a:ext uri="{9D8B030D-6E8A-4147-A177-3AD203B41FA5}">
                      <a16:colId xmlns:a16="http://schemas.microsoft.com/office/drawing/2014/main" val="283598459"/>
                    </a:ext>
                  </a:extLst>
                </a:gridCol>
                <a:gridCol w="5529245">
                  <a:extLst>
                    <a:ext uri="{9D8B030D-6E8A-4147-A177-3AD203B41FA5}">
                      <a16:colId xmlns:a16="http://schemas.microsoft.com/office/drawing/2014/main" val="3367004725"/>
                    </a:ext>
                  </a:extLst>
                </a:gridCol>
              </a:tblGrid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79666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2899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17884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of chest pain 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7125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Resting blood pressure (mm Hg)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45760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cholesterol (mg/dl)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53629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Fasting blood sugar 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1039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Resting ECG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81376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4260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16745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depression induced by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09942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 used during the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71554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major vessels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8132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of thalassemia 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8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96A3E-BBD1-D2F0-5D68-4542B930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199F-0A9F-05D5-31D0-26E614AE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40" y="23420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5394-350B-ADE3-A547-64C8EC09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468"/>
            <a:ext cx="10515600" cy="553748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Dataset contains 303 observations, each with 14 features;</a:t>
            </a:r>
          </a:p>
          <a:p>
            <a:endParaRPr lang="en-US" dirty="0"/>
          </a:p>
        </p:txBody>
      </p:sp>
      <p:pic>
        <p:nvPicPr>
          <p:cNvPr id="8" name="Picture 7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FC669025-E2B9-56DC-BD61-9E7CA2AE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72" y="2334917"/>
            <a:ext cx="9616456" cy="30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AAC0C-E352-ED24-D932-4ADFAA3A3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5B9B-959F-AEC7-6AAD-C9F47D07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16964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645-2DE6-585D-7844-B6E3C6F0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05"/>
            <a:ext cx="10515600" cy="553748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Dataset contains 303 observations, each with 14 features;</a:t>
            </a:r>
          </a:p>
          <a:p>
            <a:endParaRPr lang="en-US" dirty="0"/>
          </a:p>
        </p:txBody>
      </p:sp>
      <p:pic>
        <p:nvPicPr>
          <p:cNvPr id="6" name="Picture 5" descr="A group of blue bars&#10;&#10;Description automatically generated">
            <a:extLst>
              <a:ext uri="{FF2B5EF4-FFF2-40B4-BE49-F238E27FC236}">
                <a16:creationId xmlns:a16="http://schemas.microsoft.com/office/drawing/2014/main" id="{BC14D0A4-C07E-B172-6CE1-B8240075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8" y="2177353"/>
            <a:ext cx="11481963" cy="32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6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7419E-A5DF-C769-2EDB-F1968B85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068E-044A-FA6D-5CB5-0953FA2B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Feature Selection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A45B-1E03-8AD7-A6CE-DAF92F69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97" y="2009233"/>
            <a:ext cx="7440973" cy="33733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IQR used to identify and treat outliers;</a:t>
            </a:r>
          </a:p>
          <a:p>
            <a:r>
              <a:rPr lang="en-US" sz="2400" dirty="0">
                <a:latin typeface="+mj-lt"/>
              </a:rPr>
              <a:t>Pearson correlation matrix used to identify correlated pairs of features;</a:t>
            </a:r>
          </a:p>
          <a:p>
            <a:r>
              <a:rPr lang="en-US" sz="2400" dirty="0">
                <a:latin typeface="+mj-lt"/>
              </a:rPr>
              <a:t>The target variable wasn’t extremely unbalanced</a:t>
            </a:r>
          </a:p>
          <a:p>
            <a:r>
              <a:rPr lang="en-US" sz="2400" dirty="0">
                <a:latin typeface="+mj-lt"/>
              </a:rPr>
              <a:t>RFE used to recursively identify relevant subsets of features;</a:t>
            </a:r>
          </a:p>
          <a:p>
            <a:r>
              <a:rPr lang="en-US" sz="2400" dirty="0">
                <a:latin typeface="+mj-lt"/>
              </a:rPr>
              <a:t>Standard Scaler used to scale the data and adjust its </a:t>
            </a:r>
            <a:r>
              <a:rPr lang="en-US" sz="2400">
                <a:latin typeface="+mj-lt"/>
              </a:rPr>
              <a:t>distribution.</a:t>
            </a:r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D3B3FD2-AC7F-378E-9310-8CD8FE6F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3117575"/>
            <a:ext cx="3905403" cy="3425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6F3A8-7ABE-53BC-24A2-415E1725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670" y="510250"/>
            <a:ext cx="3130062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8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80E9-B87C-257E-A460-BACBF1ED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3D94-BF8C-6A41-47E7-BA813D27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E63E-0641-29FF-BCD0-1E546CBD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97" y="1742341"/>
            <a:ext cx="8030157" cy="33733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Since we are trying to predict a health condition, our </a:t>
            </a:r>
            <a:r>
              <a:rPr lang="en-US" sz="2400" u="sng" dirty="0">
                <a:latin typeface="+mj-lt"/>
              </a:rPr>
              <a:t>recall</a:t>
            </a:r>
            <a:r>
              <a:rPr lang="en-US" sz="2400" dirty="0">
                <a:latin typeface="+mj-lt"/>
              </a:rPr>
              <a:t> should be as high as possible;</a:t>
            </a:r>
          </a:p>
          <a:p>
            <a:r>
              <a:rPr lang="en-US" sz="2400" dirty="0">
                <a:latin typeface="+mj-lt"/>
              </a:rPr>
              <a:t>The number of false positives may increase, but this is often considered an acceptable trade-off given the stakes and the </a:t>
            </a:r>
            <a:r>
              <a:rPr lang="en-US" sz="2400" u="sng" dirty="0">
                <a:latin typeface="+mj-lt"/>
              </a:rPr>
              <a:t>context</a:t>
            </a:r>
            <a:r>
              <a:rPr lang="en-US" sz="2400" dirty="0">
                <a:latin typeface="+mj-lt"/>
              </a:rPr>
              <a:t> of the problem. </a:t>
            </a:r>
          </a:p>
          <a:p>
            <a:r>
              <a:rPr lang="en-US" sz="2400" dirty="0">
                <a:latin typeface="+mj-lt"/>
              </a:rPr>
              <a:t>Since our team is not specialized in medicine in any way, it is important not to trust these kinds of models blindly. In a real-world scenario, the supervision/input of a medical team would be crucial.</a:t>
            </a:r>
          </a:p>
          <a:p>
            <a:endParaRPr lang="en-US" dirty="0"/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9A4092D1-169C-D04E-4C4B-45E42122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22" y="2166213"/>
            <a:ext cx="2949445" cy="2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0F39-A9C7-71C2-FD80-23441CD3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EDA-BD64-A5ED-59DA-27F43C59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Fuzzy Inference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A626-EB6A-DBCB-A59E-BB2FB97F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97" y="1742341"/>
            <a:ext cx="8030157" cy="33733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Since we are trying to predict a health condition, our </a:t>
            </a:r>
            <a:r>
              <a:rPr lang="en-US" sz="2400" u="sng" dirty="0">
                <a:latin typeface="+mj-lt"/>
              </a:rPr>
              <a:t>recall</a:t>
            </a:r>
            <a:r>
              <a:rPr lang="en-US" sz="2400" dirty="0">
                <a:latin typeface="+mj-lt"/>
              </a:rPr>
              <a:t> should be as high as possible;</a:t>
            </a:r>
          </a:p>
          <a:p>
            <a:r>
              <a:rPr lang="en-US" sz="2400" dirty="0">
                <a:latin typeface="+mj-lt"/>
              </a:rPr>
              <a:t>The number of false positives may increase, but this is often considered an acceptable trade-off given the stakes and the </a:t>
            </a:r>
            <a:r>
              <a:rPr lang="en-US" sz="2400" u="sng" dirty="0">
                <a:latin typeface="+mj-lt"/>
              </a:rPr>
              <a:t>context</a:t>
            </a:r>
            <a:r>
              <a:rPr lang="en-US" sz="2400" dirty="0">
                <a:latin typeface="+mj-lt"/>
              </a:rPr>
              <a:t> of the problem. </a:t>
            </a:r>
          </a:p>
          <a:p>
            <a:r>
              <a:rPr lang="en-US" sz="2400" dirty="0">
                <a:latin typeface="+mj-lt"/>
              </a:rPr>
              <a:t>Since our team is not specialized in medicine in any way, it is important not to trust these kinds of models blindly. In a real-world scenario, the supervision/input of a medical team would be crucial.</a:t>
            </a:r>
          </a:p>
          <a:p>
            <a:endParaRPr lang="en-US" dirty="0"/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D6934B8D-5C08-08A6-BE87-36C07E27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22" y="2166213"/>
            <a:ext cx="2949445" cy="2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</TotalTime>
  <Words>489</Words>
  <Application>Microsoft Office PowerPoint</Application>
  <PresentationFormat>Ecrã Panorâmico</PresentationFormat>
  <Paragraphs>69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-webkit-standard</vt:lpstr>
      <vt:lpstr>Office 2013 - 2022 Theme</vt:lpstr>
      <vt:lpstr>Different approaches for Heart Attack Analysis &amp; Prediction</vt:lpstr>
      <vt:lpstr>Introduction</vt:lpstr>
      <vt:lpstr>Exploratory Data Analysis</vt:lpstr>
      <vt:lpstr>Exploratory Data Analysis</vt:lpstr>
      <vt:lpstr>Exploratory Data Analysis</vt:lpstr>
      <vt:lpstr>Feature Selection and Engineering</vt:lpstr>
      <vt:lpstr>Important Considerations</vt:lpstr>
      <vt:lpstr>Fuzzy Inference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Gonçalves</dc:creator>
  <cp:lastModifiedBy>Francisco José Vieira Pinto</cp:lastModifiedBy>
  <cp:revision>9</cp:revision>
  <dcterms:created xsi:type="dcterms:W3CDTF">2024-10-29T19:19:25Z</dcterms:created>
  <dcterms:modified xsi:type="dcterms:W3CDTF">2024-10-30T17:57:32Z</dcterms:modified>
</cp:coreProperties>
</file>