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9" r:id="rId12"/>
    <p:sldId id="26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B5E77D8-EFA7-41C5-89CA-4EA8B792707B}" type="datetimeFigureOut">
              <a:rPr lang="ru-RU" smtClean="0"/>
              <a:pPr/>
              <a:t>27.10.2015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6527FB8-9CA4-4DF4-B579-431310C871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77D8-EFA7-41C5-89CA-4EA8B792707B}" type="datetimeFigureOut">
              <a:rPr lang="ru-RU" smtClean="0"/>
              <a:pPr/>
              <a:t>27.10.2015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7FB8-9CA4-4DF4-B579-431310C8717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77D8-EFA7-41C5-89CA-4EA8B792707B}" type="datetimeFigureOut">
              <a:rPr lang="ru-RU" smtClean="0"/>
              <a:pPr/>
              <a:t>27.10.2015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7FB8-9CA4-4DF4-B579-431310C871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77D8-EFA7-41C5-89CA-4EA8B792707B}" type="datetimeFigureOut">
              <a:rPr lang="ru-RU" smtClean="0"/>
              <a:pPr/>
              <a:t>27.10.2015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7FB8-9CA4-4DF4-B579-431310C871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B5E77D8-EFA7-41C5-89CA-4EA8B792707B}" type="datetimeFigureOut">
              <a:rPr lang="ru-RU" smtClean="0"/>
              <a:pPr/>
              <a:t>27.10.2015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6527FB8-9CA4-4DF4-B579-431310C871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77D8-EFA7-41C5-89CA-4EA8B792707B}" type="datetimeFigureOut">
              <a:rPr lang="ru-RU" smtClean="0"/>
              <a:pPr/>
              <a:t>27.10.2015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7FB8-9CA4-4DF4-B579-431310C871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77D8-EFA7-41C5-89CA-4EA8B792707B}" type="datetimeFigureOut">
              <a:rPr lang="ru-RU" smtClean="0"/>
              <a:pPr/>
              <a:t>27.10.2015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7FB8-9CA4-4DF4-B579-431310C871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77D8-EFA7-41C5-89CA-4EA8B792707B}" type="datetimeFigureOut">
              <a:rPr lang="ru-RU" smtClean="0"/>
              <a:pPr/>
              <a:t>27.10.2015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7FB8-9CA4-4DF4-B579-431310C871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77D8-EFA7-41C5-89CA-4EA8B792707B}" type="datetimeFigureOut">
              <a:rPr lang="ru-RU" smtClean="0"/>
              <a:pPr/>
              <a:t>27.10.2015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7FB8-9CA4-4DF4-B579-431310C871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77D8-EFA7-41C5-89CA-4EA8B792707B}" type="datetimeFigureOut">
              <a:rPr lang="ru-RU" smtClean="0"/>
              <a:pPr/>
              <a:t>27.10.2015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7FB8-9CA4-4DF4-B579-431310C871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77D8-EFA7-41C5-89CA-4EA8B792707B}" type="datetimeFigureOut">
              <a:rPr lang="ru-RU" smtClean="0"/>
              <a:pPr/>
              <a:t>27.10.2015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27FB8-9CA4-4DF4-B579-431310C871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5E77D8-EFA7-41C5-89CA-4EA8B792707B}" type="datetimeFigureOut">
              <a:rPr lang="ru-RU" smtClean="0"/>
              <a:pPr/>
              <a:t>27.10.2015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6527FB8-9CA4-4DF4-B579-431310C8717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yberforum.ru/" TargetMode="External"/><Relationship Id="rId3" Type="http://schemas.openxmlformats.org/officeDocument/2006/relationships/hyperlink" Target="startandroid.ru" TargetMode="External"/><Relationship Id="rId7" Type="http://schemas.openxmlformats.org/officeDocument/2006/relationships/hyperlink" Target="http://stackoverflow.com/" TargetMode="External"/><Relationship Id="rId2" Type="http://schemas.openxmlformats.org/officeDocument/2006/relationships/hyperlink" Target="habrahabr.r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jango-tastypie.readthedocs.org/" TargetMode="External"/><Relationship Id="rId5" Type="http://schemas.openxmlformats.org/officeDocument/2006/relationships/hyperlink" Target="djbook.ru" TargetMode="External"/><Relationship Id="rId4" Type="http://schemas.openxmlformats.org/officeDocument/2006/relationships/hyperlink" Target="developer.alexanderklimov.ru" TargetMode="External"/><Relationship Id="rId9" Type="http://schemas.openxmlformats.org/officeDocument/2006/relationships/hyperlink" Target="toster.r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340768"/>
            <a:ext cx="7772400" cy="1974081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Универсальная </a:t>
            </a:r>
            <a:r>
              <a:rPr lang="ru-RU" dirty="0" smtClean="0"/>
              <a:t>система </a:t>
            </a:r>
            <a:r>
              <a:rPr lang="ru-RU" dirty="0"/>
              <a:t>тестирования в </a:t>
            </a:r>
            <a:r>
              <a:rPr lang="ru-RU" dirty="0" err="1"/>
              <a:t>web</a:t>
            </a:r>
            <a:r>
              <a:rPr lang="ru-RU" dirty="0"/>
              <a:t> и на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платформе </a:t>
            </a:r>
            <a:r>
              <a:rPr lang="ru-RU" dirty="0" err="1"/>
              <a:t>android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15616" y="3645024"/>
            <a:ext cx="7056784" cy="208823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Заказчик – Гиглавый Александр Владимирович</a:t>
            </a:r>
          </a:p>
          <a:p>
            <a:pPr algn="l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Руководители: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Завриев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Николай Константинович,</a:t>
            </a:r>
          </a:p>
          <a:p>
            <a:pPr algn="l"/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Славнов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Константин Анатольевич</a:t>
            </a:r>
          </a:p>
          <a:p>
            <a:pPr algn="l"/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Исполнители: Молчанов Михаил, Горбачев Александр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1.4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ЛИТ 1533</a:t>
            </a:r>
          </a:p>
          <a:p>
            <a:pPr algn="l"/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 результате была получена универсальная система </a:t>
            </a:r>
            <a:r>
              <a:rPr lang="ru-RU" dirty="0" smtClean="0"/>
              <a:t>тестирования, которая позволяет проводить оценку знаний учащихся лицея, учащихся различных школ, а также проводить социологические опросы.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Направления дальнейших разработок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Фильтрация реальных </a:t>
            </a:r>
            <a:r>
              <a:rPr lang="ru-RU" dirty="0" smtClean="0"/>
              <a:t>пользователей</a:t>
            </a:r>
            <a:endParaRPr lang="ru-RU" dirty="0" smtClean="0"/>
          </a:p>
          <a:p>
            <a:r>
              <a:rPr lang="ru-RU" dirty="0" smtClean="0"/>
              <a:t>Приближение </a:t>
            </a:r>
            <a:r>
              <a:rPr lang="ru-RU" dirty="0" smtClean="0"/>
              <a:t>функционала </a:t>
            </a:r>
            <a:r>
              <a:rPr lang="ru-RU" dirty="0" err="1" smtClean="0"/>
              <a:t>Android</a:t>
            </a:r>
            <a:r>
              <a:rPr lang="ru-RU" dirty="0" smtClean="0"/>
              <a:t> приложения к </a:t>
            </a:r>
            <a:r>
              <a:rPr lang="ru-RU" dirty="0" smtClean="0"/>
              <a:t>функционалу сайта</a:t>
            </a:r>
          </a:p>
          <a:p>
            <a:r>
              <a:rPr lang="ru-RU" dirty="0" smtClean="0"/>
              <a:t> </a:t>
            </a:r>
            <a:r>
              <a:rPr lang="ru-RU" dirty="0" smtClean="0"/>
              <a:t>Реализовать еще несколько видов </a:t>
            </a:r>
            <a:r>
              <a:rPr lang="ru-RU" dirty="0" smtClean="0"/>
              <a:t>теста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 smtClean="0"/>
              <a:t>Большее применение </a:t>
            </a:r>
            <a:r>
              <a:rPr lang="ru-RU" dirty="0" err="1" smtClean="0"/>
              <a:t>ajax</a:t>
            </a:r>
            <a:r>
              <a:rPr lang="ru-RU" dirty="0" smtClean="0"/>
              <a:t> технологий </a:t>
            </a:r>
          </a:p>
          <a:p>
            <a:r>
              <a:rPr lang="ru-RU" dirty="0" smtClean="0"/>
              <a:t> </a:t>
            </a:r>
            <a:r>
              <a:rPr lang="ru-RU" dirty="0" smtClean="0"/>
              <a:t>Добавить функцию массового добавления </a:t>
            </a:r>
            <a:r>
              <a:rPr lang="ru-RU" dirty="0" smtClean="0"/>
              <a:t>изображений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 smtClean="0"/>
              <a:t>Добавить функцию выбора картинки в качестве </a:t>
            </a:r>
            <a:r>
              <a:rPr lang="ru-RU" dirty="0" smtClean="0"/>
              <a:t>ответа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ru-RU" dirty="0" smtClean="0"/>
              <a:t>Дополнить возможности личных </a:t>
            </a:r>
            <a:r>
              <a:rPr lang="ru-RU" dirty="0" smtClean="0"/>
              <a:t>настроек</a:t>
            </a:r>
          </a:p>
          <a:p>
            <a:r>
              <a:rPr lang="ru-RU" dirty="0" smtClean="0"/>
              <a:t>Реализовать систему «</a:t>
            </a:r>
            <a:r>
              <a:rPr lang="ru-RU" dirty="0" err="1" smtClean="0"/>
              <a:t>кликер</a:t>
            </a:r>
            <a:r>
              <a:rPr lang="ru-RU" dirty="0" smtClean="0"/>
              <a:t>»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 action="ppaction://hlinkfile"/>
              </a:rPr>
              <a:t>habrahabr.ru</a:t>
            </a:r>
            <a:r>
              <a:rPr lang="en-US" sz="1800" dirty="0" smtClean="0"/>
              <a:t> – </a:t>
            </a:r>
            <a:r>
              <a:rPr lang="ru-RU" sz="1800" dirty="0" smtClean="0"/>
              <a:t>множество статей по </a:t>
            </a:r>
            <a:r>
              <a:rPr lang="en-US" sz="1800" dirty="0" smtClean="0"/>
              <a:t>android/</a:t>
            </a:r>
            <a:r>
              <a:rPr lang="en-US" sz="1800" dirty="0" err="1" smtClean="0"/>
              <a:t>django</a:t>
            </a:r>
            <a:r>
              <a:rPr lang="en-US" sz="1800" dirty="0" smtClean="0"/>
              <a:t> </a:t>
            </a:r>
            <a:r>
              <a:rPr lang="ru-RU" sz="1800" dirty="0" smtClean="0"/>
              <a:t>разработке</a:t>
            </a:r>
          </a:p>
          <a:p>
            <a:r>
              <a:rPr lang="en-US" sz="1800" dirty="0" smtClean="0">
                <a:hlinkClick r:id="rId3" action="ppaction://hlinkfile"/>
              </a:rPr>
              <a:t>startandroid.ru</a:t>
            </a:r>
            <a:r>
              <a:rPr lang="ru-RU" sz="1800" dirty="0" smtClean="0"/>
              <a:t> – уроки по </a:t>
            </a:r>
            <a:r>
              <a:rPr lang="en-US" sz="1800" dirty="0" smtClean="0"/>
              <a:t>android </a:t>
            </a:r>
            <a:r>
              <a:rPr lang="ru-RU" sz="1800" dirty="0" smtClean="0"/>
              <a:t>разработке</a:t>
            </a:r>
          </a:p>
          <a:p>
            <a:r>
              <a:rPr lang="en-US" sz="1800" dirty="0" smtClean="0">
                <a:hlinkClick r:id="rId4" action="ppaction://hlinkfile"/>
              </a:rPr>
              <a:t>developer.alexanderklimov.ru </a:t>
            </a:r>
            <a:r>
              <a:rPr lang="en-US" sz="1800" dirty="0" smtClean="0"/>
              <a:t>– android </a:t>
            </a:r>
            <a:r>
              <a:rPr lang="ru-RU" sz="1800" dirty="0" smtClean="0"/>
              <a:t>разработка</a:t>
            </a:r>
          </a:p>
          <a:p>
            <a:r>
              <a:rPr lang="en-US" sz="1800" dirty="0" smtClean="0">
                <a:hlinkClick r:id="rId5" action="ppaction://hlinkfile"/>
              </a:rPr>
              <a:t>djbook.ru</a:t>
            </a:r>
            <a:r>
              <a:rPr lang="en-US" sz="1800" dirty="0" smtClean="0"/>
              <a:t> – </a:t>
            </a:r>
            <a:r>
              <a:rPr lang="en-US" sz="1800" dirty="0" err="1" smtClean="0"/>
              <a:t>django</a:t>
            </a:r>
            <a:r>
              <a:rPr lang="en-US" sz="1800" dirty="0" smtClean="0"/>
              <a:t> </a:t>
            </a:r>
            <a:r>
              <a:rPr lang="ru-RU" sz="1800" dirty="0" smtClean="0"/>
              <a:t>учебник</a:t>
            </a:r>
          </a:p>
          <a:p>
            <a:r>
              <a:rPr lang="en-US" sz="1800" dirty="0" smtClean="0">
                <a:hlinkClick r:id="rId6"/>
              </a:rPr>
              <a:t>django-tastypie.readthedocs.org/</a:t>
            </a:r>
            <a:r>
              <a:rPr lang="ru-RU" sz="1800" dirty="0" smtClean="0"/>
              <a:t> - учебник по </a:t>
            </a:r>
            <a:r>
              <a:rPr lang="en-US" sz="1800" dirty="0" err="1" smtClean="0"/>
              <a:t>tastypie</a:t>
            </a:r>
            <a:r>
              <a:rPr lang="en-US" sz="1800" dirty="0" smtClean="0"/>
              <a:t> </a:t>
            </a:r>
            <a:r>
              <a:rPr lang="ru-RU" sz="1800" smtClean="0"/>
              <a:t>библиотеке</a:t>
            </a:r>
            <a:r>
              <a:rPr lang="en-US" sz="1800" smtClean="0"/>
              <a:t> </a:t>
            </a:r>
            <a:endParaRPr lang="ru-RU" sz="1800" dirty="0" smtClean="0"/>
          </a:p>
          <a:p>
            <a:r>
              <a:rPr lang="en-US" sz="1800" dirty="0" smtClean="0">
                <a:hlinkClick r:id="rId7"/>
              </a:rPr>
              <a:t>stackoverflow.com</a:t>
            </a:r>
            <a:r>
              <a:rPr lang="en-US" sz="1800" dirty="0" smtClean="0"/>
              <a:t> -</a:t>
            </a:r>
            <a:r>
              <a:rPr lang="ru-RU" sz="1800" dirty="0" smtClean="0"/>
              <a:t> англоязычный</a:t>
            </a:r>
            <a:r>
              <a:rPr lang="en-US" sz="1800" dirty="0" smtClean="0"/>
              <a:t> </a:t>
            </a:r>
            <a:r>
              <a:rPr lang="ru-RU" sz="1800" dirty="0" smtClean="0"/>
              <a:t>форум</a:t>
            </a:r>
          </a:p>
          <a:p>
            <a:r>
              <a:rPr lang="en-US" sz="1800" dirty="0" smtClean="0">
                <a:hlinkClick r:id="rId7"/>
              </a:rPr>
              <a:t>ru.stackoverflow.com</a:t>
            </a:r>
            <a:r>
              <a:rPr lang="en-US" sz="1800" dirty="0" smtClean="0"/>
              <a:t> - </a:t>
            </a:r>
            <a:r>
              <a:rPr lang="ru-RU" sz="1800" dirty="0" smtClean="0"/>
              <a:t>русскоязычный форум</a:t>
            </a:r>
            <a:endParaRPr lang="en-US" sz="1800" dirty="0" smtClean="0"/>
          </a:p>
          <a:p>
            <a:r>
              <a:rPr lang="en-US" sz="1800" dirty="0" smtClean="0">
                <a:hlinkClick r:id="rId8"/>
              </a:rPr>
              <a:t>www.cyberforum.ru </a:t>
            </a:r>
            <a:r>
              <a:rPr lang="ru-RU" sz="1800" dirty="0" smtClean="0"/>
              <a:t>- русскоязычный форум</a:t>
            </a:r>
            <a:endParaRPr lang="en-US" sz="1800" dirty="0" smtClean="0"/>
          </a:p>
          <a:p>
            <a:r>
              <a:rPr lang="en-US" sz="1800" dirty="0" smtClean="0">
                <a:hlinkClick r:id="rId9" action="ppaction://hlinkfile"/>
              </a:rPr>
              <a:t>toster.ru</a:t>
            </a:r>
            <a:r>
              <a:rPr lang="en-US" sz="1800" dirty="0" smtClean="0"/>
              <a:t> – </a:t>
            </a:r>
            <a:r>
              <a:rPr lang="ru-RU" sz="1800" dirty="0" smtClean="0"/>
              <a:t>русскоязычный форум</a:t>
            </a:r>
          </a:p>
          <a:p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Разработать систему тестирования, в которой пользователи делятся на 2 вида – учителя и ученики.</a:t>
            </a:r>
          </a:p>
          <a:p>
            <a:r>
              <a:rPr lang="ru-RU" dirty="0" smtClean="0"/>
              <a:t>Система должна предоставить учителям:</a:t>
            </a:r>
          </a:p>
          <a:p>
            <a:pPr lvl="1"/>
            <a:r>
              <a:rPr lang="ru-RU" dirty="0" smtClean="0"/>
              <a:t>Создание тестов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Просмотр результатов учеников, к которым есть доступ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 smtClean="0"/>
              <a:t>Администрирование всех тестов 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Система должна предоставить ученикам:</a:t>
            </a:r>
          </a:p>
          <a:p>
            <a:pPr lvl="1"/>
            <a:r>
              <a:rPr lang="ru-RU" dirty="0" smtClean="0"/>
              <a:t>Проходить тесты, доступные им</a:t>
            </a:r>
            <a:r>
              <a:rPr lang="en-US" dirty="0" smtClean="0"/>
              <a:t>;</a:t>
            </a:r>
          </a:p>
          <a:p>
            <a:pPr lvl="1"/>
            <a:r>
              <a:rPr lang="ru-RU" dirty="0" smtClean="0"/>
              <a:t>Отправлять результаты на сервер</a:t>
            </a:r>
            <a:r>
              <a:rPr lang="en-US" dirty="0" smtClean="0"/>
              <a:t>;</a:t>
            </a:r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Введение в предметную область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Виды тестов: </a:t>
            </a:r>
          </a:p>
          <a:p>
            <a:pPr marL="685800" lvl="1"/>
            <a:r>
              <a:rPr lang="ru-RU" sz="2000" dirty="0" smtClean="0"/>
              <a:t>Контрольные списки суждений или закрытые тесты с ответами «</a:t>
            </a:r>
            <a:r>
              <a:rPr lang="ru-RU" sz="2000" dirty="0" err="1" smtClean="0"/>
              <a:t>да-нет</a:t>
            </a:r>
            <a:r>
              <a:rPr lang="ru-RU" sz="2000" dirty="0" smtClean="0"/>
              <a:t>»</a:t>
            </a:r>
          </a:p>
          <a:p>
            <a:pPr marL="685800" lvl="1"/>
            <a:r>
              <a:rPr lang="ru-RU" sz="2000" dirty="0" smtClean="0"/>
              <a:t>Списки суждений с дробной шкалой согласия, например «</a:t>
            </a:r>
            <a:r>
              <a:rPr lang="ru-RU" sz="2000" dirty="0" err="1" smtClean="0"/>
              <a:t>да-нет-не</a:t>
            </a:r>
            <a:r>
              <a:rPr lang="ru-RU" sz="2000" dirty="0" smtClean="0"/>
              <a:t> знаю»</a:t>
            </a:r>
          </a:p>
          <a:p>
            <a:pPr marL="685800" lvl="1"/>
            <a:r>
              <a:rPr lang="ru-RU" sz="2000" dirty="0" smtClean="0"/>
              <a:t>Задания, предполагающие некоторое количество ответов, из которых надо выбрать только один.</a:t>
            </a:r>
          </a:p>
          <a:p>
            <a:pPr marL="685800" lvl="1"/>
            <a:r>
              <a:rPr lang="ru-RU" sz="2000" dirty="0" smtClean="0"/>
              <a:t>Задания, предполагающие некоторое количество ответов, из которых надо выбрать несколько.</a:t>
            </a:r>
          </a:p>
          <a:p>
            <a:pPr marL="685800" lvl="1"/>
            <a:r>
              <a:rPr lang="ru-RU" sz="2000" dirty="0" smtClean="0"/>
              <a:t>Вопросы с кратким свободным ответом (в виде числа, в виде одного слова). </a:t>
            </a:r>
          </a:p>
          <a:p>
            <a:pPr lvl="1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Актуальность 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ru-RU" dirty="0" smtClean="0"/>
              <a:t>Электронное тестирование позволяет почти сразу получить результат, не вынуждая учителя самому проверять ответы учащихся.</a:t>
            </a:r>
          </a:p>
          <a:p>
            <a:r>
              <a:rPr lang="ru-RU" sz="2400" dirty="0" smtClean="0"/>
              <a:t>На выходе выдаётся информация, готовая к анализу.</a:t>
            </a:r>
          </a:p>
          <a:p>
            <a:r>
              <a:rPr lang="ru-RU" dirty="0" smtClean="0"/>
              <a:t>Исключается ошибка учителя при проверки.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</a:t>
            </a:r>
            <a:r>
              <a:rPr lang="ru-RU" dirty="0" smtClean="0"/>
              <a:t>аналогов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1043608" y="1340768"/>
          <a:ext cx="6912768" cy="5262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736"/>
                <a:gridCol w="1347560"/>
                <a:gridCol w="1285912"/>
                <a:gridCol w="1594408"/>
                <a:gridCol w="1368152"/>
              </a:tblGrid>
              <a:tr h="93060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Продукт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Поддержка мобильных устройств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Возможность работать через </a:t>
                      </a:r>
                      <a:r>
                        <a:rPr lang="en-US" dirty="0" smtClean="0"/>
                        <a:t>web </a:t>
                      </a:r>
                      <a:r>
                        <a:rPr lang="ru-RU" dirty="0" smtClean="0"/>
                        <a:t>интерфейс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Возможность</a:t>
                      </a:r>
                      <a:r>
                        <a:rPr lang="ru-RU" baseline="0" dirty="0" smtClean="0"/>
                        <a:t> загрузки </a:t>
                      </a:r>
                      <a:r>
                        <a:rPr lang="ru-RU" baseline="0" dirty="0" err="1" smtClean="0"/>
                        <a:t>медиа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err="1" smtClean="0"/>
                        <a:t>контента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Стационарная версия</a:t>
                      </a:r>
                      <a:endParaRPr lang="ru-RU" dirty="0"/>
                    </a:p>
                  </a:txBody>
                  <a:tcPr/>
                </a:tc>
              </a:tr>
              <a:tr h="7067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My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Test</a:t>
                      </a:r>
                      <a:endParaRPr lang="ru-RU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</a:tr>
              <a:tr h="7105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Moodle</a:t>
                      </a:r>
                      <a:endParaRPr lang="ru-RU" sz="18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</a:tr>
              <a:tr h="7067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 err="1" smtClean="0">
                          <a:latin typeface="+mn-lt"/>
                          <a:ea typeface="Calibri"/>
                          <a:cs typeface="Times New Roman"/>
                        </a:rPr>
                        <a:t>WebSoft</a:t>
                      </a:r>
                      <a:r>
                        <a:rPr lang="en-US" sz="1800" b="0" dirty="0" smtClean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b="0" dirty="0" err="1">
                          <a:latin typeface="+mn-lt"/>
                          <a:ea typeface="Calibri"/>
                          <a:cs typeface="Times New Roman"/>
                        </a:rPr>
                        <a:t>CourseLab</a:t>
                      </a:r>
                      <a:endParaRPr lang="ru-RU" sz="1800" b="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0" dirty="0">
                          <a:latin typeface="+mn-lt"/>
                          <a:ea typeface="Calibri"/>
                          <a:cs typeface="Times New Roman"/>
                        </a:rPr>
                        <a:t>Нет.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0" dirty="0">
                          <a:latin typeface="+mn-lt"/>
                          <a:ea typeface="Calibri"/>
                          <a:cs typeface="Times New Roman"/>
                        </a:rPr>
                        <a:t>Только </a:t>
                      </a:r>
                      <a:r>
                        <a:rPr lang="en-US" sz="1800" b="0" dirty="0">
                          <a:latin typeface="+mn-lt"/>
                          <a:ea typeface="Calibri"/>
                          <a:cs typeface="Times New Roman"/>
                        </a:rPr>
                        <a:t>web </a:t>
                      </a:r>
                      <a:r>
                        <a:rPr lang="ru-RU" sz="1800" b="0" dirty="0">
                          <a:latin typeface="+mn-lt"/>
                          <a:ea typeface="Calibri"/>
                          <a:cs typeface="Times New Roman"/>
                        </a:rPr>
                        <a:t>интерфейс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0" dirty="0">
                          <a:latin typeface="+mn-lt"/>
                          <a:ea typeface="Calibri"/>
                          <a:cs typeface="Times New Roman"/>
                        </a:rPr>
                        <a:t>Да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b="0">
                          <a:latin typeface="+mn-lt"/>
                          <a:ea typeface="Calibri"/>
                          <a:cs typeface="Times New Roman"/>
                        </a:rPr>
                        <a:t>Да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b="0" dirty="0">
                          <a:latin typeface="+mn-lt"/>
                          <a:ea typeface="Calibri"/>
                          <a:cs typeface="Times New Roman"/>
                        </a:rPr>
                        <a:t>Нет</a:t>
                      </a:r>
                    </a:p>
                  </a:txBody>
                  <a:tcPr marL="68580" marR="68580" marT="0" marB="0"/>
                </a:tc>
              </a:tr>
              <a:tr h="7067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LIT Test</a:t>
                      </a:r>
                      <a:endParaRPr lang="ru-RU" sz="1800" b="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(</a:t>
                      </a:r>
                      <a:r>
                        <a:rPr lang="ru-RU" sz="1800" b="0" dirty="0" err="1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Зайдель</a:t>
                      </a:r>
                      <a:r>
                        <a:rPr lang="en-US" sz="1800" b="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)</a:t>
                      </a:r>
                      <a:endParaRPr lang="ru-RU" sz="1800" b="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Да(</a:t>
                      </a:r>
                      <a:r>
                        <a:rPr lang="en-US" sz="1800" b="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Android</a:t>
                      </a:r>
                      <a:r>
                        <a:rPr lang="ru-RU" sz="1800" b="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Нет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b="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Нет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b="0" dirty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Да</a:t>
                      </a:r>
                    </a:p>
                  </a:txBody>
                  <a:tcPr marL="68580" marR="68580" marT="0" marB="0"/>
                </a:tc>
              </a:tr>
              <a:tr h="70677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Наш проект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Да(</a:t>
                      </a:r>
                      <a:r>
                        <a:rPr lang="en-US" dirty="0" smtClean="0"/>
                        <a:t>Android</a:t>
                      </a:r>
                      <a:r>
                        <a:rPr lang="ru-RU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1259632" y="2060848"/>
            <a:ext cx="172819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Сервер</a:t>
            </a:r>
            <a:endParaRPr lang="ru-RU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683568" y="3933056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База данных</a:t>
            </a:r>
            <a:endParaRPr lang="ru-RU" dirty="0"/>
          </a:p>
        </p:txBody>
      </p:sp>
      <p:cxnSp>
        <p:nvCxnSpPr>
          <p:cNvPr id="55" name="Прямая со стрелкой 54"/>
          <p:cNvCxnSpPr>
            <a:stCxn id="52" idx="2"/>
            <a:endCxn id="53" idx="0"/>
          </p:cNvCxnSpPr>
          <p:nvPr/>
        </p:nvCxnSpPr>
        <p:spPr>
          <a:xfrm flipH="1">
            <a:off x="1403648" y="3284984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2555776" y="3933056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Серверная часть сайта</a:t>
            </a:r>
            <a:endParaRPr lang="ru-RU" dirty="0"/>
          </a:p>
        </p:txBody>
      </p:sp>
      <p:cxnSp>
        <p:nvCxnSpPr>
          <p:cNvPr id="61" name="Прямая со стрелкой 60"/>
          <p:cNvCxnSpPr>
            <a:stCxn id="52" idx="2"/>
            <a:endCxn id="59" idx="0"/>
          </p:cNvCxnSpPr>
          <p:nvPr/>
        </p:nvCxnSpPr>
        <p:spPr>
          <a:xfrm>
            <a:off x="2123728" y="3284984"/>
            <a:ext cx="115212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3851920" y="2060848"/>
            <a:ext cx="172819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Веб</a:t>
            </a:r>
            <a:r>
              <a:rPr lang="ru-RU" dirty="0" smtClean="0"/>
              <a:t> клиент</a:t>
            </a:r>
            <a:endParaRPr lang="ru-RU" dirty="0"/>
          </a:p>
        </p:txBody>
      </p:sp>
      <p:sp>
        <p:nvSpPr>
          <p:cNvPr id="65" name="Прямоугольник 64"/>
          <p:cNvSpPr/>
          <p:nvPr/>
        </p:nvSpPr>
        <p:spPr>
          <a:xfrm>
            <a:off x="6228184" y="2060848"/>
            <a:ext cx="172819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 </a:t>
            </a:r>
            <a:r>
              <a:rPr lang="ru-RU" dirty="0" smtClean="0"/>
              <a:t>клиент</a:t>
            </a:r>
            <a:endParaRPr lang="ru-RU" dirty="0"/>
          </a:p>
        </p:txBody>
      </p:sp>
      <p:sp>
        <p:nvSpPr>
          <p:cNvPr id="67" name="Прямоугольник 66"/>
          <p:cNvSpPr/>
          <p:nvPr/>
        </p:nvSpPr>
        <p:spPr>
          <a:xfrm>
            <a:off x="4211960" y="3933056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Клиентская часть сайта</a:t>
            </a:r>
            <a:endParaRPr lang="ru-RU" dirty="0"/>
          </a:p>
        </p:txBody>
      </p:sp>
      <p:cxnSp>
        <p:nvCxnSpPr>
          <p:cNvPr id="69" name="Прямая со стрелкой 68"/>
          <p:cNvCxnSpPr>
            <a:stCxn id="64" idx="2"/>
            <a:endCxn id="67" idx="0"/>
          </p:cNvCxnSpPr>
          <p:nvPr/>
        </p:nvCxnSpPr>
        <p:spPr>
          <a:xfrm>
            <a:off x="4716016" y="3284984"/>
            <a:ext cx="21602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6444208" y="3933056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Мобильное приложение</a:t>
            </a:r>
            <a:endParaRPr lang="ru-RU" dirty="0"/>
          </a:p>
        </p:txBody>
      </p:sp>
      <p:cxnSp>
        <p:nvCxnSpPr>
          <p:cNvPr id="73" name="Прямая со стрелкой 72"/>
          <p:cNvCxnSpPr>
            <a:stCxn id="65" idx="2"/>
            <a:endCxn id="71" idx="0"/>
          </p:cNvCxnSpPr>
          <p:nvPr/>
        </p:nvCxnSpPr>
        <p:spPr>
          <a:xfrm>
            <a:off x="7092280" y="3284984"/>
            <a:ext cx="7200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сервера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Блок-схема: процесс 3"/>
          <p:cNvSpPr/>
          <p:nvPr/>
        </p:nvSpPr>
        <p:spPr>
          <a:xfrm>
            <a:off x="3635896" y="3140968"/>
            <a:ext cx="1656184" cy="8640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Раздача тестов по сети</a:t>
            </a:r>
            <a:endParaRPr lang="ru-RU" dirty="0"/>
          </a:p>
        </p:txBody>
      </p:sp>
      <p:sp>
        <p:nvSpPr>
          <p:cNvPr id="6" name="Блок-схема: процесс 5"/>
          <p:cNvSpPr/>
          <p:nvPr/>
        </p:nvSpPr>
        <p:spPr>
          <a:xfrm>
            <a:off x="3203848" y="1556792"/>
            <a:ext cx="2448272" cy="12241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Хранение информации о тестах и пользователях в базе данных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6" idx="2"/>
            <a:endCxn id="4" idx="0"/>
          </p:cNvCxnSpPr>
          <p:nvPr/>
        </p:nvCxnSpPr>
        <p:spPr>
          <a:xfrm>
            <a:off x="4427984" y="2780928"/>
            <a:ext cx="3600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Блок-схема: процесс 28"/>
          <p:cNvSpPr/>
          <p:nvPr/>
        </p:nvSpPr>
        <p:spPr>
          <a:xfrm>
            <a:off x="3491880" y="4365104"/>
            <a:ext cx="2016224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Обработка запросов</a:t>
            </a:r>
            <a:endParaRPr lang="ru-RU" dirty="0"/>
          </a:p>
        </p:txBody>
      </p:sp>
      <p:cxnSp>
        <p:nvCxnSpPr>
          <p:cNvPr id="31" name="Прямая со стрелкой 30"/>
          <p:cNvCxnSpPr>
            <a:stCxn id="4" idx="2"/>
            <a:endCxn id="29" idx="0"/>
          </p:cNvCxnSpPr>
          <p:nvPr/>
        </p:nvCxnSpPr>
        <p:spPr>
          <a:xfrm>
            <a:off x="4463988" y="4005064"/>
            <a:ext cx="3600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Блок-схема: процесс 33"/>
          <p:cNvSpPr/>
          <p:nvPr/>
        </p:nvSpPr>
        <p:spPr>
          <a:xfrm>
            <a:off x="3635896" y="5373216"/>
            <a:ext cx="1656184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Занесение данных в БД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29" idx="2"/>
            <a:endCxn id="34" idx="0"/>
          </p:cNvCxnSpPr>
          <p:nvPr/>
        </p:nvCxnSpPr>
        <p:spPr>
          <a:xfrm flipH="1">
            <a:off x="4463988" y="5013176"/>
            <a:ext cx="3600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 </a:t>
            </a:r>
            <a:r>
              <a:rPr lang="ru-RU" dirty="0" smtClean="0"/>
              <a:t>клиента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Блок-схема: процесс 5"/>
          <p:cNvSpPr/>
          <p:nvPr/>
        </p:nvSpPr>
        <p:spPr>
          <a:xfrm>
            <a:off x="899592" y="1340768"/>
            <a:ext cx="7632848" cy="410445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accent2">
                    <a:lumMod val="75000"/>
                  </a:schemeClr>
                </a:solidFill>
              </a:rPr>
              <a:t>Клиент</a:t>
            </a:r>
            <a:endParaRPr lang="ru-RU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Блок-схема: процесс 6"/>
          <p:cNvSpPr/>
          <p:nvPr/>
        </p:nvSpPr>
        <p:spPr>
          <a:xfrm>
            <a:off x="1979712" y="2492896"/>
            <a:ext cx="108012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Учитель</a:t>
            </a:r>
            <a:endParaRPr lang="ru-RU" dirty="0"/>
          </a:p>
        </p:txBody>
      </p:sp>
      <p:sp>
        <p:nvSpPr>
          <p:cNvPr id="8" name="Блок-схема: процесс 7"/>
          <p:cNvSpPr/>
          <p:nvPr/>
        </p:nvSpPr>
        <p:spPr>
          <a:xfrm>
            <a:off x="6300192" y="2564904"/>
            <a:ext cx="108012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Ученик</a:t>
            </a:r>
            <a:endParaRPr lang="ru-RU" dirty="0"/>
          </a:p>
        </p:txBody>
      </p:sp>
      <p:sp>
        <p:nvSpPr>
          <p:cNvPr id="9" name="Блок-схема: процесс 8"/>
          <p:cNvSpPr/>
          <p:nvPr/>
        </p:nvSpPr>
        <p:spPr>
          <a:xfrm>
            <a:off x="899592" y="4221088"/>
            <a:ext cx="1800200" cy="792088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Создание тестов, редактирование</a:t>
            </a:r>
            <a:endParaRPr lang="ru-RU" dirty="0"/>
          </a:p>
        </p:txBody>
      </p:sp>
      <p:sp>
        <p:nvSpPr>
          <p:cNvPr id="11" name="Блок-схема: процесс 10"/>
          <p:cNvSpPr/>
          <p:nvPr/>
        </p:nvSpPr>
        <p:spPr>
          <a:xfrm>
            <a:off x="2915816" y="4221088"/>
            <a:ext cx="1800200" cy="792088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Просмотр результатов и самих тестов.</a:t>
            </a:r>
            <a:endParaRPr lang="ru-RU" dirty="0"/>
          </a:p>
        </p:txBody>
      </p:sp>
      <p:sp>
        <p:nvSpPr>
          <p:cNvPr id="13" name="Блок-схема: процесс 12"/>
          <p:cNvSpPr/>
          <p:nvPr/>
        </p:nvSpPr>
        <p:spPr>
          <a:xfrm>
            <a:off x="7092280" y="4221088"/>
            <a:ext cx="1440160" cy="792088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Просмотр результатов</a:t>
            </a:r>
          </a:p>
        </p:txBody>
      </p:sp>
      <p:sp>
        <p:nvSpPr>
          <p:cNvPr id="14" name="Блок-схема: процесс 13"/>
          <p:cNvSpPr/>
          <p:nvPr/>
        </p:nvSpPr>
        <p:spPr>
          <a:xfrm>
            <a:off x="5004048" y="4221088"/>
            <a:ext cx="1656184" cy="792088"/>
          </a:xfrm>
          <a:prstGeom prst="flowChart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Прохождение тестов</a:t>
            </a:r>
            <a:endParaRPr lang="ru-RU" dirty="0"/>
          </a:p>
        </p:txBody>
      </p:sp>
      <p:cxnSp>
        <p:nvCxnSpPr>
          <p:cNvPr id="20" name="Прямая со стрелкой 19"/>
          <p:cNvCxnSpPr>
            <a:stCxn id="7" idx="2"/>
            <a:endCxn id="9" idx="0"/>
          </p:cNvCxnSpPr>
          <p:nvPr/>
        </p:nvCxnSpPr>
        <p:spPr>
          <a:xfrm flipH="1">
            <a:off x="1799692" y="3105544"/>
            <a:ext cx="720080" cy="1115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7" idx="2"/>
            <a:endCxn id="11" idx="0"/>
          </p:cNvCxnSpPr>
          <p:nvPr/>
        </p:nvCxnSpPr>
        <p:spPr>
          <a:xfrm>
            <a:off x="2519772" y="3105544"/>
            <a:ext cx="1296144" cy="1115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2"/>
            <a:endCxn id="14" idx="0"/>
          </p:cNvCxnSpPr>
          <p:nvPr/>
        </p:nvCxnSpPr>
        <p:spPr>
          <a:xfrm flipH="1">
            <a:off x="5832140" y="3177552"/>
            <a:ext cx="1008112" cy="1043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8" idx="2"/>
            <a:endCxn id="13" idx="0"/>
          </p:cNvCxnSpPr>
          <p:nvPr/>
        </p:nvCxnSpPr>
        <p:spPr>
          <a:xfrm>
            <a:off x="6840252" y="3177552"/>
            <a:ext cx="972108" cy="1043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/>
          <p:cNvSpPr/>
          <p:nvPr/>
        </p:nvSpPr>
        <p:spPr>
          <a:xfrm>
            <a:off x="3563888" y="1700808"/>
            <a:ext cx="1800200" cy="5040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Аутентификация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Программная реализация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Сайт, сервер:</a:t>
            </a:r>
          </a:p>
          <a:p>
            <a:pPr lvl="1"/>
            <a:r>
              <a:rPr lang="ru-RU" dirty="0" smtClean="0"/>
              <a:t>Язык программирования – </a:t>
            </a:r>
            <a:r>
              <a:rPr lang="en-US" dirty="0" smtClean="0"/>
              <a:t>python, </a:t>
            </a:r>
            <a:r>
              <a:rPr lang="en-US" dirty="0" err="1" smtClean="0"/>
              <a:t>javascript</a:t>
            </a:r>
            <a:endParaRPr lang="ru-RU" dirty="0" smtClean="0"/>
          </a:p>
          <a:p>
            <a:pPr lvl="1"/>
            <a:r>
              <a:rPr lang="ru-RU" dirty="0" smtClean="0"/>
              <a:t>Платформа – </a:t>
            </a:r>
            <a:r>
              <a:rPr lang="en-US" dirty="0" err="1" smtClean="0"/>
              <a:t>django</a:t>
            </a:r>
            <a:endParaRPr lang="ru-RU" dirty="0" smtClean="0"/>
          </a:p>
          <a:p>
            <a:pPr lvl="1"/>
            <a:r>
              <a:rPr lang="ru-RU" dirty="0" smtClean="0"/>
              <a:t>Среда – </a:t>
            </a:r>
            <a:r>
              <a:rPr lang="en-US" dirty="0" err="1" smtClean="0"/>
              <a:t>Pycharm</a:t>
            </a:r>
            <a:endParaRPr lang="en-US" dirty="0" smtClean="0"/>
          </a:p>
          <a:p>
            <a:pPr lvl="1"/>
            <a:r>
              <a:rPr lang="ru-RU" dirty="0" smtClean="0"/>
              <a:t>Основные библиотеки: </a:t>
            </a:r>
            <a:r>
              <a:rPr lang="en-US" dirty="0" err="1" smtClean="0"/>
              <a:t>tastypie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–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ru-RU" dirty="0" smtClean="0"/>
              <a:t>сайта</a:t>
            </a:r>
          </a:p>
          <a:p>
            <a:pPr lvl="1"/>
            <a:r>
              <a:rPr lang="ru-RU" dirty="0" smtClean="0"/>
              <a:t>База данных – 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ru-RU" dirty="0" smtClean="0"/>
              <a:t>с интерфейсом </a:t>
            </a:r>
            <a:r>
              <a:rPr lang="en-US" dirty="0" err="1" smtClean="0"/>
              <a:t>phpmyadmin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 smtClean="0"/>
              <a:t>Android </a:t>
            </a:r>
            <a:r>
              <a:rPr lang="ru-RU" dirty="0" smtClean="0"/>
              <a:t>клиент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Язык программирования – </a:t>
            </a:r>
            <a:r>
              <a:rPr lang="en-US" dirty="0" smtClean="0"/>
              <a:t>Java</a:t>
            </a:r>
            <a:endParaRPr lang="ru-RU" dirty="0" smtClean="0"/>
          </a:p>
          <a:p>
            <a:pPr lvl="1"/>
            <a:r>
              <a:rPr lang="ru-RU" dirty="0" smtClean="0"/>
              <a:t>Среда – </a:t>
            </a:r>
            <a:r>
              <a:rPr lang="en-US" dirty="0" err="1" smtClean="0"/>
              <a:t>Intellij</a:t>
            </a:r>
            <a:r>
              <a:rPr lang="en-US" dirty="0" smtClean="0"/>
              <a:t> Idea</a:t>
            </a:r>
          </a:p>
          <a:p>
            <a:pPr lvl="1"/>
            <a:r>
              <a:rPr lang="ru-RU" dirty="0" smtClean="0"/>
              <a:t>Основные библиотеки: </a:t>
            </a:r>
            <a:r>
              <a:rPr lang="en-US" dirty="0" smtClean="0"/>
              <a:t>doc xml</a:t>
            </a:r>
          </a:p>
          <a:p>
            <a:pPr lvl="1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275</TotalTime>
  <Words>477</Words>
  <Application>Microsoft Office PowerPoint</Application>
  <PresentationFormat>Экран (4:3)</PresentationFormat>
  <Paragraphs>116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Начальная</vt:lpstr>
      <vt:lpstr>Универсальная система тестирования в web и на  платформе android</vt:lpstr>
      <vt:lpstr>Постановка задачи</vt:lpstr>
      <vt:lpstr>Введение в предметную область</vt:lpstr>
      <vt:lpstr>Актуальность темы</vt:lpstr>
      <vt:lpstr>Обзор аналогов</vt:lpstr>
      <vt:lpstr>Архитектура проекта</vt:lpstr>
      <vt:lpstr>Функции сервера</vt:lpstr>
      <vt:lpstr>Функции клиента</vt:lpstr>
      <vt:lpstr>Программная реализация</vt:lpstr>
      <vt:lpstr>Выводы</vt:lpstr>
      <vt:lpstr>Направления дальнейших разработок</vt:lpstr>
      <vt:lpstr>Литература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Универсальная система тестирования в web и на платформе android</dc:title>
  <dc:creator>mike</dc:creator>
  <cp:lastModifiedBy>alexandra.cherepova</cp:lastModifiedBy>
  <cp:revision>46</cp:revision>
  <dcterms:created xsi:type="dcterms:W3CDTF">2015-06-15T19:19:08Z</dcterms:created>
  <dcterms:modified xsi:type="dcterms:W3CDTF">2015-10-27T13:35:37Z</dcterms:modified>
</cp:coreProperties>
</file>