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Oswald-regular.fntdata"/><Relationship Id="rId10" Type="http://schemas.openxmlformats.org/officeDocument/2006/relationships/slide" Target="slides/slide6.xml"/><Relationship Id="rId21" Type="http://schemas.openxmlformats.org/officeDocument/2006/relationships/font" Target="fonts/Averag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ddd58344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ddd5834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Качество программного обеспечения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7228375" y="5561475"/>
            <a:ext cx="47538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Гордиенко Александр гр. 322</a:t>
            </a:r>
            <a:endParaRPr b="1" sz="2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Другие характеристики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rPr b="1"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Корректность или правильность</a:t>
            </a: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подразумевает соответствие проверяемого объекта некоторому эталонному объекту  или  совокупности формализованных  эталонных характеристик и правил.  Корректность программы наиболее полно определяется степенью ее соответствия  предъявляемым к ней формализованным требованиям - </a:t>
            </a:r>
            <a:r>
              <a:rPr i="1"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программной спецификации</a:t>
            </a: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</a:t>
            </a:r>
            <a:r>
              <a:rPr b="1"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надежность</a:t>
            </a: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программы - свойство, заложенное при ее изготовлении и проявляющееся при эксплуатации программы во времени (поэтому без длительного наблюдения нельзя сделать заключения о надежности программы), то </a:t>
            </a:r>
            <a:r>
              <a:rPr b="1"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корректность</a:t>
            </a: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может быть проверена в статике на этапе разработки программы.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1"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Сложность программ</a:t>
            </a: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Рассматривается в трех аспектах: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16666"/>
              <a:buFont typeface="Times New Roman"/>
              <a:buChar char="●"/>
            </a:pP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сложность процесса разработки программ;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16666"/>
              <a:buFont typeface="Times New Roman"/>
              <a:buChar char="●"/>
            </a:pP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сложность программы как объекта разработки (статическая);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16666"/>
              <a:buFont typeface="Times New Roman"/>
              <a:buChar char="●"/>
            </a:pP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сложность выполнения программы (динамическая) – учитывает ресурсы, необходимые для ее выполнения.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rPr b="1"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Трудоемкость </a:t>
            </a: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совокупные затраты труда на создание или использование программы.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Различают трудоемкость на этапе проектирования программ и трудоемкость изучения и модификации программ при их сопровождении.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ct val="116666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Критерии качества программ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b="1"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Критерии качества программ</a:t>
            </a: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являются  показателями, позволяющими на основе количественных оценок группы характеристик программ устанавливать их пригодность в целом для той или иной цели. Изменение доминирующей цели в зависимости  от  этапов  жизненного цикла программ приводит к изменению состава критериев качества программ и степени их важности при анализе.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Функциональные критерии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3816"/>
              <a:buNone/>
            </a:pPr>
            <a:r>
              <a:rPr b="1" lang="ru-RU" sz="334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Функциональные критерии</a:t>
            </a:r>
            <a:r>
              <a:rPr lang="ru-RU" sz="334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являются специализированными и отражают специфику областей применения и степень соответствия функций, выполняемых программой, ее целевому  назначению.</a:t>
            </a:r>
            <a:endParaRPr sz="334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3816"/>
              <a:buNone/>
            </a:pPr>
            <a:r>
              <a:rPr lang="ru-RU" sz="334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программ управления в них входят:</a:t>
            </a:r>
            <a:endParaRPr sz="334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78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11973"/>
              <a:buFont typeface="Times New Roman"/>
              <a:buChar char="●"/>
            </a:pPr>
            <a:r>
              <a:rPr lang="ru-RU" sz="334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показатели точности,  диапазоны изменения параметров,</a:t>
            </a:r>
            <a:endParaRPr sz="334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78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11973"/>
              <a:buFont typeface="Times New Roman"/>
              <a:buChar char="●"/>
            </a:pPr>
            <a:r>
              <a:rPr lang="ru-RU" sz="334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время реакции на запрос или выполнения программы,</a:t>
            </a:r>
            <a:endParaRPr sz="334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78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11973"/>
              <a:buFont typeface="Times New Roman"/>
              <a:buChar char="●"/>
            </a:pPr>
            <a:r>
              <a:rPr lang="ru-RU" sz="334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адаптивность к внешним воздействиям и т.д.</a:t>
            </a:r>
            <a:endParaRPr sz="334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34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системах автоматизации обработки информации функциональные показатели отражают:</a:t>
            </a:r>
            <a:endParaRPr sz="334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78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11973"/>
              <a:buFont typeface="Times New Roman"/>
              <a:buChar char="●"/>
            </a:pPr>
            <a:r>
              <a:rPr lang="ru-RU" sz="334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номенклатуру и объем  данных,</a:t>
            </a:r>
            <a:endParaRPr sz="334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78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11973"/>
              <a:buFont typeface="Times New Roman"/>
              <a:buChar char="●"/>
            </a:pPr>
            <a:r>
              <a:rPr lang="ru-RU" sz="334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время обработки простых и сложных запросов,</a:t>
            </a:r>
            <a:endParaRPr sz="334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78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11973"/>
              <a:buFont typeface="Times New Roman"/>
              <a:buChar char="●"/>
            </a:pPr>
            <a:r>
              <a:rPr lang="ru-RU" sz="334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разнообразие функций доступа к данным и редактирования.</a:t>
            </a:r>
            <a:endParaRPr sz="334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3816"/>
              <a:buNone/>
            </a:pPr>
            <a:r>
              <a:rPr lang="ru-RU" sz="334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Функциональные критерии  в том или ином виде характеризуют </a:t>
            </a:r>
            <a:r>
              <a:rPr b="1" lang="ru-RU" sz="334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эффект</a:t>
            </a:r>
            <a:r>
              <a:rPr lang="ru-RU" sz="334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ru-RU" sz="334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 использования программ</a:t>
            </a:r>
            <a:r>
              <a:rPr lang="ru-RU" sz="334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конкретных целях с учетом затрат на их создание. </a:t>
            </a:r>
            <a:endParaRPr sz="334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rPr b="1" lang="ru-RU"/>
              <a:t> 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ct val="116666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Конструктивные критерии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Конструктивные критерии</a:t>
            </a: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более инвариантны к целевому назначению и основным функциям программы, характеризуют общие свойства программ и позволяют сравнивать качество программ разного назначения.  К ним относятся: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●"/>
            </a:pP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трудоемкость, сложность программ,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●"/>
            </a:pP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надежность функционирования,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●"/>
            </a:pP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степень использования ресурсов ЭВМ,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●"/>
            </a:pP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корректность и т.д.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Конструктивные критерии зависят не от области применения, а от этапа жизненного цикла программы (ЖЦП).  На различных этапах ЖЦП рекомендуется использовать разные критерии: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Критерии на этапах разработки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874"/>
              <a:buNone/>
            </a:pPr>
            <a:r>
              <a:rPr b="1" lang="ru-RU" sz="492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Критерии этапа разработки</a:t>
            </a:r>
            <a:endParaRPr sz="4923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4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ru-RU" sz="492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Трудоемкость ( статическая сложность )</a:t>
            </a:r>
            <a:endParaRPr sz="4923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4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ru-RU" sz="492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Корректность ( правильность ) программы</a:t>
            </a:r>
            <a:endParaRPr sz="4923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6874"/>
              <a:buNone/>
            </a:pPr>
            <a:r>
              <a:rPr lang="ru-RU" sz="492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4923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6874"/>
              <a:buNone/>
            </a:pPr>
            <a:r>
              <a:rPr b="1" lang="ru-RU" sz="492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Критерии этапа эксплуатации ПП</a:t>
            </a:r>
            <a:endParaRPr sz="4923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4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ru-RU" sz="492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Функциональность</a:t>
            </a:r>
            <a:endParaRPr sz="4923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4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ru-RU" sz="492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Производительность ( ресурсоемкость )</a:t>
            </a:r>
            <a:endParaRPr sz="4923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4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ru-RU" sz="492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Надежность</a:t>
            </a:r>
            <a:endParaRPr sz="4923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6874"/>
              <a:buNone/>
            </a:pPr>
            <a:r>
              <a:rPr lang="ru-RU" sz="492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4923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6874"/>
              <a:buNone/>
            </a:pPr>
            <a:r>
              <a:rPr b="1" lang="ru-RU" sz="492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Критерии этапа сопровождения</a:t>
            </a:r>
            <a:endParaRPr sz="4923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4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ru-RU" sz="492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Трудоемкость</a:t>
            </a:r>
            <a:endParaRPr sz="4923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4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ru-RU" sz="492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Понимаемость программы</a:t>
            </a:r>
            <a:endParaRPr sz="4923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4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ru-RU" sz="492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Производительность программы</a:t>
            </a:r>
            <a:endParaRPr sz="4923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4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ru-RU" sz="492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Надежность</a:t>
            </a:r>
            <a:endParaRPr sz="4923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ct val="116666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Боэм Б. Характеристики качества программного  обеспечения. Пер. с англ. Е.К.Масловского.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Липаев В.В. Качество программного обеспечения.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https://ru.wikipedia.org/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75650" y="2766150"/>
            <a:ext cx="5840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Качество программного обеспечения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Качество программного обеспечения(ПО) – </a:t>
            </a: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способность программного продукта при заданных условиях удовлетворять установленным или предполагаемым потребностям.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ГОСТы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Основными ГОСТами, регламентирующими в нашей стране использование терминологии по качеству ПП являются: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●"/>
            </a:pP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ГОСТ 28806—90 «КАЧЕСТВО ПРОГРАММНЫХ СРЕДСТВ. (Software quality. Terms and definitions)»;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●"/>
            </a:pP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ГОСТ 28195-89 «ОЦЕНКА КАЧЕСТВА ПРОГРАММНЫХ СРЕДСТВ.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(Quality control of software systems. General principles)».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838200" y="5044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b="1"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Качество программного средства</a:t>
            </a: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quality)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Совокупность свойств программного средства (ПС), которые обусловливают его пригодность удовлетворять заданные или подразумеваемые потребности в соответствии с его назначением.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●"/>
            </a:pPr>
            <a:r>
              <a:rPr b="1"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Свойство программного средства (software attribute.)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Отличительная особенность ПС, которая может проявляться при его создании, использовании, анализе или изменении.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838200" y="672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●"/>
            </a:pPr>
            <a:r>
              <a:rPr b="1"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Характеристика качества программного средства: (software quality characteristic)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Набор свойств ПС, посредством которых описывается и оценивается его качество. Характе-ристика качества ПС может быть определена путем задания иерархии ее под характеристик.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Под характеристика качества программного средства( software quality subcharacteristic)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●"/>
            </a:pP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Характеристика качества ПС, входящая в состав другой характеристики качества.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838200" y="13692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Показатель качества программного средства (software quality metric)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●"/>
            </a:pP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Характеристика качества ПС, обладающая количественным значением.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ХАРАКТЕРИСТИКИ КАЧЕСТВА ПРОГРАММНОГО СРЕДСТВА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●"/>
            </a:pPr>
            <a:r>
              <a:rPr b="1"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Функциональность программного средства (functionality)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Совокупность свойств ПС, определяемая наличием и конкретными особенностями набора функций, способных удовлетворять заданные или подразумеваемые потребности качества наряду с ее надежностью как технической системы.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●"/>
            </a:pPr>
            <a:r>
              <a:rPr b="1"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Удобство использования программного средства (usability)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Совокупность свойств ПС, характеризующая усилия, необходимые для его использования, и  оценку результатов его использования заданным кругом пользователей ПС.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ХАРАКТЕРИСТИКИ КАЧЕСТВА ПРОГРАММНОГО СРЕДСТВА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16666"/>
              <a:buFont typeface="Times New Roman"/>
              <a:buChar char="●"/>
            </a:pPr>
            <a:r>
              <a:rPr b="1"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Эффективность программного средства (efficiency)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Совокупность свойств ПС, характеризующая аспекты его уровня пригодности, которые связаны с характером и временем использования ресурсов, необходимых при заданных  условиях функционирования.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Примечание: правильнее эту характеристику называть производительностью (</a:t>
            </a:r>
            <a:r>
              <a:rPr b="1"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 тогда как эффективность должна также зависеть от затрат на создание и внедрение ПС. 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16666"/>
              <a:buFont typeface="Times New Roman"/>
              <a:buChar char="●"/>
            </a:pPr>
            <a:r>
              <a:rPr b="1"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Сопровождаемость программного средства(maintainability)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Совокупность свойств ПС, характеризующая усилия, которые необходимы для его модификации. Модификация, может осуществляться для устранения дефектов, усовершенствования ПС или его адаптации к изменениям в условиях функционирования, a также в составе и особенностях  требуемых функций.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ct val="116666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ХАРАКТЕРИСТИКИ КАЧЕСТВА ПРОГРАММНОГО СРЕДСТВА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●"/>
            </a:pPr>
            <a:r>
              <a:rPr b="1"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Мобильность программного средства (portability)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Совокупность свойств ПС, характеризующая приспособленность для переноса из одной среды функционирования в другие.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●"/>
            </a:pPr>
            <a:r>
              <a:rPr b="1"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Надежность программного средства (reliability)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Совокупность свойств, характеризующая способность программного средства сохранять заданный уровень пригодности в заданных условиях в течение заданного интервала времени.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