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30DB-ABA4-4D7C-865C-68389FB9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0EE0DC-23AC-4ED3-9F56-C882F9CE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0CB3A-4CD4-4688-A6F8-F8A8E26F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43619-5D8C-41D6-AA22-ACF431A9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B57AE-D6DC-440F-BC3D-A6BA6A42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88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E996-D61B-4757-92C1-C12DF00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64723-1F7B-465A-AEF7-43B7D531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B5502-A502-49B0-880D-41D43827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E733A-46EC-4965-B1FE-5A57E52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6ADCA-08C2-429F-9FD6-E4FD2DF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355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A5224-2AFE-41E2-93FB-B91A5E6B5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B03185-6AC5-4F18-84C2-133804B2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96E3C-3C5A-4C6D-99AD-A454564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F4E7D-7315-4B69-B6C7-F6BD254B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01D69-A4BC-4B91-9C26-422DD2B0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32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C5D41-116A-4DA9-BE51-D46EA38A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A7DB6-FD17-4AF7-BDC3-3E3019E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74520-F158-4F46-A4E2-C97CD6FC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AA281-B8EE-491A-BDB1-088C80E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F81E3F-112F-4732-8DF4-6EE42A2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25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D2C39-E42E-442B-AF76-2519421C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C2D15-F958-4857-B289-DEB55499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D9546-72AE-41E5-A046-F2BD447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A37A5-E9E7-4236-B9DC-367B359B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A268E-E7BB-49F4-90BC-1A7675E3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89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A1877-1053-4446-AEA5-5B63898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207FB-7964-49D2-BAE2-4CBBF1BE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B125D-454E-4BCF-BAC7-EA43791A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C71BA-8CE0-4172-B87F-5729FCF8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E665C-2D77-4949-9A2B-AE12313C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56C89C-0D6B-4408-B5B9-246AC47A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92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96394-2F33-4A51-AAA7-9D225B9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0A15E-2813-4889-A5EF-A5C69A9B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566DA-D8F5-4826-B432-B7FF70E8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E23EE9-F502-4940-B044-16E54F8A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7D9AB9-3AE4-468D-B691-ED8646AA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A4A23C-88A0-48A7-BDDF-51CC899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6E7027-A1EA-4BC7-9A0C-186F6FB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E1C0DF-6758-475D-A364-DD46F74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900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0206-02DE-4674-805E-A883C4B8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E257D8-39FF-4DD2-89ED-B62201CD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FF040B-0872-4BC9-B883-A9D3F6A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A9E9-7628-4A93-A3CB-DB5CEC9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35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BADF9C-6F12-43FD-8429-BF8AFCE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0A8835-A00E-46CE-865E-3D07D3F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E614AB-7D91-44C4-AF76-C63341FB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64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086F6-1FB8-4AD6-9F89-E5269CCB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7F58A-2A79-40AA-966B-2B31C9CD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BC00B1-BA90-4D82-BADA-A7DB1C898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A80F7A-811E-4E10-9683-FCE12C51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940F5-D215-4E94-A877-EF6E646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2E479-B608-4B10-984D-D4049E8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5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CD298-F56D-400E-A52D-F653DD4C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E00D26-20D4-4E69-8A7E-3BBB48BA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5498C-0828-49A1-85BC-3B7E0331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494B7-F1B7-4211-87BF-87B1FC87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176B5-6B9A-4CA9-90B1-E282CE8D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86FB2-43E4-4FBF-8353-82F13A0A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09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CE38A-F742-4F26-9783-11E052D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83307-5FB1-40D4-8930-5457934B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70481-DB21-4BFA-87CA-9A73A03E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A7AF-C491-4E2C-88D5-E5BBCC6685B9}" type="datetimeFigureOut">
              <a:rPr lang="ru-UA" smtClean="0"/>
              <a:t>03.12.2020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1CB1D-5C18-4632-A969-430023CE8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E0C34-6085-41EA-BFB1-A488071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9111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2271771-0FA5-4DED-808E-80C9A099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7" y="1412875"/>
            <a:ext cx="8207375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UA" sz="3600" b="1" dirty="0">
                <a:solidFill>
                  <a:schemeClr val="tx1"/>
                </a:solidFill>
              </a:rPr>
              <a:t>«</a:t>
            </a:r>
            <a:r>
              <a:rPr lang="ru-UA" altLang="ru-UA" sz="3600" b="1" dirty="0" err="1">
                <a:solidFill>
                  <a:schemeClr val="tx1"/>
                </a:solidFill>
              </a:rPr>
              <a:t>Clean</a:t>
            </a:r>
            <a:r>
              <a:rPr lang="ru-UA" altLang="ru-UA" sz="3600" b="1" dirty="0">
                <a:solidFill>
                  <a:schemeClr val="tx1"/>
                </a:solidFill>
              </a:rPr>
              <a:t> IT</a:t>
            </a:r>
            <a:r>
              <a:rPr lang="uk-UA" altLang="ru-UA" sz="3600" b="1" dirty="0">
                <a:solidFill>
                  <a:schemeClr val="tx1"/>
                </a:solidFill>
              </a:rPr>
              <a:t>»</a:t>
            </a:r>
            <a:r>
              <a:rPr lang="ru-RU" altLang="ru-UA" sz="3600" b="1" dirty="0">
                <a:solidFill>
                  <a:schemeClr val="tx1"/>
                </a:solidFill>
              </a:rPr>
              <a:t>.</a:t>
            </a:r>
            <a:br>
              <a:rPr lang="ru-RU" altLang="ru-UA" sz="3600" b="1" dirty="0">
                <a:solidFill>
                  <a:schemeClr val="tx1"/>
                </a:solidFill>
              </a:rPr>
            </a:br>
            <a:r>
              <a:rPr lang="ru-RU" altLang="ru-UA" sz="3600" b="1" dirty="0" err="1">
                <a:solidFill>
                  <a:schemeClr val="tx1"/>
                </a:solidFill>
              </a:rPr>
              <a:t>Проектування</a:t>
            </a:r>
            <a:r>
              <a:rPr lang="ru-RU" altLang="ru-UA" sz="3600" b="1" dirty="0">
                <a:solidFill>
                  <a:schemeClr val="tx1"/>
                </a:solidFill>
              </a:rPr>
              <a:t> </a:t>
            </a:r>
            <a:r>
              <a:rPr lang="en-US" altLang="ru-UA" sz="3600" b="1" dirty="0">
                <a:solidFill>
                  <a:schemeClr val="tx1"/>
                </a:solidFill>
              </a:rPr>
              <a:t>UML-</a:t>
            </a:r>
            <a:r>
              <a:rPr lang="ru-RU" altLang="ru-UA" sz="3600" b="1" dirty="0" err="1">
                <a:solidFill>
                  <a:schemeClr val="tx1"/>
                </a:solidFill>
              </a:rPr>
              <a:t>діаграми</a:t>
            </a:r>
            <a:r>
              <a:rPr lang="ru-RU" altLang="ru-UA" sz="3600" b="1" dirty="0">
                <a:solidFill>
                  <a:schemeClr val="tx1"/>
                </a:solidFill>
              </a:rPr>
              <a:t> </a:t>
            </a:r>
            <a:r>
              <a:rPr lang="ru-RU" altLang="ru-UA" sz="3600" b="1" dirty="0" err="1">
                <a:solidFill>
                  <a:schemeClr val="tx1"/>
                </a:solidFill>
              </a:rPr>
              <a:t>програмних</a:t>
            </a:r>
            <a:r>
              <a:rPr lang="ru-RU" altLang="ru-UA" sz="3600" b="1" dirty="0">
                <a:solidFill>
                  <a:schemeClr val="tx1"/>
                </a:solidFill>
              </a:rPr>
              <a:t> </a:t>
            </a:r>
            <a:r>
              <a:rPr lang="ru-RU" altLang="ru-UA" sz="3600" b="1" dirty="0" err="1">
                <a:solidFill>
                  <a:schemeClr val="tx1"/>
                </a:solidFill>
              </a:rPr>
              <a:t>класів</a:t>
            </a:r>
            <a:endParaRPr lang="ru-RU" altLang="ru-UA" sz="3600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A7BD1C5-153A-4B50-9B5A-2565CD2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4" y="3767138"/>
            <a:ext cx="6400800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endParaRPr lang="ru-RU" altLang="ru-UA" sz="2400" dirty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Команда:</a:t>
            </a:r>
            <a:r>
              <a:rPr lang="ru-UA" altLang="ru-UA" sz="2400" dirty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 err="1">
                <a:solidFill>
                  <a:srgbClr val="000000"/>
                </a:solidFill>
              </a:rPr>
              <a:t>Спасенко</a:t>
            </a:r>
            <a:r>
              <a:rPr lang="uk-UA" altLang="ru-UA" sz="2400" dirty="0">
                <a:solidFill>
                  <a:srgbClr val="000000"/>
                </a:solidFill>
              </a:rPr>
              <a:t> В.В.,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>
                <a:solidFill>
                  <a:srgbClr val="000000"/>
                </a:solidFill>
              </a:rPr>
              <a:t>Градінару О.О.,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>
                <a:solidFill>
                  <a:srgbClr val="000000"/>
                </a:solidFill>
              </a:rPr>
              <a:t>Новіков А.І.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(</a:t>
            </a:r>
            <a:r>
              <a:rPr lang="ru-RU" altLang="ru-UA" sz="2400" dirty="0" err="1">
                <a:solidFill>
                  <a:srgbClr val="000000"/>
                </a:solidFill>
              </a:rPr>
              <a:t>група</a:t>
            </a:r>
            <a:r>
              <a:rPr lang="ru-RU" altLang="ru-UA" sz="2400" dirty="0">
                <a:solidFill>
                  <a:srgbClr val="000000"/>
                </a:solidFill>
              </a:rPr>
              <a:t> АІ-181)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endParaRPr lang="ru-RU" altLang="ru-UA" sz="2400" dirty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Одеса - 2020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29CE51-A240-4A4D-AF7E-2F9C0834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22237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ОНПУ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 err="1">
                <a:solidFill>
                  <a:srgbClr val="000000"/>
                </a:solidFill>
              </a:rPr>
              <a:t>Інститут</a:t>
            </a:r>
            <a:r>
              <a:rPr lang="ru-RU" altLang="ru-UA" sz="2400" dirty="0">
                <a:solidFill>
                  <a:srgbClr val="000000"/>
                </a:solidFill>
              </a:rPr>
              <a:t> </a:t>
            </a:r>
            <a:r>
              <a:rPr lang="ru-RU" altLang="ru-UA" sz="2400" dirty="0" err="1">
                <a:solidFill>
                  <a:srgbClr val="000000"/>
                </a:solidFill>
              </a:rPr>
              <a:t>комп’ютерних</a:t>
            </a:r>
            <a:r>
              <a:rPr lang="ru-RU" altLang="ru-UA" sz="2400" dirty="0">
                <a:solidFill>
                  <a:srgbClr val="000000"/>
                </a:solidFill>
              </a:rPr>
              <a:t> систем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Кафедра </a:t>
            </a:r>
            <a:r>
              <a:rPr lang="ru-RU" altLang="ru-UA" sz="2400" dirty="0" err="1">
                <a:solidFill>
                  <a:srgbClr val="000000"/>
                </a:solidFill>
              </a:rPr>
              <a:t>інформаційних</a:t>
            </a:r>
            <a:r>
              <a:rPr lang="ru-RU" altLang="ru-UA" sz="2400" dirty="0">
                <a:solidFill>
                  <a:srgbClr val="000000"/>
                </a:solidFill>
              </a:rPr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17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2C1B0-FDBE-4C75-B57E-357C069C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51" y="-1047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діаграма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концептуальних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класів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U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100AD9-9856-4746-B26D-6FBC0200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96" y="638628"/>
            <a:ext cx="9159134" cy="60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96B4ADA-6DE7-4378-AD34-DFC59314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16517"/>
              </p:ext>
            </p:extLst>
          </p:nvPr>
        </p:nvGraphicFramePr>
        <p:xfrm>
          <a:off x="381000" y="681487"/>
          <a:ext cx="11353799" cy="5743423"/>
        </p:xfrm>
        <a:graphic>
          <a:graphicData uri="http://schemas.openxmlformats.org/drawingml/2006/table">
            <a:tbl>
              <a:tblPr firstRow="1" firstCol="1" bandRow="1"/>
              <a:tblGrid>
                <a:gridCol w="2301002">
                  <a:extLst>
                    <a:ext uri="{9D8B030D-6E8A-4147-A177-3AD203B41FA5}">
                      <a16:colId xmlns:a16="http://schemas.microsoft.com/office/drawing/2014/main" val="1403190977"/>
                    </a:ext>
                  </a:extLst>
                </a:gridCol>
                <a:gridCol w="9052797">
                  <a:extLst>
                    <a:ext uri="{9D8B030D-6E8A-4147-A177-3AD203B41FA5}">
                      <a16:colId xmlns:a16="http://schemas.microsoft.com/office/drawing/2014/main" val="1290757895"/>
                    </a:ext>
                  </a:extLst>
                </a:gridCol>
              </a:tblGrid>
              <a:tr h="589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Идентификатор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Функция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3464082591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FR1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Авторизация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3151930518"/>
                  </a:ext>
                </a:extLst>
              </a:tr>
              <a:tr h="77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FR1.1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Создание запроса у пользователя на получение его параметров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идентификации и ауте</a:t>
                      </a:r>
                      <a:r>
                        <a:rPr lang="ru-RU" sz="1400" dirty="0">
                          <a:effectLst/>
                        </a:rPr>
                        <a:t>\</a:t>
                      </a:r>
                      <a:r>
                        <a:rPr lang="ru-UA" sz="1400" dirty="0" err="1">
                          <a:effectLst/>
                        </a:rPr>
                        <a:t>нтификации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3058235636"/>
                  </a:ext>
                </a:extLst>
              </a:tr>
              <a:tr h="515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FR1.2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Передача от пользователя его параметров идентификации 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</a:t>
                      </a:r>
                      <a:r>
                        <a:rPr lang="ru-UA" sz="1400" dirty="0">
                          <a:effectLst/>
                        </a:rPr>
                        <a:t>утентификации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731855929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FR1.2_alt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Выявление некорректных данных, возврат к </a:t>
                      </a:r>
                      <a:r>
                        <a:rPr lang="en-US" sz="1400">
                          <a:effectLst/>
                        </a:rPr>
                        <a:t>FR</a:t>
                      </a:r>
                      <a:r>
                        <a:rPr lang="ru-RU" sz="1400">
                          <a:effectLst/>
                        </a:rPr>
                        <a:t>1.1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452174597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FR2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Выбор автомойки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4062673107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FR2.1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 выбирает мойку согласно своим критериям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96784779"/>
                  </a:ext>
                </a:extLst>
              </a:tr>
              <a:tr h="1030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UA" sz="1400">
                          <a:effectLst/>
                        </a:rPr>
                        <a:t>.1</a:t>
                      </a:r>
                      <a:r>
                        <a:rPr lang="en-US" sz="1400">
                          <a:effectLst/>
                        </a:rPr>
                        <a:t>_</a:t>
                      </a:r>
                      <a:r>
                        <a:rPr lang="ru-UA" sz="1400">
                          <a:effectLst/>
                        </a:rPr>
                        <a:t>alt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ПП сверяет критерии пользователя и, соответственно </a:t>
                      </a:r>
                      <a:endParaRPr lang="ru-UA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уведомляет его в случае если совпадения не найдены, возврат к </a:t>
                      </a:r>
                      <a:r>
                        <a:rPr lang="en-US" sz="1400">
                          <a:effectLst/>
                        </a:rPr>
                        <a:t>FR</a:t>
                      </a:r>
                      <a:r>
                        <a:rPr lang="ru-RU" sz="1400">
                          <a:effectLst/>
                        </a:rPr>
                        <a:t>2.1</a:t>
                      </a:r>
                      <a:endParaRPr lang="ru-UA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>
                          <a:effectLst/>
                        </a:rPr>
                        <a:t> 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288387895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FR2.2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 результата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3824675769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FR3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Просмотр статистики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3342481767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FR.3.1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Владелец переходит на страницу статистики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78310002"/>
                  </a:ext>
                </a:extLst>
              </a:tr>
              <a:tr h="515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FR.3.1_alt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Если владелец имеет несколько моек ПП просит его выбрать мойку из списка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842748528"/>
                  </a:ext>
                </a:extLst>
              </a:tr>
              <a:tr h="515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FR3.2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87425" algn="l"/>
                        </a:tabLst>
                      </a:pPr>
                      <a:r>
                        <a:rPr lang="ru-RU" sz="1400" dirty="0">
                          <a:effectLst/>
                        </a:rPr>
                        <a:t>ПП предоставляет наиболее актуальную статистику </a:t>
                      </a:r>
                      <a:endParaRPr lang="ru-UA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987425" algn="l"/>
                        </a:tabLst>
                      </a:pPr>
                      <a:r>
                        <a:rPr lang="ru-UA" sz="1400" dirty="0">
                          <a:effectLst/>
                        </a:rPr>
                        <a:t> 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65524274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B0F357-73A7-4023-82BD-5B4B20663CF1}"/>
              </a:ext>
            </a:extLst>
          </p:cNvPr>
          <p:cNvSpPr/>
          <p:nvPr/>
        </p:nvSpPr>
        <p:spPr>
          <a:xfrm>
            <a:off x="2464012" y="0"/>
            <a:ext cx="7263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3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функцій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3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ідентифікаторів</a:t>
            </a:r>
            <a:endParaRPr lang="ru-RU" sz="3200" b="1" i="0" u="none" strike="no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0E69072-3451-4129-AA30-EF5D5999A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19895"/>
              </p:ext>
            </p:extLst>
          </p:nvPr>
        </p:nvGraphicFramePr>
        <p:xfrm>
          <a:off x="285750" y="996950"/>
          <a:ext cx="11572875" cy="5257800"/>
        </p:xfrm>
        <a:graphic>
          <a:graphicData uri="http://schemas.openxmlformats.org/drawingml/2006/table">
            <a:tbl>
              <a:tblPr firstRow="1" firstCol="1" bandRow="1"/>
              <a:tblGrid>
                <a:gridCol w="234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FR4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Модерирование</a:t>
                      </a:r>
                      <a:r>
                        <a:rPr lang="ru-UA" sz="1400">
                          <a:effectLst/>
                        </a:rPr>
                        <a:t> комментариев 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FR4.1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Администратор установливает ряд правил, в соответствии с которыми можно будет вычислить подозрительные комментарии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(наличие ссылок в комментариях ,содержащие спам, оскорбительные,не имеющие отношения к автомойке) 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FR4.2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>
                          <a:effectLst/>
                        </a:rPr>
                        <a:t>ПП отправляет подозрительные комментарии   в очередь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>
                          <a:effectLst/>
                        </a:rPr>
                        <a:t>на модерацию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FR4.3</a:t>
                      </a:r>
                      <a:endParaRPr lang="ru-U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UA" sz="1400" dirty="0">
                          <a:effectLst/>
                        </a:rPr>
                        <a:t>Администратор принимает\редактирует\отклоняет комментарий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78E89D7-30FC-4167-BAEF-089A5858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1393"/>
              </p:ext>
            </p:extLst>
          </p:nvPr>
        </p:nvGraphicFramePr>
        <p:xfrm>
          <a:off x="285750" y="498475"/>
          <a:ext cx="11572875" cy="515938"/>
        </p:xfrm>
        <a:graphic>
          <a:graphicData uri="http://schemas.openxmlformats.org/drawingml/2006/table">
            <a:tbl>
              <a:tblPr firstRow="1" firstCol="1" bandRow="1"/>
              <a:tblGrid>
                <a:gridCol w="23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Идентификатор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Функция</a:t>
                      </a:r>
                      <a:endParaRPr lang="ru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9033-09CB-4EF0-B895-85F290C3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986" y="-1485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 UML-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діаграма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програмних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класів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U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02D6A1-95B7-4562-BB2C-FA8E13A1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657089"/>
            <a:ext cx="8288364" cy="6064658"/>
          </a:xfrm>
        </p:spPr>
      </p:pic>
    </p:spTree>
    <p:extLst>
      <p:ext uri="{BB962C8B-B14F-4D97-AF65-F5344CB8AC3E}">
        <p14:creationId xmlns:p14="http://schemas.microsoft.com/office/powerpoint/2010/main" val="389397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4BED00F1-C0CC-4AF2-A237-E23EDFD0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-211138"/>
            <a:ext cx="9144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UA" b="1" dirty="0">
                <a:solidFill>
                  <a:schemeClr val="tx1"/>
                </a:solidFill>
              </a:rPr>
              <a:t>  </a:t>
            </a:r>
            <a:r>
              <a:rPr lang="en-US" altLang="ru-UA" b="1" dirty="0">
                <a:solidFill>
                  <a:schemeClr val="tx1"/>
                </a:solidFill>
              </a:rPr>
              <a:t>4</a:t>
            </a:r>
            <a:r>
              <a:rPr lang="ru-RU" altLang="ru-UA" b="1" dirty="0">
                <a:solidFill>
                  <a:schemeClr val="tx1"/>
                </a:solidFill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</a:rPr>
              <a:t>Аналіз</a:t>
            </a:r>
            <a:r>
              <a:rPr lang="ru-RU" altLang="ru-RU" b="1" dirty="0">
                <a:solidFill>
                  <a:schemeClr val="tx1"/>
                </a:solidFill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</a:rPr>
              <a:t>командної</a:t>
            </a:r>
            <a:r>
              <a:rPr lang="ru-RU" altLang="ru-RU" b="1" dirty="0">
                <a:solidFill>
                  <a:schemeClr val="tx1"/>
                </a:solidFill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</a:rPr>
              <a:t>роботи</a:t>
            </a:r>
            <a:endParaRPr lang="ru-RU" altLang="ru-UA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2C8FF8F2-D3CF-4E35-8156-EA1D8ED4D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55124"/>
              </p:ext>
            </p:extLst>
          </p:nvPr>
        </p:nvGraphicFramePr>
        <p:xfrm>
          <a:off x="228600" y="777875"/>
          <a:ext cx="11630025" cy="2350510"/>
        </p:xfrm>
        <a:graphic>
          <a:graphicData uri="http://schemas.openxmlformats.org/drawingml/2006/table">
            <a:tbl>
              <a:tblPr/>
              <a:tblGrid>
                <a:gridCol w="61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№</a:t>
                      </a:r>
                      <a:endParaRPr kumimoji="0" lang="uk-UA" altLang="ru-UA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Пункт</a:t>
                      </a:r>
                      <a:endParaRPr kumimoji="0" lang="uk-UA" altLang="ru-UA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ПІБ учасника</a:t>
                      </a:r>
                      <a:endParaRPr kumimoji="0" lang="uk-UA" altLang="ru-UA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uk-UA" altLang="ru-UA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6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uk-UA" altLang="ru-U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UML-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діаграма</a:t>
                      </a: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концептуальних</a:t>
                      </a: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класів</a:t>
                      </a:r>
                      <a:b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kumimoji="0" lang="ru-RU" altLang="ru-UA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Спасенко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В.В.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Градінару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О.О.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Новіков А.І.</a:t>
                      </a:r>
                      <a:endParaRPr kumimoji="0" lang="uk-UA" altLang="ru-U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uk-UA" altLang="ru-U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6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uk-UA" altLang="ru-UA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функцій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та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ідентифікаторів</a:t>
                      </a:r>
                      <a:endParaRPr kumimoji="0" lang="uk-UA" altLang="ru-UA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Спасенко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В.В.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Градінару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О.О.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Новіков А.І.</a:t>
                      </a:r>
                      <a:endParaRPr kumimoji="0" lang="uk-UA" altLang="ru-U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uk-UA" altLang="ru-UA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86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uk-UA" altLang="ru-UA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UML-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діаграма</a:t>
                      </a: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програмних</a:t>
                      </a: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класів</a:t>
                      </a:r>
                      <a:endParaRPr kumimoji="0" lang="ru-RU" altLang="ru-UA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Спасенко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В.В.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Градінару</a:t>
                      </a: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О.О.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Новіков А.І.</a:t>
                      </a:r>
                      <a:endParaRPr kumimoji="0" lang="uk-UA" altLang="ru-U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uk-UA" altLang="ru-U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4E404D63-BA9B-483E-BD38-E02B0A28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19" y="1893888"/>
            <a:ext cx="8456612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UA" sz="3600" b="1" dirty="0" err="1"/>
              <a:t>Дякуємо</a:t>
            </a:r>
            <a:r>
              <a:rPr lang="ru-RU" altLang="ru-UA" sz="3600" b="1" dirty="0"/>
              <a:t> за </a:t>
            </a:r>
            <a:r>
              <a:rPr lang="ru-RU" altLang="ru-UA" sz="3600" b="1" dirty="0" err="1"/>
              <a:t>увагу</a:t>
            </a:r>
            <a:r>
              <a:rPr lang="ru-RU" altLang="ru-UA" sz="3600" b="1" dirty="0"/>
              <a:t>!</a:t>
            </a:r>
            <a:br>
              <a:rPr lang="ru-RU" altLang="ru-UA" sz="3600" b="1" dirty="0"/>
            </a:br>
            <a:br>
              <a:rPr lang="ru-RU" altLang="ru-UA" sz="3600" b="1" dirty="0"/>
            </a:br>
            <a:r>
              <a:rPr lang="ru-RU" altLang="ru-UA" sz="3600" b="1" dirty="0"/>
              <a:t>«</a:t>
            </a:r>
            <a:r>
              <a:rPr lang="ru-UA" altLang="ru-UA" sz="3600" b="1" dirty="0" err="1"/>
              <a:t>Clean</a:t>
            </a:r>
            <a:r>
              <a:rPr lang="ru-UA" altLang="ru-UA" sz="3600" b="1" dirty="0"/>
              <a:t> IT</a:t>
            </a:r>
            <a:r>
              <a:rPr lang="uk-UA" altLang="ru-UA" sz="3600" b="1" dirty="0"/>
              <a:t>»</a:t>
            </a:r>
            <a:br>
              <a:rPr lang="ru-RU" altLang="ru-UA" sz="3600" b="1" dirty="0"/>
            </a:br>
            <a:endParaRPr lang="ru-RU" altLang="ru-UA" sz="3600" b="1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9918ABD-E330-469F-BED4-923544A7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87900"/>
            <a:ext cx="88519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ru-RU" altLang="ru-UA" sz="2400" dirty="0"/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Команда:</a:t>
            </a:r>
            <a:r>
              <a:rPr lang="ru-UA" altLang="ru-UA" sz="2000" dirty="0"/>
              <a:t> 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uk-UA" altLang="ru-UA" sz="2000" dirty="0" err="1"/>
              <a:t>Спасенко</a:t>
            </a:r>
            <a:r>
              <a:rPr lang="uk-UA" altLang="ru-UA" sz="2000" dirty="0"/>
              <a:t> В.В. , Градінару О.О.</a:t>
            </a:r>
            <a:r>
              <a:rPr lang="ru-RU" altLang="ru-UA" sz="2000" dirty="0"/>
              <a:t> ,</a:t>
            </a:r>
            <a:r>
              <a:rPr lang="uk-UA" altLang="ru-UA" sz="2000" dirty="0"/>
              <a:t>Новіков А.І.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(</a:t>
            </a:r>
            <a:r>
              <a:rPr lang="ru-RU" altLang="ru-UA" sz="2000" dirty="0" err="1"/>
              <a:t>група</a:t>
            </a:r>
            <a:r>
              <a:rPr lang="ru-RU" altLang="ru-UA" sz="2000" dirty="0"/>
              <a:t> АІ181)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ru-RU" altLang="ru-UA" sz="2000" dirty="0"/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Одеса - 2020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2B6029-2915-49AB-B983-9531CFDD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87313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ОНПУ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 err="1"/>
              <a:t>Інститут</a:t>
            </a:r>
            <a:r>
              <a:rPr lang="ru-RU" altLang="ru-UA" sz="2000" dirty="0"/>
              <a:t> </a:t>
            </a:r>
            <a:r>
              <a:rPr lang="ru-RU" altLang="ru-UA" sz="2000" dirty="0" err="1"/>
              <a:t>комп’ютерних</a:t>
            </a:r>
            <a:r>
              <a:rPr lang="ru-RU" altLang="ru-UA" sz="2000" dirty="0"/>
              <a:t> систем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Кафедра </a:t>
            </a:r>
            <a:r>
              <a:rPr lang="ru-RU" altLang="ru-UA" sz="2000" dirty="0" err="1"/>
              <a:t>інформаційних</a:t>
            </a:r>
            <a:r>
              <a:rPr lang="ru-RU" altLang="ru-UA" sz="2000" dirty="0"/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4275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334</Words>
  <Application>Microsoft Office PowerPoint</Application>
  <PresentationFormat>Широкоэкранный</PresentationFormat>
  <Paragraphs>97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1 UML-діаграма концептуальних класів </vt:lpstr>
      <vt:lpstr>Презентация PowerPoint</vt:lpstr>
      <vt:lpstr>Презентация PowerPoint</vt:lpstr>
      <vt:lpstr>3 UML-діаграма програмних класів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Олександр Градінару</dc:creator>
  <cp:lastModifiedBy>Олександр Градінару</cp:lastModifiedBy>
  <cp:revision>4</cp:revision>
  <dcterms:created xsi:type="dcterms:W3CDTF">2020-12-03T14:20:04Z</dcterms:created>
  <dcterms:modified xsi:type="dcterms:W3CDTF">2020-12-03T18:06:01Z</dcterms:modified>
</cp:coreProperties>
</file>