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289A0-A834-481F-B753-E1817BA97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517D6F-0647-42A9-AC38-5FAFE1802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321940-F9AC-4D83-8183-0C2318E1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1CA9-812B-4ACD-A0EB-997EC8FAFA17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389244-838D-45AA-8F6D-653E9F1F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497B59-E7C1-4D4F-96F5-10AB67C5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903A-4801-46CD-908D-47E8CD929D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32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E52DE-855F-42C3-8A9D-88F6524A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35E2A8-0A39-4FFD-9264-951BF3EBD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3482A0-0D78-4134-958C-4A555227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1CA9-812B-4ACD-A0EB-997EC8FAFA17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F67F14-9F59-4B76-9262-9787D5C8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6C5BC2-2C20-4E91-9D02-B829FB7B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903A-4801-46CD-908D-47E8CD929D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95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B19A23-3B48-4D15-A069-27D09B95F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9F13ED-B70A-4290-B9E3-8ABB16559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45FA44-3A80-4B93-BAEB-81E95413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1CA9-812B-4ACD-A0EB-997EC8FAFA17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496A36-B343-46B6-B63C-E2F5C8F4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600B3F-9465-4BEB-B768-A0573FB0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903A-4801-46CD-908D-47E8CD929D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71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51271-5D75-42EB-8BD6-2E7DA698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848D50-C763-481E-A675-4207639F0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DE7A65-6D2C-4CC4-BC48-6EC2214A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1CA9-812B-4ACD-A0EB-997EC8FAFA17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E353D8-73D0-4D5D-B201-E6A5832F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772AA8-A7D7-419C-AC9E-B064D7F4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903A-4801-46CD-908D-47E8CD929D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5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C9A9C-A887-4439-A0CD-A01BC32C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0B9B8D-3088-4604-A427-C1D406E7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A034F5-89D8-467C-82DF-56E3C763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1CA9-812B-4ACD-A0EB-997EC8FAFA17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E7ECFB-1FD4-4487-8DE1-5FFC0D1C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91F526-7D17-4351-B57A-2F6E18C6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903A-4801-46CD-908D-47E8CD929D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96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FF60D-0BA6-4C96-9069-C2DDC2E5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1760A4-71FF-41AE-919F-0B809CAC1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8C5035-0631-49FA-A089-03355EA6A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899A93-F253-4C79-B5D4-1FC821BF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1CA9-812B-4ACD-A0EB-997EC8FAFA17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305993-24C5-4558-A93C-9E80B2FF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E553C0-48E1-49AF-B61C-2BC16C9D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903A-4801-46CD-908D-47E8CD929D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06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E1E68-1851-4B04-B0C8-0615BADB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279E03-F7A9-470E-9EB6-4E3CDB421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ACA886-9EF1-4490-9DAD-7A97E4A75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FF0B8C-71CF-4675-AEE7-0D239BC18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3E0079D-FCBE-4918-B7A1-23B87955C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C0502B-1333-409D-B8DA-389B03EB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1CA9-812B-4ACD-A0EB-997EC8FAFA17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6971423-5F1E-40F7-8A4C-349E35D7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464B61-5B38-49C0-AD4F-AC0A831A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903A-4801-46CD-908D-47E8CD929D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61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9A200-AFE5-4622-B4C7-203D3EB1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3933A46-DF2C-4C5B-B3E5-38FA479F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1CA9-812B-4ACD-A0EB-997EC8FAFA17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113D4D-77EF-42A4-9D49-42A95EDB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B6A359-8634-4030-B515-513D6783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903A-4801-46CD-908D-47E8CD929D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67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B0D8415-0E66-45B5-AFEF-D783C844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1CA9-812B-4ACD-A0EB-997EC8FAFA17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3A1F81E-54B8-4117-9E19-4A3F6764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065DBD-0894-4E12-9FC7-E09F455F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903A-4801-46CD-908D-47E8CD929D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98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70109-C1C6-445E-8D00-B3C7784D5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4BBE8D-D215-4FB1-86A5-99FD353F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09D51F-B79B-410F-9DE8-D57B24EA8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833DC6-6E3B-4E8E-93BF-5ACDF7FE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1CA9-812B-4ACD-A0EB-997EC8FAFA17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024A28-8BA2-4FB6-803E-6E877E8B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9DF65A-78A8-4AE8-A491-D2997AFF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903A-4801-46CD-908D-47E8CD929D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21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2404D-50D8-4918-AD96-68EFA2079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0851D3D-B0FF-4F6A-A75C-362426C2C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5BADD6-4547-4E98-8A6D-5C5C8120B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8F24A4-5B67-4058-BEDC-BC40323B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1CA9-812B-4ACD-A0EB-997EC8FAFA17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762724-C9AD-4DDA-A9AC-53DBAEA7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D07302-3F77-4329-AD1F-F6387787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903A-4801-46CD-908D-47E8CD929D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17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FF930-636E-4F3E-A9D0-6494E7D5A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700FEB-CAA6-41A0-ACAD-64F63A674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CA9134-1439-4BD1-9309-31C95D407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71CA9-812B-4ACD-A0EB-997EC8FAFA17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5AFF44-5C25-4F04-90D4-2AB5272FD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E8CC30-24A0-43A4-AEC2-F1D0FD531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6903A-4801-46CD-908D-47E8CD929D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64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08232-58D4-45CE-8A8A-C78EA0623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800" b="1" i="0" dirty="0">
                <a:solidFill>
                  <a:srgbClr val="000000"/>
                </a:solidFill>
                <a:effectLst/>
              </a:rPr>
              <a:t>Исследование рынка заведений общественного питания Москвы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712304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586DD-F034-4A39-A4B3-5137C6DB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 распространения сетей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203FC3-37F7-401D-8758-55E115275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341498" cy="4797192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B6F8B18-CCF6-459B-8115-7D37D0982495}"/>
              </a:ext>
            </a:extLst>
          </p:cNvPr>
          <p:cNvSpPr/>
          <p:nvPr/>
        </p:nvSpPr>
        <p:spPr>
          <a:xfrm>
            <a:off x="4520682" y="2020078"/>
            <a:ext cx="2667000" cy="124097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Кулинария и закусочные не имеют «больших» заведений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014D0FD-F960-466E-AFDF-636433A1C64A}"/>
              </a:ext>
            </a:extLst>
          </p:cNvPr>
          <p:cNvSpPr/>
          <p:nvPr/>
        </p:nvSpPr>
        <p:spPr>
          <a:xfrm>
            <a:off x="4160675" y="4544316"/>
            <a:ext cx="1297733" cy="4009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1996046-A3A0-4160-AA18-0CE642EB4722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809542" y="3261049"/>
            <a:ext cx="322295" cy="12832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AEDE373-2C49-4011-8232-DCBD26D32E46}"/>
              </a:ext>
            </a:extLst>
          </p:cNvPr>
          <p:cNvSpPr/>
          <p:nvPr/>
        </p:nvSpPr>
        <p:spPr>
          <a:xfrm>
            <a:off x="7315394" y="4544316"/>
            <a:ext cx="828092" cy="4009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6C4E1DF-3CC5-4EC1-8B95-90C6AA0EB05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988823" y="3261049"/>
            <a:ext cx="740617" cy="12832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03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0FE95-9607-4BEC-AFA0-EB5092A1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Количество мест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4A7B4D-01C4-45AD-979D-B2E7B51DC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1315"/>
            <a:ext cx="7634143" cy="4598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E8F784-1DD6-4161-9D63-E2FBA7D1DBAC}"/>
              </a:ext>
            </a:extLst>
          </p:cNvPr>
          <p:cNvSpPr txBox="1"/>
          <p:nvPr/>
        </p:nvSpPr>
        <p:spPr>
          <a:xfrm>
            <a:off x="8472343" y="2820224"/>
            <a:ext cx="3369517" cy="260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2000" dirty="0"/>
              <a:t>На число мест влияют:</a:t>
            </a:r>
          </a:p>
          <a:p>
            <a:pPr lvl="1"/>
            <a:r>
              <a:rPr lang="ru-RU" sz="1600" dirty="0"/>
              <a:t>Регулярность посещения</a:t>
            </a:r>
          </a:p>
          <a:p>
            <a:pPr lvl="1"/>
            <a:r>
              <a:rPr lang="ru-RU" sz="1600" dirty="0"/>
              <a:t>Длительность визитов</a:t>
            </a:r>
          </a:p>
          <a:p>
            <a:pPr lvl="1"/>
            <a:r>
              <a:rPr lang="ru-RU" sz="1600" dirty="0"/>
              <a:t>Популярность типа заведения</a:t>
            </a:r>
          </a:p>
        </p:txBody>
      </p:sp>
    </p:spTree>
    <p:extLst>
      <p:ext uri="{BB962C8B-B14F-4D97-AF65-F5344CB8AC3E}">
        <p14:creationId xmlns:p14="http://schemas.microsoft.com/office/powerpoint/2010/main" val="699606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987BE9-26BB-47E4-8A40-F56EE94B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Топ-10 улиц по количеству заведений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C19BE7B-DE6E-46CB-A731-F8F71CDBE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9469"/>
            <a:ext cx="4008665" cy="458133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05414C-3EFB-4FBF-8C4A-FF4EB503E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05" y="2348592"/>
            <a:ext cx="1668829" cy="35230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EB54CF-6EE1-4243-B6B0-C8C770FE6201}"/>
              </a:ext>
            </a:extLst>
          </p:cNvPr>
          <p:cNvSpPr txBox="1"/>
          <p:nvPr/>
        </p:nvSpPr>
        <p:spPr>
          <a:xfrm>
            <a:off x="6858000" y="2128837"/>
            <a:ext cx="4495800" cy="427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2000" dirty="0"/>
              <a:t>Улицы из Топ-10 по количеству заведений – проспекты, шоссе и т.д.</a:t>
            </a:r>
          </a:p>
          <a:p>
            <a:endParaRPr lang="ru-RU" sz="2000" dirty="0"/>
          </a:p>
          <a:p>
            <a:r>
              <a:rPr lang="ru-RU" sz="2000" dirty="0"/>
              <a:t>Большие улицы с большим количеством заведений относятся в основном к центральным районам</a:t>
            </a:r>
          </a:p>
          <a:p>
            <a:endParaRPr lang="ru-RU" sz="2000" dirty="0"/>
          </a:p>
          <a:p>
            <a:r>
              <a:rPr lang="ru-RU" sz="2000" dirty="0"/>
              <a:t>Сказывается способ определения принадлежности улицы району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6091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CFE34-3E29-434F-9871-321FE0D7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Улицы с одним заведением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840B0D-367E-4ED0-98FB-3127F5E4D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9469"/>
            <a:ext cx="3881199" cy="46734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948788-49DD-4894-84BD-DCC3F71F2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480" y="2361917"/>
            <a:ext cx="2539040" cy="35885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720DD1-4B4E-4829-A1F5-D969C4688404}"/>
              </a:ext>
            </a:extLst>
          </p:cNvPr>
          <p:cNvSpPr txBox="1"/>
          <p:nvPr/>
        </p:nvSpPr>
        <p:spPr>
          <a:xfrm>
            <a:off x="6643396" y="3713583"/>
            <a:ext cx="4495800" cy="3713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2000" dirty="0"/>
              <a:t>Чем ближе к центру – тем больше улиц с одним заведением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17646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3741D-C028-4E8F-8F11-92F24F0F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CAA1D6-F93D-484C-A349-379531663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Предлагаемое решение</a:t>
            </a:r>
          </a:p>
          <a:p>
            <a:pPr lvl="1"/>
            <a:r>
              <a:rPr lang="ru-RU" dirty="0"/>
              <a:t>Кафетерий или кафе в центральной части города на 15-40 мест</a:t>
            </a:r>
          </a:p>
          <a:p>
            <a:pPr lvl="1"/>
            <a:r>
              <a:rPr lang="ru-RU" dirty="0"/>
              <a:t>Выбор типа зависит от ассортимента блюд и степени вовлеченности роботов в процесс обслуживания</a:t>
            </a:r>
          </a:p>
          <a:p>
            <a:pPr marL="457200" lvl="1" indent="0">
              <a:buNone/>
            </a:pPr>
            <a:endParaRPr lang="ru-RU" dirty="0"/>
          </a:p>
          <a:p>
            <a:r>
              <a:rPr lang="ru-RU" dirty="0"/>
              <a:t>Перспективы</a:t>
            </a:r>
          </a:p>
          <a:p>
            <a:pPr lvl="1"/>
            <a:r>
              <a:rPr lang="ru-RU" dirty="0"/>
              <a:t>Получив известность, расширять сеть за счет новых заведений во всех районах</a:t>
            </a:r>
          </a:p>
        </p:txBody>
      </p:sp>
    </p:spTree>
    <p:extLst>
      <p:ext uri="{BB962C8B-B14F-4D97-AF65-F5344CB8AC3E}">
        <p14:creationId xmlns:p14="http://schemas.microsoft.com/office/powerpoint/2010/main" val="158375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07FF3-FC60-4543-91B9-E9BD926B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42B34A-BE88-4B3D-835E-E1527557B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Планируется открытие оригинального кафе</a:t>
            </a:r>
          </a:p>
          <a:p>
            <a:pPr lvl="1"/>
            <a:r>
              <a:rPr lang="ru-RU" dirty="0"/>
              <a:t>Гостей будут обслуживать роботы</a:t>
            </a:r>
          </a:p>
          <a:p>
            <a:endParaRPr lang="ru-RU" dirty="0"/>
          </a:p>
          <a:p>
            <a:r>
              <a:rPr lang="ru-RU" dirty="0"/>
              <a:t>Цель исследования – сбор информации о рынке</a:t>
            </a:r>
          </a:p>
          <a:p>
            <a:pPr lvl="1"/>
            <a:r>
              <a:rPr lang="ru-RU" dirty="0"/>
              <a:t>Информация о «выживших» заведениях позволит «выжить» и нам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601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60AA20-5E65-400F-977C-3DDC3487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B9A0F6-2949-4D86-8C5A-58C80BD2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Интересующие параметры заведений:</a:t>
            </a:r>
          </a:p>
          <a:p>
            <a:pPr lvl="1"/>
            <a:r>
              <a:rPr lang="ru-RU" dirty="0"/>
              <a:t>Тип заведения</a:t>
            </a:r>
          </a:p>
          <a:p>
            <a:pPr lvl="1"/>
            <a:r>
              <a:rPr lang="ru-RU" dirty="0"/>
              <a:t>Принадлежность сети заведений</a:t>
            </a:r>
          </a:p>
          <a:p>
            <a:pPr lvl="1"/>
            <a:r>
              <a:rPr lang="ru-RU" dirty="0"/>
              <a:t>Количество мест</a:t>
            </a:r>
          </a:p>
          <a:p>
            <a:pPr lvl="1"/>
            <a:r>
              <a:rPr lang="ru-RU" dirty="0"/>
              <a:t>Расположение</a:t>
            </a:r>
          </a:p>
          <a:p>
            <a:endParaRPr lang="ru-RU" dirty="0"/>
          </a:p>
          <a:p>
            <a:r>
              <a:rPr lang="ru-RU" dirty="0"/>
              <a:t>Будут проанализированы данные из открытых источников</a:t>
            </a:r>
          </a:p>
        </p:txBody>
      </p:sp>
    </p:spTree>
    <p:extLst>
      <p:ext uri="{BB962C8B-B14F-4D97-AF65-F5344CB8AC3E}">
        <p14:creationId xmlns:p14="http://schemas.microsoft.com/office/powerpoint/2010/main" val="308990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0A71B-6E55-4AAB-803D-8F7858DF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заведения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FEE6BE-CEF0-4233-9FF9-1B77236AB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13860" cy="46053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D7B38F-E3BE-421F-B306-4A3A757D6432}"/>
              </a:ext>
            </a:extLst>
          </p:cNvPr>
          <p:cNvSpPr txBox="1"/>
          <p:nvPr/>
        </p:nvSpPr>
        <p:spPr>
          <a:xfrm>
            <a:off x="8582025" y="2128837"/>
            <a:ext cx="3324225" cy="260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2000" dirty="0"/>
              <a:t>Чем более массовый тип, тем заведений такого типа больше</a:t>
            </a:r>
          </a:p>
          <a:p>
            <a:r>
              <a:rPr lang="ru-RU" sz="2000" dirty="0"/>
              <a:t>Заведений «узкого» типа меньше</a:t>
            </a:r>
          </a:p>
          <a:p>
            <a:r>
              <a:rPr lang="ru-RU" sz="2000" dirty="0"/>
              <a:t>Типы заведений соответствуют типам, описанным в ГОСТ 30389</a:t>
            </a:r>
          </a:p>
        </p:txBody>
      </p:sp>
    </p:spTree>
    <p:extLst>
      <p:ext uri="{BB962C8B-B14F-4D97-AF65-F5344CB8AC3E}">
        <p14:creationId xmlns:p14="http://schemas.microsoft.com/office/powerpoint/2010/main" val="94123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7F519-5C9E-45AC-9D4A-2820F696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Принадлежность сети заведений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F90F71-A301-432D-A8FC-5FF5EDBC7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7884"/>
            <a:ext cx="6096661" cy="39438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734D78-383E-4EF3-BF41-2651E03B1A95}"/>
              </a:ext>
            </a:extLst>
          </p:cNvPr>
          <p:cNvSpPr txBox="1"/>
          <p:nvPr/>
        </p:nvSpPr>
        <p:spPr>
          <a:xfrm>
            <a:off x="7041420" y="2745925"/>
            <a:ext cx="4057650" cy="323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2000" dirty="0"/>
              <a:t>Несетевых заведений в 4 раза больше сетевых</a:t>
            </a:r>
          </a:p>
          <a:p>
            <a:r>
              <a:rPr lang="ru-RU" sz="2000" dirty="0"/>
              <a:t>Предприятия быстрого обслуживания в 40% случаев являются сетевыми заведениями</a:t>
            </a:r>
          </a:p>
          <a:p>
            <a:r>
              <a:rPr lang="ru-RU" sz="2000" dirty="0"/>
              <a:t>Заведения типов «Бар», «Буфет» и «Столовая» крайне редко бывают сетевыми</a:t>
            </a:r>
          </a:p>
        </p:txBody>
      </p:sp>
    </p:spTree>
    <p:extLst>
      <p:ext uri="{BB962C8B-B14F-4D97-AF65-F5344CB8AC3E}">
        <p14:creationId xmlns:p14="http://schemas.microsoft.com/office/powerpoint/2010/main" val="16498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D2D15-15E0-4977-AA64-05E2DAEC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Количество мест в сетевых заведениях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C813E9-CC3E-4327-8489-EDC27BAB9CBC}"/>
              </a:ext>
            </a:extLst>
          </p:cNvPr>
          <p:cNvSpPr txBox="1"/>
          <p:nvPr/>
        </p:nvSpPr>
        <p:spPr>
          <a:xfrm>
            <a:off x="8696325" y="3100785"/>
            <a:ext cx="3248025" cy="260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000" dirty="0"/>
              <a:t>75% </a:t>
            </a:r>
            <a:r>
              <a:rPr lang="ru-RU" sz="2000" dirty="0"/>
              <a:t>сетевых заведений имеют менее 72 мест</a:t>
            </a:r>
          </a:p>
          <a:p>
            <a:r>
              <a:rPr lang="ru-RU" sz="2000" dirty="0"/>
              <a:t>Максимальное количество мест в сетевых заведениях - 580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0BF3908-8961-4735-95E1-63013D8E4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7778"/>
            <a:ext cx="7858125" cy="381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55FE0-ED64-401F-A6EC-1ABD63F7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 распространения сетей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161B59-114A-48D9-A18F-EA0FBDF4F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Возможные характеры распространения сетей:</a:t>
            </a:r>
          </a:p>
          <a:p>
            <a:pPr lvl="1"/>
            <a:r>
              <a:rPr lang="ru-RU" dirty="0"/>
              <a:t>Много заведений с небольшим количеством мест</a:t>
            </a:r>
          </a:p>
          <a:p>
            <a:pPr lvl="1"/>
            <a:r>
              <a:rPr lang="ru-RU" dirty="0"/>
              <a:t>Мало заведений с большим количеством мест</a:t>
            </a:r>
          </a:p>
          <a:p>
            <a:pPr lvl="1"/>
            <a:endParaRPr lang="ru-RU" dirty="0"/>
          </a:p>
          <a:p>
            <a:r>
              <a:rPr lang="ru-RU" dirty="0"/>
              <a:t>Общий характер для всех сетевых заведений отсутствует</a:t>
            </a:r>
          </a:p>
          <a:p>
            <a:pPr lvl="1"/>
            <a:r>
              <a:rPr lang="ru-RU" dirty="0"/>
              <a:t>Преобладающий характер для каждого типа заведений</a:t>
            </a:r>
          </a:p>
          <a:p>
            <a:pPr lvl="1"/>
            <a:endParaRPr lang="ru-RU" dirty="0"/>
          </a:p>
          <a:p>
            <a:r>
              <a:rPr lang="ru-RU" dirty="0"/>
              <a:t>Наблюдения:</a:t>
            </a:r>
            <a:endParaRPr lang="ru-RU" sz="2800" dirty="0"/>
          </a:p>
          <a:p>
            <a:pPr lvl="1"/>
            <a:r>
              <a:rPr lang="ru-RU" dirty="0"/>
              <a:t>Сети кафе бывают всех типов</a:t>
            </a:r>
          </a:p>
          <a:p>
            <a:pPr lvl="1"/>
            <a:r>
              <a:rPr lang="ru-RU" dirty="0"/>
              <a:t>Сети ресторанов преимущественно состоят из «больших» заведений</a:t>
            </a:r>
          </a:p>
          <a:p>
            <a:pPr lvl="1"/>
            <a:r>
              <a:rPr lang="ru-RU" dirty="0"/>
              <a:t>Кулинария и закусочные всегда небольшие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57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586DD-F034-4A39-A4B3-5137C6DB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 распространения сетей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203FC3-37F7-401D-8758-55E115275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341498" cy="4797192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B6F8B18-CCF6-459B-8115-7D37D0982495}"/>
              </a:ext>
            </a:extLst>
          </p:cNvPr>
          <p:cNvSpPr/>
          <p:nvPr/>
        </p:nvSpPr>
        <p:spPr>
          <a:xfrm>
            <a:off x="5374433" y="2227827"/>
            <a:ext cx="1623526" cy="124097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Сети кафе бывают всех типов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014D0FD-F960-466E-AFDF-636433A1C64A}"/>
              </a:ext>
            </a:extLst>
          </p:cNvPr>
          <p:cNvSpPr/>
          <p:nvPr/>
        </p:nvSpPr>
        <p:spPr>
          <a:xfrm>
            <a:off x="1231642" y="2309325"/>
            <a:ext cx="3219060" cy="27665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1996046-A3A0-4160-AA18-0CE642EB472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450702" y="2848313"/>
            <a:ext cx="923731" cy="2494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23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586DD-F034-4A39-A4B3-5137C6DB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 распространения сетей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203FC3-37F7-401D-8758-55E115275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341498" cy="4797192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B6F8B18-CCF6-459B-8115-7D37D0982495}"/>
              </a:ext>
            </a:extLst>
          </p:cNvPr>
          <p:cNvSpPr/>
          <p:nvPr/>
        </p:nvSpPr>
        <p:spPr>
          <a:xfrm>
            <a:off x="1735493" y="2395765"/>
            <a:ext cx="2667000" cy="124097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Сети ресторанов состоят преимущественно из «больших» заведений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014D0FD-F960-466E-AFDF-636433A1C64A}"/>
              </a:ext>
            </a:extLst>
          </p:cNvPr>
          <p:cNvSpPr/>
          <p:nvPr/>
        </p:nvSpPr>
        <p:spPr>
          <a:xfrm>
            <a:off x="5355771" y="2509935"/>
            <a:ext cx="1203649" cy="25006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1996046-A3A0-4160-AA18-0CE642EB472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402493" y="3016251"/>
            <a:ext cx="953278" cy="743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6875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329</Words>
  <Application>Microsoft Office PowerPoint</Application>
  <PresentationFormat>Широкоэкранный</PresentationFormat>
  <Paragraphs>64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Исследование рынка заведений общественного питания Москвы</vt:lpstr>
      <vt:lpstr>Введение</vt:lpstr>
      <vt:lpstr>Введение</vt:lpstr>
      <vt:lpstr>Тип заведения</vt:lpstr>
      <vt:lpstr>Принадлежность сети заведений</vt:lpstr>
      <vt:lpstr>Количество мест в сетевых заведениях</vt:lpstr>
      <vt:lpstr>Характер распространения сетей</vt:lpstr>
      <vt:lpstr>Характер распространения сетей</vt:lpstr>
      <vt:lpstr>Характер распространения сетей</vt:lpstr>
      <vt:lpstr>Характер распространения сетей</vt:lpstr>
      <vt:lpstr>Количество мест</vt:lpstr>
      <vt:lpstr>Топ-10 улиц по количеству заведений</vt:lpstr>
      <vt:lpstr>Улицы с одним заведением</vt:lpstr>
      <vt:lpstr>Рекомендации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рынка заведений общественного питания Москвы</dc:title>
  <dc:creator>алексей Гумбин</dc:creator>
  <cp:lastModifiedBy>алексей Гумбин</cp:lastModifiedBy>
  <cp:revision>14</cp:revision>
  <dcterms:created xsi:type="dcterms:W3CDTF">2021-05-16T12:34:04Z</dcterms:created>
  <dcterms:modified xsi:type="dcterms:W3CDTF">2021-05-18T07:31:55Z</dcterms:modified>
</cp:coreProperties>
</file>