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6" r:id="rId4"/>
    <p:sldId id="257" r:id="rId5"/>
    <p:sldId id="258" r:id="rId6"/>
    <p:sldId id="260" r:id="rId7"/>
    <p:sldId id="267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673E1-A315-4471-B299-7D4331FD9A3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C026-AE0C-4B95-A898-385AD69F80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2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8ED6B-643D-4AB2-9614-008E2BB0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74EABB-B606-464C-880F-E6DD8A58B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FB8B3-A206-404F-AC57-CF365A1A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EFC-F869-447B-B1C0-1B55F6143EFC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2C70F-039A-4BD2-B73B-640EE562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56EAC-F871-49B6-A232-154EE17C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0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8CDFE-E812-400C-8E04-07938E49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75A01C-0D4A-44CC-9BED-AEC3D006C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E3FD32-B5F9-4FA3-85B8-AD61BC5F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CB9-154E-4EBD-A4AA-FF387A5EFA41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0A90E-970A-4E48-ABF0-23D6A160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1E83C9-4240-487E-8997-3D447A0D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8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166300-B560-4A58-B8DD-717F13E74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ED5CF2-CBE0-46AC-B49C-116D58CE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6B7B1-0A91-44A0-AC83-10C16369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A00C-A366-407C-B691-A6625094C214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CA0BF-018B-4044-820F-19953699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0AC3E-57F5-4F54-B0F9-C4A44113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3C241-60C7-453A-8DB8-3110C39B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ED1A6-D36D-4828-9728-4780C281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A6F76-282F-4666-ABE3-E5D32DB8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5FC2-80AA-4878-A5F6-FEBB801E5879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85E64-93C2-4F7D-A4D5-B1B6AC54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B509D-7F3F-40B6-9E10-4BE40ACE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2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355BA-EF97-4D84-B2D6-9BD57C99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6ECE9E-C26E-44D5-92D1-3F61CB36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16D2F-9772-42E1-AF2E-FFF806A1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9DDC-ED67-4082-8C26-FEE23C60C854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4E877-6750-4889-8870-8A9E90F9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6AC39-1EC2-498B-995B-CDA95AAD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0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1016E-70CC-40FE-B15E-6845158C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3B1F6-9C89-4614-B674-EB90C9FA6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BAADFB-5D4A-4A15-AB05-29068AAB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C77CEA-81E0-48CD-9FDF-E46EE812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025F-204F-471E-B6C2-76E63EFF71CA}" type="datetime1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578DE5-4E23-4AA9-B3FA-15A8680E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CCB24-271C-4C18-A190-05E20655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9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A8961-47F3-4D60-A568-7C4F8EE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DD400A-40E4-4EF0-B4BB-70DB7132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FE168-26C5-447B-875F-18CD9D29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D46ABC-5855-48CD-9572-B4BE0147B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D33D84-AD77-4CCD-84EB-B6889923E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36557E-11A7-4A8D-8EF0-DA38EAD4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824D-6FA7-4DB9-8EAB-A40F977617C8}" type="datetime1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ABD8F9-BC7C-4A57-94F6-3FA2D3A7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75BB37-26F6-4049-9A28-9C91B832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DA25-2B8B-4CDB-9C7D-DD5ECCF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6CCDF8-1B13-4971-8E80-C3690C4E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C31-F7D9-49EE-BFEE-3C93A748B465}" type="datetime1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5A9A28-CCE7-4413-8948-BE4DD7D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A25E2F-B8E0-4603-9E9C-D5A5A100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1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E60CD8-4743-4A81-85C3-E518F0A3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8719-830F-44FF-930E-67E18922BE5D}" type="datetime1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68175A-59B7-416F-A75D-FAB65D81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187232-FA9F-4E8D-AECF-7C3A3EE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5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EB24-79EE-4263-9FD9-87DF896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4547B-9366-4C4C-9530-98915105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4AAC4-BA8A-4D26-B6B5-2AB2415C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033CCC-622C-4F92-B307-7D30C46A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AB77-7908-4B71-8B2C-EDF04E77C651}" type="datetime1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500B0-E975-4567-941C-8CB9E0F3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2BE1B-0254-4C82-B653-31B05E4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6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D9C42-D628-4E54-87EA-DD153F3B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B2F38B-388A-44B7-BB60-C01A21BCB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F28691-FF69-4464-913C-0541E9FB2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3B9C38-1B7E-4BCA-95D6-592A6500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E551-1A8A-401E-98AE-C1B7A6980C57}" type="datetime1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7E4456-D8FC-422A-AE39-F9D8D27D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792066-4AA0-4692-853E-63C52871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DF9C5-1F2D-41AD-92D4-08B0BFD4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E8B3C7-B561-4F61-BDE7-9F10CD1A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6FEC9-BF87-4059-A94E-B8A6D0601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6CAC-7129-469D-B760-147C20FD89E9}" type="datetime1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2E24F-A5A6-4F04-8428-32F7490B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06D17-830F-469A-BFA2-91BF0FD46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AC0E-8FDC-4E73-AA16-C49621B24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E8765-9E70-45B6-8726-D3CA949DA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FuturaBookC" panose="04000500000000000000" pitchFamily="82" charset="0"/>
              </a:rPr>
              <a:t>Анализ взаимодействия пользователей с карточками </a:t>
            </a:r>
            <a:r>
              <a:rPr lang="ru-RU" sz="4000" dirty="0" err="1">
                <a:latin typeface="FuturaBookC" panose="04000500000000000000" pitchFamily="82" charset="0"/>
              </a:rPr>
              <a:t>Яндекс.Дзен</a:t>
            </a:r>
            <a:endParaRPr lang="ru-RU" sz="4000" dirty="0">
              <a:latin typeface="FuturaBookC" panose="04000500000000000000" pitchFamily="8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DF72C7-A244-4694-9D22-362C58A7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784"/>
            <a:ext cx="9144000" cy="933062"/>
          </a:xfrm>
        </p:spPr>
        <p:txBody>
          <a:bodyPr/>
          <a:lstStyle/>
          <a:p>
            <a:pPr algn="r"/>
            <a:r>
              <a:rPr lang="ru-RU" dirty="0">
                <a:latin typeface="FuturaBookC" panose="04000500000000000000" pitchFamily="82" charset="0"/>
              </a:rPr>
              <a:t>Подготовил Гумбин Алексей</a:t>
            </a:r>
          </a:p>
          <a:p>
            <a:pPr algn="r"/>
            <a:r>
              <a:rPr lang="ru-RU" dirty="0">
                <a:latin typeface="FuturaBookC" panose="04000500000000000000" pitchFamily="82" charset="0"/>
              </a:rPr>
              <a:t>Июнь 2021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77792DC-CC54-45A1-91EA-3D33F9EAC1F1}"/>
              </a:ext>
            </a:extLst>
          </p:cNvPr>
          <p:cNvSpPr txBox="1">
            <a:spLocks/>
          </p:cNvSpPr>
          <p:nvPr/>
        </p:nvSpPr>
        <p:spPr>
          <a:xfrm>
            <a:off x="1524000" y="5617028"/>
            <a:ext cx="9144000" cy="41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FuturaBookC" panose="04000500000000000000" pitchFamily="82" charset="0"/>
              </a:rPr>
              <a:t>Внутренние данные </a:t>
            </a:r>
            <a:r>
              <a:rPr lang="ru-RU" sz="2000" dirty="0" err="1">
                <a:solidFill>
                  <a:schemeClr val="bg1">
                    <a:lumMod val="65000"/>
                  </a:schemeClr>
                </a:solidFill>
                <a:latin typeface="FuturaBookC" panose="04000500000000000000" pitchFamily="82" charset="0"/>
              </a:rPr>
              <a:t>Яндекс.Дзен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FuturaBookC" panose="040005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9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110"/>
            <a:ext cx="10515600" cy="75578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FuturaBookC" panose="04000500000000000000" pitchFamily="82" charset="0"/>
              </a:rPr>
              <a:t>Спасибо за внимание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75AD3-190E-4938-89FC-A57C3EE8FD71}"/>
              </a:ext>
            </a:extLst>
          </p:cNvPr>
          <p:cNvSpPr txBox="1"/>
          <p:nvPr/>
        </p:nvSpPr>
        <p:spPr>
          <a:xfrm>
            <a:off x="1129004" y="5231755"/>
            <a:ext cx="102247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FuturaBookC" panose="04000500000000000000" pitchFamily="82" charset="0"/>
              </a:rPr>
              <a:t>Более подробная информация представлена на </a:t>
            </a:r>
            <a:r>
              <a:rPr lang="ru-RU" sz="2000" dirty="0" err="1">
                <a:latin typeface="FuturaBookC" panose="04000500000000000000" pitchFamily="82" charset="0"/>
              </a:rPr>
              <a:t>Дашборде</a:t>
            </a:r>
            <a:endParaRPr lang="ru-RU" sz="2000" dirty="0">
              <a:latin typeface="FuturaBookC" panose="04000500000000000000" pitchFamily="82" charset="0"/>
            </a:endParaRPr>
          </a:p>
          <a:p>
            <a:pPr algn="r"/>
            <a:r>
              <a:rPr lang="ru-RU" dirty="0">
                <a:latin typeface="FuturaBookC" panose="04000500000000000000" pitchFamily="82" charset="0"/>
              </a:rPr>
              <a:t>Ссылка: </a:t>
            </a:r>
            <a:r>
              <a:rPr lang="en-US" dirty="0">
                <a:latin typeface="FuturaBookC" panose="04000500000000000000" pitchFamily="82" charset="0"/>
              </a:rPr>
              <a:t>https://public.tableau.com/app/profile/alex3587/viz/YandexDzenCarts/YandexDzenCartsDashboard</a:t>
            </a:r>
            <a:endParaRPr lang="ru-RU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51F27FE4-4B63-4D1D-8F6B-A6B60DA75001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56962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0"/>
              </a:rPr>
              <a:t>Оглавление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B50BA4-D4A8-401F-B07C-2F07871A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z="2400" smtClean="0">
                <a:latin typeface="FuturaBookC" panose="04000500000000000000" pitchFamily="82" charset="0"/>
              </a:rPr>
              <a:t>2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D7FD67C-326E-4121-9465-D8837549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1195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FuturaBookC" panose="04000500000000000000" pitchFamily="82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Цель исследования</a:t>
            </a:r>
            <a:endParaRPr lang="ru-RU" sz="2400" dirty="0">
              <a:latin typeface="FuturaBookC" panose="04000500000000000000" pitchFamily="8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>
                <a:latin typeface="FuturaBookC" panose="04000500000000000000" pitchFamily="8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Ответы на вопросы</a:t>
            </a:r>
            <a:endParaRPr lang="ru-RU" sz="2400" dirty="0">
              <a:latin typeface="FuturaBookC" panose="04000500000000000000" pitchFamily="8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>
                <a:latin typeface="FuturaBookC" panose="04000500000000000000" pitchFamily="8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Исследование взаимодействия с карточками с разбивкой по темам</a:t>
            </a:r>
            <a:endParaRPr lang="ru-RU" sz="2400" dirty="0">
              <a:latin typeface="FuturaBookC" panose="04000500000000000000" pitchFamily="8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>
                <a:latin typeface="FuturaBookC" panose="04000500000000000000" pitchFamily="8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Соотношение тем источника и тем карточек</a:t>
            </a:r>
            <a:endParaRPr lang="ru-RU" sz="2400" dirty="0">
              <a:latin typeface="FuturaBookC" panose="04000500000000000000" pitchFamily="82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dirty="0">
                <a:latin typeface="FuturaBookC" panose="04000500000000000000" pitchFamily="8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Темы источников</a:t>
            </a:r>
            <a:endParaRPr lang="ru-RU" sz="2400" dirty="0">
              <a:latin typeface="FuturaBookC" panose="04000500000000000000" pitchFamily="82" charset="0"/>
            </a:endParaRP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4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0"/>
              </a:rPr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B53E6-0BC7-4537-874F-53F95AE6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119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1A1B22"/>
                </a:solidFill>
                <a:latin typeface="FuturaBookC" panose="04000500000000000000" pitchFamily="82" charset="0"/>
              </a:rPr>
              <a:t>Провести анализ взаимодействия пользователей с карточками </a:t>
            </a:r>
            <a:r>
              <a:rPr lang="ru-RU" sz="2400" b="1" dirty="0" err="1">
                <a:solidFill>
                  <a:srgbClr val="1A1B22"/>
                </a:solidFill>
                <a:latin typeface="FuturaBookC" panose="04000500000000000000" pitchFamily="82" charset="0"/>
              </a:rPr>
              <a:t>Яндекс.Дзен</a:t>
            </a:r>
            <a:endParaRPr lang="ru-RU" sz="2400" b="1" dirty="0">
              <a:solidFill>
                <a:srgbClr val="1A1B22"/>
              </a:solidFill>
              <a:latin typeface="FuturaBookC" panose="04000500000000000000" pitchFamily="82" charset="0"/>
            </a:endParaRPr>
          </a:p>
          <a:p>
            <a:pPr lvl="1">
              <a:spcBef>
                <a:spcPts val="1200"/>
              </a:spcBef>
            </a:pPr>
            <a:r>
              <a:rPr lang="ru-RU" dirty="0"/>
              <a:t>Изучить взаимодействие с карточками с разбивкой по темам</a:t>
            </a:r>
          </a:p>
          <a:p>
            <a:pPr lvl="1"/>
            <a:r>
              <a:rPr lang="ru-RU" dirty="0"/>
              <a:t>Изучить темы источников</a:t>
            </a:r>
          </a:p>
          <a:p>
            <a:pPr lvl="1"/>
            <a:r>
              <a:rPr lang="ru-RU" dirty="0"/>
              <a:t>Изучить соотношение тем источников и тем карточек</a:t>
            </a:r>
          </a:p>
          <a:p>
            <a:pPr marL="0" indent="0">
              <a:buNone/>
            </a:pPr>
            <a:endParaRPr lang="ru-RU" sz="2400" b="1" dirty="0">
              <a:solidFill>
                <a:srgbClr val="1A1B22"/>
              </a:solidFill>
              <a:latin typeface="FuturaBookC" panose="04000500000000000000" pitchFamily="82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1A1B22"/>
                </a:solidFill>
                <a:latin typeface="FuturaBookC" panose="04000500000000000000" pitchFamily="82" charset="0"/>
              </a:rPr>
              <a:t>Данные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Источник</a:t>
            </a:r>
            <a:r>
              <a:rPr lang="en-US" dirty="0"/>
              <a:t>:</a:t>
            </a:r>
            <a:r>
              <a:rPr lang="ru-RU" dirty="0"/>
              <a:t> таблица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dash_visits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базы данных </a:t>
            </a:r>
            <a:r>
              <a:rPr lang="en-US" dirty="0">
                <a:solidFill>
                  <a:srgbClr val="00B050"/>
                </a:solidFill>
              </a:rPr>
              <a:t>data-analyst-</a:t>
            </a:r>
            <a:r>
              <a:rPr lang="en-US" dirty="0" err="1">
                <a:solidFill>
                  <a:srgbClr val="00B050"/>
                </a:solidFill>
              </a:rPr>
              <a:t>zen</a:t>
            </a:r>
            <a:r>
              <a:rPr lang="en-US" dirty="0">
                <a:solidFill>
                  <a:srgbClr val="00B050"/>
                </a:solidFill>
              </a:rPr>
              <a:t>-project-</a:t>
            </a:r>
            <a:r>
              <a:rPr lang="en-US" dirty="0" err="1">
                <a:solidFill>
                  <a:srgbClr val="00B050"/>
                </a:solidFill>
              </a:rPr>
              <a:t>db</a:t>
            </a:r>
            <a:endParaRPr lang="ru-RU" dirty="0">
              <a:solidFill>
                <a:srgbClr val="00B050"/>
              </a:solidFill>
            </a:endParaRPr>
          </a:p>
          <a:p>
            <a:pPr lvl="1"/>
            <a:r>
              <a:rPr lang="ru-RU" dirty="0"/>
              <a:t>Описание: записи о взаимодействии пользователей с карточками</a:t>
            </a:r>
          </a:p>
          <a:p>
            <a:pPr lvl="1"/>
            <a:r>
              <a:rPr lang="ru-RU" dirty="0"/>
              <a:t>Исследованный период</a:t>
            </a:r>
            <a:r>
              <a:rPr lang="en-US" dirty="0"/>
              <a:t>:</a:t>
            </a:r>
            <a:r>
              <a:rPr lang="ru-RU" dirty="0"/>
              <a:t> 18:28 – 19:00 24 сентября 2019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B50BA4-D4A8-401F-B07C-2F07871A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AC0E-8FDC-4E73-AA16-C49621B24BA1}" type="slidenum">
              <a:rPr lang="ru-RU" sz="2400" smtClean="0">
                <a:latin typeface="FuturaBookC" panose="04000500000000000000" pitchFamily="82" charset="0"/>
              </a:rPr>
              <a:t>3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39BB3563-B3F3-4F6A-8EC5-C75B3D475765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125769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0"/>
              </a:rPr>
              <a:t>Ответы на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B53E6-0BC7-4537-874F-53F95AE6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11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Сколько взаимодействий пользователей с карточками происходит в системе с разбивкой по темам карточек?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dirty="0">
                <a:solidFill>
                  <a:srgbClr val="1A1B22"/>
                </a:solidFill>
                <a:latin typeface="FuturaBookC" panose="04000500000000000000" pitchFamily="82" charset="0"/>
              </a:rPr>
              <a:t>Количество взаимодействий начинает резко увеличиваться в 18:53 для карточек всех тем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i="0" dirty="0">
              <a:solidFill>
                <a:srgbClr val="1A1B22"/>
              </a:solidFill>
              <a:effectLst/>
              <a:latin typeface="FuturaBookC" panose="04000500000000000000" pitchFamily="82" charset="0"/>
            </a:endParaRPr>
          </a:p>
          <a:p>
            <a:pPr marL="0" indent="0">
              <a:buNone/>
            </a:pPr>
            <a:r>
              <a:rPr lang="ru-RU" sz="2400" b="1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Как соотносятся темы карточек и темы источников?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У большинства тем карточек ес</a:t>
            </a:r>
            <a:r>
              <a:rPr lang="ru-RU" sz="2400" dirty="0">
                <a:solidFill>
                  <a:srgbClr val="1A1B22"/>
                </a:solidFill>
                <a:latin typeface="FuturaBookC" panose="04000500000000000000" pitchFamily="82" charset="0"/>
              </a:rPr>
              <a:t>ть выделяющиеся темы источников. Например: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rgbClr val="1A1B22"/>
                </a:solidFill>
                <a:latin typeface="FuturaBookC" panose="04000500000000000000" pitchFamily="82" charset="0"/>
              </a:rPr>
              <a:t>42% источников карточек с темой «Рассказы» имеют тему «Путешествия»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rgbClr val="1A1B22"/>
                </a:solidFill>
                <a:latin typeface="FuturaBookC" panose="04000500000000000000" pitchFamily="82" charset="0"/>
              </a:rPr>
              <a:t>30% источников карточек с темой «Знаменитости» имеют тему «Россия»</a:t>
            </a:r>
            <a:endParaRPr lang="ru-RU" sz="2400" i="0" dirty="0">
              <a:solidFill>
                <a:srgbClr val="1A1B22"/>
              </a:solidFill>
              <a:effectLst/>
              <a:latin typeface="FuturaBookC" panose="04000500000000000000" pitchFamily="82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ru-RU" sz="2400" b="1" dirty="0">
              <a:solidFill>
                <a:srgbClr val="1A1B22"/>
              </a:solidFill>
              <a:latin typeface="FuturaBookC" panose="04000500000000000000" pitchFamily="8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C248A-E6F5-486E-AB73-44A5CD0A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59DAC0E-8FDC-4E73-AA16-C49621B24BA1}" type="slidenum">
              <a:rPr lang="ru-RU" sz="2400">
                <a:latin typeface="FuturaBookC" panose="04000500000000000000" pitchFamily="82" charset="0"/>
              </a:rPr>
              <a:pPr/>
              <a:t>4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483560A7-E927-487F-AB0C-9EDDC0D0C653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65277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0"/>
              </a:rPr>
              <a:t>Ответы на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B53E6-0BC7-4537-874F-53F95AE6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1195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b="1" dirty="0">
                <a:solidFill>
                  <a:srgbClr val="1A1B22"/>
                </a:solidFill>
                <a:latin typeface="FuturaBookC" panose="04000500000000000000" pitchFamily="82" charset="0"/>
              </a:rPr>
              <a:t>Как много карточек генерируют источники с разными темами?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Топ 5 тем источников по количеству карточек:</a:t>
            </a:r>
          </a:p>
          <a:p>
            <a:pPr lvl="1"/>
            <a:r>
              <a:rPr lang="ru-RU" dirty="0">
                <a:solidFill>
                  <a:srgbClr val="1A1B22"/>
                </a:solidFill>
                <a:latin typeface="FuturaBookC" panose="04000500000000000000" pitchFamily="82" charset="0"/>
              </a:rPr>
              <a:t>Семейные отношения (10,74%)</a:t>
            </a:r>
          </a:p>
          <a:p>
            <a:pPr lvl="1"/>
            <a:r>
              <a:rPr lang="ru-RU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Россия (9,62%)</a:t>
            </a:r>
          </a:p>
          <a:p>
            <a:pPr lvl="1"/>
            <a:r>
              <a:rPr lang="ru-RU" dirty="0">
                <a:solidFill>
                  <a:srgbClr val="1A1B22"/>
                </a:solidFill>
                <a:latin typeface="FuturaBookC" panose="04000500000000000000" pitchFamily="82" charset="0"/>
              </a:rPr>
              <a:t>Полезные советы (8,84%)</a:t>
            </a:r>
          </a:p>
          <a:p>
            <a:pPr lvl="1"/>
            <a:r>
              <a:rPr lang="ru-RU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Путешествия (7,78%)</a:t>
            </a:r>
          </a:p>
          <a:p>
            <a:pPr lvl="1"/>
            <a:r>
              <a:rPr lang="ru-RU" dirty="0">
                <a:solidFill>
                  <a:srgbClr val="1A1B22"/>
                </a:solidFill>
                <a:latin typeface="FuturaBookC" panose="04000500000000000000" pitchFamily="82" charset="0"/>
              </a:rPr>
              <a:t>Знаменитости (7,72%)</a:t>
            </a:r>
          </a:p>
          <a:p>
            <a:pPr marL="0" indent="0">
              <a:buNone/>
            </a:pPr>
            <a:endParaRPr lang="ru-RU" sz="2000" i="0" dirty="0">
              <a:solidFill>
                <a:srgbClr val="1A1B22"/>
              </a:solidFill>
              <a:effectLst/>
              <a:latin typeface="FuturaBookC" panose="04000500000000000000" pitchFamily="82" charset="0"/>
            </a:endParaRPr>
          </a:p>
          <a:p>
            <a:pPr marL="0" indent="0">
              <a:buNone/>
            </a:pPr>
            <a:r>
              <a:rPr lang="ru-RU" sz="2400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В сумме </a:t>
            </a:r>
            <a:r>
              <a:rPr lang="ru-RU" sz="2400" b="1" i="0" dirty="0">
                <a:solidFill>
                  <a:srgbClr val="1A1B22"/>
                </a:solidFill>
                <a:effectLst/>
                <a:latin typeface="FuturaBookC" panose="04000500000000000000" pitchFamily="82" charset="0"/>
              </a:rPr>
              <a:t>44,7%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dirty="0">
              <a:solidFill>
                <a:srgbClr val="1A1B22"/>
              </a:solidFill>
              <a:latin typeface="FuturaBookC" panose="04000500000000000000" pitchFamily="8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540C5D-2006-42AC-BB84-EE439FD0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59DAC0E-8FDC-4E73-AA16-C49621B24BA1}" type="slidenum">
              <a:rPr lang="ru-RU" sz="2400">
                <a:latin typeface="FuturaBookC" panose="04000500000000000000" pitchFamily="82" charset="0"/>
              </a:rPr>
              <a:pPr/>
              <a:t>5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E813B6EA-9637-4F0C-8963-62F03AB9A756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386289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0"/>
              </a:rPr>
              <a:t>В 18:53 резко возросла активность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98CB06-A03F-40BB-9EA9-C4747BDD4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" t="1616"/>
          <a:stretch/>
        </p:blipFill>
        <p:spPr>
          <a:xfrm>
            <a:off x="838200" y="1296956"/>
            <a:ext cx="3992961" cy="48892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A8ECA8-8D1E-4B85-9E1E-4417F486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25" y="6123940"/>
            <a:ext cx="535389" cy="181088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C934767-5075-4D7B-AE29-2FA29B780F05}"/>
              </a:ext>
            </a:extLst>
          </p:cNvPr>
          <p:cNvCxnSpPr>
            <a:cxnSpLocks/>
          </p:cNvCxnSpPr>
          <p:nvPr/>
        </p:nvCxnSpPr>
        <p:spPr>
          <a:xfrm>
            <a:off x="3135087" y="1772816"/>
            <a:ext cx="0" cy="42174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33C481-8E70-496E-B9DB-EEA47BF71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0"/>
          <a:stretch/>
        </p:blipFill>
        <p:spPr>
          <a:xfrm>
            <a:off x="5013040" y="1679509"/>
            <a:ext cx="1548339" cy="43107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0F8B12-4054-4858-92AE-2489EEDC6E9E}"/>
              </a:ext>
            </a:extLst>
          </p:cNvPr>
          <p:cNvSpPr txBox="1"/>
          <p:nvPr/>
        </p:nvSpPr>
        <p:spPr>
          <a:xfrm>
            <a:off x="3757680" y="3303104"/>
            <a:ext cx="844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4372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36090-809F-460B-A936-FB159C6F3655}"/>
              </a:ext>
            </a:extLst>
          </p:cNvPr>
          <p:cNvSpPr txBox="1"/>
          <p:nvPr/>
        </p:nvSpPr>
        <p:spPr>
          <a:xfrm>
            <a:off x="6910359" y="1585663"/>
            <a:ext cx="44434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BookC" panose="04000500000000000000" pitchFamily="82" charset="0"/>
              </a:rPr>
              <a:t>Активность резко возросла в 18:53 и спала к 19:00</a:t>
            </a:r>
          </a:p>
          <a:p>
            <a:pPr>
              <a:spcBef>
                <a:spcPts val="1200"/>
              </a:spcBef>
            </a:pPr>
            <a:r>
              <a:rPr lang="ru-RU" sz="2000" dirty="0">
                <a:latin typeface="FuturaBookC" panose="04000500000000000000" pitchFamily="82" charset="0"/>
              </a:rPr>
              <a:t>Максимум – 4372 посещения карточек с темой «Наука» за минуту</a:t>
            </a:r>
          </a:p>
          <a:p>
            <a:pPr>
              <a:spcBef>
                <a:spcPts val="1200"/>
              </a:spcBef>
            </a:pPr>
            <a:r>
              <a:rPr lang="ru-RU" sz="2000" dirty="0">
                <a:latin typeface="FuturaBookC" panose="04000500000000000000" pitchFamily="82" charset="0"/>
              </a:rPr>
              <a:t>Топ-5 тем карточек по максимальному количеству посещений в минуту: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Наука (4372)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Отношения (4145)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Интересные факты (3910)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Общество (3897)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Подборки (3520)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5B5311-43C0-4759-AC77-4B01E4F0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59DAC0E-8FDC-4E73-AA16-C49621B24BA1}" type="slidenum">
              <a:rPr lang="ru-RU" sz="2400">
                <a:latin typeface="FuturaBookC" panose="04000500000000000000" pitchFamily="82" charset="0"/>
              </a:rPr>
              <a:pPr/>
              <a:t>6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909F4FE9-6BCE-4301-AB26-96616E106362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153362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/>
          <a:lstStyle/>
          <a:p>
            <a:r>
              <a:rPr lang="ru-RU" dirty="0">
                <a:latin typeface="FuturaBookC" panose="04000500000000000000" pitchFamily="82" charset="0"/>
              </a:rPr>
              <a:t>Доли событий в общем стабильны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36090-809F-460B-A936-FB159C6F3655}"/>
              </a:ext>
            </a:extLst>
          </p:cNvPr>
          <p:cNvSpPr txBox="1"/>
          <p:nvPr/>
        </p:nvSpPr>
        <p:spPr>
          <a:xfrm>
            <a:off x="8963809" y="2611054"/>
            <a:ext cx="26993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BookC" panose="04000500000000000000" pitchFamily="82" charset="0"/>
              </a:rPr>
              <a:t>Доли событий по темам карточек в общем стабильны</a:t>
            </a:r>
          </a:p>
          <a:p>
            <a:endParaRPr lang="ru-RU" sz="2000" dirty="0">
              <a:latin typeface="FuturaBookC" panose="04000500000000000000" pitchFamily="82" charset="0"/>
            </a:endParaRPr>
          </a:p>
          <a:p>
            <a:r>
              <a:rPr lang="ru-RU" sz="2000" dirty="0">
                <a:latin typeface="FuturaBookC" panose="04000500000000000000" pitchFamily="82" charset="0"/>
              </a:rPr>
              <a:t>Присутствуют небольшие изменения в начале периода и ближе к концу периода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C39F5C-77D3-4003-85F0-11CA5A794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" t="9138" r="3103" b="2066"/>
          <a:stretch/>
        </p:blipFill>
        <p:spPr>
          <a:xfrm>
            <a:off x="838199" y="1697066"/>
            <a:ext cx="8041505" cy="465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19AF5B-CB67-4BE8-8980-F36DB2AC598E}"/>
              </a:ext>
            </a:extLst>
          </p:cNvPr>
          <p:cNvSpPr txBox="1"/>
          <p:nvPr/>
        </p:nvSpPr>
        <p:spPr>
          <a:xfrm>
            <a:off x="838200" y="1296956"/>
            <a:ext cx="663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BookC" panose="04000500000000000000" pitchFamily="82" charset="0"/>
              </a:rPr>
              <a:t>График долей событий по темам карточек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F3219F-53B2-4411-A7A4-645014D9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59DAC0E-8FDC-4E73-AA16-C49621B24BA1}" type="slidenum">
              <a:rPr lang="ru-RU" sz="2400">
                <a:latin typeface="FuturaBookC" panose="04000500000000000000" pitchFamily="82" charset="0"/>
              </a:rPr>
              <a:pPr/>
              <a:t>7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5457917A-DBE0-4E10-9CFC-D17185815314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335791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FuturaBookC" panose="04000500000000000000" pitchFamily="82" charset="0"/>
              </a:rPr>
              <a:t>Тема источника не совпадает с темой карточки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34EF3B-F529-41A0-A191-5B848D272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8" b="40040"/>
          <a:stretch/>
        </p:blipFill>
        <p:spPr>
          <a:xfrm>
            <a:off x="922175" y="2021714"/>
            <a:ext cx="6630325" cy="160540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21397B-5F9C-46E3-8378-11E1EA725357}"/>
              </a:ext>
            </a:extLst>
          </p:cNvPr>
          <p:cNvSpPr/>
          <p:nvPr/>
        </p:nvSpPr>
        <p:spPr>
          <a:xfrm>
            <a:off x="838200" y="2021713"/>
            <a:ext cx="1464906" cy="20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Тема карточки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365751-A6CE-4395-AA63-1FD2CC12C046}"/>
              </a:ext>
            </a:extLst>
          </p:cNvPr>
          <p:cNvSpPr/>
          <p:nvPr/>
        </p:nvSpPr>
        <p:spPr>
          <a:xfrm>
            <a:off x="4330959" y="1816439"/>
            <a:ext cx="1464906" cy="20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Тема источника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CB5C5-9C84-4059-8AD9-96A142ABD0B5}"/>
              </a:ext>
            </a:extLst>
          </p:cNvPr>
          <p:cNvSpPr txBox="1"/>
          <p:nvPr/>
        </p:nvSpPr>
        <p:spPr>
          <a:xfrm>
            <a:off x="838200" y="1296956"/>
            <a:ext cx="663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BookC" panose="04000500000000000000" pitchFamily="82" charset="0"/>
              </a:rPr>
              <a:t>Фрагменты таблицы «Тема источника – тема карточки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EED5F-C749-472E-8783-ECE9433FE086}"/>
              </a:ext>
            </a:extLst>
          </p:cNvPr>
          <p:cNvSpPr txBox="1"/>
          <p:nvPr/>
        </p:nvSpPr>
        <p:spPr>
          <a:xfrm>
            <a:off x="7748559" y="2536226"/>
            <a:ext cx="4443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BookC" panose="04000500000000000000" pitchFamily="82" charset="0"/>
              </a:rPr>
              <a:t>У многих тем карточек есть выделяющиеся темы источников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556196E-FC5F-49FF-A5E7-3A4C57EAFA8D}"/>
              </a:ext>
            </a:extLst>
          </p:cNvPr>
          <p:cNvSpPr/>
          <p:nvPr/>
        </p:nvSpPr>
        <p:spPr>
          <a:xfrm>
            <a:off x="922175" y="3223725"/>
            <a:ext cx="6630324" cy="205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509FCB-DA35-4DD7-8578-E581FA965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63"/>
          <a:stretch/>
        </p:blipFill>
        <p:spPr>
          <a:xfrm>
            <a:off x="933748" y="4113609"/>
            <a:ext cx="8259328" cy="1850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C425042-3248-415C-9092-D87D996F1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544"/>
          <a:stretch/>
        </p:blipFill>
        <p:spPr>
          <a:xfrm>
            <a:off x="933748" y="4351878"/>
            <a:ext cx="8259328" cy="1415224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0E43911-2D93-42ED-81F2-6B6D3BACA7FE}"/>
              </a:ext>
            </a:extLst>
          </p:cNvPr>
          <p:cNvSpPr/>
          <p:nvPr/>
        </p:nvSpPr>
        <p:spPr>
          <a:xfrm>
            <a:off x="838200" y="4137475"/>
            <a:ext cx="1464906" cy="20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Тема карточки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097D30E-EEF7-4C45-8B9A-BBEBB254C6C3}"/>
              </a:ext>
            </a:extLst>
          </p:cNvPr>
          <p:cNvSpPr/>
          <p:nvPr/>
        </p:nvSpPr>
        <p:spPr>
          <a:xfrm>
            <a:off x="5083628" y="3874624"/>
            <a:ext cx="1464906" cy="20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Тема источника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4535E5A-A533-499F-8D93-C0B457602A5E}"/>
              </a:ext>
            </a:extLst>
          </p:cNvPr>
          <p:cNvSpPr/>
          <p:nvPr/>
        </p:nvSpPr>
        <p:spPr>
          <a:xfrm>
            <a:off x="933748" y="5361707"/>
            <a:ext cx="8259328" cy="1993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4D4F2DA-D28C-4F01-B1BE-98205D1004E4}"/>
              </a:ext>
            </a:extLst>
          </p:cNvPr>
          <p:cNvSpPr/>
          <p:nvPr/>
        </p:nvSpPr>
        <p:spPr>
          <a:xfrm>
            <a:off x="7552499" y="4113609"/>
            <a:ext cx="1640577" cy="1447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06B2A2-04E1-4FCC-8A91-D72E8AD22319}"/>
              </a:ext>
            </a:extLst>
          </p:cNvPr>
          <p:cNvSpPr txBox="1"/>
          <p:nvPr/>
        </p:nvSpPr>
        <p:spPr>
          <a:xfrm>
            <a:off x="9357049" y="4483383"/>
            <a:ext cx="199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BookC" panose="04000500000000000000" pitchFamily="82" charset="0"/>
              </a:rPr>
              <a:t>Темы совпадают не очень часто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0209DA-7AEC-47F1-9ADA-FEFC9352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59DAC0E-8FDC-4E73-AA16-C49621B24BA1}" type="slidenum">
              <a:rPr lang="ru-RU" sz="2400">
                <a:latin typeface="FuturaBookC" panose="04000500000000000000" pitchFamily="82" charset="0"/>
              </a:rPr>
              <a:pPr/>
              <a:t>8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17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5A70DD6A-864F-4D81-862E-3F0914C1B50E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215249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9E817-1682-42CA-911B-D03682B5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>
            <a:normAutofit/>
          </a:bodyPr>
          <a:lstStyle/>
          <a:p>
            <a:r>
              <a:rPr lang="ru-RU" dirty="0">
                <a:latin typeface="FuturaBookC" panose="04000500000000000000" pitchFamily="82" charset="0"/>
              </a:rPr>
              <a:t>6 тем источников из 26 составляют 51,18%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BD2EA-1E26-4707-8086-8628565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59DAC0E-8FDC-4E73-AA16-C49621B24BA1}" type="slidenum">
              <a:rPr lang="ru-RU" sz="2400">
                <a:latin typeface="FuturaBookC" panose="04000500000000000000" pitchFamily="82" charset="0"/>
              </a:rPr>
              <a:pPr/>
              <a:t>9</a:t>
            </a:fld>
            <a:endParaRPr lang="ru-RU" sz="2400" dirty="0">
              <a:latin typeface="FuturaBookC" panose="04000500000000000000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06B2A2-04E1-4FCC-8A91-D72E8AD22319}"/>
              </a:ext>
            </a:extLst>
          </p:cNvPr>
          <p:cNvSpPr txBox="1"/>
          <p:nvPr/>
        </p:nvSpPr>
        <p:spPr>
          <a:xfrm>
            <a:off x="7593563" y="2467971"/>
            <a:ext cx="36482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BookC" panose="04000500000000000000" pitchFamily="82" charset="0"/>
              </a:rPr>
              <a:t>Самые популярные темы источников: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Семейные отношения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Россия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Полезные советы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Путешествия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Знаменитости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FuturaBookC" panose="04000500000000000000" pitchFamily="82" charset="0"/>
              </a:rPr>
              <a:t>Кино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35AFDE-85AD-483D-BC25-2ED2530B3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1" t="1602" r="434" b="2269"/>
          <a:stretch/>
        </p:blipFill>
        <p:spPr>
          <a:xfrm>
            <a:off x="950167" y="1296956"/>
            <a:ext cx="6158127" cy="5195918"/>
          </a:xfrm>
          <a:prstGeom prst="rect">
            <a:avLst/>
          </a:prstGeom>
        </p:spPr>
      </p:pic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961F37F-4C60-4B36-AE7A-1F958AC71DFB}"/>
              </a:ext>
            </a:extLst>
          </p:cNvPr>
          <p:cNvSpPr txBox="1"/>
          <p:nvPr/>
        </p:nvSpPr>
        <p:spPr>
          <a:xfrm>
            <a:off x="838200" y="6356350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bg2">
                    <a:lumMod val="50000"/>
                  </a:schemeClr>
                </a:solidFill>
                <a:latin typeface="FuturaBookC" panose="04000500000000000000" pitchFamily="82" charset="0"/>
              </a:rPr>
              <a:t>К оглавлению</a:t>
            </a:r>
          </a:p>
        </p:txBody>
      </p:sp>
    </p:spTree>
    <p:extLst>
      <p:ext uri="{BB962C8B-B14F-4D97-AF65-F5344CB8AC3E}">
        <p14:creationId xmlns:p14="http://schemas.microsoft.com/office/powerpoint/2010/main" val="42777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416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FuturaBookC</vt:lpstr>
      <vt:lpstr>Тема Office</vt:lpstr>
      <vt:lpstr>Анализ взаимодействия пользователей с карточками Яндекс.Дзен</vt:lpstr>
      <vt:lpstr>Оглавление</vt:lpstr>
      <vt:lpstr>Цель исследования</vt:lpstr>
      <vt:lpstr>Ответы на вопросы</vt:lpstr>
      <vt:lpstr>Ответы на вопросы</vt:lpstr>
      <vt:lpstr>В 18:53 резко возросла активность</vt:lpstr>
      <vt:lpstr>Доли событий в общем стабильны</vt:lpstr>
      <vt:lpstr>Тема источника не совпадает с темой карточки</vt:lpstr>
      <vt:lpstr>6 тем источников из 26 составляют 51,18%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</dc:title>
  <dc:creator>алексей Гумбин</dc:creator>
  <cp:lastModifiedBy>алексей Гумбин</cp:lastModifiedBy>
  <cp:revision>19</cp:revision>
  <dcterms:created xsi:type="dcterms:W3CDTF">2021-06-10T08:03:50Z</dcterms:created>
  <dcterms:modified xsi:type="dcterms:W3CDTF">2021-06-10T14:31:00Z</dcterms:modified>
</cp:coreProperties>
</file>