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3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12EF334-2F03-4C9E-9AB5-2003D1F33BDC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BBFA-75C2-41EF-9017-138ADA462CDC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34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F334-2F03-4C9E-9AB5-2003D1F33BDC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BBFA-75C2-41EF-9017-138ADA462C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39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F334-2F03-4C9E-9AB5-2003D1F33BDC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BBFA-75C2-41EF-9017-138ADA462CDC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80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F334-2F03-4C9E-9AB5-2003D1F33BDC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BBFA-75C2-41EF-9017-138ADA462C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4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F334-2F03-4C9E-9AB5-2003D1F33BDC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BBFA-75C2-41EF-9017-138ADA462CDC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18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F334-2F03-4C9E-9AB5-2003D1F33BDC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BBFA-75C2-41EF-9017-138ADA462C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65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F334-2F03-4C9E-9AB5-2003D1F33BDC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BBFA-75C2-41EF-9017-138ADA462C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4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F334-2F03-4C9E-9AB5-2003D1F33BDC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BBFA-75C2-41EF-9017-138ADA462C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49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F334-2F03-4C9E-9AB5-2003D1F33BDC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BBFA-75C2-41EF-9017-138ADA462C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54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F334-2F03-4C9E-9AB5-2003D1F33BDC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BBFA-75C2-41EF-9017-138ADA462C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20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F334-2F03-4C9E-9AB5-2003D1F33BDC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BBFA-75C2-41EF-9017-138ADA462CDC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58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12EF334-2F03-4C9E-9AB5-2003D1F33BDC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B9BBBFA-75C2-41EF-9017-138ADA462CDC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53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65E343-06D6-4685-A945-89D078F29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698925"/>
            <a:ext cx="10308771" cy="1209653"/>
          </a:xfrm>
        </p:spPr>
        <p:txBody>
          <a:bodyPr>
            <a:normAutofit/>
          </a:bodyPr>
          <a:lstStyle/>
          <a:p>
            <a:r>
              <a:rPr lang="ru-RU" sz="3200" dirty="0"/>
              <a:t>Разработан </a:t>
            </a:r>
            <a:r>
              <a:rPr lang="ru-RU" sz="3200" b="1" dirty="0">
                <a:solidFill>
                  <a:schemeClr val="accent5">
                    <a:lumMod val="75000"/>
                  </a:schemeClr>
                </a:solidFill>
              </a:rPr>
              <a:t>универсальный</a:t>
            </a:r>
            <a:r>
              <a:rPr lang="ru-RU" sz="3200" dirty="0"/>
              <a:t> алгоритм </a:t>
            </a:r>
            <a:r>
              <a:rPr lang="ru-RU" sz="3200" dirty="0" err="1"/>
              <a:t>парсинга</a:t>
            </a:r>
            <a:r>
              <a:rPr lang="ru-RU" sz="3200" dirty="0"/>
              <a:t> номенклатуры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6E14D6F-20BA-4141-9A05-F452745C5565}"/>
              </a:ext>
            </a:extLst>
          </p:cNvPr>
          <p:cNvSpPr/>
          <p:nvPr/>
        </p:nvSpPr>
        <p:spPr>
          <a:xfrm>
            <a:off x="798490" y="5894574"/>
            <a:ext cx="3309870" cy="6278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/>
              <a:t>Наименование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87B669E-BA74-46F6-98E3-94265C978E2A}"/>
              </a:ext>
            </a:extLst>
          </p:cNvPr>
          <p:cNvSpPr/>
          <p:nvPr/>
        </p:nvSpPr>
        <p:spPr>
          <a:xfrm>
            <a:off x="4713667" y="5894574"/>
            <a:ext cx="2395470" cy="6278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/>
              <a:t>Стандарт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576B88C-7A72-4AB7-8B3A-EEDA926F786C}"/>
              </a:ext>
            </a:extLst>
          </p:cNvPr>
          <p:cNvSpPr/>
          <p:nvPr/>
        </p:nvSpPr>
        <p:spPr>
          <a:xfrm>
            <a:off x="7583509" y="5894573"/>
            <a:ext cx="3659747" cy="6278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/>
              <a:t>Характеристики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42680-5A55-4BC3-9E83-7ABD0DEF7ACC}"/>
              </a:ext>
            </a:extLst>
          </p:cNvPr>
          <p:cNvSpPr txBox="1"/>
          <p:nvPr/>
        </p:nvSpPr>
        <p:spPr>
          <a:xfrm>
            <a:off x="1045029" y="2905780"/>
            <a:ext cx="113744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* Рукав с текстильным каркасом В(II)-16-25-38-ХЛ ГОСТ 18698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C5F154-B800-4467-9A65-6A696A17E41C}"/>
              </a:ext>
            </a:extLst>
          </p:cNvPr>
          <p:cNvSpPr txBox="1"/>
          <p:nvPr/>
        </p:nvSpPr>
        <p:spPr>
          <a:xfrm>
            <a:off x="4713667" y="5102331"/>
            <a:ext cx="23954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ГОСТ 18698</a:t>
            </a:r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9DBA6059-AB0A-46E0-AC1F-5ACC1D4FA7B1}"/>
              </a:ext>
            </a:extLst>
          </p:cNvPr>
          <p:cNvSpPr/>
          <p:nvPr/>
        </p:nvSpPr>
        <p:spPr>
          <a:xfrm>
            <a:off x="5636892" y="3961342"/>
            <a:ext cx="328411" cy="393203"/>
          </a:xfrm>
          <a:prstGeom prst="downArrow">
            <a:avLst>
              <a:gd name="adj1" fmla="val 50000"/>
              <a:gd name="adj2" fmla="val 100078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A7F7E2-F7D2-4A85-BC12-1EFA44CD733D}"/>
              </a:ext>
            </a:extLst>
          </p:cNvPr>
          <p:cNvSpPr txBox="1"/>
          <p:nvPr/>
        </p:nvSpPr>
        <p:spPr>
          <a:xfrm>
            <a:off x="795270" y="4886887"/>
            <a:ext cx="33742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Рукав с текстильным каркасом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C43E59-0076-42F2-893F-950A78D57F6C}"/>
              </a:ext>
            </a:extLst>
          </p:cNvPr>
          <p:cNvSpPr txBox="1"/>
          <p:nvPr/>
        </p:nvSpPr>
        <p:spPr>
          <a:xfrm>
            <a:off x="7960753" y="5102331"/>
            <a:ext cx="62108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В(II)-16-25-38-ХЛ</a:t>
            </a:r>
          </a:p>
        </p:txBody>
      </p:sp>
    </p:spTree>
    <p:extLst>
      <p:ext uri="{BB962C8B-B14F-4D97-AF65-F5344CB8AC3E}">
        <p14:creationId xmlns:p14="http://schemas.microsoft.com/office/powerpoint/2010/main" val="121952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65E343-06D6-4685-A945-89D078F29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698925"/>
            <a:ext cx="10308771" cy="1209653"/>
          </a:xfrm>
        </p:spPr>
        <p:txBody>
          <a:bodyPr>
            <a:normAutofit/>
          </a:bodyPr>
          <a:lstStyle/>
          <a:p>
            <a:r>
              <a:rPr lang="ru-RU" sz="3200" dirty="0"/>
              <a:t>ОПРЕДЕЛЯЕМ наименование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6E14D6F-20BA-4141-9A05-F452745C5565}"/>
              </a:ext>
            </a:extLst>
          </p:cNvPr>
          <p:cNvSpPr/>
          <p:nvPr/>
        </p:nvSpPr>
        <p:spPr>
          <a:xfrm>
            <a:off x="798490" y="5894574"/>
            <a:ext cx="3309870" cy="6278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/>
              <a:t>Наименование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87B669E-BA74-46F6-98E3-94265C978E2A}"/>
              </a:ext>
            </a:extLst>
          </p:cNvPr>
          <p:cNvSpPr/>
          <p:nvPr/>
        </p:nvSpPr>
        <p:spPr>
          <a:xfrm>
            <a:off x="4713667" y="5894574"/>
            <a:ext cx="2395470" cy="6278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/>
              <a:t>Стандарт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576B88C-7A72-4AB7-8B3A-EEDA926F786C}"/>
              </a:ext>
            </a:extLst>
          </p:cNvPr>
          <p:cNvSpPr/>
          <p:nvPr/>
        </p:nvSpPr>
        <p:spPr>
          <a:xfrm>
            <a:off x="7583509" y="5894573"/>
            <a:ext cx="3659747" cy="6278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/>
              <a:t>Характеристики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42680-5A55-4BC3-9E83-7ABD0DEF7ACC}"/>
              </a:ext>
            </a:extLst>
          </p:cNvPr>
          <p:cNvSpPr txBox="1"/>
          <p:nvPr/>
        </p:nvSpPr>
        <p:spPr>
          <a:xfrm>
            <a:off x="0" y="3745788"/>
            <a:ext cx="113744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Фраза: </a:t>
            </a:r>
            <a:r>
              <a:rPr lang="ru-RU" sz="2800" dirty="0">
                <a:highlight>
                  <a:srgbClr val="00FFFF"/>
                </a:highlight>
              </a:rPr>
              <a:t>Рукав с текстильным каркасом </a:t>
            </a:r>
            <a:r>
              <a:rPr lang="ru-RU" sz="2800" dirty="0"/>
              <a:t>В(II)-16-25-38-ХЛ ГОСТ 18698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A7F7E2-F7D2-4A85-BC12-1EFA44CD733D}"/>
              </a:ext>
            </a:extLst>
          </p:cNvPr>
          <p:cNvSpPr txBox="1"/>
          <p:nvPr/>
        </p:nvSpPr>
        <p:spPr>
          <a:xfrm>
            <a:off x="795270" y="4886887"/>
            <a:ext cx="33742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/>
              <a:t>Рукав с текстильным каркасом </a:t>
            </a:r>
            <a:endParaRPr lang="ru-RU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EACBE4-7731-4B98-BEA4-873455E589D9}"/>
              </a:ext>
            </a:extLst>
          </p:cNvPr>
          <p:cNvSpPr txBox="1"/>
          <p:nvPr/>
        </p:nvSpPr>
        <p:spPr>
          <a:xfrm>
            <a:off x="690630" y="2141590"/>
            <a:ext cx="106838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Анализируется фраза с начала: выбираются все слова, одно за другим (разделенные пробелом) и сверяем со справочником до тех пор, пока не встретится слово, которого нет в справочнике (1.2-120х150х12-1) или не встретится слово ГОСТ или СТАНДАРТ. </a:t>
            </a:r>
          </a:p>
          <a:p>
            <a:r>
              <a:rPr lang="ru-RU" sz="1800" dirty="0"/>
              <a:t>То, что соответствует п.1 вырезается из фразы и вставляется в колонку "Наименование"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B5FF4B-E23C-4FA1-9BED-C3891FFE0500}"/>
              </a:ext>
            </a:extLst>
          </p:cNvPr>
          <p:cNvSpPr txBox="1"/>
          <p:nvPr/>
        </p:nvSpPr>
        <p:spPr>
          <a:xfrm>
            <a:off x="51517" y="4306319"/>
            <a:ext cx="12782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База</a:t>
            </a:r>
            <a:r>
              <a:rPr lang="ru-RU" sz="2400" b="1" dirty="0"/>
              <a:t>: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2670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65E343-06D6-4685-A945-89D078F29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698925"/>
            <a:ext cx="10308771" cy="1209653"/>
          </a:xfrm>
        </p:spPr>
        <p:txBody>
          <a:bodyPr>
            <a:normAutofit/>
          </a:bodyPr>
          <a:lstStyle/>
          <a:p>
            <a:r>
              <a:rPr lang="ru-RU" sz="3200" dirty="0"/>
              <a:t>ОПРЕДЕЛЯЕМ СТАНДАРТ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6E14D6F-20BA-4141-9A05-F452745C5565}"/>
              </a:ext>
            </a:extLst>
          </p:cNvPr>
          <p:cNvSpPr/>
          <p:nvPr/>
        </p:nvSpPr>
        <p:spPr>
          <a:xfrm>
            <a:off x="798490" y="5894574"/>
            <a:ext cx="3309870" cy="6278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/>
              <a:t>Наименование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87B669E-BA74-46F6-98E3-94265C978E2A}"/>
              </a:ext>
            </a:extLst>
          </p:cNvPr>
          <p:cNvSpPr/>
          <p:nvPr/>
        </p:nvSpPr>
        <p:spPr>
          <a:xfrm>
            <a:off x="4713667" y="5894574"/>
            <a:ext cx="2395470" cy="6278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/>
              <a:t>Стандарт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576B88C-7A72-4AB7-8B3A-EEDA926F786C}"/>
              </a:ext>
            </a:extLst>
          </p:cNvPr>
          <p:cNvSpPr/>
          <p:nvPr/>
        </p:nvSpPr>
        <p:spPr>
          <a:xfrm>
            <a:off x="7583509" y="5894573"/>
            <a:ext cx="3659747" cy="6278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/>
              <a:t>Характеристики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42680-5A55-4BC3-9E83-7ABD0DEF7ACC}"/>
              </a:ext>
            </a:extLst>
          </p:cNvPr>
          <p:cNvSpPr txBox="1"/>
          <p:nvPr/>
        </p:nvSpPr>
        <p:spPr>
          <a:xfrm>
            <a:off x="0" y="3745788"/>
            <a:ext cx="113744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Фраза: </a:t>
            </a:r>
            <a:r>
              <a:rPr lang="ru-RU" sz="2800" dirty="0"/>
              <a:t>В(II)-16-25-38-ХЛ </a:t>
            </a:r>
            <a:r>
              <a:rPr lang="ru-RU" sz="2800" dirty="0">
                <a:highlight>
                  <a:srgbClr val="00FFFF"/>
                </a:highlight>
              </a:rPr>
              <a:t>ГОСТ 18698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A7F7E2-F7D2-4A85-BC12-1EFA44CD733D}"/>
              </a:ext>
            </a:extLst>
          </p:cNvPr>
          <p:cNvSpPr txBox="1"/>
          <p:nvPr/>
        </p:nvSpPr>
        <p:spPr>
          <a:xfrm>
            <a:off x="795270" y="4886887"/>
            <a:ext cx="33742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/>
              <a:t>Рукав с текстильным каркасом </a:t>
            </a:r>
            <a:endParaRPr lang="ru-RU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EACBE4-7731-4B98-BEA4-873455E589D9}"/>
              </a:ext>
            </a:extLst>
          </p:cNvPr>
          <p:cNvSpPr txBox="1"/>
          <p:nvPr/>
        </p:nvSpPr>
        <p:spPr>
          <a:xfrm>
            <a:off x="690630" y="2141590"/>
            <a:ext cx="106838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1.Из фразы убирается слово "СТАНДАРТ"</a:t>
            </a:r>
          </a:p>
          <a:p>
            <a:r>
              <a:rPr lang="ru-RU" sz="1800" dirty="0"/>
              <a:t>2.Ищется "ГОСТ *" и/или "ИСО *" и или  DIN*,</a:t>
            </a:r>
          </a:p>
          <a:p>
            <a:r>
              <a:rPr lang="ru-RU" sz="1800" dirty="0"/>
              <a:t> 3. если найдено -  забирается в ячейку и</a:t>
            </a:r>
          </a:p>
          <a:p>
            <a:r>
              <a:rPr lang="ru-RU" sz="1800" dirty="0"/>
              <a:t>4. вырезается из фразы.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B5FF4B-E23C-4FA1-9BED-C3891FFE0500}"/>
              </a:ext>
            </a:extLst>
          </p:cNvPr>
          <p:cNvSpPr txBox="1"/>
          <p:nvPr/>
        </p:nvSpPr>
        <p:spPr>
          <a:xfrm>
            <a:off x="51517" y="4306319"/>
            <a:ext cx="12782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База</a:t>
            </a:r>
            <a:r>
              <a:rPr lang="ru-RU" sz="2400" b="1" dirty="0"/>
              <a:t>: </a:t>
            </a:r>
            <a:endParaRPr lang="ru-RU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83A018-5C52-4CB9-B630-7ED8E3EDC53A}"/>
              </a:ext>
            </a:extLst>
          </p:cNvPr>
          <p:cNvSpPr txBox="1"/>
          <p:nvPr/>
        </p:nvSpPr>
        <p:spPr>
          <a:xfrm>
            <a:off x="4713667" y="5102331"/>
            <a:ext cx="23954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ГОСТ 18698</a:t>
            </a:r>
          </a:p>
        </p:txBody>
      </p:sp>
    </p:spTree>
    <p:extLst>
      <p:ext uri="{BB962C8B-B14F-4D97-AF65-F5344CB8AC3E}">
        <p14:creationId xmlns:p14="http://schemas.microsoft.com/office/powerpoint/2010/main" val="250402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65E343-06D6-4685-A945-89D078F29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698925"/>
            <a:ext cx="10308771" cy="1209653"/>
          </a:xfrm>
        </p:spPr>
        <p:txBody>
          <a:bodyPr>
            <a:normAutofit/>
          </a:bodyPr>
          <a:lstStyle/>
          <a:p>
            <a:r>
              <a:rPr lang="ru-RU" sz="3200" dirty="0"/>
              <a:t>ОПРЕДЕЛЯЕМ СТАНДАРТ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6E14D6F-20BA-4141-9A05-F452745C5565}"/>
              </a:ext>
            </a:extLst>
          </p:cNvPr>
          <p:cNvSpPr/>
          <p:nvPr/>
        </p:nvSpPr>
        <p:spPr>
          <a:xfrm>
            <a:off x="798490" y="5894574"/>
            <a:ext cx="3309870" cy="6278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/>
              <a:t>Наименование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87B669E-BA74-46F6-98E3-94265C978E2A}"/>
              </a:ext>
            </a:extLst>
          </p:cNvPr>
          <p:cNvSpPr/>
          <p:nvPr/>
        </p:nvSpPr>
        <p:spPr>
          <a:xfrm>
            <a:off x="4713667" y="5894574"/>
            <a:ext cx="2395470" cy="6278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/>
              <a:t>Стандарт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576B88C-7A72-4AB7-8B3A-EEDA926F786C}"/>
              </a:ext>
            </a:extLst>
          </p:cNvPr>
          <p:cNvSpPr/>
          <p:nvPr/>
        </p:nvSpPr>
        <p:spPr>
          <a:xfrm>
            <a:off x="7583509" y="5894573"/>
            <a:ext cx="3659747" cy="6278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/>
              <a:t>Характеристики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42680-5A55-4BC3-9E83-7ABD0DEF7ACC}"/>
              </a:ext>
            </a:extLst>
          </p:cNvPr>
          <p:cNvSpPr txBox="1"/>
          <p:nvPr/>
        </p:nvSpPr>
        <p:spPr>
          <a:xfrm>
            <a:off x="0" y="3745788"/>
            <a:ext cx="113744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Фраза: </a:t>
            </a:r>
            <a:r>
              <a:rPr lang="ru-RU" sz="2800" dirty="0">
                <a:highlight>
                  <a:srgbClr val="00FFFF"/>
                </a:highlight>
              </a:rPr>
              <a:t>В(II)-16-25-38-ХЛ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A7F7E2-F7D2-4A85-BC12-1EFA44CD733D}"/>
              </a:ext>
            </a:extLst>
          </p:cNvPr>
          <p:cNvSpPr txBox="1"/>
          <p:nvPr/>
        </p:nvSpPr>
        <p:spPr>
          <a:xfrm>
            <a:off x="795270" y="4886887"/>
            <a:ext cx="33742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/>
              <a:t>Рукав с текстильным каркасом </a:t>
            </a:r>
            <a:endParaRPr lang="ru-RU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EACBE4-7731-4B98-BEA4-873455E589D9}"/>
              </a:ext>
            </a:extLst>
          </p:cNvPr>
          <p:cNvSpPr txBox="1"/>
          <p:nvPr/>
        </p:nvSpPr>
        <p:spPr>
          <a:xfrm>
            <a:off x="690630" y="2141590"/>
            <a:ext cx="106838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Оставшаяся фраза записывается в «Характеристики».</a:t>
            </a:r>
          </a:p>
          <a:p>
            <a:r>
              <a:rPr lang="ru-RU" b="1" dirty="0"/>
              <a:t>Характеристики также могут быть </a:t>
            </a:r>
            <a:r>
              <a:rPr lang="ru-RU" b="1" dirty="0" err="1"/>
              <a:t>распарсены</a:t>
            </a:r>
            <a:r>
              <a:rPr lang="ru-RU" b="1" dirty="0"/>
              <a:t> более детально, но для лота №3 это не требуется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B5FF4B-E23C-4FA1-9BED-C3891FFE0500}"/>
              </a:ext>
            </a:extLst>
          </p:cNvPr>
          <p:cNvSpPr txBox="1"/>
          <p:nvPr/>
        </p:nvSpPr>
        <p:spPr>
          <a:xfrm>
            <a:off x="51517" y="4306319"/>
            <a:ext cx="12782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База</a:t>
            </a:r>
            <a:r>
              <a:rPr lang="ru-RU" sz="2400" b="1" dirty="0"/>
              <a:t>: </a:t>
            </a:r>
            <a:endParaRPr lang="ru-RU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83A018-5C52-4CB9-B630-7ED8E3EDC53A}"/>
              </a:ext>
            </a:extLst>
          </p:cNvPr>
          <p:cNvSpPr txBox="1"/>
          <p:nvPr/>
        </p:nvSpPr>
        <p:spPr>
          <a:xfrm>
            <a:off x="4713667" y="5102331"/>
            <a:ext cx="23954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ГОСТ 18698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358949-9682-4886-81CE-658BB6A1A434}"/>
              </a:ext>
            </a:extLst>
          </p:cNvPr>
          <p:cNvSpPr txBox="1"/>
          <p:nvPr/>
        </p:nvSpPr>
        <p:spPr>
          <a:xfrm>
            <a:off x="7960753" y="5102331"/>
            <a:ext cx="62108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В(II)-16-25-38-ХЛ</a:t>
            </a:r>
          </a:p>
        </p:txBody>
      </p:sp>
    </p:spTree>
    <p:extLst>
      <p:ext uri="{BB962C8B-B14F-4D97-AF65-F5344CB8AC3E}">
        <p14:creationId xmlns:p14="http://schemas.microsoft.com/office/powerpoint/2010/main" val="3806967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</TotalTime>
  <Words>227</Words>
  <Application>Microsoft Office PowerPoint</Application>
  <PresentationFormat>Широкоэкранный</PresentationFormat>
  <Paragraphs>40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Calibri</vt:lpstr>
      <vt:lpstr>Tw Cen MT</vt:lpstr>
      <vt:lpstr>Tw Cen MT Condensed</vt:lpstr>
      <vt:lpstr>Wingdings 3</vt:lpstr>
      <vt:lpstr>Интеграл</vt:lpstr>
      <vt:lpstr>Разработан универсальный алгоритм парсинга номенклатуры</vt:lpstr>
      <vt:lpstr>ОПРЕДЕЛЯЕМ наименование</vt:lpstr>
      <vt:lpstr>ОПРЕДЕЛЯЕМ СТАНДАРТ</vt:lpstr>
      <vt:lpstr>ОПРЕДЕЛЯЕМ СТАНДАРТ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Разработан универсальный алгоритм парсинга номенклатуры</dc:title>
  <dc:creator>Александр Сергеев</dc:creator>
  <cp:lastModifiedBy>Александр Сергеев</cp:lastModifiedBy>
  <cp:revision>1</cp:revision>
  <dcterms:created xsi:type="dcterms:W3CDTF">2022-03-01T21:49:59Z</dcterms:created>
  <dcterms:modified xsi:type="dcterms:W3CDTF">2022-03-01T22:07:00Z</dcterms:modified>
</cp:coreProperties>
</file>