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371" r:id="rId3"/>
    <p:sldId id="320" r:id="rId4"/>
    <p:sldId id="372" r:id="rId5"/>
    <p:sldId id="346" r:id="rId6"/>
    <p:sldId id="376" r:id="rId7"/>
    <p:sldId id="375" r:id="rId8"/>
    <p:sldId id="347" r:id="rId9"/>
    <p:sldId id="348" r:id="rId10"/>
    <p:sldId id="349" r:id="rId11"/>
    <p:sldId id="379" r:id="rId12"/>
    <p:sldId id="350" r:id="rId13"/>
    <p:sldId id="380" r:id="rId14"/>
    <p:sldId id="381" r:id="rId15"/>
    <p:sldId id="358" r:id="rId16"/>
    <p:sldId id="415" r:id="rId17"/>
    <p:sldId id="342" r:id="rId18"/>
    <p:sldId id="386" r:id="rId19"/>
    <p:sldId id="407" r:id="rId20"/>
    <p:sldId id="394" r:id="rId21"/>
    <p:sldId id="405" r:id="rId22"/>
    <p:sldId id="395" r:id="rId23"/>
    <p:sldId id="396" r:id="rId24"/>
    <p:sldId id="384" r:id="rId25"/>
    <p:sldId id="385" r:id="rId26"/>
    <p:sldId id="398" r:id="rId27"/>
    <p:sldId id="383" r:id="rId28"/>
    <p:sldId id="399" r:id="rId29"/>
    <p:sldId id="412" r:id="rId30"/>
    <p:sldId id="414" r:id="rId31"/>
    <p:sldId id="413" r:id="rId32"/>
    <p:sldId id="367" r:id="rId33"/>
    <p:sldId id="369" r:id="rId34"/>
    <p:sldId id="401" r:id="rId35"/>
    <p:sldId id="402" r:id="rId36"/>
    <p:sldId id="411" r:id="rId37"/>
    <p:sldId id="404" r:id="rId38"/>
    <p:sldId id="406" r:id="rId39"/>
    <p:sldId id="416" r:id="rId40"/>
    <p:sldId id="393" r:id="rId41"/>
    <p:sldId id="409" r:id="rId42"/>
    <p:sldId id="410" r:id="rId43"/>
    <p:sldId id="340"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04" autoAdjust="0"/>
    <p:restoredTop sz="94656" autoAdjust="0"/>
  </p:normalViewPr>
  <p:slideViewPr>
    <p:cSldViewPr>
      <p:cViewPr varScale="1">
        <p:scale>
          <a:sx n="73" d="100"/>
          <a:sy n="73" d="100"/>
        </p:scale>
        <p:origin x="1124"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70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D07040-3598-4B34-89CA-00F4D2CA7D8F}" type="datetimeFigureOut">
              <a:rPr lang="en-US" smtClean="0"/>
              <a:pPr/>
              <a:t>4/17/2023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43ADE-B254-496B-AE8B-0016B9C968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A43ADE-B254-496B-AE8B-0016B9C968F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 2021 C. Nguyen </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43432D-2D09-40CB-AD13-794E1EB64482}"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0907B7-58FD-4244-9CBA-89E46B74A04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AB9D3B-35DE-4311-A0BB-CD8DA6CB60B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sz="1200">
                <a:solidFill>
                  <a:schemeClr val="bg1">
                    <a:lumMod val="50000"/>
                  </a:schemeClr>
                </a:solidFill>
              </a:defRPr>
            </a:lvl1pPr>
          </a:lstStyle>
          <a:p>
            <a:pPr>
              <a:defRPr/>
            </a:pPr>
            <a:r>
              <a:rPr lang="en-US"/>
              <a:t>© 2021 C. Nguyen </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sz="1200">
                <a:solidFill>
                  <a:schemeClr val="bg1">
                    <a:lumMod val="50000"/>
                  </a:schemeClr>
                </a:solidFill>
              </a:defRPr>
            </a:lvl1pPr>
          </a:lstStyle>
          <a:p>
            <a:pPr>
              <a:defRPr/>
            </a:pPr>
            <a:fld id="{00AB4732-7798-450C-A251-172215231FF8}"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D7D1DB-D61C-4150-B366-24A9E9006CE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5C24FF-A6A4-4594-BE2F-AE0BEEF2A3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2211BDF-66C8-4F8B-BE2C-D827765848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53381C2-2727-45BC-99ED-E184EEBCF19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0ED839B-C6F0-42B8-8986-42E63512FB0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6A91439-C570-484E-A776-4331D12AA2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2021 C. Nguyen </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3784F8-3E48-4AD5-AEC6-E5C8B849525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 2021 C. Nguyen </a:t>
            </a:r>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1A394D9-7F31-4B0C-B6FF-0DBC5012703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infohost.nmt.edu/tcc/help/pubs/tkinter/web/index.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effbot.org/tkinterbook/tkinter-events-and-bindings.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infohost.nmt.edu/tcc/help/pubs/tkinter/web/tkMessageBox.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xpython.org/pages/overview/index.html" TargetMode="External"/><Relationship Id="rId2" Type="http://schemas.openxmlformats.org/officeDocument/2006/relationships/hyperlink" Target="https://anzeljg.github.io/rin2/book2/2405/docs/tkinter/index.html" TargetMode="External"/><Relationship Id="rId1" Type="http://schemas.openxmlformats.org/officeDocument/2006/relationships/slideLayout" Target="../slideLayouts/slideLayout2.xml"/><Relationship Id="rId4" Type="http://schemas.openxmlformats.org/officeDocument/2006/relationships/hyperlink" Target="https://wiki.python.org/moin/PyQ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tcl.tk/man/tcl8.4/TkCmd/colors.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a:t>De Anza College</a:t>
            </a:r>
          </a:p>
          <a:p>
            <a:pPr eaLnBrk="1" hangingPunct="1"/>
            <a:r>
              <a:rPr lang="en-US" sz="160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spcBef>
                <a:spcPts val="1200"/>
              </a:spcBef>
            </a:pPr>
            <a:r>
              <a:rPr lang="en-US" sz="2800" dirty="0">
                <a:solidFill>
                  <a:schemeClr val="tx2"/>
                </a:solidFill>
              </a:rPr>
              <a:t>CIS 41B</a:t>
            </a:r>
            <a:br>
              <a:rPr lang="en-US" sz="2800" dirty="0">
                <a:solidFill>
                  <a:schemeClr val="tx2"/>
                </a:solidFill>
              </a:rPr>
            </a:br>
            <a:r>
              <a:rPr lang="en-US" sz="2800" dirty="0">
                <a:solidFill>
                  <a:schemeClr val="tx2"/>
                </a:solidFill>
              </a:rPr>
              <a:t>Advanced Python Programming</a:t>
            </a:r>
          </a:p>
          <a:p>
            <a:pPr algn="ctr">
              <a:spcBef>
                <a:spcPts val="1200"/>
              </a:spcBef>
            </a:pPr>
            <a:br>
              <a:rPr lang="en-US" sz="3200" dirty="0">
                <a:solidFill>
                  <a:schemeClr val="tx2"/>
                </a:solidFill>
              </a:rPr>
            </a:br>
            <a:r>
              <a:rPr lang="en-US" sz="3200" dirty="0">
                <a:solidFill>
                  <a:schemeClr val="tx2"/>
                </a:solidFill>
              </a:rPr>
              <a:t>GUI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grid</a:t>
            </a:r>
            <a:r>
              <a:rPr lang="en-US" sz="3200" dirty="0"/>
              <a:t>: Cell Size</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a:t>A row height (or a column width) is dictated by the largest size component that is in the row (or column).</a:t>
            </a:r>
          </a:p>
          <a:p>
            <a:pPr eaLnBrk="1" hangingPunct="1"/>
            <a:r>
              <a:rPr lang="en-US" sz="1800" dirty="0"/>
              <a:t>Sometime a component takes up more space than other components, which means it will make its row (or column) larger than other rows and columns.</a:t>
            </a:r>
          </a:p>
          <a:p>
            <a:pPr eaLnBrk="1" hangingPunct="1"/>
            <a:r>
              <a:rPr lang="en-US" sz="1800" dirty="0"/>
              <a:t>Rather than letting a large component change the size of its row or column, we can tell grid to make the component span multiple rows or columns: </a:t>
            </a:r>
          </a:p>
          <a:p>
            <a:pPr eaLnBrk="1" hangingPunct="1"/>
            <a:endParaRPr lang="en-US" sz="1800" dirty="0"/>
          </a:p>
          <a:p>
            <a:pPr lvl="1" eaLnBrk="1" hangingPunct="1">
              <a:buNone/>
            </a:pPr>
            <a:endParaRPr lang="en-US" sz="1800" dirty="0"/>
          </a:p>
          <a:p>
            <a:pPr eaLnBrk="1" hangingPunct="1">
              <a:spcBef>
                <a:spcPts val="2100"/>
              </a:spcBef>
            </a:pPr>
            <a:r>
              <a:rPr lang="en-US" sz="1800" dirty="0"/>
              <a:t>The 4 sides of a cell are labeled: </a:t>
            </a:r>
            <a:r>
              <a:rPr lang="en-US" sz="1800" dirty="0">
                <a:solidFill>
                  <a:srgbClr val="0070C0"/>
                </a:solidFill>
              </a:rPr>
              <a:t>n</a:t>
            </a:r>
            <a:r>
              <a:rPr lang="en-US" sz="1800" dirty="0"/>
              <a:t> (</a:t>
            </a:r>
            <a:r>
              <a:rPr lang="en-US" sz="1800" u="sng" dirty="0"/>
              <a:t>n</a:t>
            </a:r>
            <a:r>
              <a:rPr lang="en-US" sz="1800" dirty="0"/>
              <a:t>orth or top), </a:t>
            </a:r>
            <a:r>
              <a:rPr lang="en-US" sz="1800" dirty="0">
                <a:solidFill>
                  <a:srgbClr val="0070C0"/>
                </a:solidFill>
              </a:rPr>
              <a:t>s</a:t>
            </a:r>
            <a:r>
              <a:rPr lang="en-US" sz="1800" dirty="0"/>
              <a:t> (</a:t>
            </a:r>
            <a:r>
              <a:rPr lang="en-US" sz="1800" u="sng" dirty="0"/>
              <a:t>s</a:t>
            </a:r>
            <a:r>
              <a:rPr lang="en-US" sz="1800" dirty="0"/>
              <a:t>outh or bottom), </a:t>
            </a:r>
            <a:br>
              <a:rPr lang="en-US" sz="1800" dirty="0"/>
            </a:br>
            <a:r>
              <a:rPr lang="en-US" sz="1800" dirty="0">
                <a:solidFill>
                  <a:srgbClr val="0070C0"/>
                </a:solidFill>
              </a:rPr>
              <a:t>e</a:t>
            </a:r>
            <a:r>
              <a:rPr lang="en-US" sz="1800" dirty="0"/>
              <a:t> (</a:t>
            </a:r>
            <a:r>
              <a:rPr lang="en-US" sz="1800" u="sng" dirty="0"/>
              <a:t>e</a:t>
            </a:r>
            <a:r>
              <a:rPr lang="en-US" sz="1800" dirty="0"/>
              <a:t>ast or right), </a:t>
            </a:r>
            <a:r>
              <a:rPr lang="en-US" sz="1800" dirty="0">
                <a:solidFill>
                  <a:srgbClr val="0070C0"/>
                </a:solidFill>
              </a:rPr>
              <a:t>w</a:t>
            </a:r>
            <a:r>
              <a:rPr lang="en-US" sz="1800" dirty="0"/>
              <a:t> (</a:t>
            </a:r>
            <a:r>
              <a:rPr lang="en-US" sz="1800" u="sng" dirty="0"/>
              <a:t>w</a:t>
            </a:r>
            <a:r>
              <a:rPr lang="en-US" sz="1800" dirty="0"/>
              <a:t>est or left).</a:t>
            </a:r>
          </a:p>
          <a:p>
            <a:pPr eaLnBrk="1" hangingPunct="1"/>
            <a:r>
              <a:rPr lang="en-US" sz="1800" dirty="0"/>
              <a:t>Sometime a small sized component is in a row (or column) that is much larger than its height (or width). By default it will be centered in the cell.</a:t>
            </a:r>
            <a:br>
              <a:rPr lang="en-US" sz="1800" dirty="0"/>
            </a:br>
            <a:r>
              <a:rPr lang="en-US" sz="1800" dirty="0"/>
              <a:t>But we can set it to be on one side of the cell with the sticky argument:  </a:t>
            </a:r>
          </a:p>
          <a:p>
            <a:pPr eaLnBrk="1" hangingPunct="1">
              <a:buNone/>
            </a:pPr>
            <a:endParaRPr lang="en-US" sz="1800" dirty="0"/>
          </a:p>
          <a:p>
            <a:pPr eaLnBrk="1" hangingPunct="1">
              <a:spcBef>
                <a:spcPts val="1200"/>
              </a:spcBef>
            </a:pPr>
            <a:r>
              <a:rPr lang="en-US" sz="1800" dirty="0"/>
              <a:t>We can also control the padding (the spacing) around the component:</a:t>
            </a:r>
          </a:p>
          <a:p>
            <a:pPr eaLnBrk="1" hangingPunct="1"/>
            <a:endParaRPr lang="en-US" sz="1800" dirty="0"/>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10</a:t>
            </a:fld>
            <a:endParaRPr lang="en-US" dirty="0"/>
          </a:p>
        </p:txBody>
      </p:sp>
      <p:sp>
        <p:nvSpPr>
          <p:cNvPr id="7" name="TextBox 6"/>
          <p:cNvSpPr txBox="1"/>
          <p:nvPr/>
        </p:nvSpPr>
        <p:spPr>
          <a:xfrm>
            <a:off x="838200" y="2895600"/>
            <a:ext cx="7543800" cy="369332"/>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grid(row=</a:t>
            </a:r>
            <a:r>
              <a:rPr lang="en-US" dirty="0">
                <a:latin typeface="Calibri" pitchFamily="34" charset="0"/>
              </a:rPr>
              <a:t>n</a:t>
            </a:r>
            <a:r>
              <a:rPr lang="en-US" dirty="0">
                <a:solidFill>
                  <a:srgbClr val="0070C0"/>
                </a:solidFill>
                <a:latin typeface="Calibri" pitchFamily="34" charset="0"/>
              </a:rPr>
              <a:t>, column=</a:t>
            </a:r>
            <a:r>
              <a:rPr lang="en-US" dirty="0">
                <a:latin typeface="Calibri" pitchFamily="34" charset="0"/>
              </a:rPr>
              <a:t>m</a:t>
            </a:r>
            <a:r>
              <a:rPr lang="en-US" dirty="0">
                <a:solidFill>
                  <a:srgbClr val="0070C0"/>
                </a:solidFill>
                <a:latin typeface="Calibri" pitchFamily="34" charset="0"/>
              </a:rPr>
              <a:t>, </a:t>
            </a:r>
            <a:r>
              <a:rPr lang="en-US" dirty="0" err="1">
                <a:solidFill>
                  <a:srgbClr val="0070C0"/>
                </a:solidFill>
                <a:latin typeface="Calibri" pitchFamily="34" charset="0"/>
              </a:rPr>
              <a:t>rowspan</a:t>
            </a:r>
            <a:r>
              <a:rPr lang="en-US" dirty="0">
                <a:solidFill>
                  <a:srgbClr val="0070C0"/>
                </a:solidFill>
                <a:latin typeface="Calibri" pitchFamily="34" charset="0"/>
              </a:rPr>
              <a:t> = </a:t>
            </a:r>
            <a:r>
              <a:rPr lang="en-US" dirty="0">
                <a:latin typeface="Calibri" pitchFamily="34" charset="0"/>
              </a:rPr>
              <a:t>3</a:t>
            </a:r>
            <a:r>
              <a:rPr lang="en-US" dirty="0">
                <a:solidFill>
                  <a:srgbClr val="0070C0"/>
                </a:solidFill>
                <a:latin typeface="Calibri" pitchFamily="34" charset="0"/>
              </a:rPr>
              <a:t>)</a:t>
            </a:r>
            <a:r>
              <a:rPr lang="en-US" dirty="0">
                <a:latin typeface="Calibri" pitchFamily="34" charset="0"/>
              </a:rPr>
              <a:t>            # take up rows n, n+1, and n+2</a:t>
            </a:r>
          </a:p>
        </p:txBody>
      </p:sp>
      <p:sp>
        <p:nvSpPr>
          <p:cNvPr id="8" name="TextBox 7"/>
          <p:cNvSpPr txBox="1"/>
          <p:nvPr/>
        </p:nvSpPr>
        <p:spPr>
          <a:xfrm>
            <a:off x="838200" y="2438400"/>
            <a:ext cx="7543800" cy="369332"/>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grid(row=</a:t>
            </a:r>
            <a:r>
              <a:rPr lang="en-US" dirty="0">
                <a:latin typeface="Calibri" pitchFamily="34" charset="0"/>
              </a:rPr>
              <a:t>n</a:t>
            </a:r>
            <a:r>
              <a:rPr lang="en-US" dirty="0">
                <a:solidFill>
                  <a:srgbClr val="0070C0"/>
                </a:solidFill>
                <a:latin typeface="Calibri" pitchFamily="34" charset="0"/>
              </a:rPr>
              <a:t>, column=</a:t>
            </a:r>
            <a:r>
              <a:rPr lang="en-US" dirty="0">
                <a:latin typeface="Calibri" pitchFamily="34" charset="0"/>
              </a:rPr>
              <a:t>m</a:t>
            </a:r>
            <a:r>
              <a:rPr lang="en-US" dirty="0">
                <a:solidFill>
                  <a:srgbClr val="0070C0"/>
                </a:solidFill>
                <a:latin typeface="Calibri" pitchFamily="34" charset="0"/>
              </a:rPr>
              <a:t>, </a:t>
            </a:r>
            <a:r>
              <a:rPr lang="en-US" dirty="0" err="1">
                <a:solidFill>
                  <a:srgbClr val="0070C0"/>
                </a:solidFill>
                <a:latin typeface="Calibri" pitchFamily="34" charset="0"/>
              </a:rPr>
              <a:t>columnspan</a:t>
            </a:r>
            <a:r>
              <a:rPr lang="en-US" dirty="0">
                <a:solidFill>
                  <a:srgbClr val="0070C0"/>
                </a:solidFill>
                <a:latin typeface="Calibri" pitchFamily="34" charset="0"/>
              </a:rPr>
              <a:t> = </a:t>
            </a:r>
            <a:r>
              <a:rPr lang="en-US" dirty="0">
                <a:latin typeface="Calibri" pitchFamily="34" charset="0"/>
              </a:rPr>
              <a:t>2</a:t>
            </a:r>
            <a:r>
              <a:rPr lang="en-US" dirty="0">
                <a:solidFill>
                  <a:srgbClr val="0070C0"/>
                </a:solidFill>
                <a:latin typeface="Calibri" pitchFamily="34" charset="0"/>
              </a:rPr>
              <a:t>)</a:t>
            </a:r>
            <a:r>
              <a:rPr lang="en-US" dirty="0">
                <a:latin typeface="Calibri" pitchFamily="34" charset="0"/>
              </a:rPr>
              <a:t>      #  take up columns m and m+1</a:t>
            </a:r>
          </a:p>
        </p:txBody>
      </p:sp>
      <p:sp>
        <p:nvSpPr>
          <p:cNvPr id="9" name="TextBox 8"/>
          <p:cNvSpPr txBox="1"/>
          <p:nvPr/>
        </p:nvSpPr>
        <p:spPr>
          <a:xfrm>
            <a:off x="838200" y="4800600"/>
            <a:ext cx="7543800" cy="369332"/>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grid(row=</a:t>
            </a:r>
            <a:r>
              <a:rPr lang="en-US" dirty="0">
                <a:latin typeface="Calibri" pitchFamily="34" charset="0"/>
              </a:rPr>
              <a:t>n</a:t>
            </a:r>
            <a:r>
              <a:rPr lang="en-US" dirty="0">
                <a:solidFill>
                  <a:srgbClr val="0070C0"/>
                </a:solidFill>
                <a:latin typeface="Calibri" pitchFamily="34" charset="0"/>
              </a:rPr>
              <a:t>, column=</a:t>
            </a:r>
            <a:r>
              <a:rPr lang="en-US" dirty="0">
                <a:latin typeface="Calibri" pitchFamily="34" charset="0"/>
              </a:rPr>
              <a:t>m</a:t>
            </a:r>
            <a:r>
              <a:rPr lang="en-US" dirty="0">
                <a:solidFill>
                  <a:srgbClr val="0070C0"/>
                </a:solidFill>
                <a:latin typeface="Calibri" pitchFamily="34" charset="0"/>
              </a:rPr>
              <a:t>, sticky=‘</a:t>
            </a:r>
            <a:r>
              <a:rPr lang="en-US" dirty="0">
                <a:latin typeface="Calibri" pitchFamily="34" charset="0"/>
              </a:rPr>
              <a:t>w</a:t>
            </a:r>
            <a:r>
              <a:rPr lang="en-US" dirty="0">
                <a:solidFill>
                  <a:srgbClr val="0070C0"/>
                </a:solidFill>
                <a:latin typeface="Calibri" pitchFamily="34" charset="0"/>
              </a:rPr>
              <a:t>’)</a:t>
            </a:r>
            <a:r>
              <a:rPr lang="en-US" dirty="0">
                <a:latin typeface="Calibri" pitchFamily="34" charset="0"/>
              </a:rPr>
              <a:t>      # put component on left side of cell</a:t>
            </a:r>
          </a:p>
        </p:txBody>
      </p:sp>
      <p:sp>
        <p:nvSpPr>
          <p:cNvPr id="10" name="TextBox 9"/>
          <p:cNvSpPr txBox="1"/>
          <p:nvPr/>
        </p:nvSpPr>
        <p:spPr>
          <a:xfrm>
            <a:off x="838200" y="5562600"/>
            <a:ext cx="7620000" cy="646331"/>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grid(row=</a:t>
            </a:r>
            <a:r>
              <a:rPr lang="en-US" dirty="0">
                <a:latin typeface="Calibri" pitchFamily="34" charset="0"/>
              </a:rPr>
              <a:t>n</a:t>
            </a:r>
            <a:r>
              <a:rPr lang="en-US" dirty="0">
                <a:solidFill>
                  <a:srgbClr val="0070C0"/>
                </a:solidFill>
                <a:latin typeface="Calibri" pitchFamily="34" charset="0"/>
              </a:rPr>
              <a:t>, column=</a:t>
            </a:r>
            <a:r>
              <a:rPr lang="en-US" dirty="0">
                <a:latin typeface="Calibri" pitchFamily="34" charset="0"/>
              </a:rPr>
              <a:t>m</a:t>
            </a:r>
            <a:r>
              <a:rPr lang="en-US" dirty="0">
                <a:solidFill>
                  <a:srgbClr val="0070C0"/>
                </a:solidFill>
                <a:latin typeface="Calibri" pitchFamily="34" charset="0"/>
              </a:rPr>
              <a:t>, </a:t>
            </a:r>
            <a:r>
              <a:rPr lang="en-US" dirty="0" err="1">
                <a:solidFill>
                  <a:srgbClr val="0070C0"/>
                </a:solidFill>
                <a:latin typeface="Calibri" pitchFamily="34" charset="0"/>
              </a:rPr>
              <a:t>padx</a:t>
            </a:r>
            <a:r>
              <a:rPr lang="en-US" dirty="0">
                <a:solidFill>
                  <a:srgbClr val="0070C0"/>
                </a:solidFill>
                <a:latin typeface="Calibri" pitchFamily="34" charset="0"/>
              </a:rPr>
              <a:t>=</a:t>
            </a:r>
            <a:r>
              <a:rPr lang="en-US" dirty="0">
                <a:latin typeface="Calibri" pitchFamily="34" charset="0"/>
              </a:rPr>
              <a:t>N</a:t>
            </a:r>
            <a:r>
              <a:rPr lang="en-US" dirty="0">
                <a:solidFill>
                  <a:srgbClr val="0070C0"/>
                </a:solidFill>
                <a:latin typeface="Calibri" pitchFamily="34" charset="0"/>
              </a:rPr>
              <a:t>, </a:t>
            </a:r>
            <a:r>
              <a:rPr lang="en-US" dirty="0" err="1">
                <a:solidFill>
                  <a:srgbClr val="0070C0"/>
                </a:solidFill>
                <a:latin typeface="Calibri" pitchFamily="34" charset="0"/>
              </a:rPr>
              <a:t>pady</a:t>
            </a:r>
            <a:r>
              <a:rPr lang="en-US" dirty="0">
                <a:solidFill>
                  <a:srgbClr val="0070C0"/>
                </a:solidFill>
                <a:latin typeface="Calibri" pitchFamily="34" charset="0"/>
              </a:rPr>
              <a:t>=</a:t>
            </a:r>
            <a:r>
              <a:rPr lang="en-US" dirty="0">
                <a:latin typeface="Calibri" pitchFamily="34" charset="0"/>
              </a:rPr>
              <a:t>M</a:t>
            </a:r>
            <a:r>
              <a:rPr lang="en-US" dirty="0">
                <a:solidFill>
                  <a:srgbClr val="0070C0"/>
                </a:solidFill>
                <a:latin typeface="Calibri" pitchFamily="34" charset="0"/>
              </a:rPr>
              <a:t>)</a:t>
            </a:r>
            <a:r>
              <a:rPr lang="en-US" dirty="0">
                <a:latin typeface="Calibri" pitchFamily="34" charset="0"/>
              </a:rPr>
              <a:t>    # N and M are integers that specify</a:t>
            </a:r>
            <a:br>
              <a:rPr lang="en-US" dirty="0">
                <a:latin typeface="Calibri" pitchFamily="34" charset="0"/>
              </a:rPr>
            </a:br>
            <a:r>
              <a:rPr lang="en-US" dirty="0">
                <a:latin typeface="Calibri" pitchFamily="34" charset="0"/>
              </a:rPr>
              <a:t>                                                                               # the padding on the x and y axes</a:t>
            </a:r>
          </a:p>
        </p:txBody>
      </p:sp>
      <p:sp>
        <p:nvSpPr>
          <p:cNvPr id="11" name="Date Placeholder 10"/>
          <p:cNvSpPr>
            <a:spLocks noGrp="1"/>
          </p:cNvSpPr>
          <p:nvPr>
            <p:ph type="dt" sz="half" idx="10"/>
          </p:nvPr>
        </p:nvSpPr>
        <p:spPr/>
        <p:txBody>
          <a:bodyPr/>
          <a:lstStyle/>
          <a:p>
            <a:pPr>
              <a:defRPr/>
            </a:pPr>
            <a:r>
              <a:rPr lang="en-US"/>
              <a:t>© 2021 C. Nguyen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Example of Row, Column, Size</a:t>
            </a:r>
          </a:p>
        </p:txBody>
      </p:sp>
      <p:sp>
        <p:nvSpPr>
          <p:cNvPr id="3075" name="Rectangle 3"/>
          <p:cNvSpPr>
            <a:spLocks noGrp="1" noChangeArrowheads="1"/>
          </p:cNvSpPr>
          <p:nvPr>
            <p:ph type="body" idx="1"/>
          </p:nvPr>
        </p:nvSpPr>
        <p:spPr>
          <a:xfrm>
            <a:off x="457200" y="609600"/>
            <a:ext cx="8153400" cy="5791200"/>
          </a:xfrm>
        </p:spPr>
        <p:txBody>
          <a:bodyPr/>
          <a:lstStyle/>
          <a:p>
            <a:pPr eaLnBrk="1" hangingPunct="1">
              <a:spcBef>
                <a:spcPts val="432"/>
              </a:spcBef>
            </a:pPr>
            <a:r>
              <a:rPr lang="en-US" sz="1800" dirty="0">
                <a:latin typeface="Calibri" pitchFamily="34" charset="0"/>
              </a:rPr>
              <a:t>We have the following 4 colored labels:</a:t>
            </a:r>
          </a:p>
          <a:p>
            <a:pPr eaLnBrk="1" hangingPunct="1">
              <a:spcBef>
                <a:spcPts val="432"/>
              </a:spcBef>
            </a:pPr>
            <a:endParaRPr lang="en-US" sz="1800" dirty="0">
              <a:latin typeface="Calibri" pitchFamily="34" charset="0"/>
            </a:endParaRPr>
          </a:p>
          <a:p>
            <a:pPr eaLnBrk="1" hangingPunct="1">
              <a:spcBef>
                <a:spcPts val="432"/>
              </a:spcBef>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0"/>
              </a:spcBef>
            </a:pPr>
            <a:r>
              <a:rPr lang="en-US" sz="1800" dirty="0">
                <a:latin typeface="Calibri" pitchFamily="34" charset="0"/>
              </a:rPr>
              <a:t>We use the following ways to configure their location, with resulting windows:</a:t>
            </a: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1200"/>
              </a:spcBef>
              <a:buNone/>
            </a:pPr>
            <a:endParaRPr lang="en-US" sz="1800" dirty="0"/>
          </a:p>
          <a:p>
            <a:pPr eaLnBrk="1" hangingPunct="1">
              <a:spcBef>
                <a:spcPts val="1200"/>
              </a:spcBef>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11</a:t>
            </a:fld>
            <a:endParaRPr lang="en-US" dirty="0"/>
          </a:p>
        </p:txBody>
      </p:sp>
      <p:sp>
        <p:nvSpPr>
          <p:cNvPr id="7" name="TextBox 6"/>
          <p:cNvSpPr txBox="1"/>
          <p:nvPr/>
        </p:nvSpPr>
        <p:spPr>
          <a:xfrm>
            <a:off x="762000" y="990600"/>
            <a:ext cx="8001000" cy="1166473"/>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L1 = </a:t>
            </a:r>
            <a:r>
              <a:rPr lang="en-US" dirty="0" err="1">
                <a:latin typeface="Calibri" pitchFamily="34" charset="0"/>
              </a:rPr>
              <a:t>tk.Label</a:t>
            </a:r>
            <a:r>
              <a:rPr lang="en-US" dirty="0">
                <a:latin typeface="Calibri" pitchFamily="34" charset="0"/>
              </a:rPr>
              <a:t>(win, text="red", </a:t>
            </a:r>
            <a:r>
              <a:rPr lang="en-US" dirty="0" err="1">
                <a:latin typeface="Calibri" pitchFamily="34" charset="0"/>
              </a:rPr>
              <a:t>fg</a:t>
            </a:r>
            <a:r>
              <a:rPr lang="en-US" dirty="0">
                <a:latin typeface="Calibri" pitchFamily="34" charset="0"/>
              </a:rPr>
              <a:t>="red")	</a:t>
            </a:r>
          </a:p>
          <a:p>
            <a:pPr eaLnBrk="1" hangingPunct="1">
              <a:lnSpc>
                <a:spcPct val="90000"/>
              </a:lnSpc>
              <a:spcBef>
                <a:spcPts val="200"/>
              </a:spcBef>
              <a:buNone/>
            </a:pPr>
            <a:r>
              <a:rPr lang="en-US" dirty="0">
                <a:latin typeface="Calibri" pitchFamily="34" charset="0"/>
              </a:rPr>
              <a:t>L2 = </a:t>
            </a:r>
            <a:r>
              <a:rPr lang="en-US" dirty="0" err="1">
                <a:latin typeface="Calibri" pitchFamily="34" charset="0"/>
              </a:rPr>
              <a:t>tk.Label</a:t>
            </a:r>
            <a:r>
              <a:rPr lang="en-US" dirty="0">
                <a:latin typeface="Calibri" pitchFamily="34" charset="0"/>
              </a:rPr>
              <a:t>(win, text="blue", </a:t>
            </a:r>
            <a:r>
              <a:rPr lang="en-US" dirty="0" err="1">
                <a:latin typeface="Calibri" pitchFamily="34" charset="0"/>
              </a:rPr>
              <a:t>fg</a:t>
            </a:r>
            <a:r>
              <a:rPr lang="en-US" dirty="0">
                <a:latin typeface="Calibri" pitchFamily="34" charset="0"/>
              </a:rPr>
              <a:t>="blue")	</a:t>
            </a:r>
          </a:p>
          <a:p>
            <a:pPr eaLnBrk="1" hangingPunct="1">
              <a:lnSpc>
                <a:spcPct val="90000"/>
              </a:lnSpc>
              <a:spcBef>
                <a:spcPts val="200"/>
              </a:spcBef>
              <a:buNone/>
            </a:pPr>
            <a:r>
              <a:rPr lang="en-US" dirty="0">
                <a:latin typeface="Calibri" pitchFamily="34" charset="0"/>
              </a:rPr>
              <a:t>L3 = </a:t>
            </a:r>
            <a:r>
              <a:rPr lang="en-US" dirty="0" err="1">
                <a:latin typeface="Calibri" pitchFamily="34" charset="0"/>
              </a:rPr>
              <a:t>tk.Label</a:t>
            </a:r>
            <a:r>
              <a:rPr lang="en-US" dirty="0">
                <a:latin typeface="Calibri" pitchFamily="34" charset="0"/>
              </a:rPr>
              <a:t>(win, text="a long green line of text", </a:t>
            </a:r>
            <a:r>
              <a:rPr lang="en-US" dirty="0" err="1">
                <a:latin typeface="Calibri" pitchFamily="34" charset="0"/>
              </a:rPr>
              <a:t>fg</a:t>
            </a:r>
            <a:r>
              <a:rPr lang="en-US" dirty="0">
                <a:latin typeface="Calibri" pitchFamily="34" charset="0"/>
              </a:rPr>
              <a:t>="green”)</a:t>
            </a:r>
          </a:p>
          <a:p>
            <a:pPr eaLnBrk="1" hangingPunct="1">
              <a:lnSpc>
                <a:spcPct val="90000"/>
              </a:lnSpc>
              <a:spcBef>
                <a:spcPts val="200"/>
              </a:spcBef>
              <a:buNone/>
            </a:pPr>
            <a:r>
              <a:rPr lang="en-US" dirty="0">
                <a:latin typeface="Calibri" pitchFamily="34" charset="0"/>
              </a:rPr>
              <a:t>L4 = </a:t>
            </a:r>
            <a:r>
              <a:rPr lang="en-US" dirty="0" err="1">
                <a:latin typeface="Calibri" pitchFamily="34" charset="0"/>
              </a:rPr>
              <a:t>tk.Label</a:t>
            </a:r>
            <a:r>
              <a:rPr lang="en-US" dirty="0">
                <a:latin typeface="Calibri" pitchFamily="34" charset="0"/>
              </a:rPr>
              <a:t>(win, text="black", </a:t>
            </a:r>
            <a:r>
              <a:rPr lang="en-US" dirty="0" err="1">
                <a:latin typeface="Calibri" pitchFamily="34" charset="0"/>
              </a:rPr>
              <a:t>fg</a:t>
            </a:r>
            <a:r>
              <a:rPr lang="en-US" dirty="0">
                <a:latin typeface="Calibri" pitchFamily="34" charset="0"/>
              </a:rPr>
              <a:t>="black")</a:t>
            </a:r>
          </a:p>
        </p:txBody>
      </p:sp>
      <p:sp>
        <p:nvSpPr>
          <p:cNvPr id="9" name="TextBox 8"/>
          <p:cNvSpPr txBox="1"/>
          <p:nvPr/>
        </p:nvSpPr>
        <p:spPr>
          <a:xfrm>
            <a:off x="762000" y="2514600"/>
            <a:ext cx="3429000" cy="1166473"/>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L1.grid()</a:t>
            </a:r>
          </a:p>
          <a:p>
            <a:pPr eaLnBrk="1" hangingPunct="1">
              <a:lnSpc>
                <a:spcPct val="90000"/>
              </a:lnSpc>
              <a:spcBef>
                <a:spcPts val="200"/>
              </a:spcBef>
              <a:buNone/>
            </a:pPr>
            <a:r>
              <a:rPr lang="en-US" dirty="0">
                <a:latin typeface="Calibri" pitchFamily="34" charset="0"/>
              </a:rPr>
              <a:t>L2.grid(row=0,column=1)</a:t>
            </a:r>
          </a:p>
          <a:p>
            <a:pPr eaLnBrk="1" hangingPunct="1">
              <a:lnSpc>
                <a:spcPct val="90000"/>
              </a:lnSpc>
              <a:spcBef>
                <a:spcPts val="200"/>
              </a:spcBef>
              <a:buNone/>
            </a:pPr>
            <a:r>
              <a:rPr lang="en-US" dirty="0">
                <a:latin typeface="Calibri" pitchFamily="34" charset="0"/>
              </a:rPr>
              <a:t>L3.grid(column=0)</a:t>
            </a:r>
          </a:p>
          <a:p>
            <a:pPr eaLnBrk="1" hangingPunct="1">
              <a:lnSpc>
                <a:spcPct val="90000"/>
              </a:lnSpc>
              <a:spcBef>
                <a:spcPts val="200"/>
              </a:spcBef>
              <a:buNone/>
            </a:pPr>
            <a:r>
              <a:rPr lang="en-US" dirty="0">
                <a:latin typeface="Calibri" pitchFamily="34" charset="0"/>
              </a:rPr>
              <a:t>L4.grid(row=1,column=1)</a:t>
            </a:r>
          </a:p>
        </p:txBody>
      </p:sp>
      <p:sp>
        <p:nvSpPr>
          <p:cNvPr id="10" name="TextBox 9"/>
          <p:cNvSpPr txBox="1"/>
          <p:nvPr/>
        </p:nvSpPr>
        <p:spPr>
          <a:xfrm>
            <a:off x="762000" y="3810000"/>
            <a:ext cx="3429000" cy="1166473"/>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L1.grid()</a:t>
            </a:r>
          </a:p>
          <a:p>
            <a:pPr eaLnBrk="1" hangingPunct="1">
              <a:lnSpc>
                <a:spcPct val="90000"/>
              </a:lnSpc>
              <a:spcBef>
                <a:spcPts val="200"/>
              </a:spcBef>
              <a:buNone/>
            </a:pPr>
            <a:r>
              <a:rPr lang="en-US" dirty="0">
                <a:latin typeface="Calibri" pitchFamily="34" charset="0"/>
              </a:rPr>
              <a:t>L2.grid(row=0,column=1)</a:t>
            </a:r>
          </a:p>
          <a:p>
            <a:pPr eaLnBrk="1" hangingPunct="1">
              <a:lnSpc>
                <a:spcPct val="90000"/>
              </a:lnSpc>
              <a:spcBef>
                <a:spcPts val="200"/>
              </a:spcBef>
              <a:buNone/>
            </a:pPr>
            <a:r>
              <a:rPr lang="en-US" dirty="0">
                <a:latin typeface="Calibri" pitchFamily="34" charset="0"/>
              </a:rPr>
              <a:t>L3.grid(column=0, </a:t>
            </a:r>
            <a:r>
              <a:rPr lang="en-US" dirty="0" err="1">
                <a:latin typeface="Calibri" pitchFamily="34" charset="0"/>
              </a:rPr>
              <a:t>columnspan</a:t>
            </a:r>
            <a:r>
              <a:rPr lang="en-US" dirty="0">
                <a:latin typeface="Calibri" pitchFamily="34" charset="0"/>
              </a:rPr>
              <a:t>=2)</a:t>
            </a:r>
          </a:p>
          <a:p>
            <a:pPr eaLnBrk="1" hangingPunct="1">
              <a:lnSpc>
                <a:spcPct val="90000"/>
              </a:lnSpc>
              <a:spcBef>
                <a:spcPts val="200"/>
              </a:spcBef>
              <a:buNone/>
            </a:pPr>
            <a:r>
              <a:rPr lang="en-US" dirty="0">
                <a:latin typeface="Calibri" pitchFamily="34" charset="0"/>
              </a:rPr>
              <a:t>L4.grid(row=1,column=1)</a:t>
            </a:r>
          </a:p>
        </p:txBody>
      </p:sp>
      <p:sp>
        <p:nvSpPr>
          <p:cNvPr id="11" name="TextBox 10"/>
          <p:cNvSpPr txBox="1"/>
          <p:nvPr/>
        </p:nvSpPr>
        <p:spPr>
          <a:xfrm>
            <a:off x="762000" y="5105400"/>
            <a:ext cx="3429000" cy="1166473"/>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L1.grid()</a:t>
            </a:r>
          </a:p>
          <a:p>
            <a:pPr eaLnBrk="1" hangingPunct="1">
              <a:lnSpc>
                <a:spcPct val="90000"/>
              </a:lnSpc>
              <a:spcBef>
                <a:spcPts val="200"/>
              </a:spcBef>
              <a:buNone/>
            </a:pPr>
            <a:r>
              <a:rPr lang="en-US" dirty="0">
                <a:latin typeface="Calibri" pitchFamily="34" charset="0"/>
              </a:rPr>
              <a:t>L2.grid(row=0,column=1)</a:t>
            </a:r>
          </a:p>
          <a:p>
            <a:pPr eaLnBrk="1" hangingPunct="1">
              <a:lnSpc>
                <a:spcPct val="90000"/>
              </a:lnSpc>
              <a:spcBef>
                <a:spcPts val="200"/>
              </a:spcBef>
              <a:buNone/>
            </a:pPr>
            <a:r>
              <a:rPr lang="en-US" dirty="0">
                <a:latin typeface="Calibri" pitchFamily="34" charset="0"/>
              </a:rPr>
              <a:t>L3.grid(column=0, </a:t>
            </a:r>
            <a:r>
              <a:rPr lang="en-US" dirty="0" err="1">
                <a:latin typeface="Calibri" pitchFamily="34" charset="0"/>
              </a:rPr>
              <a:t>columnspan</a:t>
            </a:r>
            <a:r>
              <a:rPr lang="en-US" dirty="0">
                <a:latin typeface="Calibri" pitchFamily="34" charset="0"/>
              </a:rPr>
              <a:t>=2)</a:t>
            </a:r>
          </a:p>
          <a:p>
            <a:pPr eaLnBrk="1" hangingPunct="1">
              <a:lnSpc>
                <a:spcPct val="90000"/>
              </a:lnSpc>
              <a:spcBef>
                <a:spcPts val="200"/>
              </a:spcBef>
              <a:buNone/>
            </a:pPr>
            <a:r>
              <a:rPr lang="en-US" dirty="0">
                <a:latin typeface="Calibri" pitchFamily="34" charset="0"/>
              </a:rPr>
              <a:t>L4.grid(row=1,column=2)</a:t>
            </a:r>
          </a:p>
        </p:txBody>
      </p:sp>
      <p:pic>
        <p:nvPicPr>
          <p:cNvPr id="12" name="Picture 11" descr="Capture5.PNG"/>
          <p:cNvPicPr>
            <a:picLocks noChangeAspect="1"/>
          </p:cNvPicPr>
          <p:nvPr/>
        </p:nvPicPr>
        <p:blipFill>
          <a:blip r:embed="rId2" cstate="print"/>
          <a:stretch>
            <a:fillRect/>
          </a:stretch>
        </p:blipFill>
        <p:spPr>
          <a:xfrm>
            <a:off x="4916871" y="2667000"/>
            <a:ext cx="3055573" cy="914400"/>
          </a:xfrm>
          <a:prstGeom prst="rect">
            <a:avLst/>
          </a:prstGeom>
        </p:spPr>
      </p:pic>
      <p:pic>
        <p:nvPicPr>
          <p:cNvPr id="13" name="Picture 12" descr="Capture6.PNG"/>
          <p:cNvPicPr>
            <a:picLocks noChangeAspect="1"/>
          </p:cNvPicPr>
          <p:nvPr/>
        </p:nvPicPr>
        <p:blipFill>
          <a:blip r:embed="rId3" cstate="print"/>
          <a:stretch>
            <a:fillRect/>
          </a:stretch>
        </p:blipFill>
        <p:spPr>
          <a:xfrm>
            <a:off x="4944196" y="3962400"/>
            <a:ext cx="3085398" cy="914400"/>
          </a:xfrm>
          <a:prstGeom prst="rect">
            <a:avLst/>
          </a:prstGeom>
        </p:spPr>
      </p:pic>
      <p:pic>
        <p:nvPicPr>
          <p:cNvPr id="14" name="Picture 13" descr="Capture7.PNG"/>
          <p:cNvPicPr>
            <a:picLocks noChangeAspect="1"/>
          </p:cNvPicPr>
          <p:nvPr/>
        </p:nvPicPr>
        <p:blipFill>
          <a:blip r:embed="rId4" cstate="print"/>
          <a:stretch>
            <a:fillRect/>
          </a:stretch>
        </p:blipFill>
        <p:spPr>
          <a:xfrm>
            <a:off x="4953000" y="5257800"/>
            <a:ext cx="3071832" cy="900847"/>
          </a:xfrm>
          <a:prstGeom prst="rect">
            <a:avLst/>
          </a:prstGeom>
        </p:spPr>
      </p:pic>
      <p:sp>
        <p:nvSpPr>
          <p:cNvPr id="15" name="Date Placeholder 14"/>
          <p:cNvSpPr>
            <a:spLocks noGrp="1"/>
          </p:cNvSpPr>
          <p:nvPr>
            <p:ph type="dt" sz="half" idx="10"/>
          </p:nvPr>
        </p:nvSpPr>
        <p:spPr/>
        <p:txBody>
          <a:bodyPr/>
          <a:lstStyle/>
          <a:p>
            <a:pPr>
              <a:defRPr/>
            </a:pPr>
            <a:r>
              <a:rPr lang="en-US"/>
              <a:t>© 2021 C. Nguyen </a:t>
            </a:r>
          </a:p>
        </p:txBody>
      </p:sp>
      <p:sp>
        <p:nvSpPr>
          <p:cNvPr id="16" name="Right Arrow 15"/>
          <p:cNvSpPr/>
          <p:nvPr/>
        </p:nvSpPr>
        <p:spPr>
          <a:xfrm>
            <a:off x="4343400" y="3048000"/>
            <a:ext cx="457200" cy="3048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343400" y="4267200"/>
            <a:ext cx="457200" cy="3048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343400" y="5562600"/>
            <a:ext cx="457200" cy="3048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grid</a:t>
            </a:r>
            <a:r>
              <a:rPr lang="en-US" sz="3200" dirty="0"/>
              <a:t> Method: Resize</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spcBef>
                <a:spcPts val="0"/>
              </a:spcBef>
            </a:pPr>
            <a:r>
              <a:rPr lang="en-US" sz="1800" dirty="0"/>
              <a:t>When the user has the option to resize a window, we usually want the cells in the window to also resize:</a:t>
            </a:r>
          </a:p>
          <a:p>
            <a:pPr eaLnBrk="1" hangingPunct="1">
              <a:spcBef>
                <a:spcPts val="0"/>
              </a:spcBef>
            </a:pPr>
            <a:endParaRPr lang="en-US" sz="1800" dirty="0"/>
          </a:p>
          <a:p>
            <a:pPr eaLnBrk="1" hangingPunct="1">
              <a:spcBef>
                <a:spcPts val="0"/>
              </a:spcBef>
              <a:buNone/>
            </a:pPr>
            <a:endParaRPr lang="en-US" sz="1800" dirty="0"/>
          </a:p>
          <a:p>
            <a:pPr eaLnBrk="1" hangingPunct="1">
              <a:spcBef>
                <a:spcPts val="1200"/>
              </a:spcBef>
              <a:buNone/>
            </a:pPr>
            <a:r>
              <a:rPr lang="en-US" sz="1800" dirty="0"/>
              <a:t>	where:</a:t>
            </a:r>
          </a:p>
          <a:p>
            <a:pPr lvl="1" eaLnBrk="1" hangingPunct="1">
              <a:spcBef>
                <a:spcPts val="0"/>
              </a:spcBef>
            </a:pPr>
            <a:r>
              <a:rPr lang="en-US" sz="1800" dirty="0" err="1"/>
              <a:t>col_num</a:t>
            </a:r>
            <a:r>
              <a:rPr lang="en-US" sz="1800" dirty="0"/>
              <a:t> or </a:t>
            </a:r>
            <a:r>
              <a:rPr lang="en-US" sz="1800" dirty="0" err="1"/>
              <a:t>row_num</a:t>
            </a:r>
            <a:r>
              <a:rPr lang="en-US" sz="1800" dirty="0"/>
              <a:t> identifies the column or row that we want to resize.</a:t>
            </a:r>
          </a:p>
          <a:p>
            <a:pPr lvl="1" eaLnBrk="1" hangingPunct="1">
              <a:spcBef>
                <a:spcPts val="0"/>
              </a:spcBef>
            </a:pPr>
            <a:r>
              <a:rPr lang="en-US" sz="1800" dirty="0"/>
              <a:t>n is a number starting from 1. An n value of 0 is the default weight and means no resize of the row or column.</a:t>
            </a:r>
          </a:p>
          <a:p>
            <a:pPr lvl="1" eaLnBrk="1" hangingPunct="1">
              <a:spcBef>
                <a:spcPts val="0"/>
              </a:spcBef>
            </a:pPr>
            <a:r>
              <a:rPr lang="en-US" sz="1800" dirty="0"/>
              <a:t>If only one row or one column needs to be resized, then n is 1.</a:t>
            </a:r>
          </a:p>
          <a:p>
            <a:pPr lvl="1" eaLnBrk="1" hangingPunct="1">
              <a:spcBef>
                <a:spcPts val="0"/>
              </a:spcBef>
            </a:pPr>
            <a:r>
              <a:rPr lang="en-US" sz="1800" dirty="0"/>
              <a:t>If 2 or more rows or columns need to be resized, then the row or column with the higher weight will expand or contract at a faster pace than the other rows or columns. To have 2 or more columns resized at the same pace, use the same value for n.</a:t>
            </a:r>
          </a:p>
          <a:p>
            <a:pPr eaLnBrk="1" hangingPunct="1">
              <a:spcBef>
                <a:spcPts val="600"/>
              </a:spcBef>
            </a:pPr>
            <a:r>
              <a:rPr lang="en-US" sz="1800" dirty="0"/>
              <a:t>The sticky argument is used to expand the size of the component in the cell when a cell is resized:</a:t>
            </a:r>
          </a:p>
          <a:p>
            <a:pPr eaLnBrk="1" hangingPunct="1">
              <a:spcBef>
                <a:spcPts val="0"/>
              </a:spcBef>
            </a:pPr>
            <a:endParaRPr lang="en-US" sz="1800" dirty="0"/>
          </a:p>
          <a:p>
            <a:pPr eaLnBrk="1" hangingPunct="1">
              <a:spcBef>
                <a:spcPts val="0"/>
              </a:spcBef>
            </a:pPr>
            <a:endParaRPr lang="en-US" sz="1800" dirty="0"/>
          </a:p>
          <a:p>
            <a:pPr eaLnBrk="1" hangingPunct="1"/>
            <a:endParaRPr lang="en-US" sz="1800" dirty="0"/>
          </a:p>
          <a:p>
            <a:pPr eaLnBrk="1" hangingPunct="1">
              <a:lnSpc>
                <a:spcPct val="80000"/>
              </a:lnSpc>
            </a:pPr>
            <a:endParaRPr lang="en-US" sz="1800" dirty="0"/>
          </a:p>
          <a:p>
            <a:pPr eaLnBrk="1" hangingPunct="1">
              <a:lnSpc>
                <a:spcPct val="80000"/>
              </a:lnSpc>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12</a:t>
            </a:fld>
            <a:endParaRPr lang="en-US" dirty="0"/>
          </a:p>
        </p:txBody>
      </p:sp>
      <p:sp>
        <p:nvSpPr>
          <p:cNvPr id="10" name="TextBox 9"/>
          <p:cNvSpPr txBox="1"/>
          <p:nvPr/>
        </p:nvSpPr>
        <p:spPr>
          <a:xfrm>
            <a:off x="2362200" y="1219200"/>
            <a:ext cx="4419600" cy="369332"/>
          </a:xfrm>
          <a:prstGeom prst="rect">
            <a:avLst/>
          </a:prstGeom>
          <a:solidFill>
            <a:schemeClr val="bg1">
              <a:lumMod val="85000"/>
            </a:schemeClr>
          </a:solidFill>
        </p:spPr>
        <p:txBody>
          <a:bodyPr wrap="square" rtlCol="0">
            <a:spAutoFit/>
          </a:bodyPr>
          <a:lstStyle/>
          <a:p>
            <a:r>
              <a:rPr lang="en-US" dirty="0"/>
              <a:t> </a:t>
            </a:r>
            <a:r>
              <a:rPr lang="en-US" dirty="0" err="1">
                <a:solidFill>
                  <a:srgbClr val="0070C0"/>
                </a:solidFill>
                <a:latin typeface="Calibri" pitchFamily="34" charset="0"/>
              </a:rPr>
              <a:t>grid_columnconfigure</a:t>
            </a:r>
            <a:r>
              <a:rPr lang="en-US" dirty="0">
                <a:solidFill>
                  <a:srgbClr val="0070C0"/>
                </a:solidFill>
                <a:latin typeface="Calibri" pitchFamily="34" charset="0"/>
              </a:rPr>
              <a:t>(</a:t>
            </a:r>
            <a:r>
              <a:rPr lang="en-US" dirty="0" err="1">
                <a:latin typeface="Calibri" pitchFamily="34" charset="0"/>
              </a:rPr>
              <a:t>col_num</a:t>
            </a:r>
            <a:r>
              <a:rPr lang="en-US" dirty="0">
                <a:solidFill>
                  <a:srgbClr val="0070C0"/>
                </a:solidFill>
                <a:latin typeface="Calibri" pitchFamily="34" charset="0"/>
              </a:rPr>
              <a:t>, weight=</a:t>
            </a:r>
            <a:r>
              <a:rPr lang="en-US" dirty="0">
                <a:latin typeface="Calibri" pitchFamily="34" charset="0"/>
              </a:rPr>
              <a:t>n</a:t>
            </a:r>
            <a:r>
              <a:rPr lang="en-US" dirty="0">
                <a:solidFill>
                  <a:srgbClr val="0070C0"/>
                </a:solidFill>
                <a:latin typeface="Calibri" pitchFamily="34" charset="0"/>
              </a:rPr>
              <a:t>)</a:t>
            </a:r>
          </a:p>
        </p:txBody>
      </p:sp>
      <p:sp>
        <p:nvSpPr>
          <p:cNvPr id="12" name="TextBox 11"/>
          <p:cNvSpPr txBox="1"/>
          <p:nvPr/>
        </p:nvSpPr>
        <p:spPr>
          <a:xfrm>
            <a:off x="838200" y="5029200"/>
            <a:ext cx="7543800" cy="646331"/>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grid(row=</a:t>
            </a:r>
            <a:r>
              <a:rPr lang="en-US" dirty="0">
                <a:latin typeface="Calibri" pitchFamily="34" charset="0"/>
              </a:rPr>
              <a:t>n</a:t>
            </a:r>
            <a:r>
              <a:rPr lang="en-US" dirty="0">
                <a:solidFill>
                  <a:srgbClr val="0070C0"/>
                </a:solidFill>
                <a:latin typeface="Calibri" pitchFamily="34" charset="0"/>
              </a:rPr>
              <a:t>, column=</a:t>
            </a:r>
            <a:r>
              <a:rPr lang="en-US" dirty="0">
                <a:latin typeface="Calibri" pitchFamily="34" charset="0"/>
              </a:rPr>
              <a:t>m</a:t>
            </a:r>
            <a:r>
              <a:rPr lang="en-US" dirty="0">
                <a:solidFill>
                  <a:srgbClr val="0070C0"/>
                </a:solidFill>
                <a:latin typeface="Calibri" pitchFamily="34" charset="0"/>
              </a:rPr>
              <a:t>, sticky=‘</a:t>
            </a:r>
            <a:r>
              <a:rPr lang="en-US" dirty="0">
                <a:latin typeface="Calibri" pitchFamily="34" charset="0"/>
              </a:rPr>
              <a:t>we</a:t>
            </a:r>
            <a:r>
              <a:rPr lang="en-US" dirty="0">
                <a:solidFill>
                  <a:srgbClr val="0070C0"/>
                </a:solidFill>
                <a:latin typeface="Calibri" pitchFamily="34" charset="0"/>
              </a:rPr>
              <a:t>’)</a:t>
            </a:r>
            <a:r>
              <a:rPr lang="en-US" dirty="0">
                <a:latin typeface="Calibri" pitchFamily="34" charset="0"/>
              </a:rPr>
              <a:t>	# expand the component size</a:t>
            </a:r>
            <a:br>
              <a:rPr lang="en-US" dirty="0">
                <a:latin typeface="Calibri" pitchFamily="34" charset="0"/>
              </a:rPr>
            </a:br>
            <a:r>
              <a:rPr lang="en-US" dirty="0">
                <a:latin typeface="Calibri" pitchFamily="34" charset="0"/>
              </a:rPr>
              <a:t>				# left-right to match cell resize</a:t>
            </a:r>
          </a:p>
        </p:txBody>
      </p:sp>
      <p:sp>
        <p:nvSpPr>
          <p:cNvPr id="13" name="TextBox 12"/>
          <p:cNvSpPr txBox="1"/>
          <p:nvPr/>
        </p:nvSpPr>
        <p:spPr>
          <a:xfrm>
            <a:off x="2362200" y="1676400"/>
            <a:ext cx="4419600" cy="369332"/>
          </a:xfrm>
          <a:prstGeom prst="rect">
            <a:avLst/>
          </a:prstGeom>
          <a:solidFill>
            <a:schemeClr val="bg1">
              <a:lumMod val="85000"/>
            </a:schemeClr>
          </a:solidFill>
        </p:spPr>
        <p:txBody>
          <a:bodyPr wrap="square" rtlCol="0">
            <a:spAutoFit/>
          </a:bodyPr>
          <a:lstStyle/>
          <a:p>
            <a:r>
              <a:rPr lang="en-US" dirty="0"/>
              <a:t> </a:t>
            </a:r>
            <a:r>
              <a:rPr lang="en-US" dirty="0" err="1">
                <a:solidFill>
                  <a:srgbClr val="0070C0"/>
                </a:solidFill>
                <a:latin typeface="Calibri" pitchFamily="34" charset="0"/>
              </a:rPr>
              <a:t>grid_rowconfigure</a:t>
            </a:r>
            <a:r>
              <a:rPr lang="en-US" dirty="0">
                <a:solidFill>
                  <a:srgbClr val="0070C0"/>
                </a:solidFill>
                <a:latin typeface="Calibri" pitchFamily="34" charset="0"/>
              </a:rPr>
              <a:t>(</a:t>
            </a:r>
            <a:r>
              <a:rPr lang="en-US" dirty="0" err="1">
                <a:latin typeface="Calibri" pitchFamily="34" charset="0"/>
              </a:rPr>
              <a:t>row_num</a:t>
            </a:r>
            <a:r>
              <a:rPr lang="en-US" dirty="0">
                <a:solidFill>
                  <a:srgbClr val="0070C0"/>
                </a:solidFill>
                <a:latin typeface="Calibri" pitchFamily="34" charset="0"/>
              </a:rPr>
              <a:t>, weight=</a:t>
            </a:r>
            <a:r>
              <a:rPr lang="en-US" dirty="0">
                <a:latin typeface="Calibri" pitchFamily="34" charset="0"/>
              </a:rPr>
              <a:t>n</a:t>
            </a:r>
            <a:r>
              <a:rPr lang="en-US" dirty="0">
                <a:solidFill>
                  <a:srgbClr val="0070C0"/>
                </a:solidFill>
                <a:latin typeface="Calibri" pitchFamily="34" charset="0"/>
              </a:rPr>
              <a:t>)</a:t>
            </a:r>
          </a:p>
        </p:txBody>
      </p:sp>
      <p:sp>
        <p:nvSpPr>
          <p:cNvPr id="14" name="TextBox 13"/>
          <p:cNvSpPr txBox="1"/>
          <p:nvPr/>
        </p:nvSpPr>
        <p:spPr>
          <a:xfrm>
            <a:off x="838200" y="5715000"/>
            <a:ext cx="7543800" cy="646331"/>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grid(row=</a:t>
            </a:r>
            <a:r>
              <a:rPr lang="en-US" dirty="0">
                <a:latin typeface="Calibri" pitchFamily="34" charset="0"/>
              </a:rPr>
              <a:t>n</a:t>
            </a:r>
            <a:r>
              <a:rPr lang="en-US" dirty="0">
                <a:solidFill>
                  <a:srgbClr val="0070C0"/>
                </a:solidFill>
                <a:latin typeface="Calibri" pitchFamily="34" charset="0"/>
              </a:rPr>
              <a:t>, column=</a:t>
            </a:r>
            <a:r>
              <a:rPr lang="en-US" dirty="0">
                <a:latin typeface="Calibri" pitchFamily="34" charset="0"/>
              </a:rPr>
              <a:t>m</a:t>
            </a:r>
            <a:r>
              <a:rPr lang="en-US" dirty="0">
                <a:solidFill>
                  <a:srgbClr val="0070C0"/>
                </a:solidFill>
                <a:latin typeface="Calibri" pitchFamily="34" charset="0"/>
              </a:rPr>
              <a:t>, sticky=‘</a:t>
            </a:r>
            <a:r>
              <a:rPr lang="en-US" dirty="0">
                <a:latin typeface="Calibri" pitchFamily="34" charset="0"/>
              </a:rPr>
              <a:t>ns</a:t>
            </a:r>
            <a:r>
              <a:rPr lang="en-US" dirty="0">
                <a:solidFill>
                  <a:srgbClr val="0070C0"/>
                </a:solidFill>
                <a:latin typeface="Calibri" pitchFamily="34" charset="0"/>
              </a:rPr>
              <a:t>’)	</a:t>
            </a:r>
            <a:r>
              <a:rPr lang="en-US" dirty="0">
                <a:latin typeface="Calibri" pitchFamily="34" charset="0"/>
              </a:rPr>
              <a:t># expand the component size</a:t>
            </a:r>
            <a:br>
              <a:rPr lang="en-US" dirty="0">
                <a:latin typeface="Calibri" pitchFamily="34" charset="0"/>
              </a:rPr>
            </a:br>
            <a:r>
              <a:rPr lang="en-US" dirty="0">
                <a:latin typeface="Calibri" pitchFamily="34" charset="0"/>
              </a:rPr>
              <a:t>                                                              	# top-bottom to match cell resize</a:t>
            </a:r>
          </a:p>
        </p:txBody>
      </p:sp>
      <p:sp>
        <p:nvSpPr>
          <p:cNvPr id="9" name="Date Placeholder 8"/>
          <p:cNvSpPr>
            <a:spLocks noGrp="1"/>
          </p:cNvSpPr>
          <p:nvPr>
            <p:ph type="dt" sz="half" idx="10"/>
          </p:nvPr>
        </p:nvSpPr>
        <p:spPr/>
        <p:txBody>
          <a:bodyPr/>
          <a:lstStyle/>
          <a:p>
            <a:pPr>
              <a:defRPr/>
            </a:pPr>
            <a:r>
              <a:rPr lang="en-US"/>
              <a:t>© 2021 C. Nguyen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Example of Resize</a:t>
            </a:r>
          </a:p>
        </p:txBody>
      </p:sp>
      <p:sp>
        <p:nvSpPr>
          <p:cNvPr id="3075" name="Rectangle 3"/>
          <p:cNvSpPr>
            <a:spLocks noGrp="1" noChangeArrowheads="1"/>
          </p:cNvSpPr>
          <p:nvPr>
            <p:ph type="body" idx="1"/>
          </p:nvPr>
        </p:nvSpPr>
        <p:spPr>
          <a:xfrm>
            <a:off x="457200" y="609600"/>
            <a:ext cx="8153400" cy="5791200"/>
          </a:xfrm>
        </p:spPr>
        <p:txBody>
          <a:bodyPr/>
          <a:lstStyle/>
          <a:p>
            <a:pPr eaLnBrk="1" hangingPunct="1">
              <a:spcBef>
                <a:spcPts val="432"/>
              </a:spcBef>
            </a:pPr>
            <a:r>
              <a:rPr lang="en-US" sz="1800" dirty="0">
                <a:latin typeface="Calibri" pitchFamily="34" charset="0"/>
              </a:rPr>
              <a:t>We have the same 4 colored labels and their locations in the default window size:</a:t>
            </a:r>
          </a:p>
          <a:p>
            <a:pPr eaLnBrk="1" hangingPunct="1">
              <a:spcBef>
                <a:spcPts val="432"/>
              </a:spcBef>
            </a:pPr>
            <a:endParaRPr lang="en-US" sz="1800" dirty="0">
              <a:latin typeface="Calibri" pitchFamily="34" charset="0"/>
            </a:endParaRPr>
          </a:p>
          <a:p>
            <a:pPr eaLnBrk="1" hangingPunct="1">
              <a:spcBef>
                <a:spcPts val="432"/>
              </a:spcBef>
            </a:pPr>
            <a:endParaRPr lang="en-US" sz="1800" dirty="0">
              <a:latin typeface="Calibri" pitchFamily="34" charset="0"/>
            </a:endParaRPr>
          </a:p>
          <a:p>
            <a:pPr eaLnBrk="1" hangingPunct="1">
              <a:spcBef>
                <a:spcPts val="0"/>
              </a:spcBef>
              <a:buNone/>
            </a:pPr>
            <a:endParaRPr lang="en-US" sz="1800" dirty="0">
              <a:latin typeface="Calibri" pitchFamily="34" charset="0"/>
            </a:endParaRPr>
          </a:p>
          <a:p>
            <a:pPr eaLnBrk="1" hangingPunct="1">
              <a:spcBef>
                <a:spcPts val="0"/>
              </a:spcBef>
              <a:buNone/>
            </a:pPr>
            <a:endParaRPr lang="en-US" sz="1800" dirty="0">
              <a:latin typeface="Calibri" pitchFamily="34" charset="0"/>
            </a:endParaRPr>
          </a:p>
          <a:p>
            <a:pPr eaLnBrk="1" hangingPunct="1">
              <a:spcBef>
                <a:spcPts val="600"/>
              </a:spcBef>
            </a:pPr>
            <a:r>
              <a:rPr lang="en-US" sz="1800" dirty="0">
                <a:latin typeface="Calibri" pitchFamily="34" charset="0"/>
              </a:rPr>
              <a:t>The following ways resize some of the labels in an expanded windows:</a:t>
            </a: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1200"/>
              </a:spcBef>
              <a:buNone/>
            </a:pPr>
            <a:endParaRPr lang="en-US" sz="1800" dirty="0"/>
          </a:p>
          <a:p>
            <a:pPr eaLnBrk="1" hangingPunct="1">
              <a:spcBef>
                <a:spcPts val="1200"/>
              </a:spcBef>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13</a:t>
            </a:fld>
            <a:endParaRPr lang="en-US" dirty="0"/>
          </a:p>
        </p:txBody>
      </p:sp>
      <p:sp>
        <p:nvSpPr>
          <p:cNvPr id="7" name="TextBox 6"/>
          <p:cNvSpPr txBox="1"/>
          <p:nvPr/>
        </p:nvSpPr>
        <p:spPr>
          <a:xfrm>
            <a:off x="762000" y="914400"/>
            <a:ext cx="3505200" cy="1166473"/>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L1.grid()</a:t>
            </a:r>
          </a:p>
          <a:p>
            <a:pPr eaLnBrk="1" hangingPunct="1">
              <a:lnSpc>
                <a:spcPct val="90000"/>
              </a:lnSpc>
              <a:spcBef>
                <a:spcPts val="200"/>
              </a:spcBef>
              <a:buNone/>
            </a:pPr>
            <a:r>
              <a:rPr lang="en-US" dirty="0">
                <a:latin typeface="Calibri" pitchFamily="34" charset="0"/>
              </a:rPr>
              <a:t>L2.grid(row=0,column=1)</a:t>
            </a:r>
          </a:p>
          <a:p>
            <a:pPr eaLnBrk="1" hangingPunct="1">
              <a:lnSpc>
                <a:spcPct val="90000"/>
              </a:lnSpc>
              <a:spcBef>
                <a:spcPts val="200"/>
              </a:spcBef>
              <a:buNone/>
            </a:pPr>
            <a:r>
              <a:rPr lang="en-US" dirty="0">
                <a:latin typeface="Calibri" pitchFamily="34" charset="0"/>
              </a:rPr>
              <a:t>L3.grid(column=0, </a:t>
            </a:r>
            <a:r>
              <a:rPr lang="en-US" dirty="0" err="1">
                <a:latin typeface="Calibri" pitchFamily="34" charset="0"/>
              </a:rPr>
              <a:t>columnspan</a:t>
            </a:r>
            <a:r>
              <a:rPr lang="en-US" dirty="0">
                <a:latin typeface="Calibri" pitchFamily="34" charset="0"/>
              </a:rPr>
              <a:t>=2)</a:t>
            </a:r>
          </a:p>
          <a:p>
            <a:pPr eaLnBrk="1" hangingPunct="1">
              <a:lnSpc>
                <a:spcPct val="90000"/>
              </a:lnSpc>
              <a:spcBef>
                <a:spcPts val="200"/>
              </a:spcBef>
              <a:buNone/>
            </a:pPr>
            <a:r>
              <a:rPr lang="en-US" dirty="0">
                <a:latin typeface="Calibri" pitchFamily="34" charset="0"/>
              </a:rPr>
              <a:t>L4.grid(row=1,column=2)</a:t>
            </a:r>
          </a:p>
        </p:txBody>
      </p:sp>
      <p:sp>
        <p:nvSpPr>
          <p:cNvPr id="10" name="TextBox 9"/>
          <p:cNvSpPr txBox="1"/>
          <p:nvPr/>
        </p:nvSpPr>
        <p:spPr>
          <a:xfrm>
            <a:off x="609600" y="2514600"/>
            <a:ext cx="3962400" cy="891526"/>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 adding to the original code above :</a:t>
            </a:r>
          </a:p>
          <a:p>
            <a:pPr eaLnBrk="1" hangingPunct="1">
              <a:lnSpc>
                <a:spcPct val="90000"/>
              </a:lnSpc>
              <a:spcBef>
                <a:spcPts val="200"/>
              </a:spcBef>
              <a:buNone/>
            </a:pPr>
            <a:r>
              <a:rPr lang="en-US" dirty="0" err="1">
                <a:latin typeface="Calibri" pitchFamily="34" charset="0"/>
              </a:rPr>
              <a:t>win.grid_columnconfigure</a:t>
            </a:r>
            <a:r>
              <a:rPr lang="en-US" dirty="0">
                <a:latin typeface="Calibri" pitchFamily="34" charset="0"/>
              </a:rPr>
              <a:t>(1, weight=1)</a:t>
            </a:r>
          </a:p>
          <a:p>
            <a:pPr eaLnBrk="1" hangingPunct="1">
              <a:lnSpc>
                <a:spcPct val="90000"/>
              </a:lnSpc>
              <a:spcBef>
                <a:spcPts val="200"/>
              </a:spcBef>
              <a:buNone/>
            </a:pPr>
            <a:r>
              <a:rPr lang="en-US" dirty="0">
                <a:latin typeface="Calibri" pitchFamily="34" charset="0"/>
              </a:rPr>
              <a:t>        # column 1 expands with window</a:t>
            </a:r>
          </a:p>
        </p:txBody>
      </p:sp>
      <p:sp>
        <p:nvSpPr>
          <p:cNvPr id="11" name="TextBox 10"/>
          <p:cNvSpPr txBox="1"/>
          <p:nvPr/>
        </p:nvSpPr>
        <p:spPr>
          <a:xfrm>
            <a:off x="609600" y="4648200"/>
            <a:ext cx="7772400" cy="891526"/>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 adding to the original code above:</a:t>
            </a:r>
          </a:p>
          <a:p>
            <a:pPr eaLnBrk="1" hangingPunct="1">
              <a:lnSpc>
                <a:spcPct val="90000"/>
              </a:lnSpc>
              <a:spcBef>
                <a:spcPts val="200"/>
              </a:spcBef>
              <a:buNone/>
            </a:pPr>
            <a:r>
              <a:rPr lang="en-US" dirty="0" err="1">
                <a:latin typeface="Calibri" pitchFamily="34" charset="0"/>
              </a:rPr>
              <a:t>win.grid_columnconfigure</a:t>
            </a:r>
            <a:r>
              <a:rPr lang="en-US" dirty="0">
                <a:latin typeface="Calibri" pitchFamily="34" charset="0"/>
              </a:rPr>
              <a:t>(0, weight=1)        # column 0 expands at slower rate</a:t>
            </a:r>
          </a:p>
          <a:p>
            <a:pPr eaLnBrk="1" hangingPunct="1">
              <a:lnSpc>
                <a:spcPct val="90000"/>
              </a:lnSpc>
              <a:spcBef>
                <a:spcPts val="200"/>
              </a:spcBef>
              <a:buNone/>
            </a:pPr>
            <a:r>
              <a:rPr lang="en-US" dirty="0" err="1">
                <a:latin typeface="Calibri" pitchFamily="34" charset="0"/>
              </a:rPr>
              <a:t>win.grid_columnconfigure</a:t>
            </a:r>
            <a:r>
              <a:rPr lang="en-US" dirty="0">
                <a:latin typeface="Calibri" pitchFamily="34" charset="0"/>
              </a:rPr>
              <a:t>(3, weight=2)        # column 2 expands at faster rate</a:t>
            </a:r>
          </a:p>
        </p:txBody>
      </p:sp>
      <p:pic>
        <p:nvPicPr>
          <p:cNvPr id="15" name="Picture 14" descr="Capture7.PNG"/>
          <p:cNvPicPr>
            <a:picLocks noChangeAspect="1"/>
          </p:cNvPicPr>
          <p:nvPr/>
        </p:nvPicPr>
        <p:blipFill>
          <a:blip r:embed="rId2" cstate="print"/>
          <a:stretch>
            <a:fillRect/>
          </a:stretch>
        </p:blipFill>
        <p:spPr>
          <a:xfrm>
            <a:off x="4876801" y="1066800"/>
            <a:ext cx="3047999" cy="893857"/>
          </a:xfrm>
          <a:prstGeom prst="rect">
            <a:avLst/>
          </a:prstGeom>
        </p:spPr>
      </p:pic>
      <p:pic>
        <p:nvPicPr>
          <p:cNvPr id="16" name="Picture 15" descr="Capture8.PNG"/>
          <p:cNvPicPr>
            <a:picLocks noChangeAspect="1"/>
          </p:cNvPicPr>
          <p:nvPr/>
        </p:nvPicPr>
        <p:blipFill>
          <a:blip r:embed="rId3" cstate="print"/>
          <a:stretch>
            <a:fillRect/>
          </a:stretch>
        </p:blipFill>
        <p:spPr>
          <a:xfrm>
            <a:off x="4876800" y="2514600"/>
            <a:ext cx="3733800" cy="890427"/>
          </a:xfrm>
          <a:prstGeom prst="rect">
            <a:avLst/>
          </a:prstGeom>
        </p:spPr>
      </p:pic>
      <p:sp>
        <p:nvSpPr>
          <p:cNvPr id="17" name="TextBox 16"/>
          <p:cNvSpPr txBox="1"/>
          <p:nvPr/>
        </p:nvSpPr>
        <p:spPr>
          <a:xfrm>
            <a:off x="609600" y="3581400"/>
            <a:ext cx="3962400" cy="891526"/>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 adding to the original code above :</a:t>
            </a:r>
          </a:p>
          <a:p>
            <a:pPr eaLnBrk="1" hangingPunct="1">
              <a:lnSpc>
                <a:spcPct val="90000"/>
              </a:lnSpc>
              <a:spcBef>
                <a:spcPts val="200"/>
              </a:spcBef>
              <a:buNone/>
            </a:pPr>
            <a:r>
              <a:rPr lang="en-US" dirty="0" err="1">
                <a:latin typeface="Calibri" pitchFamily="34" charset="0"/>
              </a:rPr>
              <a:t>win.grid_columnconfigure</a:t>
            </a:r>
            <a:r>
              <a:rPr lang="en-US" dirty="0">
                <a:latin typeface="Calibri" pitchFamily="34" charset="0"/>
              </a:rPr>
              <a:t>(0, weight=1)</a:t>
            </a:r>
          </a:p>
          <a:p>
            <a:pPr eaLnBrk="1" hangingPunct="1">
              <a:lnSpc>
                <a:spcPct val="90000"/>
              </a:lnSpc>
              <a:spcBef>
                <a:spcPts val="200"/>
              </a:spcBef>
              <a:buNone/>
            </a:pPr>
            <a:r>
              <a:rPr lang="en-US" dirty="0">
                <a:latin typeface="Calibri" pitchFamily="34" charset="0"/>
              </a:rPr>
              <a:t>        # column 0 expands with window</a:t>
            </a:r>
          </a:p>
        </p:txBody>
      </p:sp>
      <p:pic>
        <p:nvPicPr>
          <p:cNvPr id="19" name="Picture 18" descr="Capture9.PNG"/>
          <p:cNvPicPr>
            <a:picLocks noChangeAspect="1"/>
          </p:cNvPicPr>
          <p:nvPr/>
        </p:nvPicPr>
        <p:blipFill>
          <a:blip r:embed="rId4" cstate="print"/>
          <a:stretch>
            <a:fillRect/>
          </a:stretch>
        </p:blipFill>
        <p:spPr>
          <a:xfrm>
            <a:off x="4876800" y="3581400"/>
            <a:ext cx="3733800" cy="914503"/>
          </a:xfrm>
          <a:prstGeom prst="rect">
            <a:avLst/>
          </a:prstGeom>
        </p:spPr>
      </p:pic>
      <p:pic>
        <p:nvPicPr>
          <p:cNvPr id="20" name="Picture 19" descr="Capture10.PNG"/>
          <p:cNvPicPr>
            <a:picLocks noChangeAspect="1"/>
          </p:cNvPicPr>
          <p:nvPr/>
        </p:nvPicPr>
        <p:blipFill>
          <a:blip r:embed="rId5" cstate="print"/>
          <a:stretch>
            <a:fillRect/>
          </a:stretch>
        </p:blipFill>
        <p:spPr>
          <a:xfrm>
            <a:off x="2667000" y="5562600"/>
            <a:ext cx="4876800" cy="854987"/>
          </a:xfrm>
          <a:prstGeom prst="rect">
            <a:avLst/>
          </a:prstGeom>
        </p:spPr>
      </p:pic>
      <p:sp>
        <p:nvSpPr>
          <p:cNvPr id="13" name="Date Placeholder 12"/>
          <p:cNvSpPr>
            <a:spLocks noGrp="1"/>
          </p:cNvSpPr>
          <p:nvPr>
            <p:ph type="dt" sz="half" idx="10"/>
          </p:nvPr>
        </p:nvSpPr>
        <p:spPr/>
        <p:txBody>
          <a:bodyPr/>
          <a:lstStyle/>
          <a:p>
            <a:pPr>
              <a:defRPr/>
            </a:pPr>
            <a:r>
              <a:rPr lang="en-US"/>
              <a:t>© 2021 C. Nguyen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Example of Sticky</a:t>
            </a:r>
          </a:p>
        </p:txBody>
      </p:sp>
      <p:sp>
        <p:nvSpPr>
          <p:cNvPr id="3075" name="Rectangle 3"/>
          <p:cNvSpPr>
            <a:spLocks noGrp="1" noChangeArrowheads="1"/>
          </p:cNvSpPr>
          <p:nvPr>
            <p:ph type="body" idx="1"/>
          </p:nvPr>
        </p:nvSpPr>
        <p:spPr>
          <a:xfrm>
            <a:off x="457200" y="609600"/>
            <a:ext cx="8153400" cy="5791200"/>
          </a:xfrm>
        </p:spPr>
        <p:txBody>
          <a:bodyPr/>
          <a:lstStyle/>
          <a:p>
            <a:pPr eaLnBrk="1" hangingPunct="1">
              <a:spcBef>
                <a:spcPts val="432"/>
              </a:spcBef>
            </a:pPr>
            <a:r>
              <a:rPr lang="en-US" sz="1800" dirty="0">
                <a:latin typeface="Calibri" pitchFamily="34" charset="0"/>
              </a:rPr>
              <a:t>We have the same 4 colored labels and their locations in the expanded window:</a:t>
            </a:r>
          </a:p>
          <a:p>
            <a:pPr eaLnBrk="1" hangingPunct="1">
              <a:spcBef>
                <a:spcPts val="432"/>
              </a:spcBef>
            </a:pPr>
            <a:endParaRPr lang="en-US" sz="1800" dirty="0">
              <a:latin typeface="Calibri" pitchFamily="34" charset="0"/>
            </a:endParaRPr>
          </a:p>
          <a:p>
            <a:pPr eaLnBrk="1" hangingPunct="1">
              <a:spcBef>
                <a:spcPts val="432"/>
              </a:spcBef>
            </a:pPr>
            <a:endParaRPr lang="en-US" sz="1800" dirty="0">
              <a:latin typeface="Calibri" pitchFamily="34" charset="0"/>
            </a:endParaRPr>
          </a:p>
          <a:p>
            <a:pPr eaLnBrk="1" hangingPunct="1">
              <a:spcBef>
                <a:spcPts val="432"/>
              </a:spcBef>
            </a:pPr>
            <a:endParaRPr lang="en-US" sz="1800" dirty="0">
              <a:latin typeface="Calibri" pitchFamily="34" charset="0"/>
            </a:endParaRPr>
          </a:p>
          <a:p>
            <a:pPr eaLnBrk="1" hangingPunct="1">
              <a:spcBef>
                <a:spcPts val="432"/>
              </a:spcBef>
            </a:pPr>
            <a:endParaRPr lang="en-US" sz="1800" dirty="0">
              <a:latin typeface="Calibri" pitchFamily="34" charset="0"/>
            </a:endParaRPr>
          </a:p>
          <a:p>
            <a:pPr eaLnBrk="1" hangingPunct="1">
              <a:spcBef>
                <a:spcPts val="432"/>
              </a:spcBef>
            </a:pPr>
            <a:endParaRPr lang="en-US" sz="1800" dirty="0">
              <a:latin typeface="Calibri" pitchFamily="34" charset="0"/>
            </a:endParaRPr>
          </a:p>
          <a:p>
            <a:pPr eaLnBrk="1" hangingPunct="1">
              <a:spcBef>
                <a:spcPts val="432"/>
              </a:spcBef>
            </a:pPr>
            <a:r>
              <a:rPr lang="en-US" sz="1800" dirty="0">
                <a:latin typeface="Calibri" pitchFamily="34" charset="0"/>
              </a:rPr>
              <a:t>By default the component is centered in a column or row, but we can set the sticky argument to put it in the ‘n’, ‘s’, ‘e’, ‘w’ position:</a:t>
            </a:r>
          </a:p>
          <a:p>
            <a:pPr eaLnBrk="1" hangingPunct="1">
              <a:spcBef>
                <a:spcPts val="432"/>
              </a:spcBef>
            </a:pPr>
            <a:endParaRPr lang="en-US" sz="1800" dirty="0">
              <a:latin typeface="Calibri" pitchFamily="34" charset="0"/>
            </a:endParaRPr>
          </a:p>
          <a:p>
            <a:pPr eaLnBrk="1" hangingPunct="1">
              <a:spcBef>
                <a:spcPts val="432"/>
              </a:spcBef>
            </a:pPr>
            <a:endParaRPr lang="en-US" sz="1800" dirty="0">
              <a:latin typeface="Calibri" pitchFamily="34" charset="0"/>
            </a:endParaRPr>
          </a:p>
          <a:p>
            <a:pPr eaLnBrk="1" hangingPunct="1">
              <a:spcBef>
                <a:spcPts val="0"/>
              </a:spcBef>
              <a:buNone/>
            </a:pPr>
            <a:endParaRPr lang="en-US" sz="1800" dirty="0">
              <a:latin typeface="Calibri" pitchFamily="34" charset="0"/>
            </a:endParaRPr>
          </a:p>
          <a:p>
            <a:pPr eaLnBrk="1" hangingPunct="1">
              <a:spcBef>
                <a:spcPts val="0"/>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1200"/>
              </a:spcBef>
              <a:buNone/>
            </a:pPr>
            <a:endParaRPr lang="en-US" sz="1800" dirty="0"/>
          </a:p>
          <a:p>
            <a:pPr eaLnBrk="1" hangingPunct="1">
              <a:spcBef>
                <a:spcPts val="1200"/>
              </a:spcBef>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14</a:t>
            </a:fld>
            <a:endParaRPr lang="en-US" dirty="0"/>
          </a:p>
        </p:txBody>
      </p:sp>
      <p:sp>
        <p:nvSpPr>
          <p:cNvPr id="7" name="TextBox 6"/>
          <p:cNvSpPr txBox="1"/>
          <p:nvPr/>
        </p:nvSpPr>
        <p:spPr>
          <a:xfrm>
            <a:off x="609600" y="990600"/>
            <a:ext cx="4114800" cy="1441420"/>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L1.grid()</a:t>
            </a:r>
          </a:p>
          <a:p>
            <a:pPr eaLnBrk="1" hangingPunct="1">
              <a:lnSpc>
                <a:spcPct val="90000"/>
              </a:lnSpc>
              <a:spcBef>
                <a:spcPts val="200"/>
              </a:spcBef>
              <a:buNone/>
            </a:pPr>
            <a:r>
              <a:rPr lang="en-US" dirty="0">
                <a:latin typeface="Calibri" pitchFamily="34" charset="0"/>
              </a:rPr>
              <a:t>L2.grid(row=0,column=1)</a:t>
            </a:r>
          </a:p>
          <a:p>
            <a:pPr eaLnBrk="1" hangingPunct="1">
              <a:lnSpc>
                <a:spcPct val="90000"/>
              </a:lnSpc>
              <a:spcBef>
                <a:spcPts val="200"/>
              </a:spcBef>
              <a:buNone/>
            </a:pPr>
            <a:r>
              <a:rPr lang="en-US" dirty="0">
                <a:latin typeface="Calibri" pitchFamily="34" charset="0"/>
              </a:rPr>
              <a:t>L3.grid(column=0, </a:t>
            </a:r>
            <a:r>
              <a:rPr lang="en-US" dirty="0" err="1">
                <a:latin typeface="Calibri" pitchFamily="34" charset="0"/>
              </a:rPr>
              <a:t>columnspan</a:t>
            </a:r>
            <a:r>
              <a:rPr lang="en-US" dirty="0">
                <a:latin typeface="Calibri" pitchFamily="34" charset="0"/>
              </a:rPr>
              <a:t>=2)</a:t>
            </a:r>
          </a:p>
          <a:p>
            <a:pPr eaLnBrk="1" hangingPunct="1">
              <a:lnSpc>
                <a:spcPct val="90000"/>
              </a:lnSpc>
              <a:spcBef>
                <a:spcPts val="200"/>
              </a:spcBef>
              <a:buNone/>
            </a:pPr>
            <a:r>
              <a:rPr lang="en-US" dirty="0">
                <a:latin typeface="Calibri" pitchFamily="34" charset="0"/>
              </a:rPr>
              <a:t>L4.grid(row=1,column=2)</a:t>
            </a:r>
          </a:p>
          <a:p>
            <a:pPr>
              <a:lnSpc>
                <a:spcPct val="90000"/>
              </a:lnSpc>
              <a:spcBef>
                <a:spcPts val="200"/>
              </a:spcBef>
            </a:pPr>
            <a:r>
              <a:rPr lang="en-US" dirty="0" err="1">
                <a:latin typeface="Calibri" pitchFamily="34" charset="0"/>
              </a:rPr>
              <a:t>win.grid_columnconfigure</a:t>
            </a:r>
            <a:r>
              <a:rPr lang="en-US" dirty="0">
                <a:latin typeface="Calibri" pitchFamily="34" charset="0"/>
              </a:rPr>
              <a:t>(1, weight=1)</a:t>
            </a:r>
          </a:p>
        </p:txBody>
      </p:sp>
      <p:sp>
        <p:nvSpPr>
          <p:cNvPr id="10" name="TextBox 9"/>
          <p:cNvSpPr txBox="1"/>
          <p:nvPr/>
        </p:nvSpPr>
        <p:spPr>
          <a:xfrm>
            <a:off x="609600" y="3200400"/>
            <a:ext cx="4495800" cy="616579"/>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 changing L3 in the original code above :</a:t>
            </a:r>
          </a:p>
          <a:p>
            <a:pPr eaLnBrk="1" hangingPunct="1">
              <a:lnSpc>
                <a:spcPct val="90000"/>
              </a:lnSpc>
              <a:spcBef>
                <a:spcPts val="200"/>
              </a:spcBef>
              <a:buNone/>
            </a:pPr>
            <a:r>
              <a:rPr lang="en-US" dirty="0">
                <a:latin typeface="Calibri" pitchFamily="34" charset="0"/>
              </a:rPr>
              <a:t>L3.grid(column=0, </a:t>
            </a:r>
            <a:r>
              <a:rPr lang="en-US" dirty="0" err="1">
                <a:latin typeface="Calibri" pitchFamily="34" charset="0"/>
              </a:rPr>
              <a:t>columnspan</a:t>
            </a:r>
            <a:r>
              <a:rPr lang="en-US" dirty="0">
                <a:latin typeface="Calibri" pitchFamily="34" charset="0"/>
              </a:rPr>
              <a:t>=2, sticky='e')</a:t>
            </a:r>
          </a:p>
        </p:txBody>
      </p:sp>
      <p:sp>
        <p:nvSpPr>
          <p:cNvPr id="17" name="TextBox 16"/>
          <p:cNvSpPr txBox="1"/>
          <p:nvPr/>
        </p:nvSpPr>
        <p:spPr>
          <a:xfrm>
            <a:off x="609600" y="4419600"/>
            <a:ext cx="4495800" cy="616579"/>
          </a:xfrm>
          <a:prstGeom prst="rect">
            <a:avLst/>
          </a:prstGeom>
          <a:solidFill>
            <a:schemeClr val="bg1">
              <a:lumMod val="85000"/>
            </a:schemeClr>
          </a:solidFill>
        </p:spPr>
        <p:txBody>
          <a:bodyPr wrap="square" rtlCol="0">
            <a:spAutoFit/>
          </a:bodyPr>
          <a:lstStyle/>
          <a:p>
            <a:pPr eaLnBrk="1" hangingPunct="1">
              <a:lnSpc>
                <a:spcPct val="90000"/>
              </a:lnSpc>
              <a:spcBef>
                <a:spcPts val="200"/>
              </a:spcBef>
              <a:buNone/>
            </a:pPr>
            <a:r>
              <a:rPr lang="en-US" dirty="0">
                <a:latin typeface="Calibri" pitchFamily="34" charset="0"/>
              </a:rPr>
              <a:t># changing L3 in the original code above :</a:t>
            </a:r>
          </a:p>
          <a:p>
            <a:pPr eaLnBrk="1" hangingPunct="1">
              <a:lnSpc>
                <a:spcPct val="90000"/>
              </a:lnSpc>
              <a:spcBef>
                <a:spcPts val="200"/>
              </a:spcBef>
              <a:buNone/>
            </a:pPr>
            <a:r>
              <a:rPr lang="en-US" dirty="0">
                <a:latin typeface="Calibri" pitchFamily="34" charset="0"/>
              </a:rPr>
              <a:t>L3.grid(column=0, </a:t>
            </a:r>
            <a:r>
              <a:rPr lang="en-US" dirty="0" err="1">
                <a:latin typeface="Calibri" pitchFamily="34" charset="0"/>
              </a:rPr>
              <a:t>columnspan</a:t>
            </a:r>
            <a:r>
              <a:rPr lang="en-US" dirty="0">
                <a:latin typeface="Calibri" pitchFamily="34" charset="0"/>
              </a:rPr>
              <a:t>=2, sticky=‘w')</a:t>
            </a:r>
          </a:p>
        </p:txBody>
      </p:sp>
      <p:pic>
        <p:nvPicPr>
          <p:cNvPr id="13" name="Picture 12" descr="Capture11.PNG"/>
          <p:cNvPicPr>
            <a:picLocks noChangeAspect="1"/>
          </p:cNvPicPr>
          <p:nvPr/>
        </p:nvPicPr>
        <p:blipFill>
          <a:blip r:embed="rId2" cstate="print"/>
          <a:stretch>
            <a:fillRect/>
          </a:stretch>
        </p:blipFill>
        <p:spPr>
          <a:xfrm>
            <a:off x="5486400" y="3200400"/>
            <a:ext cx="2999091" cy="893112"/>
          </a:xfrm>
          <a:prstGeom prst="rect">
            <a:avLst/>
          </a:prstGeom>
        </p:spPr>
      </p:pic>
      <p:pic>
        <p:nvPicPr>
          <p:cNvPr id="14" name="Picture 13" descr="Capture12.PNG"/>
          <p:cNvPicPr>
            <a:picLocks noChangeAspect="1"/>
          </p:cNvPicPr>
          <p:nvPr/>
        </p:nvPicPr>
        <p:blipFill>
          <a:blip r:embed="rId3" cstate="print"/>
          <a:stretch>
            <a:fillRect/>
          </a:stretch>
        </p:blipFill>
        <p:spPr>
          <a:xfrm>
            <a:off x="5486400" y="4419600"/>
            <a:ext cx="3015553" cy="870411"/>
          </a:xfrm>
          <a:prstGeom prst="rect">
            <a:avLst/>
          </a:prstGeom>
        </p:spPr>
      </p:pic>
      <p:pic>
        <p:nvPicPr>
          <p:cNvPr id="18" name="Picture 17" descr="Capture13.PNG"/>
          <p:cNvPicPr>
            <a:picLocks noChangeAspect="1"/>
          </p:cNvPicPr>
          <p:nvPr/>
        </p:nvPicPr>
        <p:blipFill>
          <a:blip r:embed="rId4" cstate="print"/>
          <a:stretch>
            <a:fillRect/>
          </a:stretch>
        </p:blipFill>
        <p:spPr>
          <a:xfrm>
            <a:off x="5486400" y="1066800"/>
            <a:ext cx="2928956" cy="870475"/>
          </a:xfrm>
          <a:prstGeom prst="rect">
            <a:avLst/>
          </a:prstGeom>
        </p:spPr>
      </p:pic>
      <p:sp>
        <p:nvSpPr>
          <p:cNvPr id="11" name="Date Placeholder 10"/>
          <p:cNvSpPr>
            <a:spLocks noGrp="1"/>
          </p:cNvSpPr>
          <p:nvPr>
            <p:ph type="dt" sz="half" idx="10"/>
          </p:nvPr>
        </p:nvSpPr>
        <p:spPr/>
        <p:txBody>
          <a:bodyPr/>
          <a:lstStyle/>
          <a:p>
            <a:pPr>
              <a:defRPr/>
            </a:pPr>
            <a:r>
              <a:rPr lang="en-US"/>
              <a:t>© 2021 C. Nguyen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err="1"/>
              <a:t>tkinter</a:t>
            </a:r>
            <a:r>
              <a:rPr lang="en-US" sz="3200" dirty="0"/>
              <a:t> Data Types</a:t>
            </a:r>
          </a:p>
        </p:txBody>
      </p:sp>
      <p:sp>
        <p:nvSpPr>
          <p:cNvPr id="3075" name="Rectangle 3"/>
          <p:cNvSpPr>
            <a:spLocks noGrp="1" noChangeArrowheads="1"/>
          </p:cNvSpPr>
          <p:nvPr>
            <p:ph type="body" idx="1"/>
          </p:nvPr>
        </p:nvSpPr>
        <p:spPr>
          <a:xfrm>
            <a:off x="457200" y="685800"/>
            <a:ext cx="8229600" cy="5715000"/>
          </a:xfrm>
        </p:spPr>
        <p:txBody>
          <a:bodyPr/>
          <a:lstStyle/>
          <a:p>
            <a:pPr eaLnBrk="1" hangingPunct="1"/>
            <a:r>
              <a:rPr lang="en-US" sz="1800" dirty="0"/>
              <a:t>Often we need to pass a Python data type to a </a:t>
            </a:r>
            <a:r>
              <a:rPr lang="en-US" sz="1800" dirty="0" err="1"/>
              <a:t>Tk</a:t>
            </a:r>
            <a:r>
              <a:rPr lang="en-US" sz="1800" dirty="0"/>
              <a:t> graphical component, which uses </a:t>
            </a:r>
            <a:r>
              <a:rPr lang="en-US" sz="1800" dirty="0" err="1"/>
              <a:t>Tk</a:t>
            </a:r>
            <a:r>
              <a:rPr lang="en-US" sz="1800" dirty="0"/>
              <a:t> data types.</a:t>
            </a:r>
          </a:p>
          <a:p>
            <a:pPr eaLnBrk="1" hangingPunct="1"/>
            <a:r>
              <a:rPr lang="en-US" sz="1800" dirty="0" err="1"/>
              <a:t>tkinter</a:t>
            </a:r>
            <a:r>
              <a:rPr lang="en-US" sz="1800" dirty="0"/>
              <a:t> provides 4 data classes that we can use to translate our Python data type into a corresponding </a:t>
            </a:r>
            <a:r>
              <a:rPr lang="en-US" sz="1800" dirty="0" err="1"/>
              <a:t>Tk</a:t>
            </a:r>
            <a:r>
              <a:rPr lang="en-US" sz="1800" dirty="0"/>
              <a:t> data type:</a:t>
            </a:r>
          </a:p>
          <a:p>
            <a:pPr lvl="1" eaLnBrk="1" hangingPunct="1"/>
            <a:r>
              <a:rPr lang="en-US" sz="1800" dirty="0" err="1">
                <a:solidFill>
                  <a:srgbClr val="0070C0"/>
                </a:solidFill>
              </a:rPr>
              <a:t>StringVar</a:t>
            </a:r>
            <a:r>
              <a:rPr lang="en-US" sz="1800" dirty="0">
                <a:solidFill>
                  <a:srgbClr val="0070C0"/>
                </a:solidFill>
              </a:rPr>
              <a:t>	</a:t>
            </a:r>
          </a:p>
          <a:p>
            <a:pPr lvl="1" eaLnBrk="1" hangingPunct="1">
              <a:spcBef>
                <a:spcPts val="0"/>
              </a:spcBef>
            </a:pPr>
            <a:r>
              <a:rPr lang="en-US" sz="1800" dirty="0" err="1">
                <a:solidFill>
                  <a:srgbClr val="0070C0"/>
                </a:solidFill>
              </a:rPr>
              <a:t>IntVar</a:t>
            </a:r>
            <a:endParaRPr lang="en-US" sz="1800" dirty="0">
              <a:solidFill>
                <a:srgbClr val="0070C0"/>
              </a:solidFill>
            </a:endParaRPr>
          </a:p>
          <a:p>
            <a:pPr lvl="1" eaLnBrk="1" hangingPunct="1">
              <a:spcBef>
                <a:spcPts val="0"/>
              </a:spcBef>
            </a:pPr>
            <a:r>
              <a:rPr lang="en-US" sz="1800" dirty="0" err="1">
                <a:solidFill>
                  <a:srgbClr val="0070C0"/>
                </a:solidFill>
              </a:rPr>
              <a:t>DoubleVar</a:t>
            </a:r>
            <a:endParaRPr lang="en-US" sz="1800" dirty="0">
              <a:solidFill>
                <a:srgbClr val="0070C0"/>
              </a:solidFill>
            </a:endParaRPr>
          </a:p>
          <a:p>
            <a:pPr lvl="1" eaLnBrk="1" hangingPunct="1">
              <a:spcBef>
                <a:spcPts val="0"/>
              </a:spcBef>
            </a:pPr>
            <a:r>
              <a:rPr lang="en-US" sz="1800" dirty="0" err="1">
                <a:solidFill>
                  <a:srgbClr val="0070C0"/>
                </a:solidFill>
              </a:rPr>
              <a:t>BooleanVar</a:t>
            </a:r>
            <a:endParaRPr lang="en-US" sz="1800" dirty="0">
              <a:solidFill>
                <a:srgbClr val="0070C0"/>
              </a:solidFill>
            </a:endParaRPr>
          </a:p>
          <a:p>
            <a:pPr eaLnBrk="1" hangingPunct="1"/>
            <a:r>
              <a:rPr lang="en-US" sz="1800" dirty="0"/>
              <a:t>The 4 </a:t>
            </a:r>
            <a:r>
              <a:rPr lang="en-US" sz="1800" dirty="0" err="1"/>
              <a:t>tkinter</a:t>
            </a:r>
            <a:r>
              <a:rPr lang="en-US" sz="1800" dirty="0"/>
              <a:t> data classes have:</a:t>
            </a:r>
          </a:p>
          <a:p>
            <a:pPr lvl="1" eaLnBrk="1" hangingPunct="1"/>
            <a:r>
              <a:rPr lang="en-US" sz="1800" dirty="0">
                <a:solidFill>
                  <a:srgbClr val="0070C0"/>
                </a:solidFill>
              </a:rPr>
              <a:t>get</a:t>
            </a:r>
            <a:r>
              <a:rPr lang="en-US" sz="1800" dirty="0"/>
              <a:t> method: to fetch data out of the data object into a Python data type</a:t>
            </a:r>
          </a:p>
          <a:p>
            <a:pPr lvl="1" eaLnBrk="1" hangingPunct="1">
              <a:spcBef>
                <a:spcPts val="0"/>
              </a:spcBef>
            </a:pPr>
            <a:r>
              <a:rPr lang="en-US" sz="1800" dirty="0">
                <a:solidFill>
                  <a:srgbClr val="0070C0"/>
                </a:solidFill>
              </a:rPr>
              <a:t>set</a:t>
            </a:r>
            <a:r>
              <a:rPr lang="en-US" sz="1800" dirty="0"/>
              <a:t> method: to store a Python data type into the data object</a:t>
            </a:r>
          </a:p>
          <a:p>
            <a:pPr eaLnBrk="1" hangingPunct="1"/>
            <a:r>
              <a:rPr lang="en-US" sz="1800" dirty="0"/>
              <a:t>Example: </a:t>
            </a:r>
          </a:p>
          <a:p>
            <a:pPr eaLnBrk="1" hangingPunct="1">
              <a:lnSpc>
                <a:spcPct val="80000"/>
              </a:lnSpc>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15</a:t>
            </a:fld>
            <a:endParaRPr lang="en-US" dirty="0"/>
          </a:p>
        </p:txBody>
      </p:sp>
      <p:sp>
        <p:nvSpPr>
          <p:cNvPr id="6" name="TextBox 5"/>
          <p:cNvSpPr txBox="1"/>
          <p:nvPr/>
        </p:nvSpPr>
        <p:spPr>
          <a:xfrm>
            <a:off x="762000" y="4343400"/>
            <a:ext cx="7830349" cy="1200329"/>
          </a:xfrm>
          <a:prstGeom prst="rect">
            <a:avLst/>
          </a:prstGeom>
          <a:solidFill>
            <a:schemeClr val="bg1">
              <a:lumMod val="85000"/>
            </a:schemeClr>
          </a:solidFill>
        </p:spPr>
        <p:txBody>
          <a:bodyPr wrap="none" rtlCol="0">
            <a:spAutoFit/>
          </a:bodyPr>
          <a:lstStyle/>
          <a:p>
            <a:pPr eaLnBrk="1" hangingPunct="1">
              <a:buNone/>
            </a:pPr>
            <a:r>
              <a:rPr lang="en-US" dirty="0" err="1">
                <a:latin typeface="Calibri" pitchFamily="34" charset="0"/>
              </a:rPr>
              <a:t>myStr</a:t>
            </a:r>
            <a:r>
              <a:rPr lang="en-US" dirty="0">
                <a:latin typeface="Calibri" pitchFamily="34" charset="0"/>
              </a:rPr>
              <a:t> = </a:t>
            </a:r>
            <a:r>
              <a:rPr lang="en-US" dirty="0" err="1">
                <a:latin typeface="Calibri" pitchFamily="34" charset="0"/>
              </a:rPr>
              <a:t>tk.</a:t>
            </a:r>
            <a:r>
              <a:rPr lang="en-US" dirty="0" err="1">
                <a:solidFill>
                  <a:srgbClr val="0070C0"/>
                </a:solidFill>
                <a:latin typeface="Calibri" pitchFamily="34" charset="0"/>
              </a:rPr>
              <a:t>StringVar</a:t>
            </a:r>
            <a:r>
              <a:rPr lang="en-US" dirty="0">
                <a:solidFill>
                  <a:srgbClr val="0070C0"/>
                </a:solidFill>
                <a:latin typeface="Calibri" pitchFamily="34" charset="0"/>
              </a:rPr>
              <a:t>()</a:t>
            </a:r>
            <a:r>
              <a:rPr lang="en-US" dirty="0">
                <a:latin typeface="Calibri" pitchFamily="34" charset="0"/>
              </a:rPr>
              <a:t>	# create </a:t>
            </a:r>
            <a:r>
              <a:rPr lang="en-US" dirty="0" err="1">
                <a:latin typeface="Calibri" pitchFamily="34" charset="0"/>
              </a:rPr>
              <a:t>tkinter</a:t>
            </a:r>
            <a:r>
              <a:rPr lang="en-US" dirty="0">
                <a:latin typeface="Calibri" pitchFamily="34" charset="0"/>
              </a:rPr>
              <a:t> string object</a:t>
            </a:r>
          </a:p>
          <a:p>
            <a:pPr eaLnBrk="1" hangingPunct="1">
              <a:buNone/>
            </a:pPr>
            <a:r>
              <a:rPr lang="en-US" dirty="0" err="1">
                <a:latin typeface="Calibri" pitchFamily="34" charset="0"/>
              </a:rPr>
              <a:t>myStr.</a:t>
            </a:r>
            <a:r>
              <a:rPr lang="en-US" dirty="0" err="1">
                <a:solidFill>
                  <a:srgbClr val="0070C0"/>
                </a:solidFill>
                <a:latin typeface="Calibri" pitchFamily="34" charset="0"/>
              </a:rPr>
              <a:t>set</a:t>
            </a:r>
            <a:r>
              <a:rPr lang="en-US" dirty="0">
                <a:solidFill>
                  <a:srgbClr val="0070C0"/>
                </a:solidFill>
                <a:latin typeface="Calibri" pitchFamily="34" charset="0"/>
              </a:rPr>
              <a:t>(</a:t>
            </a:r>
            <a:r>
              <a:rPr lang="en-US" dirty="0">
                <a:latin typeface="Calibri" pitchFamily="34" charset="0"/>
              </a:rPr>
              <a:t>“hello”</a:t>
            </a:r>
            <a:r>
              <a:rPr lang="en-US" dirty="0">
                <a:solidFill>
                  <a:srgbClr val="0070C0"/>
                </a:solidFill>
                <a:latin typeface="Calibri" pitchFamily="34" charset="0"/>
              </a:rPr>
              <a:t>)</a:t>
            </a:r>
            <a:r>
              <a:rPr lang="en-US" dirty="0">
                <a:latin typeface="Calibri" pitchFamily="34" charset="0"/>
              </a:rPr>
              <a:t>  		# store Python string “hello” in </a:t>
            </a:r>
            <a:r>
              <a:rPr lang="en-US" dirty="0" err="1">
                <a:latin typeface="Calibri" pitchFamily="34" charset="0"/>
              </a:rPr>
              <a:t>tkinter</a:t>
            </a:r>
            <a:r>
              <a:rPr lang="en-US" dirty="0">
                <a:latin typeface="Calibri" pitchFamily="34" charset="0"/>
              </a:rPr>
              <a:t> string object,</a:t>
            </a:r>
          </a:p>
          <a:p>
            <a:pPr eaLnBrk="1" hangingPunct="1">
              <a:buNone/>
            </a:pPr>
            <a:r>
              <a:rPr lang="en-US" dirty="0">
                <a:latin typeface="Calibri" pitchFamily="34" charset="0"/>
              </a:rPr>
              <a:t>			# which translates it to a </a:t>
            </a:r>
            <a:r>
              <a:rPr lang="en-US" dirty="0" err="1">
                <a:latin typeface="Calibri" pitchFamily="34" charset="0"/>
              </a:rPr>
              <a:t>Tk</a:t>
            </a:r>
            <a:r>
              <a:rPr lang="en-US" dirty="0">
                <a:latin typeface="Calibri" pitchFamily="34" charset="0"/>
              </a:rPr>
              <a:t> string</a:t>
            </a:r>
          </a:p>
          <a:p>
            <a:pPr eaLnBrk="1" hangingPunct="1">
              <a:buNone/>
            </a:pPr>
            <a:r>
              <a:rPr lang="en-US" dirty="0">
                <a:latin typeface="Calibri" pitchFamily="34" charset="0"/>
              </a:rPr>
              <a:t>L = </a:t>
            </a:r>
            <a:r>
              <a:rPr lang="en-US" dirty="0" err="1">
                <a:latin typeface="Calibri" pitchFamily="34" charset="0"/>
              </a:rPr>
              <a:t>tk.Label</a:t>
            </a:r>
            <a:r>
              <a:rPr lang="en-US" dirty="0">
                <a:latin typeface="Calibri" pitchFamily="34" charset="0"/>
              </a:rPr>
              <a:t>(</a:t>
            </a:r>
            <a:r>
              <a:rPr lang="en-US" dirty="0" err="1">
                <a:latin typeface="Calibri" pitchFamily="34" charset="0"/>
              </a:rPr>
              <a:t>textvariable</a:t>
            </a:r>
            <a:r>
              <a:rPr lang="en-US" dirty="0">
                <a:latin typeface="Calibri" pitchFamily="34" charset="0"/>
              </a:rPr>
              <a:t> = </a:t>
            </a:r>
            <a:r>
              <a:rPr lang="en-US" dirty="0" err="1">
                <a:latin typeface="Calibri" pitchFamily="34" charset="0"/>
              </a:rPr>
              <a:t>myStr</a:t>
            </a:r>
            <a:r>
              <a:rPr lang="en-US" dirty="0">
                <a:latin typeface="Calibri" pitchFamily="34" charset="0"/>
              </a:rPr>
              <a:t>)          # create a label with the </a:t>
            </a:r>
            <a:r>
              <a:rPr lang="en-US" dirty="0" err="1">
                <a:latin typeface="Calibri" pitchFamily="34" charset="0"/>
              </a:rPr>
              <a:t>Tk</a:t>
            </a:r>
            <a:r>
              <a:rPr lang="en-US" dirty="0">
                <a:latin typeface="Calibri" pitchFamily="34" charset="0"/>
              </a:rPr>
              <a:t> string in </a:t>
            </a:r>
            <a:r>
              <a:rPr lang="en-US" dirty="0" err="1">
                <a:latin typeface="Calibri" pitchFamily="34" charset="0"/>
              </a:rPr>
              <a:t>myStr</a:t>
            </a:r>
            <a:endParaRPr lang="en-US" dirty="0">
              <a:latin typeface="Calibri" pitchFamily="34" charset="0"/>
            </a:endParaRPr>
          </a:p>
        </p:txBody>
      </p:sp>
      <p:sp>
        <p:nvSpPr>
          <p:cNvPr id="7" name="Date Placeholder 6"/>
          <p:cNvSpPr>
            <a:spLocks noGrp="1"/>
          </p:cNvSpPr>
          <p:nvPr>
            <p:ph type="dt" sz="half" idx="10"/>
          </p:nvPr>
        </p:nvSpPr>
        <p:spPr/>
        <p:txBody>
          <a:bodyPr/>
          <a:lstStyle/>
          <a:p>
            <a:pPr>
              <a:defRPr/>
            </a:pPr>
            <a:r>
              <a:rPr lang="en-US"/>
              <a:t>© 2021 C. Nguyen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Individual Widgets </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a:t>The components of the GUI window that display data or get input from the user are called </a:t>
            </a:r>
            <a:r>
              <a:rPr lang="en-US" sz="1800" u="sng" dirty="0"/>
              <a:t>widgets</a:t>
            </a:r>
            <a:r>
              <a:rPr lang="en-US" sz="1800" dirty="0"/>
              <a:t>. </a:t>
            </a:r>
          </a:p>
          <a:p>
            <a:pPr eaLnBrk="1" hangingPunct="1"/>
            <a:r>
              <a:rPr lang="en-US" sz="1800" dirty="0"/>
              <a:t>Each widget does a specialized task, and multiple widgets in a GUI work together to give the GUI the functionality that the user experiences.</a:t>
            </a:r>
          </a:p>
          <a:p>
            <a:pPr eaLnBrk="1" hangingPunct="1"/>
            <a:r>
              <a:rPr lang="en-US" sz="1800" dirty="0"/>
              <a:t>There are many </a:t>
            </a:r>
            <a:r>
              <a:rPr lang="en-US" sz="1800" dirty="0" err="1"/>
              <a:t>Tk</a:t>
            </a:r>
            <a:r>
              <a:rPr lang="en-US" sz="1800" dirty="0"/>
              <a:t> widget classes in </a:t>
            </a:r>
            <a:r>
              <a:rPr lang="en-US" sz="1800" dirty="0" err="1"/>
              <a:t>Tkinter</a:t>
            </a:r>
            <a:r>
              <a:rPr lang="en-US" sz="1800" dirty="0"/>
              <a:t>. A comprehensive list of the classes and their attributes are </a:t>
            </a:r>
            <a:r>
              <a:rPr lang="en-US" sz="1800" dirty="0">
                <a:hlinkClick r:id="rId2"/>
              </a:rPr>
              <a:t>here</a:t>
            </a:r>
            <a:r>
              <a:rPr lang="en-US" sz="1800" dirty="0"/>
              <a:t>.</a:t>
            </a:r>
          </a:p>
          <a:p>
            <a:pPr eaLnBrk="1" hangingPunct="1"/>
            <a:r>
              <a:rPr lang="en-US" sz="1800" dirty="0"/>
              <a:t>For this class we work with these individual widgets:</a:t>
            </a:r>
          </a:p>
          <a:p>
            <a:pPr lvl="1" eaLnBrk="1" hangingPunct="1">
              <a:spcBef>
                <a:spcPts val="200"/>
              </a:spcBef>
            </a:pPr>
            <a:r>
              <a:rPr lang="en-US" sz="1800" dirty="0">
                <a:solidFill>
                  <a:srgbClr val="0070C0"/>
                </a:solidFill>
              </a:rPr>
              <a:t>Label</a:t>
            </a:r>
            <a:r>
              <a:rPr lang="en-US" sz="1800" dirty="0"/>
              <a:t>:</a:t>
            </a:r>
            <a:r>
              <a:rPr lang="en-US" sz="1800" dirty="0">
                <a:solidFill>
                  <a:srgbClr val="0070C0"/>
                </a:solidFill>
              </a:rPr>
              <a:t> </a:t>
            </a:r>
            <a:r>
              <a:rPr lang="en-US" sz="1800" dirty="0"/>
              <a:t>display text or image</a:t>
            </a:r>
          </a:p>
          <a:p>
            <a:pPr lvl="1" eaLnBrk="1" hangingPunct="1">
              <a:spcBef>
                <a:spcPts val="200"/>
              </a:spcBef>
            </a:pPr>
            <a:r>
              <a:rPr lang="en-US" sz="1800" dirty="0">
                <a:solidFill>
                  <a:srgbClr val="0070C0"/>
                </a:solidFill>
              </a:rPr>
              <a:t>Entry</a:t>
            </a:r>
            <a:r>
              <a:rPr lang="en-US" sz="1800" dirty="0"/>
              <a:t>: read in a line of text from the user</a:t>
            </a:r>
          </a:p>
          <a:p>
            <a:pPr lvl="1" eaLnBrk="1" hangingPunct="1">
              <a:spcBef>
                <a:spcPts val="200"/>
              </a:spcBef>
            </a:pPr>
            <a:r>
              <a:rPr lang="en-US" sz="1800" dirty="0">
                <a:solidFill>
                  <a:srgbClr val="0070C0"/>
                </a:solidFill>
              </a:rPr>
              <a:t>Button</a:t>
            </a:r>
            <a:r>
              <a:rPr lang="en-US" sz="1800" dirty="0"/>
              <a:t>: provide a button for the user to click</a:t>
            </a:r>
          </a:p>
          <a:p>
            <a:pPr lvl="1" eaLnBrk="1" hangingPunct="1">
              <a:spcBef>
                <a:spcPts val="200"/>
              </a:spcBef>
            </a:pPr>
            <a:r>
              <a:rPr lang="en-US" sz="1800" dirty="0" err="1">
                <a:solidFill>
                  <a:srgbClr val="0070C0"/>
                </a:solidFill>
              </a:rPr>
              <a:t>Radiobutton</a:t>
            </a:r>
            <a:r>
              <a:rPr lang="en-US" sz="1800" dirty="0"/>
              <a:t>: provide a radio button for the user to select a choice</a:t>
            </a:r>
          </a:p>
          <a:p>
            <a:pPr lvl="1" eaLnBrk="1" hangingPunct="1">
              <a:spcBef>
                <a:spcPts val="200"/>
              </a:spcBef>
            </a:pPr>
            <a:r>
              <a:rPr lang="en-US" sz="1800" dirty="0">
                <a:solidFill>
                  <a:srgbClr val="0070C0"/>
                </a:solidFill>
              </a:rPr>
              <a:t>Canvas</a:t>
            </a:r>
            <a:r>
              <a:rPr lang="en-US" sz="1800" dirty="0"/>
              <a:t>: display graphics</a:t>
            </a:r>
          </a:p>
          <a:p>
            <a:pPr lvl="1" eaLnBrk="1" hangingPunct="1">
              <a:spcBef>
                <a:spcPts val="200"/>
              </a:spcBef>
            </a:pPr>
            <a:r>
              <a:rPr lang="en-US" sz="1800" dirty="0" err="1">
                <a:solidFill>
                  <a:srgbClr val="0070C0"/>
                </a:solidFill>
              </a:rPr>
              <a:t>Listbox</a:t>
            </a:r>
            <a:r>
              <a:rPr lang="en-US" sz="1800" dirty="0"/>
              <a:t>: display multiple lines of text that can be selected</a:t>
            </a:r>
          </a:p>
          <a:p>
            <a:pPr lvl="1" eaLnBrk="1" hangingPunct="1">
              <a:spcBef>
                <a:spcPts val="200"/>
              </a:spcBef>
            </a:pPr>
            <a:r>
              <a:rPr lang="en-US" sz="1800" dirty="0">
                <a:solidFill>
                  <a:srgbClr val="0070C0"/>
                </a:solidFill>
              </a:rPr>
              <a:t>Scrollbar</a:t>
            </a:r>
            <a:r>
              <a:rPr lang="en-US" sz="1800" dirty="0"/>
              <a:t>: used when there are more items than the </a:t>
            </a:r>
            <a:r>
              <a:rPr lang="en-US" sz="1800" dirty="0" err="1"/>
              <a:t>listbox</a:t>
            </a:r>
            <a:r>
              <a:rPr lang="en-US" sz="1800" dirty="0"/>
              <a:t> display size</a:t>
            </a:r>
          </a:p>
          <a:p>
            <a:pPr lvl="1" eaLnBrk="1" hangingPunct="1">
              <a:spcBef>
                <a:spcPts val="200"/>
              </a:spcBef>
            </a:pPr>
            <a:r>
              <a:rPr lang="en-US" sz="1800" dirty="0" err="1">
                <a:solidFill>
                  <a:srgbClr val="0070C0"/>
                </a:solidFill>
              </a:rPr>
              <a:t>MessageBox</a:t>
            </a:r>
            <a:r>
              <a:rPr lang="en-US" sz="1800" dirty="0"/>
              <a:t>: display a pop up message in a new window</a:t>
            </a:r>
          </a:p>
          <a:p>
            <a:pPr eaLnBrk="1" hangingPunct="1">
              <a:spcBef>
                <a:spcPts val="20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16</a:t>
            </a:fld>
            <a:endParaRPr lang="en-US" dirty="0"/>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Container Widgets </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spcBef>
                <a:spcPts val="200"/>
              </a:spcBef>
            </a:pPr>
            <a:r>
              <a:rPr lang="en-US" sz="1800" dirty="0"/>
              <a:t>We also use these container widgets:</a:t>
            </a:r>
          </a:p>
          <a:p>
            <a:pPr lvl="1" eaLnBrk="1" hangingPunct="1">
              <a:spcBef>
                <a:spcPts val="200"/>
              </a:spcBef>
            </a:pPr>
            <a:r>
              <a:rPr lang="en-US" sz="1800" dirty="0">
                <a:solidFill>
                  <a:srgbClr val="0070C0"/>
                </a:solidFill>
              </a:rPr>
              <a:t>Frame</a:t>
            </a:r>
            <a:r>
              <a:rPr lang="en-US" sz="1800" dirty="0"/>
              <a:t>: a grouping of related widgets</a:t>
            </a:r>
          </a:p>
          <a:p>
            <a:pPr lvl="1" eaLnBrk="1" hangingPunct="1">
              <a:spcBef>
                <a:spcPts val="200"/>
              </a:spcBef>
            </a:pPr>
            <a:r>
              <a:rPr lang="en-US" sz="1800" dirty="0" err="1">
                <a:solidFill>
                  <a:srgbClr val="0070C0"/>
                </a:solidFill>
              </a:rPr>
              <a:t>Toplevel</a:t>
            </a:r>
            <a:r>
              <a:rPr lang="en-US" sz="1800" dirty="0"/>
              <a:t>: a separate window that is spawned from the main window</a:t>
            </a:r>
          </a:p>
          <a:p>
            <a:pPr eaLnBrk="1" hangingPunct="1"/>
            <a:r>
              <a:rPr lang="en-US" sz="1800" dirty="0"/>
              <a:t>Individual widgets are put in a container widget, either a window or a frame. </a:t>
            </a:r>
            <a:br>
              <a:rPr lang="en-US" sz="1800" dirty="0"/>
            </a:br>
            <a:r>
              <a:rPr lang="en-US" sz="1800" dirty="0"/>
              <a:t>The window or the frame that contains a widget is the </a:t>
            </a:r>
            <a:r>
              <a:rPr lang="en-US" sz="1800" u="sng" dirty="0"/>
              <a:t>master</a:t>
            </a:r>
            <a:r>
              <a:rPr lang="en-US" sz="1800" dirty="0"/>
              <a:t> of the widget.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17</a:t>
            </a:fld>
            <a:endParaRPr lang="en-US" dirty="0"/>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Label</a:t>
            </a:r>
            <a:r>
              <a:rPr lang="en-US" sz="3200" dirty="0"/>
              <a:t> Widget</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a:t>Display a line of text or an image in a window.</a:t>
            </a:r>
          </a:p>
          <a:p>
            <a:pPr eaLnBrk="1" hangingPunct="1">
              <a:spcBef>
                <a:spcPts val="200"/>
              </a:spcBef>
            </a:pPr>
            <a:r>
              <a:rPr lang="en-US" sz="1800" dirty="0"/>
              <a:t>To create a label:   </a:t>
            </a:r>
          </a:p>
          <a:p>
            <a:pPr eaLnBrk="1" hangingPunct="1"/>
            <a:endParaRPr lang="en-US" sz="1800" dirty="0"/>
          </a:p>
          <a:p>
            <a:pPr eaLnBrk="1" hangingPunct="1">
              <a:spcBef>
                <a:spcPts val="0"/>
              </a:spcBef>
              <a:buNone/>
            </a:pPr>
            <a:endParaRPr lang="en-US" sz="1800" dirty="0"/>
          </a:p>
          <a:p>
            <a:pPr eaLnBrk="1" hangingPunct="1">
              <a:spcBef>
                <a:spcPts val="1200"/>
              </a:spcBef>
            </a:pPr>
            <a:r>
              <a:rPr lang="en-US" sz="1800" dirty="0"/>
              <a:t>The first argument, master, is the name of the window or frame object that contains the L widget.</a:t>
            </a:r>
          </a:p>
          <a:p>
            <a:pPr eaLnBrk="1" hangingPunct="1">
              <a:spcBef>
                <a:spcPts val="432"/>
              </a:spcBef>
            </a:pPr>
            <a:r>
              <a:rPr lang="en-US" sz="1800" dirty="0"/>
              <a:t>Recall that when a label contains a </a:t>
            </a:r>
            <a:r>
              <a:rPr lang="en-US" sz="1800" dirty="0" err="1"/>
              <a:t>StringVar</a:t>
            </a:r>
            <a:r>
              <a:rPr lang="en-US" sz="1800" dirty="0"/>
              <a:t>, we can fetch the Python text string from the </a:t>
            </a:r>
            <a:r>
              <a:rPr lang="en-US" sz="1800" dirty="0" err="1"/>
              <a:t>StringVar</a:t>
            </a:r>
            <a:r>
              <a:rPr lang="en-US" sz="1800" dirty="0"/>
              <a:t> object with the method </a:t>
            </a:r>
            <a:r>
              <a:rPr lang="en-US" sz="1800" dirty="0">
                <a:solidFill>
                  <a:srgbClr val="0070C0"/>
                </a:solidFill>
              </a:rPr>
              <a:t>get</a:t>
            </a:r>
            <a:r>
              <a:rPr lang="en-US" sz="1800" dirty="0"/>
              <a:t>, and we can store a Python string into the </a:t>
            </a:r>
            <a:r>
              <a:rPr lang="en-US" sz="1800" dirty="0" err="1"/>
              <a:t>StringVar</a:t>
            </a:r>
            <a:r>
              <a:rPr lang="en-US" sz="1800" dirty="0"/>
              <a:t> object with the method </a:t>
            </a:r>
            <a:r>
              <a:rPr lang="en-US" sz="1800" dirty="0">
                <a:solidFill>
                  <a:srgbClr val="0070C0"/>
                </a:solidFill>
              </a:rPr>
              <a:t>set</a:t>
            </a:r>
            <a:r>
              <a:rPr lang="en-US" sz="1800" dirty="0"/>
              <a:t>.</a:t>
            </a:r>
          </a:p>
          <a:p>
            <a:pPr eaLnBrk="1" hangingPunct="1">
              <a:spcBef>
                <a:spcPts val="300"/>
              </a:spcBef>
            </a:pPr>
            <a:r>
              <a:rPr lang="en-US" sz="1800" dirty="0"/>
              <a:t>Examples of 2 labels from a previous slide.</a:t>
            </a:r>
          </a:p>
          <a:p>
            <a:pPr eaLnBrk="1" hangingPunct="1">
              <a:spcBef>
                <a:spcPts val="300"/>
              </a:spcBef>
            </a:pPr>
            <a:endParaRPr lang="en-US" sz="1800" dirty="0"/>
          </a:p>
          <a:p>
            <a:pPr eaLnBrk="1" hangingPunct="1">
              <a:spcBef>
                <a:spcPts val="300"/>
              </a:spcBef>
            </a:pPr>
            <a:endParaRPr lang="en-US" sz="1800" dirty="0"/>
          </a:p>
          <a:p>
            <a:pPr eaLnBrk="1" hangingPunct="1">
              <a:spcBef>
                <a:spcPts val="300"/>
              </a:spcBef>
            </a:pPr>
            <a:endParaRPr lang="en-US" sz="1800" dirty="0"/>
          </a:p>
          <a:p>
            <a:pPr eaLnBrk="1" hangingPunct="1">
              <a:spcBef>
                <a:spcPts val="300"/>
              </a:spcBef>
            </a:pPr>
            <a:endParaRPr lang="en-US" sz="1800" dirty="0"/>
          </a:p>
          <a:p>
            <a:pPr eaLnBrk="1" hangingPunct="1">
              <a:spcBef>
                <a:spcPts val="300"/>
              </a:spcBef>
            </a:pPr>
            <a:r>
              <a:rPr lang="en-US" sz="1800" dirty="0"/>
              <a:t>If the label contains the </a:t>
            </a:r>
            <a:r>
              <a:rPr lang="en-US" sz="1800" dirty="0">
                <a:solidFill>
                  <a:srgbClr val="0070C0"/>
                </a:solidFill>
              </a:rPr>
              <a:t>text</a:t>
            </a:r>
            <a:r>
              <a:rPr lang="en-US" sz="1800" dirty="0"/>
              <a:t> argument, we can change the text string by using:</a:t>
            </a:r>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18</a:t>
            </a:fld>
            <a:endParaRPr lang="en-US" dirty="0"/>
          </a:p>
        </p:txBody>
      </p:sp>
      <p:sp>
        <p:nvSpPr>
          <p:cNvPr id="6" name="TextBox 5"/>
          <p:cNvSpPr txBox="1"/>
          <p:nvPr/>
        </p:nvSpPr>
        <p:spPr>
          <a:xfrm>
            <a:off x="1219200" y="1219200"/>
            <a:ext cx="6934200" cy="319446"/>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latin typeface="Calibri" pitchFamily="34" charset="0"/>
              </a:rPr>
              <a:t>L = </a:t>
            </a:r>
            <a:r>
              <a:rPr lang="en-US" dirty="0" err="1">
                <a:latin typeface="Calibri" pitchFamily="34" charset="0"/>
              </a:rPr>
              <a:t>tk.</a:t>
            </a:r>
            <a:r>
              <a:rPr lang="en-US" dirty="0" err="1">
                <a:solidFill>
                  <a:srgbClr val="0070C0"/>
                </a:solidFill>
                <a:latin typeface="Calibri" pitchFamily="34" charset="0"/>
              </a:rPr>
              <a:t>Label</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 text=“</a:t>
            </a:r>
            <a:r>
              <a:rPr lang="en-US" dirty="0">
                <a:latin typeface="Calibri" pitchFamily="34" charset="0"/>
              </a:rPr>
              <a:t>text string to display</a:t>
            </a:r>
            <a:r>
              <a:rPr lang="en-US" dirty="0">
                <a:solidFill>
                  <a:srgbClr val="0070C0"/>
                </a:solidFill>
                <a:latin typeface="Calibri" pitchFamily="34" charset="0"/>
              </a:rPr>
              <a:t>”)</a:t>
            </a:r>
            <a:r>
              <a:rPr lang="en-US" dirty="0">
                <a:latin typeface="Calibri" pitchFamily="34" charset="0"/>
              </a:rPr>
              <a:t>       # literal string</a:t>
            </a:r>
          </a:p>
        </p:txBody>
      </p:sp>
      <p:sp>
        <p:nvSpPr>
          <p:cNvPr id="7" name="TextBox 6"/>
          <p:cNvSpPr txBox="1"/>
          <p:nvPr/>
        </p:nvSpPr>
        <p:spPr>
          <a:xfrm>
            <a:off x="1219200" y="1600200"/>
            <a:ext cx="6934200" cy="313932"/>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latin typeface="Calibri" pitchFamily="34" charset="0"/>
              </a:rPr>
              <a:t>L = </a:t>
            </a:r>
            <a:r>
              <a:rPr lang="en-US" dirty="0" err="1">
                <a:latin typeface="Calibri" pitchFamily="34" charset="0"/>
              </a:rPr>
              <a:t>tk.</a:t>
            </a:r>
            <a:r>
              <a:rPr lang="en-US" dirty="0" err="1">
                <a:solidFill>
                  <a:srgbClr val="0070C0"/>
                </a:solidFill>
                <a:latin typeface="Calibri" pitchFamily="34" charset="0"/>
              </a:rPr>
              <a:t>Label</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 </a:t>
            </a:r>
            <a:r>
              <a:rPr lang="en-US" dirty="0" err="1">
                <a:solidFill>
                  <a:srgbClr val="0070C0"/>
                </a:solidFill>
                <a:latin typeface="Calibri" pitchFamily="34" charset="0"/>
              </a:rPr>
              <a:t>textvariable</a:t>
            </a:r>
            <a:r>
              <a:rPr lang="en-US" dirty="0">
                <a:solidFill>
                  <a:srgbClr val="0070C0"/>
                </a:solidFill>
                <a:latin typeface="Calibri" pitchFamily="34" charset="0"/>
              </a:rPr>
              <a:t>=</a:t>
            </a:r>
            <a:r>
              <a:rPr lang="en-US" dirty="0" err="1">
                <a:latin typeface="Calibri" pitchFamily="34" charset="0"/>
              </a:rPr>
              <a:t>aStringVar</a:t>
            </a:r>
            <a:r>
              <a:rPr lang="en-US" dirty="0">
                <a:solidFill>
                  <a:srgbClr val="0070C0"/>
                </a:solidFill>
                <a:latin typeface="Calibri" pitchFamily="34" charset="0"/>
              </a:rPr>
              <a:t>) </a:t>
            </a:r>
            <a:r>
              <a:rPr lang="en-US" dirty="0">
                <a:latin typeface="Calibri" pitchFamily="34" charset="0"/>
              </a:rPr>
              <a:t>             # string in a variable</a:t>
            </a:r>
          </a:p>
        </p:txBody>
      </p:sp>
      <p:sp>
        <p:nvSpPr>
          <p:cNvPr id="13" name="TextBox 12"/>
          <p:cNvSpPr txBox="1"/>
          <p:nvPr/>
        </p:nvSpPr>
        <p:spPr>
          <a:xfrm>
            <a:off x="914400" y="3733800"/>
            <a:ext cx="4114800" cy="1200329"/>
          </a:xfrm>
          <a:prstGeom prst="rect">
            <a:avLst/>
          </a:prstGeom>
          <a:solidFill>
            <a:schemeClr val="bg1">
              <a:lumMod val="85000"/>
            </a:schemeClr>
          </a:solidFill>
        </p:spPr>
        <p:txBody>
          <a:bodyPr wrap="square" rtlCol="0">
            <a:spAutoFit/>
          </a:bodyPr>
          <a:lstStyle/>
          <a:p>
            <a:pPr eaLnBrk="1" hangingPunct="1">
              <a:spcBef>
                <a:spcPts val="0"/>
              </a:spcBef>
              <a:buNone/>
            </a:pPr>
            <a:r>
              <a:rPr lang="en-US" dirty="0">
                <a:latin typeface="Calibri" pitchFamily="34" charset="0"/>
              </a:rPr>
              <a:t>L1 = </a:t>
            </a:r>
            <a:r>
              <a:rPr lang="en-US" dirty="0" err="1">
                <a:latin typeface="Calibri" pitchFamily="34" charset="0"/>
              </a:rPr>
              <a:t>tk.</a:t>
            </a:r>
            <a:r>
              <a:rPr lang="en-US" dirty="0" err="1">
                <a:solidFill>
                  <a:srgbClr val="0070C0"/>
                </a:solidFill>
                <a:latin typeface="Calibri" pitchFamily="34" charset="0"/>
              </a:rPr>
              <a:t>Label</a:t>
            </a:r>
            <a:r>
              <a:rPr lang="en-US" dirty="0">
                <a:solidFill>
                  <a:srgbClr val="0070C0"/>
                </a:solidFill>
                <a:latin typeface="Calibri" pitchFamily="34" charset="0"/>
              </a:rPr>
              <a:t>(</a:t>
            </a:r>
            <a:r>
              <a:rPr lang="en-US" dirty="0">
                <a:latin typeface="Calibri" pitchFamily="34" charset="0"/>
              </a:rPr>
              <a:t>win, </a:t>
            </a:r>
            <a:r>
              <a:rPr lang="en-US" dirty="0">
                <a:solidFill>
                  <a:srgbClr val="0070C0"/>
                </a:solidFill>
                <a:latin typeface="Calibri" pitchFamily="34" charset="0"/>
              </a:rPr>
              <a:t>text=</a:t>
            </a:r>
            <a:r>
              <a:rPr lang="en-US" dirty="0">
                <a:latin typeface="Calibri" pitchFamily="34" charset="0"/>
              </a:rPr>
              <a:t>"red", </a:t>
            </a:r>
            <a:r>
              <a:rPr lang="en-US" dirty="0" err="1">
                <a:latin typeface="Calibri" pitchFamily="34" charset="0"/>
              </a:rPr>
              <a:t>fg</a:t>
            </a:r>
            <a:r>
              <a:rPr lang="en-US" dirty="0">
                <a:latin typeface="Calibri" pitchFamily="34" charset="0"/>
              </a:rPr>
              <a:t>=“red")  </a:t>
            </a:r>
          </a:p>
          <a:p>
            <a:pPr eaLnBrk="1" hangingPunct="1">
              <a:spcBef>
                <a:spcPts val="0"/>
              </a:spcBef>
              <a:buNone/>
            </a:pPr>
            <a:r>
              <a:rPr lang="en-US" dirty="0">
                <a:latin typeface="Calibri" pitchFamily="34" charset="0"/>
              </a:rPr>
              <a:t>L2 = </a:t>
            </a:r>
            <a:r>
              <a:rPr lang="en-US" dirty="0" err="1">
                <a:latin typeface="Calibri" pitchFamily="34" charset="0"/>
              </a:rPr>
              <a:t>tk.</a:t>
            </a:r>
            <a:r>
              <a:rPr lang="en-US" dirty="0" err="1">
                <a:solidFill>
                  <a:srgbClr val="0070C0"/>
                </a:solidFill>
                <a:latin typeface="Calibri" pitchFamily="34" charset="0"/>
              </a:rPr>
              <a:t>Label</a:t>
            </a:r>
            <a:r>
              <a:rPr lang="en-US" dirty="0">
                <a:solidFill>
                  <a:srgbClr val="0070C0"/>
                </a:solidFill>
                <a:latin typeface="Calibri" pitchFamily="34" charset="0"/>
              </a:rPr>
              <a:t>(</a:t>
            </a:r>
            <a:r>
              <a:rPr lang="en-US" dirty="0">
                <a:latin typeface="Calibri" pitchFamily="34" charset="0"/>
              </a:rPr>
              <a:t>win, </a:t>
            </a:r>
            <a:r>
              <a:rPr lang="en-US" dirty="0">
                <a:solidFill>
                  <a:srgbClr val="0070C0"/>
                </a:solidFill>
                <a:latin typeface="Calibri" pitchFamily="34" charset="0"/>
              </a:rPr>
              <a:t>text=</a:t>
            </a:r>
            <a:r>
              <a:rPr lang="en-US" dirty="0">
                <a:latin typeface="Calibri" pitchFamily="34" charset="0"/>
              </a:rPr>
              <a:t>"blue", </a:t>
            </a:r>
            <a:r>
              <a:rPr lang="en-US" dirty="0" err="1">
                <a:latin typeface="Calibri" pitchFamily="34" charset="0"/>
              </a:rPr>
              <a:t>fg</a:t>
            </a:r>
            <a:r>
              <a:rPr lang="en-US" dirty="0">
                <a:latin typeface="Calibri" pitchFamily="34" charset="0"/>
              </a:rPr>
              <a:t>="blue")</a:t>
            </a:r>
          </a:p>
          <a:p>
            <a:pPr eaLnBrk="1" hangingPunct="1">
              <a:spcBef>
                <a:spcPts val="0"/>
              </a:spcBef>
              <a:buNone/>
            </a:pPr>
            <a:r>
              <a:rPr lang="en-US" dirty="0">
                <a:latin typeface="Calibri" pitchFamily="34" charset="0"/>
              </a:rPr>
              <a:t>L1.grid(row=0, column=0)            	</a:t>
            </a:r>
          </a:p>
          <a:p>
            <a:pPr eaLnBrk="1" hangingPunct="1">
              <a:spcBef>
                <a:spcPts val="0"/>
              </a:spcBef>
              <a:buNone/>
            </a:pPr>
            <a:r>
              <a:rPr lang="en-US" dirty="0">
                <a:latin typeface="Calibri" pitchFamily="34" charset="0"/>
              </a:rPr>
              <a:t>L2.grid(row=1, column=1)            </a:t>
            </a:r>
            <a:r>
              <a:rPr lang="en-US" dirty="0">
                <a:solidFill>
                  <a:srgbClr val="0070C0"/>
                </a:solidFill>
                <a:latin typeface="Calibri" pitchFamily="34" charset="0"/>
              </a:rPr>
              <a:t>	</a:t>
            </a:r>
            <a:endParaRPr lang="en-US" dirty="0">
              <a:latin typeface="Calibri" pitchFamily="34" charset="0"/>
            </a:endParaRPr>
          </a:p>
        </p:txBody>
      </p:sp>
      <p:pic>
        <p:nvPicPr>
          <p:cNvPr id="14" name="Picture 13" descr="Capture4.PNG"/>
          <p:cNvPicPr>
            <a:picLocks noChangeAspect="1"/>
          </p:cNvPicPr>
          <p:nvPr/>
        </p:nvPicPr>
        <p:blipFill>
          <a:blip r:embed="rId2" cstate="print"/>
          <a:stretch>
            <a:fillRect/>
          </a:stretch>
        </p:blipFill>
        <p:spPr>
          <a:xfrm>
            <a:off x="5181600" y="3886200"/>
            <a:ext cx="3016403" cy="914400"/>
          </a:xfrm>
          <a:prstGeom prst="rect">
            <a:avLst/>
          </a:prstGeom>
        </p:spPr>
      </p:pic>
      <p:sp>
        <p:nvSpPr>
          <p:cNvPr id="9" name="Date Placeholder 8"/>
          <p:cNvSpPr>
            <a:spLocks noGrp="1"/>
          </p:cNvSpPr>
          <p:nvPr>
            <p:ph type="dt" sz="half" idx="10"/>
          </p:nvPr>
        </p:nvSpPr>
        <p:spPr/>
        <p:txBody>
          <a:bodyPr/>
          <a:lstStyle/>
          <a:p>
            <a:pPr>
              <a:defRPr/>
            </a:pPr>
            <a:r>
              <a:rPr lang="en-US"/>
              <a:t>© 2021 C. Nguyen </a:t>
            </a:r>
          </a:p>
        </p:txBody>
      </p:sp>
      <p:sp>
        <p:nvSpPr>
          <p:cNvPr id="10" name="TextBox 9"/>
          <p:cNvSpPr txBox="1"/>
          <p:nvPr/>
        </p:nvSpPr>
        <p:spPr>
          <a:xfrm>
            <a:off x="1600200" y="5334000"/>
            <a:ext cx="3733800" cy="319446"/>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latin typeface="Calibri" pitchFamily="34" charset="0"/>
              </a:rPr>
              <a:t>L</a:t>
            </a:r>
            <a:r>
              <a:rPr lang="en-US" dirty="0">
                <a:solidFill>
                  <a:srgbClr val="0070C0"/>
                </a:solidFill>
                <a:latin typeface="Calibri" pitchFamily="34" charset="0"/>
              </a:rPr>
              <a:t>[‘text’] = “</a:t>
            </a:r>
            <a:r>
              <a:rPr lang="en-US" dirty="0">
                <a:latin typeface="Calibri" pitchFamily="34" charset="0"/>
              </a:rPr>
              <a:t>new</a:t>
            </a:r>
            <a:r>
              <a:rPr lang="en-US" dirty="0">
                <a:solidFill>
                  <a:srgbClr val="0070C0"/>
                </a:solidFill>
                <a:latin typeface="Calibri" pitchFamily="34" charset="0"/>
              </a:rPr>
              <a:t> </a:t>
            </a:r>
            <a:r>
              <a:rPr lang="en-US" dirty="0">
                <a:latin typeface="Calibri" pitchFamily="34" charset="0"/>
              </a:rPr>
              <a:t>text string to display</a:t>
            </a:r>
            <a:r>
              <a:rPr lang="en-US" dirty="0">
                <a:solidFill>
                  <a:srgbClr val="0070C0"/>
                </a:solidFill>
                <a:latin typeface="Calibri" pitchFamily="34" charset="0"/>
              </a:rPr>
              <a:t>”</a:t>
            </a:r>
            <a:r>
              <a:rPr lang="en-US" dirty="0">
                <a:latin typeface="Calibri" pitchFamily="34"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Text Style in Widgets</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a:t>For widgets that contain a text string, we can choose the font type, style, and color.</a:t>
            </a:r>
          </a:p>
          <a:p>
            <a:pPr eaLnBrk="1" hangingPunct="1">
              <a:spcBef>
                <a:spcPts val="200"/>
              </a:spcBef>
            </a:pPr>
            <a:r>
              <a:rPr lang="en-US" sz="1800" dirty="0"/>
              <a:t>The default color is black, but we can change the color:</a:t>
            </a:r>
          </a:p>
          <a:p>
            <a:pPr eaLnBrk="1" hangingPunct="1">
              <a:spcBef>
                <a:spcPts val="0"/>
              </a:spcBef>
            </a:pPr>
            <a:endParaRPr lang="en-US" sz="1800" dirty="0"/>
          </a:p>
          <a:p>
            <a:pPr eaLnBrk="1" hangingPunct="1">
              <a:spcBef>
                <a:spcPts val="0"/>
              </a:spcBef>
              <a:buNone/>
            </a:pPr>
            <a:endParaRPr lang="en-US" sz="1800" dirty="0"/>
          </a:p>
          <a:p>
            <a:pPr eaLnBrk="1" hangingPunct="1">
              <a:spcBef>
                <a:spcPts val="1800"/>
              </a:spcBef>
              <a:buNone/>
            </a:pPr>
            <a:r>
              <a:rPr lang="en-US" sz="1800" dirty="0"/>
              <a:t>	where the color are the </a:t>
            </a:r>
            <a:r>
              <a:rPr lang="en-US" sz="1800" dirty="0" err="1"/>
              <a:t>Tk</a:t>
            </a:r>
            <a:r>
              <a:rPr lang="en-US" sz="1800" dirty="0"/>
              <a:t> colors shown in slide 5.</a:t>
            </a:r>
          </a:p>
          <a:p>
            <a:pPr eaLnBrk="1" hangingPunct="1"/>
            <a:r>
              <a:rPr lang="en-US" sz="1800" dirty="0"/>
              <a:t>To change the font type we use a </a:t>
            </a:r>
            <a:r>
              <a:rPr lang="en-US" sz="1800" dirty="0" err="1"/>
              <a:t>tuple</a:t>
            </a:r>
            <a:r>
              <a:rPr lang="en-US" sz="1800" dirty="0"/>
              <a:t>: (font name, height, style) </a:t>
            </a:r>
            <a:br>
              <a:rPr lang="en-US" sz="1800" dirty="0"/>
            </a:br>
            <a:r>
              <a:rPr lang="en-US" sz="1800" dirty="0"/>
              <a:t>where:</a:t>
            </a:r>
          </a:p>
          <a:p>
            <a:pPr lvl="1" eaLnBrk="1" hangingPunct="1">
              <a:spcBef>
                <a:spcPts val="0"/>
              </a:spcBef>
            </a:pPr>
            <a:r>
              <a:rPr lang="en-US" sz="1800" dirty="0"/>
              <a:t>The name and style are strings, and the height is an integer</a:t>
            </a:r>
          </a:p>
          <a:p>
            <a:pPr lvl="1" eaLnBrk="1" hangingPunct="1">
              <a:spcBef>
                <a:spcPts val="0"/>
              </a:spcBef>
            </a:pPr>
            <a:r>
              <a:rPr lang="en-US" sz="1800" dirty="0"/>
              <a:t>We can specify the name only, or name and height only</a:t>
            </a:r>
          </a:p>
          <a:p>
            <a:pPr lvl="1" eaLnBrk="1" hangingPunct="1">
              <a:spcBef>
                <a:spcPts val="0"/>
              </a:spcBef>
            </a:pPr>
            <a:r>
              <a:rPr lang="en-US" sz="1800" dirty="0"/>
              <a:t>The style can be multiple words in a string</a:t>
            </a:r>
          </a:p>
          <a:p>
            <a:pPr eaLnBrk="1" hangingPunct="1"/>
            <a:r>
              <a:rPr lang="en-US" sz="1800" dirty="0"/>
              <a:t>Examples:</a:t>
            </a:r>
          </a:p>
          <a:p>
            <a:pPr eaLnBrk="1" hangingPunct="1"/>
            <a:endParaRPr lang="en-US" sz="1800" dirty="0"/>
          </a:p>
          <a:p>
            <a:pPr eaLnBrk="1" hangingPunct="1"/>
            <a:endParaRPr lang="en-US" sz="1800" dirty="0"/>
          </a:p>
          <a:p>
            <a:pPr eaLnBrk="1" hangingPunct="1"/>
            <a:endParaRPr lang="en-US" sz="1800" dirty="0"/>
          </a:p>
          <a:p>
            <a:pPr eaLnBrk="1" hangingPunct="1"/>
            <a:r>
              <a:rPr lang="en-US" sz="1800" dirty="0"/>
              <a:t>Example of a label:</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19</a:t>
            </a:fld>
            <a:endParaRPr lang="en-US" dirty="0"/>
          </a:p>
        </p:txBody>
      </p:sp>
      <p:sp>
        <p:nvSpPr>
          <p:cNvPr id="9" name="TextBox 8"/>
          <p:cNvSpPr txBox="1"/>
          <p:nvPr/>
        </p:nvSpPr>
        <p:spPr>
          <a:xfrm>
            <a:off x="1524000" y="1524000"/>
            <a:ext cx="6096000" cy="319446"/>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latin typeface="Calibri" pitchFamily="34" charset="0"/>
              </a:rPr>
              <a:t> </a:t>
            </a:r>
            <a:r>
              <a:rPr lang="en-US" dirty="0" err="1">
                <a:solidFill>
                  <a:srgbClr val="0070C0"/>
                </a:solidFill>
                <a:latin typeface="Calibri" pitchFamily="34" charset="0"/>
              </a:rPr>
              <a:t>fg</a:t>
            </a:r>
            <a:r>
              <a:rPr lang="en-US" dirty="0">
                <a:solidFill>
                  <a:srgbClr val="0070C0"/>
                </a:solidFill>
                <a:latin typeface="Calibri" pitchFamily="34" charset="0"/>
              </a:rPr>
              <a:t>=“</a:t>
            </a:r>
            <a:r>
              <a:rPr lang="en-US" dirty="0">
                <a:latin typeface="Calibri" pitchFamily="34" charset="0"/>
              </a:rPr>
              <a:t>color</a:t>
            </a:r>
            <a:r>
              <a:rPr lang="en-US" dirty="0">
                <a:solidFill>
                  <a:srgbClr val="0070C0"/>
                </a:solidFill>
                <a:latin typeface="Calibri" pitchFamily="34" charset="0"/>
              </a:rPr>
              <a:t>”</a:t>
            </a:r>
            <a:r>
              <a:rPr lang="en-US" dirty="0">
                <a:latin typeface="Calibri" pitchFamily="34" charset="0"/>
              </a:rPr>
              <a:t>            # set </a:t>
            </a:r>
            <a:r>
              <a:rPr lang="en-US" u="sng" dirty="0">
                <a:latin typeface="Calibri" pitchFamily="34" charset="0"/>
              </a:rPr>
              <a:t>f</a:t>
            </a:r>
            <a:r>
              <a:rPr lang="en-US" dirty="0">
                <a:latin typeface="Calibri" pitchFamily="34" charset="0"/>
              </a:rPr>
              <a:t>ore</a:t>
            </a:r>
            <a:r>
              <a:rPr lang="en-US" u="sng" dirty="0">
                <a:latin typeface="Calibri" pitchFamily="34" charset="0"/>
              </a:rPr>
              <a:t>g</a:t>
            </a:r>
            <a:r>
              <a:rPr lang="en-US" dirty="0">
                <a:latin typeface="Calibri" pitchFamily="34" charset="0"/>
              </a:rPr>
              <a:t>round or text color </a:t>
            </a:r>
          </a:p>
        </p:txBody>
      </p:sp>
      <p:sp>
        <p:nvSpPr>
          <p:cNvPr id="10" name="TextBox 9"/>
          <p:cNvSpPr txBox="1"/>
          <p:nvPr/>
        </p:nvSpPr>
        <p:spPr>
          <a:xfrm>
            <a:off x="1524000" y="1905000"/>
            <a:ext cx="6096000" cy="317651"/>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t> </a:t>
            </a:r>
            <a:r>
              <a:rPr lang="en-US" dirty="0" err="1">
                <a:solidFill>
                  <a:srgbClr val="0070C0"/>
                </a:solidFill>
                <a:latin typeface="Calibri" pitchFamily="34" charset="0"/>
              </a:rPr>
              <a:t>bg</a:t>
            </a:r>
            <a:r>
              <a:rPr lang="en-US" dirty="0">
                <a:solidFill>
                  <a:srgbClr val="0070C0"/>
                </a:solidFill>
                <a:latin typeface="Calibri" pitchFamily="34" charset="0"/>
              </a:rPr>
              <a:t>=“</a:t>
            </a:r>
            <a:r>
              <a:rPr lang="en-US" dirty="0">
                <a:latin typeface="Calibri" pitchFamily="34" charset="0"/>
              </a:rPr>
              <a:t>color</a:t>
            </a:r>
            <a:r>
              <a:rPr lang="en-US" dirty="0">
                <a:solidFill>
                  <a:srgbClr val="0070C0"/>
                </a:solidFill>
                <a:latin typeface="Calibri" pitchFamily="34" charset="0"/>
              </a:rPr>
              <a:t>” </a:t>
            </a:r>
            <a:r>
              <a:rPr lang="en-US" dirty="0">
                <a:latin typeface="Calibri" pitchFamily="34" charset="0"/>
              </a:rPr>
              <a:t>          # set </a:t>
            </a:r>
            <a:r>
              <a:rPr lang="en-US" u="sng" dirty="0">
                <a:latin typeface="Calibri" pitchFamily="34" charset="0"/>
              </a:rPr>
              <a:t>b</a:t>
            </a:r>
            <a:r>
              <a:rPr lang="en-US" dirty="0">
                <a:latin typeface="Calibri" pitchFamily="34" charset="0"/>
              </a:rPr>
              <a:t>ack</a:t>
            </a:r>
            <a:r>
              <a:rPr lang="en-US" u="sng" dirty="0">
                <a:latin typeface="Calibri" pitchFamily="34" charset="0"/>
              </a:rPr>
              <a:t>g</a:t>
            </a:r>
            <a:r>
              <a:rPr lang="en-US" dirty="0">
                <a:latin typeface="Calibri" pitchFamily="34" charset="0"/>
              </a:rPr>
              <a:t>round color</a:t>
            </a:r>
          </a:p>
        </p:txBody>
      </p:sp>
      <p:sp>
        <p:nvSpPr>
          <p:cNvPr id="11" name="TextBox 10"/>
          <p:cNvSpPr txBox="1"/>
          <p:nvPr/>
        </p:nvSpPr>
        <p:spPr>
          <a:xfrm>
            <a:off x="1524000" y="4343400"/>
            <a:ext cx="6096000" cy="319446"/>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latin typeface="Calibri" pitchFamily="34" charset="0"/>
              </a:rPr>
              <a:t> </a:t>
            </a:r>
            <a:r>
              <a:rPr lang="en-US" dirty="0">
                <a:solidFill>
                  <a:srgbClr val="0070C0"/>
                </a:solidFill>
                <a:latin typeface="Calibri" pitchFamily="34" charset="0"/>
              </a:rPr>
              <a:t>font=(“</a:t>
            </a:r>
            <a:r>
              <a:rPr lang="en-US" dirty="0">
                <a:latin typeface="Calibri" pitchFamily="34" charset="0"/>
              </a:rPr>
              <a:t>Helvetica</a:t>
            </a:r>
            <a:r>
              <a:rPr lang="en-US" dirty="0">
                <a:solidFill>
                  <a:srgbClr val="0070C0"/>
                </a:solidFill>
                <a:latin typeface="Calibri" pitchFamily="34" charset="0"/>
              </a:rPr>
              <a:t>”, </a:t>
            </a:r>
            <a:r>
              <a:rPr lang="en-US" dirty="0">
                <a:latin typeface="Calibri" pitchFamily="34" charset="0"/>
              </a:rPr>
              <a:t>12</a:t>
            </a:r>
            <a:r>
              <a:rPr lang="en-US" dirty="0">
                <a:solidFill>
                  <a:srgbClr val="0070C0"/>
                </a:solidFill>
                <a:latin typeface="Calibri" pitchFamily="34" charset="0"/>
              </a:rPr>
              <a:t>)</a:t>
            </a:r>
            <a:r>
              <a:rPr lang="en-US" dirty="0">
                <a:latin typeface="Calibri" pitchFamily="34" charset="0"/>
              </a:rPr>
              <a:t>            # specify name and height only</a:t>
            </a:r>
          </a:p>
        </p:txBody>
      </p:sp>
      <p:sp>
        <p:nvSpPr>
          <p:cNvPr id="12" name="TextBox 11"/>
          <p:cNvSpPr txBox="1"/>
          <p:nvPr/>
        </p:nvSpPr>
        <p:spPr>
          <a:xfrm>
            <a:off x="1524000" y="4724400"/>
            <a:ext cx="6096000" cy="541046"/>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latin typeface="Calibri" pitchFamily="34" charset="0"/>
              </a:rPr>
              <a:t> </a:t>
            </a:r>
            <a:r>
              <a:rPr lang="en-US" dirty="0">
                <a:solidFill>
                  <a:srgbClr val="0070C0"/>
                </a:solidFill>
                <a:latin typeface="Calibri" pitchFamily="34" charset="0"/>
              </a:rPr>
              <a:t>font=(“</a:t>
            </a:r>
            <a:r>
              <a:rPr lang="en-US" dirty="0">
                <a:latin typeface="Calibri" pitchFamily="34" charset="0"/>
              </a:rPr>
              <a:t>Calibri</a:t>
            </a:r>
            <a:r>
              <a:rPr lang="en-US" dirty="0">
                <a:solidFill>
                  <a:srgbClr val="0070C0"/>
                </a:solidFill>
                <a:latin typeface="Calibri" pitchFamily="34" charset="0"/>
              </a:rPr>
              <a:t>”, </a:t>
            </a:r>
            <a:r>
              <a:rPr lang="en-US" dirty="0">
                <a:latin typeface="Calibri" pitchFamily="34" charset="0"/>
              </a:rPr>
              <a:t>14</a:t>
            </a:r>
            <a:r>
              <a:rPr lang="en-US" dirty="0">
                <a:solidFill>
                  <a:srgbClr val="0070C0"/>
                </a:solidFill>
                <a:latin typeface="Calibri" pitchFamily="34" charset="0"/>
              </a:rPr>
              <a:t>, “bold italic”)</a:t>
            </a:r>
            <a:r>
              <a:rPr lang="en-US" dirty="0">
                <a:latin typeface="Calibri" pitchFamily="34" charset="0"/>
              </a:rPr>
              <a:t>    # specify all 3 fields, </a:t>
            </a:r>
          </a:p>
          <a:p>
            <a:pPr eaLnBrk="1" hangingPunct="1">
              <a:lnSpc>
                <a:spcPct val="80000"/>
              </a:lnSpc>
              <a:buNone/>
            </a:pPr>
            <a:r>
              <a:rPr lang="en-US" dirty="0">
                <a:latin typeface="Calibri" pitchFamily="34" charset="0"/>
              </a:rPr>
              <a:t>			         # with 2 styles</a:t>
            </a:r>
          </a:p>
        </p:txBody>
      </p:sp>
      <p:sp>
        <p:nvSpPr>
          <p:cNvPr id="15" name="TextBox 14"/>
          <p:cNvSpPr txBox="1"/>
          <p:nvPr/>
        </p:nvSpPr>
        <p:spPr>
          <a:xfrm>
            <a:off x="1143000" y="5638800"/>
            <a:ext cx="6553200" cy="369332"/>
          </a:xfrm>
          <a:prstGeom prst="rect">
            <a:avLst/>
          </a:prstGeom>
          <a:solidFill>
            <a:schemeClr val="bg1">
              <a:lumMod val="85000"/>
            </a:schemeClr>
          </a:solidFill>
        </p:spPr>
        <p:txBody>
          <a:bodyPr wrap="square" rtlCol="0">
            <a:spAutoFit/>
          </a:bodyPr>
          <a:lstStyle/>
          <a:p>
            <a:pPr eaLnBrk="1" hangingPunct="1">
              <a:spcBef>
                <a:spcPts val="0"/>
              </a:spcBef>
              <a:buNone/>
            </a:pPr>
            <a:r>
              <a:rPr lang="en-US" dirty="0">
                <a:latin typeface="Calibri" pitchFamily="34" charset="0"/>
              </a:rPr>
              <a:t>L = </a:t>
            </a:r>
            <a:r>
              <a:rPr lang="en-US" dirty="0" err="1">
                <a:latin typeface="Calibri" pitchFamily="34" charset="0"/>
              </a:rPr>
              <a:t>tk.Label</a:t>
            </a:r>
            <a:r>
              <a:rPr lang="en-US" dirty="0">
                <a:latin typeface="Calibri" pitchFamily="34" charset="0"/>
              </a:rPr>
              <a:t>(win, text=“Warning", </a:t>
            </a:r>
            <a:r>
              <a:rPr lang="en-US" dirty="0" err="1">
                <a:solidFill>
                  <a:srgbClr val="0070C0"/>
                </a:solidFill>
                <a:latin typeface="Calibri" pitchFamily="34" charset="0"/>
              </a:rPr>
              <a:t>fg</a:t>
            </a:r>
            <a:r>
              <a:rPr lang="en-US" dirty="0">
                <a:solidFill>
                  <a:srgbClr val="0070C0"/>
                </a:solidFill>
                <a:latin typeface="Calibri" pitchFamily="34" charset="0"/>
              </a:rPr>
              <a:t>=</a:t>
            </a:r>
            <a:r>
              <a:rPr lang="en-US" dirty="0">
                <a:latin typeface="Calibri" pitchFamily="34" charset="0"/>
              </a:rPr>
              <a:t>“red“, </a:t>
            </a:r>
            <a:r>
              <a:rPr lang="en-US" dirty="0">
                <a:solidFill>
                  <a:srgbClr val="0070C0"/>
                </a:solidFill>
                <a:latin typeface="Calibri" pitchFamily="34" charset="0"/>
              </a:rPr>
              <a:t>font=(</a:t>
            </a:r>
            <a:r>
              <a:rPr lang="en-US" dirty="0">
                <a:latin typeface="Calibri" pitchFamily="34" charset="0"/>
              </a:rPr>
              <a:t>“Arial”, 14, “bold”</a:t>
            </a:r>
            <a:r>
              <a:rPr lang="en-US" dirty="0">
                <a:solidFill>
                  <a:srgbClr val="0070C0"/>
                </a:solidFill>
                <a:latin typeface="Calibri" pitchFamily="34" charset="0"/>
              </a:rPr>
              <a:t>)</a:t>
            </a:r>
            <a:r>
              <a:rPr lang="en-US" dirty="0">
                <a:latin typeface="Calibri" pitchFamily="34" charset="0"/>
              </a:rPr>
              <a:t>)</a:t>
            </a:r>
          </a:p>
        </p:txBody>
      </p:sp>
      <p:sp>
        <p:nvSpPr>
          <p:cNvPr id="13" name="Date Placeholder 12"/>
          <p:cNvSpPr>
            <a:spLocks noGrp="1"/>
          </p:cNvSpPr>
          <p:nvPr>
            <p:ph type="dt" sz="half" idx="10"/>
          </p:nvPr>
        </p:nvSpPr>
        <p:spPr/>
        <p:txBody>
          <a:bodyPr/>
          <a:lstStyle/>
          <a:p>
            <a:pPr>
              <a:defRPr/>
            </a:pPr>
            <a:r>
              <a:rPr lang="en-US"/>
              <a:t>© 2021 C. Nguyen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GUI and </a:t>
            </a:r>
            <a:r>
              <a:rPr lang="en-US" sz="3200" dirty="0" err="1"/>
              <a:t>Tk</a:t>
            </a:r>
            <a:endParaRPr lang="en-US" sz="3200" dirty="0"/>
          </a:p>
        </p:txBody>
      </p:sp>
      <p:sp>
        <p:nvSpPr>
          <p:cNvPr id="3075" name="Rectangle 3"/>
          <p:cNvSpPr>
            <a:spLocks noGrp="1" noChangeArrowheads="1"/>
          </p:cNvSpPr>
          <p:nvPr>
            <p:ph type="body" idx="1"/>
          </p:nvPr>
        </p:nvSpPr>
        <p:spPr>
          <a:xfrm>
            <a:off x="457200" y="609600"/>
            <a:ext cx="8077200" cy="5715000"/>
          </a:xfrm>
        </p:spPr>
        <p:txBody>
          <a:bodyPr/>
          <a:lstStyle/>
          <a:p>
            <a:pPr eaLnBrk="1" hangingPunct="1"/>
            <a:r>
              <a:rPr lang="en-US" sz="1800" dirty="0"/>
              <a:t>GUI is short for </a:t>
            </a:r>
            <a:r>
              <a:rPr lang="en-US" sz="1800" b="1" u="sng" dirty="0"/>
              <a:t>g</a:t>
            </a:r>
            <a:r>
              <a:rPr lang="en-US" sz="1800" dirty="0"/>
              <a:t>raphical </a:t>
            </a:r>
            <a:r>
              <a:rPr lang="en-US" sz="1800" b="1" u="sng" dirty="0"/>
              <a:t>u</a:t>
            </a:r>
            <a:r>
              <a:rPr lang="en-US" sz="1800" dirty="0"/>
              <a:t>ser </a:t>
            </a:r>
            <a:r>
              <a:rPr lang="en-US" sz="1800" b="1" u="sng" dirty="0"/>
              <a:t>i</a:t>
            </a:r>
            <a:r>
              <a:rPr lang="en-US" sz="1800" dirty="0"/>
              <a:t>nterface. This interface provides a way for the user to interact with an electronic device through graphical elements such as windows, scroll bars, pull down menus, buttons, etc.</a:t>
            </a:r>
          </a:p>
          <a:p>
            <a:pPr eaLnBrk="1" hangingPunct="1"/>
            <a:r>
              <a:rPr lang="en-US" sz="1800" dirty="0"/>
              <a:t>GUI is how most modern applications interact with the user. It is considered to be more user friendly than the classic text based interface, where the user enters one text string command at a time. (This is known as CLI or </a:t>
            </a:r>
            <a:r>
              <a:rPr lang="en-US" sz="1800" u="sng" dirty="0"/>
              <a:t>c</a:t>
            </a:r>
            <a:r>
              <a:rPr lang="en-US" sz="1800" dirty="0"/>
              <a:t>ommand </a:t>
            </a:r>
            <a:r>
              <a:rPr lang="en-US" sz="1800" u="sng" dirty="0"/>
              <a:t>l</a:t>
            </a:r>
            <a:r>
              <a:rPr lang="en-US" sz="1800" dirty="0"/>
              <a:t>ine </a:t>
            </a:r>
            <a:r>
              <a:rPr lang="en-US" sz="1800" u="sng" dirty="0"/>
              <a:t>i</a:t>
            </a:r>
            <a:r>
              <a:rPr lang="en-US" sz="1800" dirty="0"/>
              <a:t>nterface.)</a:t>
            </a:r>
          </a:p>
          <a:p>
            <a:pPr eaLnBrk="1" hangingPunct="1"/>
            <a:r>
              <a:rPr lang="en-US" sz="1800" dirty="0"/>
              <a:t>When creating a GUI for an application, we can use one of many object oriented libraries with a variety of built-in classes so that we don’t have to “reinvent the wheel” from scratch.</a:t>
            </a:r>
          </a:p>
          <a:p>
            <a:pPr eaLnBrk="1" hangingPunct="1"/>
            <a:r>
              <a:rPr lang="en-US" sz="1800" dirty="0"/>
              <a:t>A popular and classic library for GUI is the </a:t>
            </a:r>
            <a:r>
              <a:rPr lang="en-US" sz="1800" dirty="0" err="1"/>
              <a:t>Tk</a:t>
            </a:r>
            <a:r>
              <a:rPr lang="en-US" sz="1800" dirty="0"/>
              <a:t> library, written in C:</a:t>
            </a:r>
          </a:p>
          <a:p>
            <a:pPr lvl="1" eaLnBrk="1" hangingPunct="1">
              <a:spcBef>
                <a:spcPts val="0"/>
              </a:spcBef>
            </a:pPr>
            <a:r>
              <a:rPr lang="en-US" sz="1800" dirty="0"/>
              <a:t>It provides many GUI parent classes, where each class is a graphical element such as a window class, button class, menu class, etc.</a:t>
            </a:r>
          </a:p>
          <a:p>
            <a:pPr lvl="1" eaLnBrk="1" hangingPunct="1">
              <a:spcBef>
                <a:spcPts val="0"/>
              </a:spcBef>
            </a:pPr>
            <a:r>
              <a:rPr lang="en-US" sz="1800" dirty="0"/>
              <a:t>The </a:t>
            </a:r>
            <a:r>
              <a:rPr lang="en-US" sz="1800" dirty="0" err="1"/>
              <a:t>Tk</a:t>
            </a:r>
            <a:r>
              <a:rPr lang="en-US" sz="1800" dirty="0"/>
              <a:t> library can be used with different programming languages such as C++, Perl, Ruby, Python, etc. </a:t>
            </a:r>
          </a:p>
          <a:p>
            <a:pPr lvl="1" eaLnBrk="1" hangingPunct="1">
              <a:spcBef>
                <a:spcPts val="0"/>
              </a:spcBef>
            </a:pPr>
            <a:r>
              <a:rPr lang="en-US" sz="1800" dirty="0"/>
              <a:t>When the </a:t>
            </a:r>
            <a:r>
              <a:rPr lang="en-US" sz="1800" dirty="0" err="1"/>
              <a:t>Tk</a:t>
            </a:r>
            <a:r>
              <a:rPr lang="en-US" sz="1800" dirty="0"/>
              <a:t> objects run, they interact with the host system’s windowing infrastructure. This means our application’s GUI will look like a Windows application when it runs on Windows, and it will look like a Mac application when it runs on the Mac.</a:t>
            </a:r>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a:t>
            </a:fld>
            <a:endParaRPr lang="en-US" dirty="0"/>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Button</a:t>
            </a:r>
            <a:r>
              <a:rPr lang="en-US" sz="3200" dirty="0"/>
              <a:t> Widget</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lnSpc>
                <a:spcPct val="80000"/>
              </a:lnSpc>
            </a:pPr>
            <a:r>
              <a:rPr lang="en-US" sz="1800" dirty="0"/>
              <a:t>Display a button for the user to click, which will perform some task.</a:t>
            </a:r>
          </a:p>
          <a:p>
            <a:pPr eaLnBrk="1" hangingPunct="1">
              <a:lnSpc>
                <a:spcPct val="80000"/>
              </a:lnSpc>
            </a:pPr>
            <a:r>
              <a:rPr lang="en-US" sz="1800" dirty="0"/>
              <a:t>To create a button:</a:t>
            </a:r>
          </a:p>
          <a:p>
            <a:pPr eaLnBrk="1" hangingPunct="1">
              <a:lnSpc>
                <a:spcPct val="80000"/>
              </a:lnSpc>
              <a:buNone/>
            </a:pPr>
            <a:endParaRPr lang="en-US" sz="1800" dirty="0"/>
          </a:p>
          <a:p>
            <a:pPr eaLnBrk="1" hangingPunct="1">
              <a:spcBef>
                <a:spcPts val="1200"/>
              </a:spcBef>
              <a:buNone/>
            </a:pPr>
            <a:r>
              <a:rPr lang="en-US" sz="1800" dirty="0"/>
              <a:t>	where </a:t>
            </a:r>
          </a:p>
          <a:p>
            <a:pPr lvl="1" eaLnBrk="1" hangingPunct="1">
              <a:spcBef>
                <a:spcPts val="0"/>
              </a:spcBef>
            </a:pPr>
            <a:r>
              <a:rPr lang="en-US" sz="1800" dirty="0"/>
              <a:t>text is the description printed on the button</a:t>
            </a:r>
          </a:p>
          <a:p>
            <a:pPr lvl="1" eaLnBrk="1" hangingPunct="1">
              <a:spcBef>
                <a:spcPts val="0"/>
              </a:spcBef>
            </a:pPr>
            <a:r>
              <a:rPr lang="en-US" sz="1800" dirty="0"/>
              <a:t>width is the size of the button. By default the size of the button is large enough to show all of its text.</a:t>
            </a:r>
          </a:p>
          <a:p>
            <a:pPr lvl="1" eaLnBrk="1" hangingPunct="1">
              <a:spcBef>
                <a:spcPts val="0"/>
              </a:spcBef>
            </a:pPr>
            <a:r>
              <a:rPr lang="en-US" sz="1800" dirty="0" err="1"/>
              <a:t>functionName</a:t>
            </a:r>
            <a:r>
              <a:rPr lang="en-US" sz="1800" dirty="0"/>
              <a:t> is a </a:t>
            </a:r>
            <a:r>
              <a:rPr lang="en-US" sz="1800" u="sng" dirty="0"/>
              <a:t>callback function</a:t>
            </a:r>
            <a:r>
              <a:rPr lang="en-US" sz="1800" dirty="0"/>
              <a:t>, which will perform a task when the button is pressed. </a:t>
            </a:r>
          </a:p>
          <a:p>
            <a:pPr eaLnBrk="1" hangingPunct="1">
              <a:spcBef>
                <a:spcPts val="600"/>
              </a:spcBef>
            </a:pPr>
            <a:r>
              <a:rPr lang="en-US" sz="1800" dirty="0"/>
              <a:t>Example: </a:t>
            </a:r>
          </a:p>
          <a:p>
            <a:pPr eaLnBrk="1" hangingPunct="1">
              <a:spcBef>
                <a:spcPts val="0"/>
              </a:spcBef>
            </a:pPr>
            <a:endParaRPr lang="en-US" sz="1800" dirty="0"/>
          </a:p>
          <a:p>
            <a:pPr eaLnBrk="1" hangingPunct="1">
              <a:spcBef>
                <a:spcPts val="0"/>
              </a:spcBef>
              <a:buNone/>
            </a:pPr>
            <a:endParaRPr lang="en-US" sz="1800" dirty="0"/>
          </a:p>
          <a:p>
            <a:pPr eaLnBrk="1" hangingPunct="1">
              <a:spcBef>
                <a:spcPts val="0"/>
              </a:spcBef>
            </a:pPr>
            <a:endParaRPr lang="en-US" sz="1800" dirty="0"/>
          </a:p>
          <a:p>
            <a:pPr eaLnBrk="1" hangingPunct="1">
              <a:spcBef>
                <a:spcPts val="0"/>
              </a:spcBef>
            </a:pPr>
            <a:endParaRPr lang="en-US" sz="1800" dirty="0"/>
          </a:p>
          <a:p>
            <a:pPr lvl="1" eaLnBrk="1" hangingPunct="1">
              <a:spcBef>
                <a:spcPts val="0"/>
              </a:spcBef>
            </a:pPr>
            <a:r>
              <a:rPr lang="en-US" sz="1800" dirty="0"/>
              <a:t>When the user clicks on the button, the button click </a:t>
            </a:r>
            <a:r>
              <a:rPr lang="en-US" sz="1800" u="sng" dirty="0"/>
              <a:t>event</a:t>
            </a:r>
            <a:r>
              <a:rPr lang="en-US" sz="1800" dirty="0"/>
              <a:t> causes the callback function </a:t>
            </a:r>
            <a:r>
              <a:rPr lang="en-US" sz="1800" dirty="0" err="1">
                <a:latin typeface="Calibri" pitchFamily="34" charset="0"/>
              </a:rPr>
              <a:t>fct</a:t>
            </a:r>
            <a:r>
              <a:rPr lang="en-US" sz="1800" dirty="0">
                <a:latin typeface="Calibri" pitchFamily="34" charset="0"/>
              </a:rPr>
              <a:t> </a:t>
            </a:r>
            <a:r>
              <a:rPr lang="en-US" sz="1800" dirty="0"/>
              <a:t>to run (in other words, the </a:t>
            </a:r>
            <a:r>
              <a:rPr lang="en-US" sz="1800" u="sng" dirty="0"/>
              <a:t>event</a:t>
            </a:r>
            <a:r>
              <a:rPr lang="en-US" sz="1800" dirty="0"/>
              <a:t> </a:t>
            </a:r>
            <a:r>
              <a:rPr lang="en-US" sz="1800" i="1" dirty="0"/>
              <a:t>calls </a:t>
            </a:r>
            <a:r>
              <a:rPr lang="en-US" sz="1800" dirty="0"/>
              <a:t>the function </a:t>
            </a:r>
            <a:r>
              <a:rPr lang="en-US" sz="1800" i="1" dirty="0"/>
              <a:t>back</a:t>
            </a:r>
            <a:r>
              <a:rPr lang="en-US" sz="1800" dirty="0"/>
              <a:t>). </a:t>
            </a:r>
          </a:p>
          <a:p>
            <a:pPr lvl="1" eaLnBrk="1" hangingPunct="1">
              <a:spcBef>
                <a:spcPts val="0"/>
              </a:spcBef>
            </a:pPr>
            <a:r>
              <a:rPr lang="en-US" sz="1800" dirty="0"/>
              <a:t>The function runs and prints “Click!” to the output window.</a:t>
            </a:r>
            <a:endParaRPr lang="en-US" sz="1400" dirty="0"/>
          </a:p>
          <a:p>
            <a:pPr eaLnBrk="1" hangingPunct="1">
              <a:lnSpc>
                <a:spcPct val="80000"/>
              </a:lnSpc>
              <a:spcBef>
                <a:spcPts val="0"/>
              </a:spcBef>
              <a:buNone/>
            </a:pPr>
            <a:endParaRPr lang="en-US" sz="1800" dirty="0"/>
          </a:p>
          <a:p>
            <a:pPr eaLnBrk="1" hangingPunct="1">
              <a:lnSpc>
                <a:spcPct val="80000"/>
              </a:lnSpc>
            </a:pPr>
            <a:endParaRPr lang="en-US" sz="1800" dirty="0"/>
          </a:p>
          <a:p>
            <a:pPr eaLnBrk="1" hangingPunct="1">
              <a:lnSpc>
                <a:spcPct val="80000"/>
              </a:lnSpc>
              <a:buNone/>
            </a:pPr>
            <a:endParaRPr lang="en-US" sz="1800" dirty="0"/>
          </a:p>
          <a:p>
            <a:pPr eaLnBrk="1" hangingPunct="1">
              <a:lnSpc>
                <a:spcPct val="80000"/>
              </a:lnSpc>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20</a:t>
            </a:fld>
            <a:endParaRPr lang="en-US" dirty="0"/>
          </a:p>
        </p:txBody>
      </p:sp>
      <p:sp>
        <p:nvSpPr>
          <p:cNvPr id="7" name="TextBox 6"/>
          <p:cNvSpPr txBox="1"/>
          <p:nvPr/>
        </p:nvSpPr>
        <p:spPr>
          <a:xfrm>
            <a:off x="838200" y="1295400"/>
            <a:ext cx="7467600" cy="313932"/>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latin typeface="Calibri" pitchFamily="34" charset="0"/>
              </a:rPr>
              <a:t>B = </a:t>
            </a:r>
            <a:r>
              <a:rPr lang="en-US" dirty="0" err="1">
                <a:latin typeface="Calibri" pitchFamily="34" charset="0"/>
              </a:rPr>
              <a:t>tk.</a:t>
            </a:r>
            <a:r>
              <a:rPr lang="en-US" dirty="0" err="1">
                <a:solidFill>
                  <a:srgbClr val="0070C0"/>
                </a:solidFill>
                <a:latin typeface="Calibri" pitchFamily="34" charset="0"/>
              </a:rPr>
              <a:t>Button</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 text=“</a:t>
            </a:r>
            <a:r>
              <a:rPr lang="en-US" dirty="0">
                <a:latin typeface="Calibri" pitchFamily="34" charset="0"/>
              </a:rPr>
              <a:t>description</a:t>
            </a:r>
            <a:r>
              <a:rPr lang="en-US" dirty="0">
                <a:solidFill>
                  <a:srgbClr val="0070C0"/>
                </a:solidFill>
                <a:latin typeface="Calibri" pitchFamily="34" charset="0"/>
              </a:rPr>
              <a:t>”, width=</a:t>
            </a:r>
            <a:r>
              <a:rPr lang="en-US" dirty="0">
                <a:latin typeface="Calibri" pitchFamily="34" charset="0"/>
              </a:rPr>
              <a:t>N</a:t>
            </a:r>
            <a:r>
              <a:rPr lang="en-US" dirty="0">
                <a:solidFill>
                  <a:srgbClr val="0070C0"/>
                </a:solidFill>
                <a:latin typeface="Calibri" pitchFamily="34" charset="0"/>
              </a:rPr>
              <a:t>, command=</a:t>
            </a:r>
            <a:r>
              <a:rPr lang="en-US" dirty="0" err="1">
                <a:latin typeface="Calibri" pitchFamily="34" charset="0"/>
              </a:rPr>
              <a:t>functionName</a:t>
            </a:r>
            <a:r>
              <a:rPr lang="en-US" dirty="0">
                <a:solidFill>
                  <a:srgbClr val="0070C0"/>
                </a:solidFill>
                <a:latin typeface="Calibri" pitchFamily="34" charset="0"/>
              </a:rPr>
              <a:t>)</a:t>
            </a:r>
          </a:p>
        </p:txBody>
      </p:sp>
      <p:sp>
        <p:nvSpPr>
          <p:cNvPr id="6" name="TextBox 5"/>
          <p:cNvSpPr txBox="1"/>
          <p:nvPr/>
        </p:nvSpPr>
        <p:spPr>
          <a:xfrm>
            <a:off x="990600" y="3733800"/>
            <a:ext cx="5029200" cy="1000274"/>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def </a:t>
            </a:r>
            <a:r>
              <a:rPr lang="en-US" dirty="0" err="1">
                <a:latin typeface="Calibri" pitchFamily="34" charset="0"/>
              </a:rPr>
              <a:t>fct</a:t>
            </a:r>
            <a:r>
              <a:rPr lang="en-US" dirty="0">
                <a:latin typeface="Calibri" pitchFamily="34" charset="0"/>
              </a:rPr>
              <a:t>() : print(“Click!”)</a:t>
            </a:r>
          </a:p>
          <a:p>
            <a:pPr eaLnBrk="1" hangingPunct="1">
              <a:spcBef>
                <a:spcPts val="600"/>
              </a:spcBef>
              <a:buNone/>
            </a:pPr>
            <a:r>
              <a:rPr lang="en-US" dirty="0">
                <a:latin typeface="Calibri" pitchFamily="34" charset="0"/>
              </a:rPr>
              <a:t>B = </a:t>
            </a:r>
            <a:r>
              <a:rPr lang="en-US" dirty="0" err="1">
                <a:latin typeface="Calibri" pitchFamily="34" charset="0"/>
              </a:rPr>
              <a:t>tk.</a:t>
            </a:r>
            <a:r>
              <a:rPr lang="en-US" dirty="0" err="1">
                <a:solidFill>
                  <a:srgbClr val="0070C0"/>
                </a:solidFill>
                <a:latin typeface="Calibri" pitchFamily="34" charset="0"/>
              </a:rPr>
              <a:t>Button</a:t>
            </a:r>
            <a:r>
              <a:rPr lang="en-US" dirty="0">
                <a:solidFill>
                  <a:srgbClr val="0070C0"/>
                </a:solidFill>
                <a:latin typeface="Calibri" pitchFamily="34" charset="0"/>
              </a:rPr>
              <a:t>(</a:t>
            </a:r>
            <a:r>
              <a:rPr lang="en-US" dirty="0">
                <a:latin typeface="Calibri" pitchFamily="34" charset="0"/>
              </a:rPr>
              <a:t>win</a:t>
            </a:r>
            <a:r>
              <a:rPr lang="en-US" dirty="0">
                <a:solidFill>
                  <a:srgbClr val="0070C0"/>
                </a:solidFill>
                <a:latin typeface="Calibri" pitchFamily="34" charset="0"/>
              </a:rPr>
              <a:t>, text=</a:t>
            </a:r>
            <a:r>
              <a:rPr lang="en-US" dirty="0">
                <a:latin typeface="Calibri" pitchFamily="34" charset="0"/>
              </a:rPr>
              <a:t>"click here"</a:t>
            </a:r>
            <a:r>
              <a:rPr lang="en-US" dirty="0">
                <a:solidFill>
                  <a:srgbClr val="0070C0"/>
                </a:solidFill>
                <a:latin typeface="Calibri" pitchFamily="34" charset="0"/>
              </a:rPr>
              <a:t>, command=</a:t>
            </a:r>
            <a:r>
              <a:rPr lang="en-US" dirty="0" err="1">
                <a:latin typeface="Calibri" pitchFamily="34" charset="0"/>
              </a:rPr>
              <a:t>fct</a:t>
            </a:r>
            <a:r>
              <a:rPr lang="en-US" dirty="0">
                <a:latin typeface="Calibri" pitchFamily="34" charset="0"/>
              </a:rPr>
              <a:t>)</a:t>
            </a:r>
          </a:p>
          <a:p>
            <a:pPr eaLnBrk="1" hangingPunct="1">
              <a:buNone/>
            </a:pPr>
            <a:r>
              <a:rPr lang="en-US" dirty="0" err="1">
                <a:latin typeface="Calibri" pitchFamily="34" charset="0"/>
              </a:rPr>
              <a:t>B.grid</a:t>
            </a:r>
            <a:r>
              <a:rPr lang="en-US" dirty="0">
                <a:latin typeface="Calibri" pitchFamily="34" charset="0"/>
              </a:rPr>
              <a:t>()</a:t>
            </a:r>
            <a:endParaRPr lang="en-US" dirty="0">
              <a:solidFill>
                <a:srgbClr val="0070C0"/>
              </a:solidFill>
              <a:latin typeface="Calibri" pitchFamily="34" charset="0"/>
            </a:endParaRPr>
          </a:p>
        </p:txBody>
      </p:sp>
      <p:pic>
        <p:nvPicPr>
          <p:cNvPr id="8" name="Picture 7" descr="Capture17.PNG"/>
          <p:cNvPicPr>
            <a:picLocks noChangeAspect="1"/>
          </p:cNvPicPr>
          <p:nvPr/>
        </p:nvPicPr>
        <p:blipFill>
          <a:blip r:embed="rId2" cstate="print"/>
          <a:stretch>
            <a:fillRect/>
          </a:stretch>
        </p:blipFill>
        <p:spPr>
          <a:xfrm>
            <a:off x="6172200" y="3810000"/>
            <a:ext cx="2590819" cy="676280"/>
          </a:xfrm>
          <a:prstGeom prst="rect">
            <a:avLst/>
          </a:prstGeom>
        </p:spPr>
      </p:pic>
      <p:sp>
        <p:nvSpPr>
          <p:cNvPr id="9" name="Date Placeholder 8"/>
          <p:cNvSpPr>
            <a:spLocks noGrp="1"/>
          </p:cNvSpPr>
          <p:nvPr>
            <p:ph type="dt" sz="half" idx="10"/>
          </p:nvPr>
        </p:nvSpPr>
        <p:spPr/>
        <p:txBody>
          <a:bodyPr/>
          <a:lstStyle/>
          <a:p>
            <a:pPr>
              <a:defRPr/>
            </a:pPr>
            <a:r>
              <a:rPr lang="en-US"/>
              <a:t>© 2021 C. Nguyen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Callback Function</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a:t>A callback function creates the behavior of the widget when some event (such as a button click) happens to that widget.</a:t>
            </a:r>
          </a:p>
          <a:p>
            <a:pPr eaLnBrk="1" hangingPunct="1"/>
            <a:r>
              <a:rPr lang="en-US" sz="1800" dirty="0"/>
              <a:t>If the callback function has input arguments, we cannot pass the argument when we assign the callback function:</a:t>
            </a:r>
          </a:p>
          <a:p>
            <a:pPr eaLnBrk="1" hangingPunct="1"/>
            <a:endParaRPr lang="en-US" sz="1800" dirty="0"/>
          </a:p>
          <a:p>
            <a:pPr eaLnBrk="1" hangingPunct="1">
              <a:buNone/>
            </a:pPr>
            <a:r>
              <a:rPr lang="en-US" sz="1800" dirty="0">
                <a:latin typeface="Calibri" pitchFamily="34" charset="0"/>
              </a:rPr>
              <a:t>	</a:t>
            </a:r>
          </a:p>
          <a:p>
            <a:pPr eaLnBrk="1" hangingPunct="1">
              <a:buNone/>
            </a:pPr>
            <a:endParaRPr lang="en-US" sz="1800" dirty="0">
              <a:latin typeface="Calibri" pitchFamily="34" charset="0"/>
            </a:endParaRPr>
          </a:p>
          <a:p>
            <a:pPr eaLnBrk="1" hangingPunct="1">
              <a:spcBef>
                <a:spcPts val="0"/>
              </a:spcBef>
              <a:buNone/>
            </a:pPr>
            <a:r>
              <a:rPr lang="en-US" sz="1800" dirty="0">
                <a:latin typeface="Calibri" pitchFamily="34" charset="0"/>
              </a:rPr>
              <a:t>	</a:t>
            </a:r>
            <a:r>
              <a:rPr lang="en-US" sz="1800" dirty="0"/>
              <a:t>The format: </a:t>
            </a:r>
            <a:r>
              <a:rPr lang="en-US" sz="1800" i="1" dirty="0" err="1">
                <a:latin typeface="Calibri" pitchFamily="34" charset="0"/>
              </a:rPr>
              <a:t>printNum</a:t>
            </a:r>
            <a:r>
              <a:rPr lang="en-US" sz="1800" i="1" dirty="0">
                <a:latin typeface="Calibri" pitchFamily="34" charset="0"/>
              </a:rPr>
              <a:t>(</a:t>
            </a:r>
            <a:r>
              <a:rPr lang="en-US" sz="1800" i="1" dirty="0" err="1">
                <a:latin typeface="Calibri" pitchFamily="34" charset="0"/>
              </a:rPr>
              <a:t>val</a:t>
            </a:r>
            <a:r>
              <a:rPr lang="en-US" sz="1800" i="1" dirty="0">
                <a:latin typeface="Calibri" pitchFamily="34" charset="0"/>
              </a:rPr>
              <a:t>)</a:t>
            </a:r>
            <a:r>
              <a:rPr lang="en-US" sz="1800" dirty="0">
                <a:latin typeface="Calibri" pitchFamily="34" charset="0"/>
              </a:rPr>
              <a:t> </a:t>
            </a:r>
            <a:r>
              <a:rPr lang="en-US" sz="1800" dirty="0"/>
              <a:t> is a function call and will cause </a:t>
            </a:r>
            <a:r>
              <a:rPr lang="en-US" sz="1800" dirty="0" err="1"/>
              <a:t>printNum</a:t>
            </a:r>
            <a:r>
              <a:rPr lang="en-US" sz="1800" dirty="0"/>
              <a:t> to run before the button is created!</a:t>
            </a:r>
          </a:p>
          <a:p>
            <a:pPr eaLnBrk="1" hangingPunct="1"/>
            <a:r>
              <a:rPr lang="en-US" sz="1800" dirty="0"/>
              <a:t>Instead we need to use a lambda expression for the function:</a:t>
            </a:r>
          </a:p>
          <a:p>
            <a:pPr eaLnBrk="1" hangingPunct="1">
              <a:buNone/>
            </a:pPr>
            <a:endParaRPr lang="en-US" sz="1800" dirty="0"/>
          </a:p>
          <a:p>
            <a:pPr eaLnBrk="1" hangingPunct="1">
              <a:spcBef>
                <a:spcPts val="1200"/>
              </a:spcBef>
            </a:pPr>
            <a:r>
              <a:rPr lang="en-US" sz="1800" dirty="0"/>
              <a:t>Now </a:t>
            </a:r>
            <a:r>
              <a:rPr lang="en-US" sz="1800" dirty="0">
                <a:latin typeface="Calibri" pitchFamily="34" charset="0"/>
              </a:rPr>
              <a:t>command</a:t>
            </a:r>
            <a:r>
              <a:rPr lang="en-US" sz="1800" dirty="0"/>
              <a:t> receives a function reference, not a function call as above.</a:t>
            </a:r>
          </a:p>
          <a:p>
            <a:pPr eaLnBrk="1" hangingPunct="1"/>
            <a:r>
              <a:rPr lang="en-US" sz="1800" dirty="0"/>
              <a:t>In addition, the lambda expression causes a late binding of the </a:t>
            </a:r>
            <a:r>
              <a:rPr lang="en-US" sz="1800" dirty="0" err="1">
                <a:latin typeface="Calibri" pitchFamily="34" charset="0"/>
              </a:rPr>
              <a:t>printNum</a:t>
            </a:r>
            <a:r>
              <a:rPr lang="en-US" sz="1800" dirty="0"/>
              <a:t> function, which means </a:t>
            </a:r>
            <a:r>
              <a:rPr lang="en-US" sz="1800" dirty="0" err="1">
                <a:latin typeface="Calibri" pitchFamily="34" charset="0"/>
              </a:rPr>
              <a:t>val</a:t>
            </a:r>
            <a:r>
              <a:rPr lang="en-US" sz="1800" dirty="0"/>
              <a:t> is not evaluated during compile time but during run time. Therefore </a:t>
            </a:r>
            <a:r>
              <a:rPr lang="en-US" sz="1800" dirty="0" err="1">
                <a:latin typeface="Calibri" pitchFamily="34" charset="0"/>
              </a:rPr>
              <a:t>val</a:t>
            </a:r>
            <a:r>
              <a:rPr lang="en-US" sz="1800" dirty="0"/>
              <a:t> will have its current value when the button is clicked, and not necessarily the value 6 that it was initialized with. This means </a:t>
            </a:r>
            <a:r>
              <a:rPr lang="en-US" sz="1800" dirty="0" err="1">
                <a:latin typeface="Calibri" pitchFamily="34" charset="0"/>
              </a:rPr>
              <a:t>val</a:t>
            </a:r>
            <a:r>
              <a:rPr lang="en-US" sz="1800" dirty="0"/>
              <a:t> can change from one button click to another, depending on factors that modify </a:t>
            </a:r>
            <a:r>
              <a:rPr lang="en-US" sz="1800" dirty="0">
                <a:latin typeface="Calibri" pitchFamily="34" charset="0"/>
              </a:rPr>
              <a:t>val</a:t>
            </a:r>
            <a:r>
              <a:rPr lang="en-US" sz="1800" dirty="0"/>
              <a: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21</a:t>
            </a:fld>
            <a:endParaRPr lang="en-US" dirty="0"/>
          </a:p>
        </p:txBody>
      </p:sp>
      <p:sp>
        <p:nvSpPr>
          <p:cNvPr id="6" name="TextBox 5"/>
          <p:cNvSpPr txBox="1"/>
          <p:nvPr/>
        </p:nvSpPr>
        <p:spPr>
          <a:xfrm>
            <a:off x="914400" y="1828800"/>
            <a:ext cx="7239000" cy="923330"/>
          </a:xfrm>
          <a:prstGeom prst="rect">
            <a:avLst/>
          </a:prstGeom>
          <a:solidFill>
            <a:schemeClr val="bg1">
              <a:lumMod val="85000"/>
            </a:schemeClr>
          </a:solidFill>
        </p:spPr>
        <p:txBody>
          <a:bodyPr wrap="square" rtlCol="0">
            <a:spAutoFit/>
          </a:bodyPr>
          <a:lstStyle/>
          <a:p>
            <a:r>
              <a:rPr lang="en-US" dirty="0" err="1">
                <a:latin typeface="Calibri" pitchFamily="34" charset="0"/>
              </a:rPr>
              <a:t>val</a:t>
            </a:r>
            <a:r>
              <a:rPr lang="en-US" dirty="0">
                <a:latin typeface="Calibri" pitchFamily="34" charset="0"/>
              </a:rPr>
              <a:t> = 6</a:t>
            </a:r>
            <a:endParaRPr lang="en-US" dirty="0"/>
          </a:p>
          <a:p>
            <a:r>
              <a:rPr lang="en-US" dirty="0">
                <a:latin typeface="Calibri" pitchFamily="34" charset="0"/>
              </a:rPr>
              <a:t>def </a:t>
            </a:r>
            <a:r>
              <a:rPr lang="en-US" dirty="0" err="1">
                <a:latin typeface="Calibri" pitchFamily="34" charset="0"/>
              </a:rPr>
              <a:t>printNum</a:t>
            </a:r>
            <a:r>
              <a:rPr lang="en-US" dirty="0">
                <a:latin typeface="Calibri" pitchFamily="34" charset="0"/>
              </a:rPr>
              <a:t>(n) :  print(n)</a:t>
            </a:r>
          </a:p>
          <a:p>
            <a:r>
              <a:rPr lang="en-US" dirty="0">
                <a:latin typeface="Calibri" pitchFamily="34" charset="0"/>
              </a:rPr>
              <a:t>b = </a:t>
            </a:r>
            <a:r>
              <a:rPr lang="en-US" dirty="0" err="1">
                <a:latin typeface="Calibri" pitchFamily="34" charset="0"/>
              </a:rPr>
              <a:t>tk.Button</a:t>
            </a:r>
            <a:r>
              <a:rPr lang="en-US" dirty="0">
                <a:latin typeface="Calibri" pitchFamily="34" charset="0"/>
              </a:rPr>
              <a:t>(text=“click here”, command=</a:t>
            </a:r>
            <a:r>
              <a:rPr lang="en-US" i="1" dirty="0" err="1">
                <a:latin typeface="Calibri" pitchFamily="34" charset="0"/>
              </a:rPr>
              <a:t>printNum</a:t>
            </a:r>
            <a:r>
              <a:rPr lang="en-US" i="1" dirty="0">
                <a:latin typeface="Calibri" pitchFamily="34" charset="0"/>
              </a:rPr>
              <a:t>(</a:t>
            </a:r>
            <a:r>
              <a:rPr lang="en-US" i="1" dirty="0" err="1">
                <a:latin typeface="Calibri" pitchFamily="34" charset="0"/>
              </a:rPr>
              <a:t>val</a:t>
            </a:r>
            <a:r>
              <a:rPr lang="en-US" i="1" dirty="0">
                <a:latin typeface="Calibri" pitchFamily="34" charset="0"/>
              </a:rPr>
              <a:t>)</a:t>
            </a:r>
            <a:r>
              <a:rPr lang="en-US" dirty="0">
                <a:latin typeface="Calibri" pitchFamily="34" charset="0"/>
              </a:rPr>
              <a:t>)    # doesn’t work!</a:t>
            </a:r>
            <a:endParaRPr lang="en-US" dirty="0"/>
          </a:p>
        </p:txBody>
      </p:sp>
      <p:sp>
        <p:nvSpPr>
          <p:cNvPr id="7" name="TextBox 6"/>
          <p:cNvSpPr txBox="1"/>
          <p:nvPr/>
        </p:nvSpPr>
        <p:spPr>
          <a:xfrm>
            <a:off x="914400" y="3733800"/>
            <a:ext cx="7239000" cy="369332"/>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b = </a:t>
            </a:r>
            <a:r>
              <a:rPr lang="en-US" dirty="0" err="1">
                <a:latin typeface="Calibri" pitchFamily="34" charset="0"/>
              </a:rPr>
              <a:t>tk.Button</a:t>
            </a:r>
            <a:r>
              <a:rPr lang="en-US" dirty="0">
                <a:latin typeface="Calibri" pitchFamily="34" charset="0"/>
              </a:rPr>
              <a:t>(text = “click here”, command=lambda : </a:t>
            </a:r>
            <a:r>
              <a:rPr lang="en-US" dirty="0" err="1">
                <a:latin typeface="Calibri" pitchFamily="34" charset="0"/>
              </a:rPr>
              <a:t>printNum</a:t>
            </a:r>
            <a:r>
              <a:rPr lang="en-US" dirty="0">
                <a:latin typeface="Calibri" pitchFamily="34" charset="0"/>
              </a:rPr>
              <a:t>(</a:t>
            </a:r>
            <a:r>
              <a:rPr lang="en-US" dirty="0" err="1">
                <a:latin typeface="Calibri" pitchFamily="34" charset="0"/>
              </a:rPr>
              <a:t>val</a:t>
            </a:r>
            <a:r>
              <a:rPr lang="en-US" dirty="0">
                <a:latin typeface="Calibri" pitchFamily="34" charset="0"/>
              </a:rPr>
              <a:t>))</a:t>
            </a:r>
            <a:endParaRPr lang="en-US" dirty="0"/>
          </a:p>
        </p:txBody>
      </p:sp>
      <p:sp>
        <p:nvSpPr>
          <p:cNvPr id="8" name="Date Placeholder 7"/>
          <p:cNvSpPr>
            <a:spLocks noGrp="1"/>
          </p:cNvSpPr>
          <p:nvPr>
            <p:ph type="dt" sz="half" idx="10"/>
          </p:nvPr>
        </p:nvSpPr>
        <p:spPr/>
        <p:txBody>
          <a:bodyPr/>
          <a:lstStyle/>
          <a:p>
            <a:pPr>
              <a:defRPr/>
            </a:pPr>
            <a:r>
              <a:rPr lang="en-US"/>
              <a:t>© 2021 C. Nguyen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err="1">
                <a:solidFill>
                  <a:srgbClr val="0070C0"/>
                </a:solidFill>
              </a:rPr>
              <a:t>Radiobutton</a:t>
            </a:r>
            <a:r>
              <a:rPr lang="en-US" sz="3200" dirty="0"/>
              <a:t> Widget</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spcBef>
                <a:spcPts val="300"/>
              </a:spcBef>
            </a:pPr>
            <a:r>
              <a:rPr lang="en-US" sz="1800" dirty="0"/>
              <a:t>Each radio button is part of a set of multiple radio buttons. Radio buttons let the user select one choice from multiple choices. </a:t>
            </a:r>
          </a:p>
          <a:p>
            <a:pPr eaLnBrk="1" hangingPunct="1">
              <a:spcBef>
                <a:spcPts val="300"/>
              </a:spcBef>
            </a:pPr>
            <a:r>
              <a:rPr lang="en-US" sz="1800" dirty="0"/>
              <a:t>When one button in the set is selected, all the others are automatically unselected.</a:t>
            </a:r>
          </a:p>
          <a:p>
            <a:pPr eaLnBrk="1" hangingPunct="1">
              <a:spcBef>
                <a:spcPts val="300"/>
              </a:spcBef>
            </a:pPr>
            <a:r>
              <a:rPr lang="en-US" sz="1800" dirty="0"/>
              <a:t>To create a </a:t>
            </a:r>
            <a:r>
              <a:rPr lang="en-US" sz="1800" dirty="0" err="1"/>
              <a:t>radiobutton</a:t>
            </a:r>
            <a:r>
              <a:rPr lang="en-US" sz="1800" dirty="0"/>
              <a:t>:</a:t>
            </a:r>
          </a:p>
          <a:p>
            <a:pPr eaLnBrk="1" hangingPunct="1">
              <a:buNone/>
            </a:pPr>
            <a:endParaRPr lang="en-US" sz="1800" dirty="0"/>
          </a:p>
          <a:p>
            <a:pPr eaLnBrk="1" hangingPunct="1">
              <a:spcBef>
                <a:spcPts val="0"/>
              </a:spcBef>
              <a:buNone/>
            </a:pPr>
            <a:r>
              <a:rPr lang="en-US" sz="1800" dirty="0"/>
              <a:t>	where</a:t>
            </a:r>
          </a:p>
          <a:p>
            <a:pPr lvl="1" eaLnBrk="1" hangingPunct="1">
              <a:spcBef>
                <a:spcPts val="0"/>
              </a:spcBef>
            </a:pPr>
            <a:r>
              <a:rPr lang="en-US" sz="1800" dirty="0"/>
              <a:t>description is a text string to describe the choice for the button</a:t>
            </a:r>
          </a:p>
          <a:p>
            <a:pPr lvl="1" eaLnBrk="1" hangingPunct="1">
              <a:spcBef>
                <a:spcPts val="0"/>
              </a:spcBef>
            </a:pPr>
            <a:r>
              <a:rPr lang="en-US" sz="1800" dirty="0" err="1"/>
              <a:t>control_var</a:t>
            </a:r>
            <a:r>
              <a:rPr lang="en-US" sz="1800" dirty="0"/>
              <a:t> is a </a:t>
            </a:r>
            <a:r>
              <a:rPr lang="en-US" sz="1800" dirty="0" err="1"/>
              <a:t>Tk</a:t>
            </a:r>
            <a:r>
              <a:rPr lang="en-US" sz="1800" dirty="0"/>
              <a:t> variable that can store an </a:t>
            </a:r>
            <a:r>
              <a:rPr lang="en-US" sz="1800" dirty="0" err="1"/>
              <a:t>int</a:t>
            </a:r>
            <a:r>
              <a:rPr lang="en-US" sz="1800" dirty="0"/>
              <a:t> or a string. All buttons in the set must use the same </a:t>
            </a:r>
            <a:r>
              <a:rPr lang="en-US" sz="1800" dirty="0" err="1"/>
              <a:t>control_var</a:t>
            </a:r>
            <a:r>
              <a:rPr lang="en-US" sz="1800" dirty="0"/>
              <a:t>.</a:t>
            </a:r>
          </a:p>
          <a:p>
            <a:pPr lvl="1" eaLnBrk="1" hangingPunct="1">
              <a:spcBef>
                <a:spcPts val="0"/>
              </a:spcBef>
            </a:pPr>
            <a:r>
              <a:rPr lang="en-US" sz="1800" dirty="0" err="1"/>
              <a:t>val</a:t>
            </a:r>
            <a:r>
              <a:rPr lang="en-US" sz="1800" dirty="0"/>
              <a:t> is the same data type as </a:t>
            </a:r>
            <a:r>
              <a:rPr lang="en-US" sz="1800" dirty="0" err="1"/>
              <a:t>control_var</a:t>
            </a:r>
            <a:r>
              <a:rPr lang="en-US" sz="1800" dirty="0"/>
              <a:t>, it is the unique ID that we give to each </a:t>
            </a:r>
            <a:r>
              <a:rPr lang="en-US" sz="1800" dirty="0" err="1"/>
              <a:t>radiobutton</a:t>
            </a:r>
            <a:r>
              <a:rPr lang="en-US" sz="1800" dirty="0"/>
              <a:t> in the set</a:t>
            </a:r>
          </a:p>
          <a:p>
            <a:pPr lvl="1" eaLnBrk="1" hangingPunct="1">
              <a:spcBef>
                <a:spcPts val="0"/>
              </a:spcBef>
            </a:pPr>
            <a:r>
              <a:rPr lang="en-US" sz="1800" dirty="0"/>
              <a:t>there can be a callback function for each radio button, but typically radio buttons are to capture a user’s choice and not to perform a task.</a:t>
            </a:r>
          </a:p>
          <a:p>
            <a:pPr eaLnBrk="1" hangingPunct="1">
              <a:spcBef>
                <a:spcPts val="432"/>
              </a:spcBef>
            </a:pPr>
            <a:r>
              <a:rPr lang="en-US" sz="1800" dirty="0"/>
              <a:t>After the user has selected a button, the user choice is stored in the </a:t>
            </a:r>
            <a:r>
              <a:rPr lang="en-US" sz="1800" dirty="0" err="1"/>
              <a:t>control_var</a:t>
            </a:r>
            <a:r>
              <a:rPr lang="en-US" sz="1800" dirty="0"/>
              <a: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22</a:t>
            </a:fld>
            <a:endParaRPr lang="en-US" dirty="0"/>
          </a:p>
        </p:txBody>
      </p:sp>
      <p:sp>
        <p:nvSpPr>
          <p:cNvPr id="7" name="TextBox 6"/>
          <p:cNvSpPr txBox="1"/>
          <p:nvPr/>
        </p:nvSpPr>
        <p:spPr>
          <a:xfrm>
            <a:off x="838200" y="2133600"/>
            <a:ext cx="7696200" cy="541046"/>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latin typeface="Calibri" pitchFamily="34" charset="0"/>
              </a:rPr>
              <a:t>RB = </a:t>
            </a:r>
            <a:r>
              <a:rPr lang="en-US" dirty="0" err="1">
                <a:latin typeface="Calibri" pitchFamily="34" charset="0"/>
              </a:rPr>
              <a:t>tk.</a:t>
            </a:r>
            <a:r>
              <a:rPr lang="en-US" dirty="0" err="1">
                <a:solidFill>
                  <a:srgbClr val="0070C0"/>
                </a:solidFill>
                <a:latin typeface="Calibri" pitchFamily="34" charset="0"/>
              </a:rPr>
              <a:t>Radiobutton</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 text=</a:t>
            </a:r>
            <a:r>
              <a:rPr lang="en-US" dirty="0">
                <a:latin typeface="Calibri" pitchFamily="34" charset="0"/>
              </a:rPr>
              <a:t>“description”</a:t>
            </a:r>
            <a:r>
              <a:rPr lang="en-US" dirty="0">
                <a:solidFill>
                  <a:srgbClr val="0070C0"/>
                </a:solidFill>
                <a:latin typeface="Calibri" pitchFamily="34" charset="0"/>
              </a:rPr>
              <a:t>,</a:t>
            </a:r>
            <a:r>
              <a:rPr lang="en-US" dirty="0">
                <a:latin typeface="Calibri" pitchFamily="34" charset="0"/>
              </a:rPr>
              <a:t> </a:t>
            </a:r>
            <a:r>
              <a:rPr lang="en-US" dirty="0">
                <a:solidFill>
                  <a:srgbClr val="0070C0"/>
                </a:solidFill>
                <a:latin typeface="Calibri" pitchFamily="34" charset="0"/>
              </a:rPr>
              <a:t>variable=</a:t>
            </a:r>
            <a:r>
              <a:rPr lang="en-US" dirty="0" err="1">
                <a:latin typeface="Calibri" pitchFamily="34" charset="0"/>
              </a:rPr>
              <a:t>control_var</a:t>
            </a:r>
            <a:r>
              <a:rPr lang="en-US" dirty="0">
                <a:latin typeface="Calibri" pitchFamily="34" charset="0"/>
              </a:rPr>
              <a:t>, </a:t>
            </a:r>
            <a:r>
              <a:rPr lang="en-US" dirty="0">
                <a:solidFill>
                  <a:srgbClr val="0070C0"/>
                </a:solidFill>
                <a:latin typeface="Calibri" pitchFamily="34" charset="0"/>
              </a:rPr>
              <a:t>value=</a:t>
            </a:r>
            <a:r>
              <a:rPr lang="en-US" dirty="0" err="1">
                <a:latin typeface="Calibri" pitchFamily="34" charset="0"/>
              </a:rPr>
              <a:t>val</a:t>
            </a:r>
            <a:r>
              <a:rPr lang="en-US" dirty="0">
                <a:latin typeface="Calibri" pitchFamily="34" charset="0"/>
              </a:rPr>
              <a:t>,</a:t>
            </a:r>
          </a:p>
          <a:p>
            <a:pPr eaLnBrk="1" hangingPunct="1">
              <a:lnSpc>
                <a:spcPct val="80000"/>
              </a:lnSpc>
              <a:buNone/>
            </a:pPr>
            <a:r>
              <a:rPr lang="en-US" dirty="0">
                <a:solidFill>
                  <a:srgbClr val="0070C0"/>
                </a:solidFill>
                <a:latin typeface="Calibri" pitchFamily="34" charset="0"/>
              </a:rPr>
              <a:t>                                      command=</a:t>
            </a:r>
            <a:r>
              <a:rPr lang="en-US" dirty="0" err="1">
                <a:latin typeface="Calibri" pitchFamily="34" charset="0"/>
              </a:rPr>
              <a:t>fct</a:t>
            </a:r>
            <a:r>
              <a:rPr lang="en-US" dirty="0">
                <a:solidFill>
                  <a:srgbClr val="0070C0"/>
                </a:solidFill>
                <a:latin typeface="Calibri" pitchFamily="34" charset="0"/>
              </a:rPr>
              <a:t>)</a:t>
            </a:r>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chemeClr val="tx1"/>
                </a:solidFill>
              </a:rPr>
              <a:t>Example: </a:t>
            </a:r>
            <a:r>
              <a:rPr lang="en-US" sz="3200" dirty="0" err="1">
                <a:solidFill>
                  <a:srgbClr val="0070C0"/>
                </a:solidFill>
              </a:rPr>
              <a:t>Radiobutton</a:t>
            </a:r>
            <a:r>
              <a:rPr lang="en-US" sz="3200" dirty="0"/>
              <a:t> Widget</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a:t>We create a set of 3 radio buttons:</a:t>
            </a:r>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spcBef>
                <a:spcPts val="1200"/>
              </a:spcBef>
            </a:pPr>
            <a:r>
              <a:rPr lang="en-US" sz="1800" dirty="0"/>
              <a:t>When a choice is clicked, the value of the choice is stored in </a:t>
            </a:r>
            <a:r>
              <a:rPr lang="en-US" sz="1800" dirty="0" err="1"/>
              <a:t>controlVar</a:t>
            </a:r>
            <a:r>
              <a:rPr lang="en-US" sz="1800" dirty="0"/>
              <a:t>. We can write code that uses this value to make a decision to do one task vs. another.</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23</a:t>
            </a:fld>
            <a:endParaRPr lang="en-US" dirty="0"/>
          </a:p>
        </p:txBody>
      </p:sp>
      <p:sp>
        <p:nvSpPr>
          <p:cNvPr id="7" name="TextBox 6"/>
          <p:cNvSpPr txBox="1"/>
          <p:nvPr/>
        </p:nvSpPr>
        <p:spPr>
          <a:xfrm>
            <a:off x="990600" y="990600"/>
            <a:ext cx="7696200" cy="2539157"/>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controlVar</a:t>
            </a:r>
            <a:r>
              <a:rPr lang="en-US" dirty="0">
                <a:latin typeface="Calibri" pitchFamily="34" charset="0"/>
              </a:rPr>
              <a:t> = </a:t>
            </a:r>
            <a:r>
              <a:rPr lang="en-US" dirty="0" err="1">
                <a:latin typeface="Calibri" pitchFamily="34" charset="0"/>
              </a:rPr>
              <a:t>tk.IntVar</a:t>
            </a:r>
            <a:r>
              <a:rPr lang="en-US" dirty="0">
                <a:latin typeface="Calibri" pitchFamily="34" charset="0"/>
              </a:rPr>
              <a:t>() </a:t>
            </a:r>
          </a:p>
          <a:p>
            <a:pPr eaLnBrk="1" hangingPunct="1">
              <a:spcBef>
                <a:spcPts val="600"/>
              </a:spcBef>
              <a:buNone/>
            </a:pPr>
            <a:r>
              <a:rPr lang="en-US" dirty="0">
                <a:latin typeface="Calibri" pitchFamily="34" charset="0"/>
              </a:rPr>
              <a:t>rb1 = </a:t>
            </a:r>
            <a:r>
              <a:rPr lang="en-US" dirty="0" err="1">
                <a:latin typeface="Calibri" pitchFamily="34" charset="0"/>
              </a:rPr>
              <a:t>tk.</a:t>
            </a:r>
            <a:r>
              <a:rPr lang="en-US" dirty="0" err="1">
                <a:solidFill>
                  <a:srgbClr val="0070C0"/>
                </a:solidFill>
                <a:latin typeface="Calibri" pitchFamily="34" charset="0"/>
              </a:rPr>
              <a:t>Radiobutton</a:t>
            </a:r>
            <a:r>
              <a:rPr lang="en-US" dirty="0">
                <a:solidFill>
                  <a:srgbClr val="0070C0"/>
                </a:solidFill>
                <a:latin typeface="Calibri" pitchFamily="34" charset="0"/>
              </a:rPr>
              <a:t>(</a:t>
            </a:r>
            <a:r>
              <a:rPr lang="en-US" dirty="0">
                <a:latin typeface="Calibri" pitchFamily="34" charset="0"/>
              </a:rPr>
              <a:t>win, </a:t>
            </a:r>
            <a:r>
              <a:rPr lang="en-US" dirty="0">
                <a:solidFill>
                  <a:srgbClr val="0070C0"/>
                </a:solidFill>
                <a:latin typeface="Calibri" pitchFamily="34" charset="0"/>
              </a:rPr>
              <a:t>text=</a:t>
            </a:r>
            <a:r>
              <a:rPr lang="en-US" dirty="0">
                <a:latin typeface="Calibri" pitchFamily="34" charset="0"/>
              </a:rPr>
              <a:t>"Choice 1"</a:t>
            </a:r>
            <a:r>
              <a:rPr lang="en-US" dirty="0">
                <a:solidFill>
                  <a:srgbClr val="0070C0"/>
                </a:solidFill>
                <a:latin typeface="Calibri" pitchFamily="34" charset="0"/>
              </a:rPr>
              <a:t>, variable=</a:t>
            </a:r>
            <a:r>
              <a:rPr lang="en-US" dirty="0" err="1">
                <a:latin typeface="Calibri" pitchFamily="34" charset="0"/>
              </a:rPr>
              <a:t>controlVar</a:t>
            </a:r>
            <a:r>
              <a:rPr lang="en-US" dirty="0">
                <a:latin typeface="Calibri" pitchFamily="34" charset="0"/>
              </a:rPr>
              <a:t>, </a:t>
            </a:r>
            <a:r>
              <a:rPr lang="en-US" dirty="0">
                <a:solidFill>
                  <a:srgbClr val="0070C0"/>
                </a:solidFill>
                <a:latin typeface="Calibri" pitchFamily="34" charset="0"/>
              </a:rPr>
              <a:t>value=</a:t>
            </a:r>
            <a:r>
              <a:rPr lang="en-US" dirty="0">
                <a:latin typeface="Calibri" pitchFamily="34" charset="0"/>
              </a:rPr>
              <a:t>1</a:t>
            </a:r>
            <a:r>
              <a:rPr lang="en-US" dirty="0">
                <a:solidFill>
                  <a:srgbClr val="0070C0"/>
                </a:solidFill>
                <a:latin typeface="Calibri" pitchFamily="34" charset="0"/>
              </a:rPr>
              <a:t>)</a:t>
            </a:r>
          </a:p>
          <a:p>
            <a:pPr eaLnBrk="1" hangingPunct="1">
              <a:buNone/>
            </a:pPr>
            <a:r>
              <a:rPr lang="en-US" dirty="0">
                <a:latin typeface="Calibri" pitchFamily="34" charset="0"/>
              </a:rPr>
              <a:t>rb2 = </a:t>
            </a:r>
            <a:r>
              <a:rPr lang="en-US" dirty="0" err="1">
                <a:latin typeface="Calibri" pitchFamily="34" charset="0"/>
              </a:rPr>
              <a:t>tk.</a:t>
            </a:r>
            <a:r>
              <a:rPr lang="en-US" dirty="0" err="1">
                <a:solidFill>
                  <a:srgbClr val="0070C0"/>
                </a:solidFill>
                <a:latin typeface="Calibri" pitchFamily="34" charset="0"/>
              </a:rPr>
              <a:t>Radiobutton</a:t>
            </a:r>
            <a:r>
              <a:rPr lang="en-US" dirty="0">
                <a:solidFill>
                  <a:srgbClr val="0070C0"/>
                </a:solidFill>
                <a:latin typeface="Calibri" pitchFamily="34" charset="0"/>
              </a:rPr>
              <a:t>(</a:t>
            </a:r>
            <a:r>
              <a:rPr lang="en-US" dirty="0">
                <a:latin typeface="Calibri" pitchFamily="34" charset="0"/>
              </a:rPr>
              <a:t>win</a:t>
            </a:r>
            <a:r>
              <a:rPr lang="en-US" dirty="0">
                <a:solidFill>
                  <a:srgbClr val="0070C0"/>
                </a:solidFill>
                <a:latin typeface="Calibri" pitchFamily="34" charset="0"/>
              </a:rPr>
              <a:t>, text=</a:t>
            </a:r>
            <a:r>
              <a:rPr lang="en-US" dirty="0">
                <a:latin typeface="Calibri" pitchFamily="34" charset="0"/>
              </a:rPr>
              <a:t>"Choice 2"</a:t>
            </a:r>
            <a:r>
              <a:rPr lang="en-US" dirty="0">
                <a:solidFill>
                  <a:srgbClr val="0070C0"/>
                </a:solidFill>
                <a:latin typeface="Calibri" pitchFamily="34" charset="0"/>
              </a:rPr>
              <a:t>, variable=</a:t>
            </a:r>
            <a:r>
              <a:rPr lang="en-US" dirty="0" err="1">
                <a:latin typeface="Calibri" pitchFamily="34" charset="0"/>
              </a:rPr>
              <a:t>controlVar</a:t>
            </a:r>
            <a:r>
              <a:rPr lang="en-US" dirty="0">
                <a:latin typeface="Calibri" pitchFamily="34" charset="0"/>
              </a:rPr>
              <a:t>, </a:t>
            </a:r>
            <a:r>
              <a:rPr lang="en-US" dirty="0">
                <a:solidFill>
                  <a:srgbClr val="0070C0"/>
                </a:solidFill>
                <a:latin typeface="Calibri" pitchFamily="34" charset="0"/>
              </a:rPr>
              <a:t>value=</a:t>
            </a:r>
            <a:r>
              <a:rPr lang="en-US" dirty="0">
                <a:latin typeface="Calibri" pitchFamily="34" charset="0"/>
              </a:rPr>
              <a:t>2</a:t>
            </a:r>
            <a:r>
              <a:rPr lang="en-US" dirty="0">
                <a:solidFill>
                  <a:srgbClr val="0070C0"/>
                </a:solidFill>
                <a:latin typeface="Calibri" pitchFamily="34" charset="0"/>
              </a:rPr>
              <a:t>)</a:t>
            </a:r>
          </a:p>
          <a:p>
            <a:pPr eaLnBrk="1" hangingPunct="1">
              <a:buNone/>
            </a:pPr>
            <a:r>
              <a:rPr lang="en-US" dirty="0">
                <a:latin typeface="Calibri" pitchFamily="34" charset="0"/>
              </a:rPr>
              <a:t>rb3 = </a:t>
            </a:r>
            <a:r>
              <a:rPr lang="en-US" dirty="0" err="1">
                <a:latin typeface="Calibri" pitchFamily="34" charset="0"/>
              </a:rPr>
              <a:t>tk.</a:t>
            </a:r>
            <a:r>
              <a:rPr lang="en-US" dirty="0" err="1">
                <a:solidFill>
                  <a:srgbClr val="0070C0"/>
                </a:solidFill>
                <a:latin typeface="Calibri" pitchFamily="34" charset="0"/>
              </a:rPr>
              <a:t>Radiobutton</a:t>
            </a:r>
            <a:r>
              <a:rPr lang="en-US" dirty="0">
                <a:solidFill>
                  <a:srgbClr val="0070C0"/>
                </a:solidFill>
                <a:latin typeface="Calibri" pitchFamily="34" charset="0"/>
              </a:rPr>
              <a:t>(</a:t>
            </a:r>
            <a:r>
              <a:rPr lang="en-US" dirty="0">
                <a:latin typeface="Calibri" pitchFamily="34" charset="0"/>
              </a:rPr>
              <a:t>win</a:t>
            </a:r>
            <a:r>
              <a:rPr lang="en-US" dirty="0">
                <a:solidFill>
                  <a:srgbClr val="0070C0"/>
                </a:solidFill>
                <a:latin typeface="Calibri" pitchFamily="34" charset="0"/>
              </a:rPr>
              <a:t>, text=</a:t>
            </a:r>
            <a:r>
              <a:rPr lang="en-US" dirty="0">
                <a:latin typeface="Calibri" pitchFamily="34" charset="0"/>
              </a:rPr>
              <a:t>"Choice 3"</a:t>
            </a:r>
            <a:r>
              <a:rPr lang="en-US" dirty="0">
                <a:solidFill>
                  <a:srgbClr val="0070C0"/>
                </a:solidFill>
                <a:latin typeface="Calibri" pitchFamily="34" charset="0"/>
              </a:rPr>
              <a:t>, variable=</a:t>
            </a:r>
            <a:r>
              <a:rPr lang="en-US" dirty="0" err="1">
                <a:latin typeface="Calibri" pitchFamily="34" charset="0"/>
              </a:rPr>
              <a:t>controlVar</a:t>
            </a:r>
            <a:r>
              <a:rPr lang="en-US" dirty="0">
                <a:latin typeface="Calibri" pitchFamily="34" charset="0"/>
              </a:rPr>
              <a:t>, </a:t>
            </a:r>
            <a:r>
              <a:rPr lang="en-US" dirty="0">
                <a:solidFill>
                  <a:srgbClr val="0070C0"/>
                </a:solidFill>
                <a:latin typeface="Calibri" pitchFamily="34" charset="0"/>
              </a:rPr>
              <a:t>value=</a:t>
            </a:r>
            <a:r>
              <a:rPr lang="en-US" dirty="0">
                <a:latin typeface="Calibri" pitchFamily="34" charset="0"/>
              </a:rPr>
              <a:t>3</a:t>
            </a:r>
            <a:r>
              <a:rPr lang="en-US" dirty="0">
                <a:solidFill>
                  <a:srgbClr val="00B050"/>
                </a:solidFill>
                <a:latin typeface="Calibri" pitchFamily="34" charset="0"/>
              </a:rPr>
              <a:t>)</a:t>
            </a:r>
          </a:p>
          <a:p>
            <a:pPr eaLnBrk="1" hangingPunct="1">
              <a:spcBef>
                <a:spcPts val="600"/>
              </a:spcBef>
              <a:buNone/>
            </a:pPr>
            <a:r>
              <a:rPr lang="en-US" dirty="0">
                <a:latin typeface="Calibri" pitchFamily="34" charset="0"/>
              </a:rPr>
              <a:t>rb1.grid()</a:t>
            </a:r>
          </a:p>
          <a:p>
            <a:pPr eaLnBrk="1" hangingPunct="1">
              <a:buNone/>
            </a:pPr>
            <a:r>
              <a:rPr lang="en-US" dirty="0">
                <a:latin typeface="Calibri" pitchFamily="34" charset="0"/>
              </a:rPr>
              <a:t>rb2.grid()</a:t>
            </a:r>
          </a:p>
          <a:p>
            <a:pPr eaLnBrk="1" hangingPunct="1">
              <a:buNone/>
            </a:pPr>
            <a:r>
              <a:rPr lang="en-US" dirty="0">
                <a:latin typeface="Calibri" pitchFamily="34" charset="0"/>
              </a:rPr>
              <a:t>rb3.grid()</a:t>
            </a:r>
          </a:p>
          <a:p>
            <a:pPr eaLnBrk="1" hangingPunct="1">
              <a:spcBef>
                <a:spcPts val="600"/>
              </a:spcBef>
              <a:buNone/>
            </a:pPr>
            <a:r>
              <a:rPr lang="en-US" dirty="0" err="1">
                <a:latin typeface="Calibri" pitchFamily="34" charset="0"/>
              </a:rPr>
              <a:t>controlVar.set</a:t>
            </a:r>
            <a:r>
              <a:rPr lang="en-US" dirty="0">
                <a:latin typeface="Calibri" pitchFamily="34" charset="0"/>
              </a:rPr>
              <a:t>(1)</a:t>
            </a:r>
          </a:p>
        </p:txBody>
      </p:sp>
      <p:pic>
        <p:nvPicPr>
          <p:cNvPr id="6" name="Picture 5" descr="Capture18.PNG"/>
          <p:cNvPicPr>
            <a:picLocks noChangeAspect="1"/>
          </p:cNvPicPr>
          <p:nvPr/>
        </p:nvPicPr>
        <p:blipFill>
          <a:blip r:embed="rId2" cstate="print"/>
          <a:stretch>
            <a:fillRect/>
          </a:stretch>
        </p:blipFill>
        <p:spPr>
          <a:xfrm>
            <a:off x="3276600" y="3581400"/>
            <a:ext cx="2904407" cy="1219200"/>
          </a:xfrm>
          <a:prstGeom prst="rect">
            <a:avLst/>
          </a:prstGeom>
        </p:spPr>
      </p:pic>
      <p:sp>
        <p:nvSpPr>
          <p:cNvPr id="8" name="Date Placeholder 7"/>
          <p:cNvSpPr>
            <a:spLocks noGrp="1"/>
          </p:cNvSpPr>
          <p:nvPr>
            <p:ph type="dt" sz="half" idx="10"/>
          </p:nvPr>
        </p:nvSpPr>
        <p:spPr/>
        <p:txBody>
          <a:bodyPr/>
          <a:lstStyle/>
          <a:p>
            <a:pPr>
              <a:defRPr/>
            </a:pPr>
            <a:r>
              <a:rPr lang="en-US"/>
              <a:t>© 2021 C. Nguyen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Entry</a:t>
            </a:r>
            <a:r>
              <a:rPr lang="en-US" sz="3200" dirty="0"/>
              <a:t> Widget</a:t>
            </a:r>
          </a:p>
        </p:txBody>
      </p:sp>
      <p:sp>
        <p:nvSpPr>
          <p:cNvPr id="3075" name="Rectangle 3"/>
          <p:cNvSpPr>
            <a:spLocks noGrp="1" noChangeArrowheads="1"/>
          </p:cNvSpPr>
          <p:nvPr>
            <p:ph type="body" idx="1"/>
          </p:nvPr>
        </p:nvSpPr>
        <p:spPr>
          <a:xfrm>
            <a:off x="533400" y="609600"/>
            <a:ext cx="8153400" cy="5791200"/>
          </a:xfrm>
        </p:spPr>
        <p:txBody>
          <a:bodyPr/>
          <a:lstStyle/>
          <a:p>
            <a:pPr eaLnBrk="1" hangingPunct="1"/>
            <a:r>
              <a:rPr lang="en-US" sz="1800" dirty="0"/>
              <a:t>Read in a line of text from the user.</a:t>
            </a:r>
          </a:p>
          <a:p>
            <a:pPr eaLnBrk="1" hangingPunct="1"/>
            <a:r>
              <a:rPr lang="en-US" sz="1800" dirty="0"/>
              <a:t>We can refer to characters in the text using indices, which starts at index 0 and goes up until index </a:t>
            </a:r>
            <a:r>
              <a:rPr lang="en-US" sz="1800" dirty="0" err="1"/>
              <a:t>tk.</a:t>
            </a:r>
            <a:r>
              <a:rPr lang="en-US" sz="1800" dirty="0" err="1">
                <a:solidFill>
                  <a:srgbClr val="0070C0"/>
                </a:solidFill>
              </a:rPr>
              <a:t>END</a:t>
            </a:r>
            <a:endParaRPr lang="en-US" sz="1800" dirty="0">
              <a:solidFill>
                <a:srgbClr val="0070C0"/>
              </a:solidFill>
            </a:endParaRPr>
          </a:p>
          <a:p>
            <a:pPr eaLnBrk="1" hangingPunct="1"/>
            <a:r>
              <a:rPr lang="en-US" sz="1800" dirty="0"/>
              <a:t>To create an entry widget</a:t>
            </a:r>
          </a:p>
          <a:p>
            <a:pPr eaLnBrk="1" hangingPunct="1"/>
            <a:endParaRPr lang="en-US" sz="1800" dirty="0"/>
          </a:p>
          <a:p>
            <a:pPr eaLnBrk="1" hangingPunct="1">
              <a:spcBef>
                <a:spcPts val="600"/>
              </a:spcBef>
              <a:buNone/>
            </a:pPr>
            <a:r>
              <a:rPr lang="en-US" sz="1800" dirty="0"/>
              <a:t>	 where </a:t>
            </a:r>
            <a:r>
              <a:rPr lang="en-US" sz="1800" dirty="0" err="1"/>
              <a:t>aStringVar</a:t>
            </a:r>
            <a:r>
              <a:rPr lang="en-US" sz="1800" dirty="0"/>
              <a:t> will store the string that the user enters.</a:t>
            </a:r>
          </a:p>
          <a:p>
            <a:pPr eaLnBrk="1" hangingPunct="1"/>
            <a:r>
              <a:rPr lang="en-US" sz="1800" dirty="0"/>
              <a:t>Use </a:t>
            </a:r>
            <a:r>
              <a:rPr lang="en-US" sz="1800" dirty="0">
                <a:solidFill>
                  <a:srgbClr val="0070C0"/>
                </a:solidFill>
              </a:rPr>
              <a:t>get</a:t>
            </a:r>
            <a:r>
              <a:rPr lang="en-US" sz="1800" dirty="0"/>
              <a:t> and </a:t>
            </a:r>
            <a:r>
              <a:rPr lang="en-US" sz="1800" dirty="0">
                <a:solidFill>
                  <a:srgbClr val="0070C0"/>
                </a:solidFill>
              </a:rPr>
              <a:t>set</a:t>
            </a:r>
            <a:r>
              <a:rPr lang="en-US" sz="1800" dirty="0"/>
              <a:t> methods of the </a:t>
            </a:r>
            <a:r>
              <a:rPr lang="en-US" sz="1800" dirty="0" err="1"/>
              <a:t>StringVar</a:t>
            </a:r>
            <a:r>
              <a:rPr lang="en-US" sz="1800" dirty="0"/>
              <a:t> object to fetch the string or overwrite the string.</a:t>
            </a:r>
          </a:p>
          <a:p>
            <a:pPr eaLnBrk="1" hangingPunct="1"/>
            <a:r>
              <a:rPr lang="en-US" sz="1800" dirty="0"/>
              <a:t>To delete all or part of the string:</a:t>
            </a:r>
          </a:p>
          <a:p>
            <a:pPr eaLnBrk="1" hangingPunct="1">
              <a:spcBef>
                <a:spcPts val="1200"/>
              </a:spcBef>
              <a:buNone/>
            </a:pPr>
            <a:r>
              <a:rPr lang="en-US" sz="1800" dirty="0"/>
              <a:t>	</a:t>
            </a:r>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0"/>
              </a:spcBef>
            </a:pPr>
            <a:r>
              <a:rPr lang="en-US" sz="1800" dirty="0"/>
              <a:t>To add text to the string:</a:t>
            </a:r>
          </a:p>
          <a:p>
            <a:pPr eaLnBrk="1" hangingPunct="1">
              <a:spcBef>
                <a:spcPts val="0"/>
              </a:spcBef>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24</a:t>
            </a:fld>
            <a:endParaRPr lang="en-US" dirty="0"/>
          </a:p>
        </p:txBody>
      </p:sp>
      <p:sp>
        <p:nvSpPr>
          <p:cNvPr id="8" name="TextBox 7"/>
          <p:cNvSpPr txBox="1"/>
          <p:nvPr/>
        </p:nvSpPr>
        <p:spPr>
          <a:xfrm>
            <a:off x="2286000" y="1905000"/>
            <a:ext cx="4800600" cy="319446"/>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a:latin typeface="Calibri" pitchFamily="34" charset="0"/>
              </a:rPr>
              <a:t>E = </a:t>
            </a:r>
            <a:r>
              <a:rPr lang="en-US" dirty="0" err="1">
                <a:latin typeface="Calibri" pitchFamily="34" charset="0"/>
              </a:rPr>
              <a:t>tk.</a:t>
            </a:r>
            <a:r>
              <a:rPr lang="en-US" dirty="0" err="1">
                <a:solidFill>
                  <a:srgbClr val="0070C0"/>
                </a:solidFill>
                <a:latin typeface="Calibri" pitchFamily="34" charset="0"/>
              </a:rPr>
              <a:t>Entry</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 </a:t>
            </a:r>
            <a:r>
              <a:rPr lang="en-US" dirty="0" err="1">
                <a:solidFill>
                  <a:srgbClr val="0070C0"/>
                </a:solidFill>
                <a:latin typeface="Calibri" pitchFamily="34" charset="0"/>
              </a:rPr>
              <a:t>textvariable</a:t>
            </a:r>
            <a:r>
              <a:rPr lang="en-US" dirty="0">
                <a:solidFill>
                  <a:srgbClr val="0070C0"/>
                </a:solidFill>
                <a:latin typeface="Calibri" pitchFamily="34" charset="0"/>
              </a:rPr>
              <a:t>=</a:t>
            </a:r>
            <a:r>
              <a:rPr lang="en-US" dirty="0" err="1">
                <a:latin typeface="Calibri" pitchFamily="34" charset="0"/>
              </a:rPr>
              <a:t>aStringVar</a:t>
            </a:r>
            <a:r>
              <a:rPr lang="en-US" dirty="0">
                <a:solidFill>
                  <a:srgbClr val="0070C0"/>
                </a:solidFill>
                <a:latin typeface="Calibri" pitchFamily="34" charset="0"/>
              </a:rPr>
              <a:t>)</a:t>
            </a:r>
          </a:p>
        </p:txBody>
      </p:sp>
      <p:sp>
        <p:nvSpPr>
          <p:cNvPr id="13" name="TextBox 12"/>
          <p:cNvSpPr txBox="1"/>
          <p:nvPr/>
        </p:nvSpPr>
        <p:spPr>
          <a:xfrm>
            <a:off x="990600" y="3505200"/>
            <a:ext cx="7620000" cy="313932"/>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err="1">
                <a:latin typeface="Calibri" pitchFamily="34" charset="0"/>
              </a:rPr>
              <a:t>E.</a:t>
            </a:r>
            <a:r>
              <a:rPr lang="en-US" dirty="0" err="1">
                <a:solidFill>
                  <a:srgbClr val="0070C0"/>
                </a:solidFill>
                <a:latin typeface="Calibri" pitchFamily="34" charset="0"/>
              </a:rPr>
              <a:t>delete</a:t>
            </a:r>
            <a:r>
              <a:rPr lang="en-US" dirty="0">
                <a:solidFill>
                  <a:srgbClr val="0070C0"/>
                </a:solidFill>
                <a:latin typeface="Calibri" pitchFamily="34" charset="0"/>
              </a:rPr>
              <a:t>(</a:t>
            </a:r>
            <a:r>
              <a:rPr lang="en-US" dirty="0">
                <a:latin typeface="Calibri" pitchFamily="34" charset="0"/>
              </a:rPr>
              <a:t>0, </a:t>
            </a:r>
            <a:r>
              <a:rPr lang="en-US" dirty="0" err="1">
                <a:solidFill>
                  <a:srgbClr val="0070C0"/>
                </a:solidFill>
                <a:latin typeface="Calibri" pitchFamily="34" charset="0"/>
              </a:rPr>
              <a:t>tk.END</a:t>
            </a:r>
            <a:r>
              <a:rPr lang="en-US" dirty="0">
                <a:solidFill>
                  <a:srgbClr val="0070C0"/>
                </a:solidFill>
                <a:latin typeface="Calibri" pitchFamily="34" charset="0"/>
              </a:rPr>
              <a:t>)       </a:t>
            </a:r>
            <a:r>
              <a:rPr lang="en-US" dirty="0">
                <a:latin typeface="Calibri" pitchFamily="34" charset="0"/>
              </a:rPr>
              <a:t># delete from index 0 to last index, or clear out the string</a:t>
            </a:r>
          </a:p>
        </p:txBody>
      </p:sp>
      <p:sp>
        <p:nvSpPr>
          <p:cNvPr id="14" name="TextBox 13"/>
          <p:cNvSpPr txBox="1"/>
          <p:nvPr/>
        </p:nvSpPr>
        <p:spPr>
          <a:xfrm>
            <a:off x="990600" y="3886200"/>
            <a:ext cx="7620000" cy="317651"/>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err="1">
                <a:latin typeface="Calibri" pitchFamily="34" charset="0"/>
              </a:rPr>
              <a:t>E.</a:t>
            </a:r>
            <a:r>
              <a:rPr lang="en-US" dirty="0" err="1">
                <a:solidFill>
                  <a:srgbClr val="0070C0"/>
                </a:solidFill>
                <a:latin typeface="Calibri" pitchFamily="34" charset="0"/>
              </a:rPr>
              <a:t>delete</a:t>
            </a:r>
            <a:r>
              <a:rPr lang="en-US" dirty="0">
                <a:solidFill>
                  <a:srgbClr val="0070C0"/>
                </a:solidFill>
                <a:latin typeface="Calibri" pitchFamily="34" charset="0"/>
              </a:rPr>
              <a:t>(</a:t>
            </a:r>
            <a:r>
              <a:rPr lang="en-US" dirty="0">
                <a:latin typeface="Calibri" pitchFamily="34" charset="0"/>
              </a:rPr>
              <a:t>0</a:t>
            </a:r>
            <a:r>
              <a:rPr lang="en-US" dirty="0">
                <a:solidFill>
                  <a:srgbClr val="0070C0"/>
                </a:solidFill>
                <a:latin typeface="Calibri" pitchFamily="34" charset="0"/>
              </a:rPr>
              <a:t>, last=</a:t>
            </a:r>
            <a:r>
              <a:rPr lang="en-US" dirty="0">
                <a:latin typeface="Calibri" pitchFamily="34" charset="0"/>
              </a:rPr>
              <a:t>n</a:t>
            </a:r>
            <a:r>
              <a:rPr lang="en-US" dirty="0">
                <a:solidFill>
                  <a:srgbClr val="0070C0"/>
                </a:solidFill>
                <a:latin typeface="Calibri" pitchFamily="34" charset="0"/>
              </a:rPr>
              <a:t>)</a:t>
            </a:r>
            <a:r>
              <a:rPr lang="en-US" dirty="0">
                <a:latin typeface="Calibri" pitchFamily="34" charset="0"/>
              </a:rPr>
              <a:t>        # delete from index 0 to index n</a:t>
            </a:r>
          </a:p>
        </p:txBody>
      </p:sp>
      <p:sp>
        <p:nvSpPr>
          <p:cNvPr id="15" name="TextBox 14"/>
          <p:cNvSpPr txBox="1"/>
          <p:nvPr/>
        </p:nvSpPr>
        <p:spPr>
          <a:xfrm>
            <a:off x="990600" y="4267200"/>
            <a:ext cx="7620000" cy="319446"/>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err="1">
                <a:latin typeface="Calibri" pitchFamily="34" charset="0"/>
              </a:rPr>
              <a:t>E.</a:t>
            </a:r>
            <a:r>
              <a:rPr lang="en-US" dirty="0" err="1">
                <a:solidFill>
                  <a:srgbClr val="0070C0"/>
                </a:solidFill>
                <a:latin typeface="Calibri" pitchFamily="34" charset="0"/>
              </a:rPr>
              <a:t>delete</a:t>
            </a:r>
            <a:r>
              <a:rPr lang="en-US" dirty="0">
                <a:solidFill>
                  <a:srgbClr val="0070C0"/>
                </a:solidFill>
                <a:latin typeface="Calibri" pitchFamily="34" charset="0"/>
              </a:rPr>
              <a:t>(</a:t>
            </a:r>
            <a:r>
              <a:rPr lang="en-US" dirty="0">
                <a:latin typeface="Calibri" pitchFamily="34" charset="0"/>
              </a:rPr>
              <a:t>0</a:t>
            </a:r>
            <a:r>
              <a:rPr lang="en-US" dirty="0">
                <a:solidFill>
                  <a:srgbClr val="0070C0"/>
                </a:solidFill>
                <a:latin typeface="Calibri" pitchFamily="34" charset="0"/>
              </a:rPr>
              <a:t>)</a:t>
            </a:r>
            <a:r>
              <a:rPr lang="en-US" dirty="0">
                <a:latin typeface="Calibri" pitchFamily="34" charset="0"/>
              </a:rPr>
              <a:t>                     # delete at index 0 only</a:t>
            </a:r>
          </a:p>
        </p:txBody>
      </p:sp>
      <p:sp>
        <p:nvSpPr>
          <p:cNvPr id="16" name="TextBox 15"/>
          <p:cNvSpPr txBox="1"/>
          <p:nvPr/>
        </p:nvSpPr>
        <p:spPr>
          <a:xfrm>
            <a:off x="990600" y="5029200"/>
            <a:ext cx="7620000" cy="319446"/>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err="1">
                <a:latin typeface="Calibri" pitchFamily="34" charset="0"/>
              </a:rPr>
              <a:t>E.</a:t>
            </a:r>
            <a:r>
              <a:rPr lang="en-US" dirty="0" err="1">
                <a:solidFill>
                  <a:srgbClr val="0070C0"/>
                </a:solidFill>
                <a:latin typeface="Calibri" pitchFamily="34" charset="0"/>
              </a:rPr>
              <a:t>insert</a:t>
            </a:r>
            <a:r>
              <a:rPr lang="en-US" dirty="0">
                <a:solidFill>
                  <a:srgbClr val="0070C0"/>
                </a:solidFill>
                <a:latin typeface="Calibri" pitchFamily="34" charset="0"/>
              </a:rPr>
              <a:t>(</a:t>
            </a:r>
            <a:r>
              <a:rPr lang="en-US" dirty="0">
                <a:latin typeface="Calibri" pitchFamily="34" charset="0"/>
              </a:rPr>
              <a:t>4, </a:t>
            </a:r>
            <a:r>
              <a:rPr lang="en-US" dirty="0" err="1">
                <a:latin typeface="Calibri" pitchFamily="34" charset="0"/>
              </a:rPr>
              <a:t>aStringVar</a:t>
            </a:r>
            <a:r>
              <a:rPr lang="en-US" dirty="0">
                <a:solidFill>
                  <a:srgbClr val="0070C0"/>
                </a:solidFill>
                <a:latin typeface="Calibri" pitchFamily="34" charset="0"/>
              </a:rPr>
              <a:t>)</a:t>
            </a:r>
            <a:r>
              <a:rPr lang="en-US" dirty="0">
                <a:latin typeface="Calibri" pitchFamily="34" charset="0"/>
              </a:rPr>
              <a:t>          # </a:t>
            </a:r>
            <a:r>
              <a:rPr lang="en-US" dirty="0" err="1">
                <a:latin typeface="Calibri" pitchFamily="34" charset="0"/>
              </a:rPr>
              <a:t>aStringVar</a:t>
            </a:r>
            <a:r>
              <a:rPr lang="en-US" dirty="0">
                <a:latin typeface="Calibri" pitchFamily="34" charset="0"/>
              </a:rPr>
              <a:t> is inserted at index 4</a:t>
            </a:r>
          </a:p>
        </p:txBody>
      </p:sp>
      <p:sp>
        <p:nvSpPr>
          <p:cNvPr id="10" name="Date Placeholder 9"/>
          <p:cNvSpPr>
            <a:spLocks noGrp="1"/>
          </p:cNvSpPr>
          <p:nvPr>
            <p:ph type="dt" sz="half" idx="10"/>
          </p:nvPr>
        </p:nvSpPr>
        <p:spPr/>
        <p:txBody>
          <a:bodyPr/>
          <a:lstStyle/>
          <a:p>
            <a:pPr>
              <a:defRPr/>
            </a:pPr>
            <a:r>
              <a:rPr lang="en-US"/>
              <a:t>© 2021 C. Nguyen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chemeClr val="tx1"/>
                </a:solidFill>
              </a:rPr>
              <a:t>Example: </a:t>
            </a:r>
            <a:r>
              <a:rPr lang="en-US" sz="3200" dirty="0">
                <a:solidFill>
                  <a:srgbClr val="0070C0"/>
                </a:solidFill>
              </a:rPr>
              <a:t>Entry</a:t>
            </a:r>
            <a:r>
              <a:rPr lang="en-US" sz="3200" dirty="0"/>
              <a:t> Widget</a:t>
            </a:r>
          </a:p>
        </p:txBody>
      </p:sp>
      <p:sp>
        <p:nvSpPr>
          <p:cNvPr id="3075" name="Rectangle 3"/>
          <p:cNvSpPr>
            <a:spLocks noGrp="1" noChangeArrowheads="1"/>
          </p:cNvSpPr>
          <p:nvPr>
            <p:ph type="body" idx="1"/>
          </p:nvPr>
        </p:nvSpPr>
        <p:spPr>
          <a:xfrm>
            <a:off x="457200" y="685800"/>
            <a:ext cx="8229600" cy="5715000"/>
          </a:xfrm>
        </p:spPr>
        <p:txBody>
          <a:bodyPr/>
          <a:lstStyle/>
          <a:p>
            <a:pPr eaLnBrk="1" hangingPunct="1"/>
            <a:r>
              <a:rPr lang="en-US" sz="1800" dirty="0"/>
              <a:t>The following code shows a label to </a:t>
            </a:r>
            <a:br>
              <a:rPr lang="en-US" sz="1800" dirty="0"/>
            </a:br>
            <a:r>
              <a:rPr lang="en-US" sz="1800" dirty="0"/>
              <a:t>prompt the user and an entry object </a:t>
            </a:r>
            <a:br>
              <a:rPr lang="en-US" sz="1800" dirty="0"/>
            </a:br>
            <a:r>
              <a:rPr lang="en-US" sz="1800" dirty="0"/>
              <a:t>for the user to type in a text string.</a:t>
            </a:r>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buNone/>
            </a:pPr>
            <a:endParaRPr lang="en-US" sz="1800" dirty="0"/>
          </a:p>
          <a:p>
            <a:pPr eaLnBrk="1" hangingPunct="1">
              <a:buNone/>
            </a:pPr>
            <a:endParaRPr lang="en-US" sz="1800" dirty="0"/>
          </a:p>
          <a:p>
            <a:pPr eaLnBrk="1" hangingPunct="1">
              <a:spcBef>
                <a:spcPts val="1200"/>
              </a:spcBef>
            </a:pPr>
            <a:r>
              <a:rPr lang="en-US" sz="1800" dirty="0"/>
              <a:t>In the above code, after the user enters a text string and presses Enter, the Enter / Return key click is the </a:t>
            </a:r>
            <a:r>
              <a:rPr lang="en-US" sz="1800" u="sng" dirty="0"/>
              <a:t>event</a:t>
            </a:r>
            <a:r>
              <a:rPr lang="en-US" sz="1800" dirty="0"/>
              <a:t> that causes the callback function to run and print Hi to the user. </a:t>
            </a:r>
          </a:p>
          <a:p>
            <a:pPr eaLnBrk="1" hangingPunct="1"/>
            <a:r>
              <a:rPr lang="en-US" sz="1800" dirty="0"/>
              <a:t>The </a:t>
            </a:r>
            <a:r>
              <a:rPr lang="en-US" sz="1800" dirty="0">
                <a:solidFill>
                  <a:srgbClr val="0070C0"/>
                </a:solidFill>
              </a:rPr>
              <a:t>bind</a:t>
            </a:r>
            <a:r>
              <a:rPr lang="en-US" sz="1800" dirty="0"/>
              <a:t> method connects or binds the Return / Enter key click event to the callback function named </a:t>
            </a:r>
            <a:r>
              <a:rPr lang="en-US" sz="1800" dirty="0" err="1"/>
              <a:t>fct</a:t>
            </a:r>
            <a:r>
              <a:rPr lang="en-US" sz="1800" dirty="0"/>
              <a: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25</a:t>
            </a:fld>
            <a:endParaRPr lang="en-US" dirty="0"/>
          </a:p>
        </p:txBody>
      </p:sp>
      <p:sp>
        <p:nvSpPr>
          <p:cNvPr id="6" name="TextBox 5"/>
          <p:cNvSpPr txBox="1"/>
          <p:nvPr/>
        </p:nvSpPr>
        <p:spPr>
          <a:xfrm>
            <a:off x="914400" y="1827255"/>
            <a:ext cx="7543800" cy="2739211"/>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entryText</a:t>
            </a:r>
            <a:r>
              <a:rPr lang="en-US" dirty="0">
                <a:latin typeface="Calibri" pitchFamily="34" charset="0"/>
              </a:rPr>
              <a:t> = </a:t>
            </a:r>
            <a:r>
              <a:rPr lang="en-US" dirty="0" err="1">
                <a:latin typeface="Calibri" pitchFamily="34" charset="0"/>
              </a:rPr>
              <a:t>tk.StringVar</a:t>
            </a:r>
            <a:r>
              <a:rPr lang="en-US" dirty="0">
                <a:latin typeface="Calibri" pitchFamily="34" charset="0"/>
              </a:rPr>
              <a:t>()		# create </a:t>
            </a:r>
            <a:r>
              <a:rPr lang="en-US" dirty="0" err="1">
                <a:latin typeface="Calibri" pitchFamily="34" charset="0"/>
              </a:rPr>
              <a:t>StringVar</a:t>
            </a:r>
            <a:r>
              <a:rPr lang="en-US" dirty="0">
                <a:latin typeface="Calibri" pitchFamily="34" charset="0"/>
              </a:rPr>
              <a:t> to store user input</a:t>
            </a:r>
          </a:p>
          <a:p>
            <a:pPr eaLnBrk="1" hangingPunct="1">
              <a:buNone/>
            </a:pPr>
            <a:r>
              <a:rPr lang="en-US" dirty="0">
                <a:latin typeface="Calibri" pitchFamily="34" charset="0"/>
              </a:rPr>
              <a:t>def </a:t>
            </a:r>
            <a:r>
              <a:rPr lang="en-US" dirty="0" err="1">
                <a:latin typeface="Calibri" pitchFamily="34" charset="0"/>
              </a:rPr>
              <a:t>fct</a:t>
            </a:r>
            <a:r>
              <a:rPr lang="en-US" dirty="0">
                <a:latin typeface="Calibri" pitchFamily="34" charset="0"/>
              </a:rPr>
              <a:t>(event) : 			# callback function that:</a:t>
            </a:r>
          </a:p>
          <a:p>
            <a:pPr eaLnBrk="1" hangingPunct="1">
              <a:buNone/>
            </a:pPr>
            <a:r>
              <a:rPr lang="en-US" dirty="0">
                <a:latin typeface="Calibri" pitchFamily="34" charset="0"/>
              </a:rPr>
              <a:t>    print("Hi,", </a:t>
            </a:r>
            <a:r>
              <a:rPr lang="en-US" dirty="0" err="1">
                <a:latin typeface="Calibri" pitchFamily="34" charset="0"/>
              </a:rPr>
              <a:t>entryText.get</a:t>
            </a:r>
            <a:r>
              <a:rPr lang="en-US" dirty="0">
                <a:latin typeface="Calibri" pitchFamily="34" charset="0"/>
              </a:rPr>
              <a:t>())		#  - prints Hi and user input name</a:t>
            </a:r>
          </a:p>
          <a:p>
            <a:pPr eaLnBrk="1" hangingPunct="1">
              <a:buNone/>
            </a:pPr>
            <a:r>
              <a:rPr lang="en-US" dirty="0">
                <a:latin typeface="Calibri" pitchFamily="34" charset="0"/>
              </a:rPr>
              <a:t>    </a:t>
            </a:r>
            <a:r>
              <a:rPr lang="en-US" dirty="0" err="1">
                <a:latin typeface="Calibri" pitchFamily="34" charset="0"/>
              </a:rPr>
              <a:t>E.delete</a:t>
            </a:r>
            <a:r>
              <a:rPr lang="en-US" dirty="0">
                <a:latin typeface="Calibri" pitchFamily="34" charset="0"/>
              </a:rPr>
              <a:t>(0, </a:t>
            </a:r>
            <a:r>
              <a:rPr lang="en-US" dirty="0" err="1">
                <a:latin typeface="Calibri" pitchFamily="34" charset="0"/>
              </a:rPr>
              <a:t>tk.END</a:t>
            </a:r>
            <a:r>
              <a:rPr lang="en-US" dirty="0">
                <a:latin typeface="Calibri" pitchFamily="34" charset="0"/>
              </a:rPr>
              <a:t>)		#  - then clears out the entry widget</a:t>
            </a:r>
          </a:p>
          <a:p>
            <a:pPr eaLnBrk="1" hangingPunct="1">
              <a:spcBef>
                <a:spcPts val="600"/>
              </a:spcBef>
              <a:buNone/>
            </a:pPr>
            <a:r>
              <a:rPr lang="en-US" dirty="0">
                <a:latin typeface="Calibri" pitchFamily="34" charset="0"/>
              </a:rPr>
              <a:t>L = </a:t>
            </a:r>
            <a:r>
              <a:rPr lang="en-US" dirty="0" err="1">
                <a:latin typeface="Calibri" pitchFamily="34" charset="0"/>
              </a:rPr>
              <a:t>tk.Label</a:t>
            </a:r>
            <a:r>
              <a:rPr lang="en-US" dirty="0">
                <a:latin typeface="Calibri" pitchFamily="34" charset="0"/>
              </a:rPr>
              <a:t>(win, text="Enter your name: ")	# create label for prompt</a:t>
            </a:r>
          </a:p>
          <a:p>
            <a:pPr eaLnBrk="1" hangingPunct="1">
              <a:buNone/>
            </a:pPr>
            <a:r>
              <a:rPr lang="en-US" dirty="0" err="1">
                <a:latin typeface="Calibri" pitchFamily="34" charset="0"/>
              </a:rPr>
              <a:t>L.grid</a:t>
            </a:r>
            <a:r>
              <a:rPr lang="en-US" dirty="0">
                <a:latin typeface="Calibri" pitchFamily="34" charset="0"/>
              </a:rPr>
              <a:t>()</a:t>
            </a:r>
          </a:p>
          <a:p>
            <a:pPr eaLnBrk="1" hangingPunct="1">
              <a:spcBef>
                <a:spcPts val="600"/>
              </a:spcBef>
              <a:buNone/>
            </a:pPr>
            <a:r>
              <a:rPr lang="en-US" dirty="0">
                <a:latin typeface="Calibri" pitchFamily="34" charset="0"/>
              </a:rPr>
              <a:t>E = </a:t>
            </a:r>
            <a:r>
              <a:rPr lang="en-US" dirty="0" err="1">
                <a:latin typeface="Calibri" pitchFamily="34" charset="0"/>
              </a:rPr>
              <a:t>tk.</a:t>
            </a:r>
            <a:r>
              <a:rPr lang="en-US" dirty="0" err="1">
                <a:solidFill>
                  <a:srgbClr val="0070C0"/>
                </a:solidFill>
                <a:latin typeface="Calibri" pitchFamily="34" charset="0"/>
              </a:rPr>
              <a:t>Entry</a:t>
            </a:r>
            <a:r>
              <a:rPr lang="en-US" dirty="0">
                <a:solidFill>
                  <a:srgbClr val="0070C0"/>
                </a:solidFill>
                <a:latin typeface="Calibri" pitchFamily="34" charset="0"/>
              </a:rPr>
              <a:t>(</a:t>
            </a:r>
            <a:r>
              <a:rPr lang="en-US" dirty="0">
                <a:latin typeface="Calibri" pitchFamily="34" charset="0"/>
              </a:rPr>
              <a:t>win</a:t>
            </a:r>
            <a:r>
              <a:rPr lang="en-US" dirty="0">
                <a:solidFill>
                  <a:srgbClr val="0070C0"/>
                </a:solidFill>
                <a:latin typeface="Calibri" pitchFamily="34" charset="0"/>
              </a:rPr>
              <a:t>, </a:t>
            </a:r>
            <a:r>
              <a:rPr lang="en-US" dirty="0" err="1">
                <a:solidFill>
                  <a:srgbClr val="0070C0"/>
                </a:solidFill>
                <a:latin typeface="Calibri" pitchFamily="34" charset="0"/>
              </a:rPr>
              <a:t>textvariable</a:t>
            </a:r>
            <a:r>
              <a:rPr lang="en-US" dirty="0">
                <a:solidFill>
                  <a:srgbClr val="0070C0"/>
                </a:solidFill>
                <a:latin typeface="Calibri" pitchFamily="34" charset="0"/>
              </a:rPr>
              <a:t>=</a:t>
            </a:r>
            <a:r>
              <a:rPr lang="en-US" dirty="0" err="1">
                <a:latin typeface="Calibri" pitchFamily="34" charset="0"/>
              </a:rPr>
              <a:t>entryText</a:t>
            </a:r>
            <a:r>
              <a:rPr lang="en-US" dirty="0">
                <a:solidFill>
                  <a:srgbClr val="0070C0"/>
                </a:solidFill>
                <a:latin typeface="Calibri" pitchFamily="34" charset="0"/>
              </a:rPr>
              <a:t>)</a:t>
            </a:r>
            <a:r>
              <a:rPr lang="en-US" dirty="0">
                <a:latin typeface="Calibri" pitchFamily="34" charset="0"/>
              </a:rPr>
              <a:t>   # create entry for user input</a:t>
            </a:r>
          </a:p>
          <a:p>
            <a:pPr eaLnBrk="1" hangingPunct="1">
              <a:buNone/>
            </a:pPr>
            <a:r>
              <a:rPr lang="en-US" dirty="0" err="1">
                <a:latin typeface="Calibri" pitchFamily="34" charset="0"/>
              </a:rPr>
              <a:t>E.grid</a:t>
            </a:r>
            <a:r>
              <a:rPr lang="en-US" dirty="0">
                <a:latin typeface="Calibri" pitchFamily="34" charset="0"/>
              </a:rPr>
              <a:t>(row=0, column=1)</a:t>
            </a:r>
          </a:p>
          <a:p>
            <a:pPr eaLnBrk="1" hangingPunct="1">
              <a:buNone/>
            </a:pPr>
            <a:r>
              <a:rPr lang="en-US" dirty="0" err="1">
                <a:latin typeface="Calibri" pitchFamily="34" charset="0"/>
              </a:rPr>
              <a:t>E.</a:t>
            </a:r>
            <a:r>
              <a:rPr lang="en-US" dirty="0" err="1">
                <a:solidFill>
                  <a:srgbClr val="0070C0"/>
                </a:solidFill>
                <a:latin typeface="Calibri" pitchFamily="34" charset="0"/>
              </a:rPr>
              <a:t>bind</a:t>
            </a:r>
            <a:r>
              <a:rPr lang="en-US" dirty="0">
                <a:solidFill>
                  <a:srgbClr val="0070C0"/>
                </a:solidFill>
                <a:latin typeface="Calibri" pitchFamily="34" charset="0"/>
              </a:rPr>
              <a:t>("&lt;Return&gt;", </a:t>
            </a:r>
            <a:r>
              <a:rPr lang="en-US" dirty="0" err="1">
                <a:latin typeface="Calibri" pitchFamily="34" charset="0"/>
              </a:rPr>
              <a:t>fct</a:t>
            </a:r>
            <a:r>
              <a:rPr lang="en-US" dirty="0">
                <a:solidFill>
                  <a:srgbClr val="0070C0"/>
                </a:solidFill>
                <a:latin typeface="Calibri" pitchFamily="34" charset="0"/>
              </a:rPr>
              <a:t>)</a:t>
            </a:r>
            <a:r>
              <a:rPr lang="en-US" dirty="0">
                <a:latin typeface="Calibri" pitchFamily="34" charset="0"/>
              </a:rPr>
              <a:t>		# bind Return / Enter key to callback </a:t>
            </a:r>
            <a:r>
              <a:rPr lang="en-US" dirty="0" err="1">
                <a:latin typeface="Calibri" pitchFamily="34" charset="0"/>
              </a:rPr>
              <a:t>fct</a:t>
            </a:r>
            <a:r>
              <a:rPr lang="en-US" dirty="0">
                <a:latin typeface="Calibri" pitchFamily="34" charset="0"/>
              </a:rPr>
              <a:t> </a:t>
            </a:r>
          </a:p>
        </p:txBody>
      </p:sp>
      <p:pic>
        <p:nvPicPr>
          <p:cNvPr id="11" name="Picture 10" descr="Capture14.PNG"/>
          <p:cNvPicPr>
            <a:picLocks noChangeAspect="1"/>
          </p:cNvPicPr>
          <p:nvPr/>
        </p:nvPicPr>
        <p:blipFill>
          <a:blip r:embed="rId2" cstate="print"/>
          <a:stretch>
            <a:fillRect/>
          </a:stretch>
        </p:blipFill>
        <p:spPr>
          <a:xfrm>
            <a:off x="4800600" y="838200"/>
            <a:ext cx="3470856" cy="914400"/>
          </a:xfrm>
          <a:prstGeom prst="rect">
            <a:avLst/>
          </a:prstGeom>
        </p:spPr>
      </p:pic>
      <p:sp>
        <p:nvSpPr>
          <p:cNvPr id="7" name="Date Placeholder 6"/>
          <p:cNvSpPr>
            <a:spLocks noGrp="1"/>
          </p:cNvSpPr>
          <p:nvPr>
            <p:ph type="dt" sz="half" idx="10"/>
          </p:nvPr>
        </p:nvSpPr>
        <p:spPr/>
        <p:txBody>
          <a:bodyPr/>
          <a:lstStyle/>
          <a:p>
            <a:pPr>
              <a:defRPr/>
            </a:pPr>
            <a:r>
              <a:rPr lang="en-US"/>
              <a:t>© 2021 C. Nguyen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bind </a:t>
            </a:r>
            <a:r>
              <a:rPr lang="en-US" sz="3200" dirty="0"/>
              <a:t>Method</a:t>
            </a:r>
          </a:p>
        </p:txBody>
      </p:sp>
      <p:sp>
        <p:nvSpPr>
          <p:cNvPr id="3075" name="Rectangle 3"/>
          <p:cNvSpPr>
            <a:spLocks noGrp="1" noChangeArrowheads="1"/>
          </p:cNvSpPr>
          <p:nvPr>
            <p:ph type="body" idx="1"/>
          </p:nvPr>
        </p:nvSpPr>
        <p:spPr>
          <a:xfrm>
            <a:off x="533400" y="609600"/>
            <a:ext cx="8153400" cy="5791200"/>
          </a:xfrm>
        </p:spPr>
        <p:txBody>
          <a:bodyPr/>
          <a:lstStyle/>
          <a:p>
            <a:pPr eaLnBrk="1" hangingPunct="1"/>
            <a:r>
              <a:rPr lang="en-US" sz="1800" dirty="0"/>
              <a:t>The </a:t>
            </a:r>
            <a:r>
              <a:rPr lang="en-US" sz="1800" dirty="0">
                <a:solidFill>
                  <a:srgbClr val="0070C0"/>
                </a:solidFill>
              </a:rPr>
              <a:t>bind</a:t>
            </a:r>
            <a:r>
              <a:rPr lang="en-US" sz="1800" dirty="0"/>
              <a:t> method connects or binds an event to a callback function.</a:t>
            </a:r>
          </a:p>
          <a:p>
            <a:pPr eaLnBrk="1" hangingPunct="1"/>
            <a:r>
              <a:rPr lang="en-US" sz="1800" dirty="0"/>
              <a:t>Every widget can bind an event to a callback function:</a:t>
            </a:r>
          </a:p>
          <a:p>
            <a:pPr eaLnBrk="1" hangingPunct="1"/>
            <a:endParaRPr lang="en-US" sz="1800" dirty="0"/>
          </a:p>
          <a:p>
            <a:pPr eaLnBrk="1" hangingPunct="1"/>
            <a:r>
              <a:rPr lang="en-US" sz="1800" dirty="0"/>
              <a:t>The event can be a key press (on the keyboard) or a mouse action (such as a mouse click or mouse movement).</a:t>
            </a:r>
          </a:p>
          <a:p>
            <a:pPr eaLnBrk="1" hangingPunct="1"/>
            <a:r>
              <a:rPr lang="en-US" sz="1800" dirty="0"/>
              <a:t>There are </a:t>
            </a:r>
            <a:r>
              <a:rPr lang="en-US" sz="1800" dirty="0">
                <a:hlinkClick r:id="rId2"/>
              </a:rPr>
              <a:t>many events</a:t>
            </a:r>
            <a:r>
              <a:rPr lang="en-US" sz="1800" dirty="0"/>
              <a:t> defined by </a:t>
            </a:r>
            <a:r>
              <a:rPr lang="en-US" sz="1800" dirty="0" err="1"/>
              <a:t>Tk</a:t>
            </a:r>
            <a:r>
              <a:rPr lang="en-US" sz="1800" dirty="0"/>
              <a:t>, the most common is the </a:t>
            </a:r>
            <a:r>
              <a:rPr lang="en-US" sz="1800" dirty="0">
                <a:solidFill>
                  <a:srgbClr val="0070C0"/>
                </a:solidFill>
              </a:rPr>
              <a:t>&lt;Return&gt; </a:t>
            </a:r>
            <a:r>
              <a:rPr lang="en-US" sz="1800" dirty="0"/>
              <a:t>event, which is when the user presses the Enter / Return key.</a:t>
            </a:r>
          </a:p>
          <a:p>
            <a:pPr eaLnBrk="1" hangingPunct="1"/>
            <a:r>
              <a:rPr lang="en-US" sz="1800" dirty="0"/>
              <a:t>If a widget binds an event with a callback function: when the event occurs within the widget, then the callback function is called and an event object is passed to the function.</a:t>
            </a:r>
          </a:p>
          <a:p>
            <a:pPr eaLnBrk="1" hangingPunct="1"/>
            <a:r>
              <a:rPr lang="en-US" sz="1800" dirty="0"/>
              <a:t>For a </a:t>
            </a:r>
            <a:r>
              <a:rPr lang="en-US" sz="1800" dirty="0">
                <a:solidFill>
                  <a:srgbClr val="0070C0"/>
                </a:solidFill>
              </a:rPr>
              <a:t>&lt;Return&gt;</a:t>
            </a:r>
            <a:r>
              <a:rPr lang="en-US" sz="1800" dirty="0"/>
              <a:t> event we don’t need to access the event object, but we still need to write the callback function to accept an event object.</a:t>
            </a:r>
          </a:p>
          <a:p>
            <a:pPr eaLnBrk="1" hangingPunct="1"/>
            <a:r>
              <a:rPr lang="en-US" sz="1800" dirty="0"/>
              <a:t>From the previous example, the callback function accepts an event object even though it doesn’t do anything with it:</a:t>
            </a:r>
          </a:p>
          <a:p>
            <a:pPr eaLnBrk="1" hangingPunct="1">
              <a:buNone/>
            </a:pPr>
            <a:endParaRPr lang="en-US" sz="1800" dirty="0"/>
          </a:p>
          <a:p>
            <a:pPr eaLnBrk="1" hangingPunct="1"/>
            <a:endParaRPr lang="en-US" sz="1800" dirty="0"/>
          </a:p>
          <a:p>
            <a:pPr eaLnBrk="1" hangingPunct="1">
              <a:spcBef>
                <a:spcPts val="600"/>
              </a:spcBef>
              <a:buNone/>
            </a:pPr>
            <a:r>
              <a:rPr lang="en-US" sz="1800" dirty="0"/>
              <a:t>	 	</a:t>
            </a:r>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0"/>
              </a:spcBef>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26</a:t>
            </a:fld>
            <a:endParaRPr lang="en-US" dirty="0"/>
          </a:p>
        </p:txBody>
      </p:sp>
      <p:sp>
        <p:nvSpPr>
          <p:cNvPr id="8" name="TextBox 7"/>
          <p:cNvSpPr txBox="1"/>
          <p:nvPr/>
        </p:nvSpPr>
        <p:spPr>
          <a:xfrm>
            <a:off x="3124200" y="1295400"/>
            <a:ext cx="3276600" cy="313932"/>
          </a:xfrm>
          <a:prstGeom prst="rect">
            <a:avLst/>
          </a:prstGeom>
          <a:solidFill>
            <a:schemeClr val="bg1">
              <a:lumMod val="85000"/>
            </a:schemeClr>
          </a:solidFill>
        </p:spPr>
        <p:txBody>
          <a:bodyPr wrap="square" rtlCol="0">
            <a:spAutoFit/>
          </a:bodyPr>
          <a:lstStyle/>
          <a:p>
            <a:pPr eaLnBrk="1" hangingPunct="1">
              <a:lnSpc>
                <a:spcPct val="80000"/>
              </a:lnSpc>
              <a:buNone/>
            </a:pPr>
            <a:r>
              <a:rPr lang="en-US" dirty="0" err="1">
                <a:latin typeface="Calibri" pitchFamily="34" charset="0"/>
              </a:rPr>
              <a:t>widget.</a:t>
            </a:r>
            <a:r>
              <a:rPr lang="en-US" dirty="0" err="1">
                <a:solidFill>
                  <a:srgbClr val="0070C0"/>
                </a:solidFill>
                <a:latin typeface="Calibri" pitchFamily="34" charset="0"/>
              </a:rPr>
              <a:t>bind</a:t>
            </a:r>
            <a:r>
              <a:rPr lang="en-US" dirty="0">
                <a:solidFill>
                  <a:srgbClr val="0070C0"/>
                </a:solidFill>
                <a:latin typeface="Calibri" pitchFamily="34" charset="0"/>
              </a:rPr>
              <a:t>(</a:t>
            </a:r>
            <a:r>
              <a:rPr lang="en-US" dirty="0">
                <a:latin typeface="Calibri" pitchFamily="34" charset="0"/>
              </a:rPr>
              <a:t>event, </a:t>
            </a:r>
            <a:r>
              <a:rPr lang="en-US" dirty="0" err="1">
                <a:latin typeface="Calibri" pitchFamily="34" charset="0"/>
              </a:rPr>
              <a:t>callback_fct</a:t>
            </a:r>
            <a:r>
              <a:rPr lang="en-US" dirty="0">
                <a:solidFill>
                  <a:srgbClr val="0070C0"/>
                </a:solidFill>
                <a:latin typeface="Calibri" pitchFamily="34" charset="0"/>
              </a:rPr>
              <a:t>)</a:t>
            </a:r>
          </a:p>
        </p:txBody>
      </p:sp>
      <p:sp>
        <p:nvSpPr>
          <p:cNvPr id="10" name="TextBox 9"/>
          <p:cNvSpPr txBox="1"/>
          <p:nvPr/>
        </p:nvSpPr>
        <p:spPr>
          <a:xfrm>
            <a:off x="990600" y="4953000"/>
            <a:ext cx="7543800" cy="923330"/>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def </a:t>
            </a:r>
            <a:r>
              <a:rPr lang="en-US" dirty="0" err="1">
                <a:latin typeface="Calibri" pitchFamily="34" charset="0"/>
              </a:rPr>
              <a:t>fct</a:t>
            </a:r>
            <a:r>
              <a:rPr lang="en-US" dirty="0">
                <a:latin typeface="Calibri" pitchFamily="34" charset="0"/>
              </a:rPr>
              <a:t>(</a:t>
            </a:r>
            <a:r>
              <a:rPr lang="en-US" b="1" dirty="0">
                <a:latin typeface="Calibri" pitchFamily="34" charset="0"/>
              </a:rPr>
              <a:t>event</a:t>
            </a:r>
            <a:r>
              <a:rPr lang="en-US" dirty="0">
                <a:latin typeface="Calibri" pitchFamily="34" charset="0"/>
              </a:rPr>
              <a:t>) : 			# callback function that:</a:t>
            </a:r>
          </a:p>
          <a:p>
            <a:pPr eaLnBrk="1" hangingPunct="1">
              <a:buNone/>
            </a:pPr>
            <a:r>
              <a:rPr lang="en-US" dirty="0">
                <a:latin typeface="Calibri" pitchFamily="34" charset="0"/>
              </a:rPr>
              <a:t>    print("Hi,", </a:t>
            </a:r>
            <a:r>
              <a:rPr lang="en-US" dirty="0" err="1">
                <a:latin typeface="Calibri" pitchFamily="34" charset="0"/>
              </a:rPr>
              <a:t>entryText.get</a:t>
            </a:r>
            <a:r>
              <a:rPr lang="en-US" dirty="0">
                <a:latin typeface="Calibri" pitchFamily="34" charset="0"/>
              </a:rPr>
              <a:t>())		#  - prints Hi and user input name</a:t>
            </a:r>
          </a:p>
          <a:p>
            <a:pPr eaLnBrk="1" hangingPunct="1">
              <a:buNone/>
            </a:pPr>
            <a:r>
              <a:rPr lang="en-US" dirty="0">
                <a:latin typeface="Calibri" pitchFamily="34" charset="0"/>
              </a:rPr>
              <a:t>    </a:t>
            </a:r>
            <a:r>
              <a:rPr lang="en-US" dirty="0" err="1">
                <a:latin typeface="Calibri" pitchFamily="34" charset="0"/>
              </a:rPr>
              <a:t>E.delete</a:t>
            </a:r>
            <a:r>
              <a:rPr lang="en-US" dirty="0">
                <a:latin typeface="Calibri" pitchFamily="34" charset="0"/>
              </a:rPr>
              <a:t>(0, </a:t>
            </a:r>
            <a:r>
              <a:rPr lang="en-US" dirty="0" err="1">
                <a:latin typeface="Calibri" pitchFamily="34" charset="0"/>
              </a:rPr>
              <a:t>tk.END</a:t>
            </a:r>
            <a:r>
              <a:rPr lang="en-US" dirty="0">
                <a:latin typeface="Calibri" pitchFamily="34" charset="0"/>
              </a:rPr>
              <a:t>)		#  - then clears out the entry widget</a:t>
            </a:r>
          </a:p>
        </p:txBody>
      </p:sp>
      <p:sp>
        <p:nvSpPr>
          <p:cNvPr id="7" name="Date Placeholder 6"/>
          <p:cNvSpPr>
            <a:spLocks noGrp="1"/>
          </p:cNvSpPr>
          <p:nvPr>
            <p:ph type="dt" sz="half" idx="10"/>
          </p:nvPr>
        </p:nvSpPr>
        <p:spPr/>
        <p:txBody>
          <a:bodyPr/>
          <a:lstStyle/>
          <a:p>
            <a:pPr>
              <a:defRPr/>
            </a:pPr>
            <a:r>
              <a:rPr lang="en-US"/>
              <a:t>© 2021 C. Nguyen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Canvas </a:t>
            </a:r>
            <a:r>
              <a:rPr lang="en-US" sz="3200" dirty="0"/>
              <a:t>Widget (1)</a:t>
            </a:r>
          </a:p>
        </p:txBody>
      </p:sp>
      <p:sp>
        <p:nvSpPr>
          <p:cNvPr id="3075" name="Rectangle 3"/>
          <p:cNvSpPr>
            <a:spLocks noGrp="1" noChangeArrowheads="1"/>
          </p:cNvSpPr>
          <p:nvPr>
            <p:ph type="body" idx="1"/>
          </p:nvPr>
        </p:nvSpPr>
        <p:spPr>
          <a:xfrm>
            <a:off x="304800" y="609600"/>
            <a:ext cx="8382000" cy="5791200"/>
          </a:xfrm>
        </p:spPr>
        <p:txBody>
          <a:bodyPr/>
          <a:lstStyle/>
          <a:p>
            <a:pPr eaLnBrk="1" hangingPunct="1"/>
            <a:r>
              <a:rPr lang="en-US" sz="1800" dirty="0"/>
              <a:t>Display graphical shapes and plots.</a:t>
            </a:r>
          </a:p>
          <a:p>
            <a:pPr eaLnBrk="1" hangingPunct="1"/>
            <a:r>
              <a:rPr lang="en-US" sz="1800" dirty="0"/>
              <a:t>To create a canvas of size m x n, in pixels:</a:t>
            </a:r>
          </a:p>
          <a:p>
            <a:pPr eaLnBrk="1" hangingPunct="1"/>
            <a:endParaRPr lang="en-US" sz="1800" dirty="0"/>
          </a:p>
          <a:p>
            <a:pPr eaLnBrk="1" hangingPunct="1">
              <a:spcBef>
                <a:spcPts val="1200"/>
              </a:spcBef>
            </a:pPr>
            <a:r>
              <a:rPr lang="en-US" sz="1800" dirty="0"/>
              <a:t>The canvas coordinates go from (0,0) at the upper left corner, and increasing x means going right, increasing y means going down.</a:t>
            </a:r>
          </a:p>
          <a:p>
            <a:pPr eaLnBrk="1" hangingPunct="1">
              <a:spcBef>
                <a:spcPts val="432"/>
              </a:spcBef>
            </a:pPr>
            <a:r>
              <a:rPr lang="en-US" sz="1800" dirty="0"/>
              <a:t>To draw a line from (x1,y1) to (x2,y2) coordinates:</a:t>
            </a:r>
          </a:p>
          <a:p>
            <a:pPr eaLnBrk="1" hangingPunct="1">
              <a:spcBef>
                <a:spcPts val="0"/>
              </a:spcBef>
            </a:pPr>
            <a:endParaRPr lang="en-US" sz="1800" dirty="0"/>
          </a:p>
          <a:p>
            <a:pPr eaLnBrk="1" hangingPunct="1">
              <a:spcBef>
                <a:spcPts val="1200"/>
              </a:spcBef>
              <a:buNone/>
            </a:pPr>
            <a:r>
              <a:rPr lang="en-US" sz="1800" dirty="0"/>
              <a:t>	where the default </a:t>
            </a:r>
            <a:r>
              <a:rPr lang="en-US" sz="1800" dirty="0">
                <a:solidFill>
                  <a:srgbClr val="0070C0"/>
                </a:solidFill>
              </a:rPr>
              <a:t>fill</a:t>
            </a:r>
            <a:r>
              <a:rPr lang="en-US" sz="1800" dirty="0"/>
              <a:t> color is black and the default </a:t>
            </a:r>
            <a:r>
              <a:rPr lang="en-US" sz="1800" dirty="0">
                <a:solidFill>
                  <a:srgbClr val="0070C0"/>
                </a:solidFill>
              </a:rPr>
              <a:t>width</a:t>
            </a:r>
            <a:r>
              <a:rPr lang="en-US" sz="1800" dirty="0"/>
              <a:t> is 1.</a:t>
            </a:r>
          </a:p>
          <a:p>
            <a:pPr eaLnBrk="1" hangingPunct="1">
              <a:spcBef>
                <a:spcPts val="300"/>
              </a:spcBef>
            </a:pPr>
            <a:r>
              <a:rPr lang="en-US" sz="1800" dirty="0"/>
              <a:t>To draw a rectangle with (x1,y1) as the upper left corner and (x2, y2) as the lower right corner: </a:t>
            </a:r>
          </a:p>
          <a:p>
            <a:pPr eaLnBrk="1" hangingPunct="1">
              <a:spcBef>
                <a:spcPts val="0"/>
              </a:spcBef>
              <a:buNone/>
            </a:pPr>
            <a:endParaRPr lang="en-US" sz="1800" dirty="0"/>
          </a:p>
          <a:p>
            <a:pPr eaLnBrk="1" hangingPunct="1">
              <a:spcBef>
                <a:spcPts val="1200"/>
              </a:spcBef>
              <a:buNone/>
            </a:pPr>
            <a:r>
              <a:rPr lang="en-US" sz="1800" dirty="0"/>
              <a:t>	where the default </a:t>
            </a:r>
            <a:r>
              <a:rPr lang="en-US" sz="1800" dirty="0">
                <a:solidFill>
                  <a:srgbClr val="0070C0"/>
                </a:solidFill>
              </a:rPr>
              <a:t>fill</a:t>
            </a:r>
            <a:r>
              <a:rPr lang="en-US" sz="1800" dirty="0"/>
              <a:t> is no fill, default </a:t>
            </a:r>
            <a:r>
              <a:rPr lang="en-US" sz="1800" dirty="0">
                <a:solidFill>
                  <a:srgbClr val="0070C0"/>
                </a:solidFill>
              </a:rPr>
              <a:t>outline</a:t>
            </a:r>
            <a:r>
              <a:rPr lang="en-US" sz="1800" dirty="0"/>
              <a:t> color is black, default </a:t>
            </a:r>
            <a:r>
              <a:rPr lang="en-US" sz="1800" dirty="0">
                <a:solidFill>
                  <a:srgbClr val="0070C0"/>
                </a:solidFill>
              </a:rPr>
              <a:t>width</a:t>
            </a:r>
            <a:r>
              <a:rPr lang="en-US" sz="1800" dirty="0"/>
              <a:t> is 1.</a:t>
            </a:r>
          </a:p>
          <a:p>
            <a:pPr eaLnBrk="1" hangingPunct="1">
              <a:spcBef>
                <a:spcPts val="300"/>
              </a:spcBef>
            </a:pPr>
            <a:r>
              <a:rPr lang="en-US" sz="1800" dirty="0"/>
              <a:t>Similar to drawing a rectangle is to draw an oval, which fits within a rectangle with diagonally opposite corners at (x1, y1) and (x2, y2):</a:t>
            </a:r>
          </a:p>
          <a:p>
            <a:pPr eaLnBrk="1" hangingPunct="1">
              <a:spcBef>
                <a:spcPts val="300"/>
              </a:spcBef>
            </a:pPr>
            <a:endParaRPr lang="en-US" sz="1800" dirty="0"/>
          </a:p>
          <a:p>
            <a:pPr eaLnBrk="1" hangingPunct="1">
              <a:spcBef>
                <a:spcPts val="1200"/>
              </a:spcBef>
              <a:buNone/>
            </a:pPr>
            <a:r>
              <a:rPr lang="en-US" sz="1800" dirty="0"/>
              <a:t>	where the default </a:t>
            </a:r>
            <a:r>
              <a:rPr lang="en-US" sz="1800" dirty="0">
                <a:solidFill>
                  <a:srgbClr val="0070C0"/>
                </a:solidFill>
              </a:rPr>
              <a:t>fill</a:t>
            </a:r>
            <a:r>
              <a:rPr lang="en-US" sz="1800" dirty="0"/>
              <a:t> is no fill, default </a:t>
            </a:r>
            <a:r>
              <a:rPr lang="en-US" sz="1800" dirty="0">
                <a:solidFill>
                  <a:srgbClr val="0070C0"/>
                </a:solidFill>
              </a:rPr>
              <a:t>outline</a:t>
            </a:r>
            <a:r>
              <a:rPr lang="en-US" sz="1800" dirty="0"/>
              <a:t> color is black, default </a:t>
            </a:r>
            <a:r>
              <a:rPr lang="en-US" sz="1800" dirty="0">
                <a:solidFill>
                  <a:srgbClr val="0070C0"/>
                </a:solidFill>
              </a:rPr>
              <a:t>width</a:t>
            </a:r>
            <a:r>
              <a:rPr lang="en-US" sz="1800" dirty="0"/>
              <a:t> is 1.</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27</a:t>
            </a:fld>
            <a:endParaRPr lang="en-US" dirty="0"/>
          </a:p>
        </p:txBody>
      </p:sp>
      <p:sp>
        <p:nvSpPr>
          <p:cNvPr id="7" name="TextBox 6"/>
          <p:cNvSpPr txBox="1"/>
          <p:nvPr/>
        </p:nvSpPr>
        <p:spPr>
          <a:xfrm>
            <a:off x="1143000" y="1295400"/>
            <a:ext cx="6858000" cy="369332"/>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C = </a:t>
            </a:r>
            <a:r>
              <a:rPr lang="en-US" dirty="0" err="1">
                <a:latin typeface="Calibri" pitchFamily="34" charset="0"/>
              </a:rPr>
              <a:t>tk</a:t>
            </a:r>
            <a:r>
              <a:rPr lang="en-US" dirty="0" err="1">
                <a:solidFill>
                  <a:srgbClr val="0070C0"/>
                </a:solidFill>
                <a:latin typeface="Calibri" pitchFamily="34" charset="0"/>
              </a:rPr>
              <a:t>.Canvas</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 width=</a:t>
            </a:r>
            <a:r>
              <a:rPr lang="en-US" dirty="0">
                <a:latin typeface="Calibri" pitchFamily="34" charset="0"/>
              </a:rPr>
              <a:t>m, </a:t>
            </a:r>
            <a:r>
              <a:rPr lang="en-US" dirty="0">
                <a:solidFill>
                  <a:srgbClr val="0070C0"/>
                </a:solidFill>
                <a:latin typeface="Calibri" pitchFamily="34" charset="0"/>
              </a:rPr>
              <a:t>height=</a:t>
            </a:r>
            <a:r>
              <a:rPr lang="en-US" dirty="0">
                <a:latin typeface="Calibri" pitchFamily="34" charset="0"/>
              </a:rPr>
              <a:t>n</a:t>
            </a:r>
            <a:r>
              <a:rPr lang="en-US" dirty="0">
                <a:solidFill>
                  <a:srgbClr val="0070C0"/>
                </a:solidFill>
                <a:latin typeface="Calibri" pitchFamily="34" charset="0"/>
              </a:rPr>
              <a:t>)        </a:t>
            </a:r>
          </a:p>
        </p:txBody>
      </p:sp>
      <p:sp>
        <p:nvSpPr>
          <p:cNvPr id="6" name="TextBox 5"/>
          <p:cNvSpPr txBox="1"/>
          <p:nvPr/>
        </p:nvSpPr>
        <p:spPr>
          <a:xfrm>
            <a:off x="1143000" y="2667000"/>
            <a:ext cx="6858000" cy="369332"/>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C.</a:t>
            </a:r>
            <a:r>
              <a:rPr lang="en-US" dirty="0" err="1">
                <a:solidFill>
                  <a:srgbClr val="0070C0"/>
                </a:solidFill>
                <a:latin typeface="Calibri" pitchFamily="34" charset="0"/>
              </a:rPr>
              <a:t>create_line</a:t>
            </a:r>
            <a:r>
              <a:rPr lang="en-US" dirty="0">
                <a:solidFill>
                  <a:srgbClr val="0070C0"/>
                </a:solidFill>
                <a:latin typeface="Calibri" pitchFamily="34" charset="0"/>
              </a:rPr>
              <a:t>(</a:t>
            </a:r>
            <a:r>
              <a:rPr lang="en-US" dirty="0">
                <a:latin typeface="Calibri" pitchFamily="34" charset="0"/>
              </a:rPr>
              <a:t>x1, y1, x2, y2</a:t>
            </a:r>
            <a:r>
              <a:rPr lang="en-US" dirty="0">
                <a:solidFill>
                  <a:srgbClr val="0070C0"/>
                </a:solidFill>
                <a:latin typeface="Calibri" pitchFamily="34" charset="0"/>
              </a:rPr>
              <a:t>,</a:t>
            </a:r>
            <a:r>
              <a:rPr lang="en-US" dirty="0">
                <a:latin typeface="Calibri" pitchFamily="34" charset="0"/>
              </a:rPr>
              <a:t> </a:t>
            </a:r>
            <a:r>
              <a:rPr lang="en-US" dirty="0">
                <a:solidFill>
                  <a:srgbClr val="0070C0"/>
                </a:solidFill>
                <a:latin typeface="Calibri" pitchFamily="34" charset="0"/>
              </a:rPr>
              <a:t>fill=</a:t>
            </a:r>
            <a:r>
              <a:rPr lang="en-US" dirty="0">
                <a:latin typeface="Calibri" pitchFamily="34" charset="0"/>
              </a:rPr>
              <a:t>“color”</a:t>
            </a:r>
            <a:r>
              <a:rPr lang="en-US" dirty="0">
                <a:solidFill>
                  <a:srgbClr val="0070C0"/>
                </a:solidFill>
                <a:latin typeface="Calibri" pitchFamily="34" charset="0"/>
              </a:rPr>
              <a:t>, width=</a:t>
            </a:r>
            <a:r>
              <a:rPr lang="en-US" dirty="0">
                <a:latin typeface="Calibri" pitchFamily="34" charset="0"/>
              </a:rPr>
              <a:t>n</a:t>
            </a:r>
            <a:r>
              <a:rPr lang="en-US" dirty="0">
                <a:solidFill>
                  <a:srgbClr val="0070C0"/>
                </a:solidFill>
                <a:latin typeface="Calibri" pitchFamily="34" charset="0"/>
              </a:rPr>
              <a:t>)</a:t>
            </a:r>
          </a:p>
        </p:txBody>
      </p:sp>
      <p:sp>
        <p:nvSpPr>
          <p:cNvPr id="10" name="TextBox 9"/>
          <p:cNvSpPr txBox="1"/>
          <p:nvPr/>
        </p:nvSpPr>
        <p:spPr>
          <a:xfrm>
            <a:off x="1143000" y="3962400"/>
            <a:ext cx="6858000" cy="369332"/>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C.</a:t>
            </a:r>
            <a:r>
              <a:rPr lang="en-US" dirty="0" err="1">
                <a:solidFill>
                  <a:srgbClr val="0070C0"/>
                </a:solidFill>
                <a:latin typeface="Calibri" pitchFamily="34" charset="0"/>
              </a:rPr>
              <a:t>create_rectangle</a:t>
            </a:r>
            <a:r>
              <a:rPr lang="en-US" dirty="0">
                <a:latin typeface="Calibri" pitchFamily="34" charset="0"/>
              </a:rPr>
              <a:t>(x1, y1, x2, y2, </a:t>
            </a:r>
            <a:r>
              <a:rPr lang="en-US" dirty="0">
                <a:solidFill>
                  <a:srgbClr val="0070C0"/>
                </a:solidFill>
                <a:latin typeface="Calibri" pitchFamily="34" charset="0"/>
              </a:rPr>
              <a:t>fill=</a:t>
            </a:r>
            <a:r>
              <a:rPr lang="en-US" dirty="0">
                <a:latin typeface="Calibri" pitchFamily="34" charset="0"/>
              </a:rPr>
              <a:t>“color”, </a:t>
            </a:r>
            <a:r>
              <a:rPr lang="en-US" dirty="0">
                <a:solidFill>
                  <a:srgbClr val="0070C0"/>
                </a:solidFill>
                <a:latin typeface="Calibri" pitchFamily="34" charset="0"/>
              </a:rPr>
              <a:t>outline=</a:t>
            </a:r>
            <a:r>
              <a:rPr lang="en-US" dirty="0">
                <a:latin typeface="Calibri" pitchFamily="34" charset="0"/>
              </a:rPr>
              <a:t>“color”, </a:t>
            </a:r>
            <a:r>
              <a:rPr lang="en-US" dirty="0">
                <a:solidFill>
                  <a:srgbClr val="0070C0"/>
                </a:solidFill>
                <a:latin typeface="Calibri" pitchFamily="34" charset="0"/>
              </a:rPr>
              <a:t>width=</a:t>
            </a:r>
            <a:r>
              <a:rPr lang="en-US" dirty="0">
                <a:latin typeface="Calibri" pitchFamily="34" charset="0"/>
              </a:rPr>
              <a:t>n)</a:t>
            </a:r>
          </a:p>
        </p:txBody>
      </p:sp>
      <p:sp>
        <p:nvSpPr>
          <p:cNvPr id="11" name="TextBox 10"/>
          <p:cNvSpPr txBox="1"/>
          <p:nvPr/>
        </p:nvSpPr>
        <p:spPr>
          <a:xfrm>
            <a:off x="1143000" y="5257800"/>
            <a:ext cx="6858000" cy="369332"/>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C.</a:t>
            </a:r>
            <a:r>
              <a:rPr lang="en-US" dirty="0" err="1">
                <a:solidFill>
                  <a:srgbClr val="0070C0"/>
                </a:solidFill>
                <a:latin typeface="Calibri" pitchFamily="34" charset="0"/>
              </a:rPr>
              <a:t>create_oval</a:t>
            </a:r>
            <a:r>
              <a:rPr lang="en-US" dirty="0">
                <a:latin typeface="Calibri" pitchFamily="34" charset="0"/>
              </a:rPr>
              <a:t>(x1, y1, x2, y2, </a:t>
            </a:r>
            <a:r>
              <a:rPr lang="en-US" dirty="0">
                <a:solidFill>
                  <a:srgbClr val="0070C0"/>
                </a:solidFill>
                <a:latin typeface="Calibri" pitchFamily="34" charset="0"/>
              </a:rPr>
              <a:t>fill=</a:t>
            </a:r>
            <a:r>
              <a:rPr lang="en-US" dirty="0">
                <a:latin typeface="Calibri" pitchFamily="34" charset="0"/>
              </a:rPr>
              <a:t>“color”, </a:t>
            </a:r>
            <a:r>
              <a:rPr lang="en-US" dirty="0">
                <a:solidFill>
                  <a:srgbClr val="0070C0"/>
                </a:solidFill>
                <a:latin typeface="Calibri" pitchFamily="34" charset="0"/>
              </a:rPr>
              <a:t>outline=</a:t>
            </a:r>
            <a:r>
              <a:rPr lang="en-US" dirty="0">
                <a:latin typeface="Calibri" pitchFamily="34" charset="0"/>
              </a:rPr>
              <a:t>“color”, </a:t>
            </a:r>
            <a:r>
              <a:rPr lang="en-US" dirty="0">
                <a:solidFill>
                  <a:srgbClr val="0070C0"/>
                </a:solidFill>
                <a:latin typeface="Calibri" pitchFamily="34" charset="0"/>
              </a:rPr>
              <a:t>width=</a:t>
            </a:r>
            <a:r>
              <a:rPr lang="en-US" dirty="0">
                <a:latin typeface="Calibri" pitchFamily="34" charset="0"/>
              </a:rPr>
              <a:t>n)</a:t>
            </a:r>
          </a:p>
        </p:txBody>
      </p:sp>
      <p:sp>
        <p:nvSpPr>
          <p:cNvPr id="9" name="Date Placeholder 8"/>
          <p:cNvSpPr>
            <a:spLocks noGrp="1"/>
          </p:cNvSpPr>
          <p:nvPr>
            <p:ph type="dt" sz="half" idx="10"/>
          </p:nvPr>
        </p:nvSpPr>
        <p:spPr/>
        <p:txBody>
          <a:bodyPr/>
          <a:lstStyle/>
          <a:p>
            <a:pPr>
              <a:defRPr/>
            </a:pPr>
            <a:r>
              <a:rPr lang="en-US"/>
              <a:t>© 2021 C. Nguyen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Canvas </a:t>
            </a:r>
            <a:r>
              <a:rPr lang="en-US" sz="3200" dirty="0"/>
              <a:t>Widget (2)</a:t>
            </a:r>
          </a:p>
        </p:txBody>
      </p:sp>
      <p:sp>
        <p:nvSpPr>
          <p:cNvPr id="3075" name="Rectangle 3"/>
          <p:cNvSpPr>
            <a:spLocks noGrp="1" noChangeArrowheads="1"/>
          </p:cNvSpPr>
          <p:nvPr>
            <p:ph type="body" idx="1"/>
          </p:nvPr>
        </p:nvSpPr>
        <p:spPr>
          <a:xfrm>
            <a:off x="304800" y="609600"/>
            <a:ext cx="8382000" cy="5791200"/>
          </a:xfrm>
        </p:spPr>
        <p:txBody>
          <a:bodyPr/>
          <a:lstStyle/>
          <a:p>
            <a:pPr eaLnBrk="1" hangingPunct="1"/>
            <a:r>
              <a:rPr lang="en-US" sz="1800" dirty="0"/>
              <a:t>The canvas widget can also work with </a:t>
            </a:r>
            <a:r>
              <a:rPr lang="en-US" sz="1800" dirty="0" err="1"/>
              <a:t>matplotlib</a:t>
            </a:r>
            <a:r>
              <a:rPr lang="en-US" sz="1800" dirty="0"/>
              <a:t> to display a plot.</a:t>
            </a:r>
          </a:p>
          <a:p>
            <a:pPr eaLnBrk="1" hangingPunct="1">
              <a:spcBef>
                <a:spcPts val="200"/>
              </a:spcBef>
            </a:pPr>
            <a:r>
              <a:rPr lang="en-US" sz="1800" dirty="0"/>
              <a:t>First we need to set up the connection between </a:t>
            </a:r>
            <a:r>
              <a:rPr lang="en-US" sz="1800" dirty="0" err="1"/>
              <a:t>Tkinter</a:t>
            </a:r>
            <a:r>
              <a:rPr lang="en-US" sz="1800" dirty="0"/>
              <a:t> and </a:t>
            </a:r>
            <a:r>
              <a:rPr lang="en-US" sz="1800" dirty="0" err="1"/>
              <a:t>matplotlib</a:t>
            </a:r>
            <a:r>
              <a:rPr lang="en-US" sz="1800" dirty="0"/>
              <a:t>:</a:t>
            </a:r>
          </a:p>
          <a:p>
            <a:pPr eaLnBrk="1" hangingPunct="1"/>
            <a:endParaRPr lang="en-US" sz="1800" dirty="0"/>
          </a:p>
          <a:p>
            <a:pPr eaLnBrk="1" hangingPunct="1"/>
            <a:endParaRPr lang="en-US" sz="1800" dirty="0"/>
          </a:p>
          <a:p>
            <a:pPr eaLnBrk="1" hangingPunct="1"/>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r>
              <a:rPr lang="en-US" sz="1800" dirty="0"/>
              <a:t>The Canvas widget </a:t>
            </a:r>
            <a:r>
              <a:rPr lang="en-US" sz="1800" dirty="0" err="1">
                <a:latin typeface="Calibri" pitchFamily="34" charset="0"/>
              </a:rPr>
              <a:t>FigureCanvasTkAgg</a:t>
            </a:r>
            <a:r>
              <a:rPr lang="en-US" sz="1800" dirty="0">
                <a:latin typeface="Calibri" pitchFamily="34" charset="0"/>
              </a:rPr>
              <a:t> </a:t>
            </a:r>
            <a:r>
              <a:rPr lang="en-US" sz="1800" dirty="0"/>
              <a:t>is a </a:t>
            </a:r>
            <a:r>
              <a:rPr lang="en-US" sz="1800" dirty="0" err="1"/>
              <a:t>tkinter</a:t>
            </a:r>
            <a:r>
              <a:rPr lang="en-US" sz="1800" dirty="0"/>
              <a:t> canvas that’s specifically for drawing </a:t>
            </a:r>
            <a:r>
              <a:rPr lang="en-US" sz="1800" dirty="0" err="1"/>
              <a:t>matplotlib</a:t>
            </a:r>
            <a:r>
              <a:rPr lang="en-US" sz="1800" dirty="0"/>
              <a:t> plots.</a:t>
            </a:r>
          </a:p>
          <a:p>
            <a:pPr eaLnBrk="1" hangingPunct="1">
              <a:spcBef>
                <a:spcPts val="200"/>
              </a:spcBef>
            </a:pPr>
            <a:r>
              <a:rPr lang="en-US" sz="1800" dirty="0"/>
              <a:t>The reference to ‘backend’ is </a:t>
            </a:r>
            <a:r>
              <a:rPr lang="en-US" sz="1800" dirty="0" err="1"/>
              <a:t>matplotlib’s</a:t>
            </a:r>
            <a:r>
              <a:rPr lang="en-US" sz="1800" dirty="0"/>
              <a:t> terminology for its interface with various GUI libraries. Here we use the </a:t>
            </a:r>
            <a:r>
              <a:rPr lang="en-US" sz="1800" dirty="0" err="1"/>
              <a:t>tkinter</a:t>
            </a:r>
            <a:r>
              <a:rPr lang="en-US" sz="1800" dirty="0"/>
              <a:t> back end.</a:t>
            </a:r>
          </a:p>
          <a:p>
            <a:pPr eaLnBrk="1" hangingPunct="1">
              <a:spcBef>
                <a:spcPts val="200"/>
              </a:spcBef>
            </a:pPr>
            <a:r>
              <a:rPr lang="en-US" sz="1800" dirty="0"/>
              <a:t>To plot with </a:t>
            </a:r>
            <a:r>
              <a:rPr lang="en-US" sz="1800" dirty="0" err="1">
                <a:latin typeface="Calibri" pitchFamily="34" charset="0"/>
              </a:rPr>
              <a:t>FigureCanvasTkAgg</a:t>
            </a:r>
            <a:r>
              <a:rPr lang="en-US" sz="1800" dirty="0">
                <a:latin typeface="Calibri" pitchFamily="34" charset="0"/>
              </a:rPr>
              <a:t>:</a:t>
            </a: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28</a:t>
            </a:fld>
            <a:endParaRPr lang="en-US" dirty="0"/>
          </a:p>
        </p:txBody>
      </p:sp>
      <p:sp>
        <p:nvSpPr>
          <p:cNvPr id="7" name="TextBox 6"/>
          <p:cNvSpPr txBox="1"/>
          <p:nvPr/>
        </p:nvSpPr>
        <p:spPr>
          <a:xfrm>
            <a:off x="533400" y="1219200"/>
            <a:ext cx="8229600" cy="1477328"/>
          </a:xfrm>
          <a:prstGeom prst="rect">
            <a:avLst/>
          </a:prstGeom>
          <a:solidFill>
            <a:schemeClr val="bg1">
              <a:lumMod val="85000"/>
            </a:schemeClr>
          </a:solidFill>
        </p:spPr>
        <p:txBody>
          <a:bodyPr wrap="square" rtlCol="0">
            <a:spAutoFit/>
          </a:bodyPr>
          <a:lstStyle/>
          <a:p>
            <a:pPr eaLnBrk="1" hangingPunct="1">
              <a:buNone/>
            </a:pPr>
            <a:r>
              <a:rPr lang="en-US" dirty="0">
                <a:solidFill>
                  <a:srgbClr val="0070C0"/>
                </a:solidFill>
                <a:latin typeface="Calibri" pitchFamily="34" charset="0"/>
              </a:rPr>
              <a:t>import </a:t>
            </a:r>
            <a:r>
              <a:rPr lang="en-US" dirty="0" err="1">
                <a:solidFill>
                  <a:srgbClr val="0070C0"/>
                </a:solidFill>
                <a:latin typeface="Calibri" pitchFamily="34" charset="0"/>
              </a:rPr>
              <a:t>matplotlib</a:t>
            </a:r>
            <a:endParaRPr lang="en-US" dirty="0">
              <a:solidFill>
                <a:srgbClr val="0070C0"/>
              </a:solidFill>
              <a:latin typeface="Calibri" pitchFamily="34" charset="0"/>
            </a:endParaRPr>
          </a:p>
          <a:p>
            <a:pPr eaLnBrk="1" hangingPunct="1">
              <a:buNone/>
            </a:pPr>
            <a:r>
              <a:rPr lang="en-US" dirty="0" err="1">
                <a:solidFill>
                  <a:srgbClr val="0070C0"/>
                </a:solidFill>
                <a:latin typeface="Calibri" pitchFamily="34" charset="0"/>
              </a:rPr>
              <a:t>matplotlib.use</a:t>
            </a:r>
            <a:r>
              <a:rPr lang="en-US" dirty="0">
                <a:solidFill>
                  <a:srgbClr val="0070C0"/>
                </a:solidFill>
                <a:latin typeface="Calibri" pitchFamily="34" charset="0"/>
              </a:rPr>
              <a:t>('</a:t>
            </a:r>
            <a:r>
              <a:rPr lang="en-US" dirty="0" err="1">
                <a:solidFill>
                  <a:srgbClr val="0070C0"/>
                </a:solidFill>
                <a:latin typeface="Calibri" pitchFamily="34" charset="0"/>
              </a:rPr>
              <a:t>TkAgg</a:t>
            </a:r>
            <a:r>
              <a:rPr lang="en-US" dirty="0">
                <a:solidFill>
                  <a:srgbClr val="0070C0"/>
                </a:solidFill>
                <a:latin typeface="Calibri" pitchFamily="34" charset="0"/>
              </a:rPr>
              <a:t>')               	</a:t>
            </a:r>
            <a:r>
              <a:rPr lang="en-US" dirty="0">
                <a:latin typeface="Calibri" pitchFamily="34" charset="0"/>
              </a:rPr>
              <a:t># tell </a:t>
            </a:r>
            <a:r>
              <a:rPr lang="en-US" dirty="0" err="1">
                <a:latin typeface="Calibri" pitchFamily="34" charset="0"/>
              </a:rPr>
              <a:t>matplotlib</a:t>
            </a:r>
            <a:r>
              <a:rPr lang="en-US" dirty="0">
                <a:latin typeface="Calibri" pitchFamily="34" charset="0"/>
              </a:rPr>
              <a:t> to work with </a:t>
            </a:r>
            <a:r>
              <a:rPr lang="en-US" dirty="0" err="1">
                <a:latin typeface="Calibri" pitchFamily="34" charset="0"/>
              </a:rPr>
              <a:t>Tkinter</a:t>
            </a:r>
            <a:endParaRPr lang="en-US" dirty="0">
              <a:latin typeface="Calibri" pitchFamily="34" charset="0"/>
            </a:endParaRPr>
          </a:p>
          <a:p>
            <a:pPr eaLnBrk="1" hangingPunct="1">
              <a:buNone/>
            </a:pPr>
            <a:r>
              <a:rPr lang="en-US" dirty="0">
                <a:solidFill>
                  <a:srgbClr val="0070C0"/>
                </a:solidFill>
                <a:latin typeface="Calibri" pitchFamily="34" charset="0"/>
              </a:rPr>
              <a:t>import </a:t>
            </a:r>
            <a:r>
              <a:rPr lang="en-US" dirty="0" err="1">
                <a:solidFill>
                  <a:srgbClr val="0070C0"/>
                </a:solidFill>
                <a:latin typeface="Calibri" pitchFamily="34" charset="0"/>
              </a:rPr>
              <a:t>tkinter</a:t>
            </a:r>
            <a:r>
              <a:rPr lang="en-US" dirty="0">
                <a:solidFill>
                  <a:srgbClr val="0070C0"/>
                </a:solidFill>
                <a:latin typeface="Calibri" pitchFamily="34" charset="0"/>
              </a:rPr>
              <a:t> as </a:t>
            </a:r>
            <a:r>
              <a:rPr lang="en-US" dirty="0" err="1">
                <a:solidFill>
                  <a:srgbClr val="0070C0"/>
                </a:solidFill>
                <a:latin typeface="Calibri" pitchFamily="34" charset="0"/>
              </a:rPr>
              <a:t>tk</a:t>
            </a:r>
            <a:r>
              <a:rPr lang="en-US" dirty="0">
                <a:solidFill>
                  <a:srgbClr val="0070C0"/>
                </a:solidFill>
                <a:latin typeface="Calibri" pitchFamily="34" charset="0"/>
              </a:rPr>
              <a:t>                      	</a:t>
            </a:r>
            <a:r>
              <a:rPr lang="en-US" dirty="0">
                <a:latin typeface="Calibri" pitchFamily="34" charset="0"/>
              </a:rPr>
              <a:t># normal import of </a:t>
            </a:r>
            <a:r>
              <a:rPr lang="en-US" dirty="0" err="1">
                <a:latin typeface="Calibri" pitchFamily="34" charset="0"/>
              </a:rPr>
              <a:t>tkinter</a:t>
            </a:r>
            <a:r>
              <a:rPr lang="en-US" dirty="0">
                <a:latin typeface="Calibri" pitchFamily="34" charset="0"/>
              </a:rPr>
              <a:t> for GUI</a:t>
            </a:r>
            <a:endParaRPr lang="en-US" dirty="0">
              <a:solidFill>
                <a:srgbClr val="0070C0"/>
              </a:solidFill>
              <a:latin typeface="Calibri" pitchFamily="34" charset="0"/>
            </a:endParaRPr>
          </a:p>
          <a:p>
            <a:pPr eaLnBrk="1" hangingPunct="1">
              <a:buNone/>
            </a:pPr>
            <a:r>
              <a:rPr lang="en-US" dirty="0">
                <a:solidFill>
                  <a:srgbClr val="0070C0"/>
                </a:solidFill>
                <a:latin typeface="Calibri" pitchFamily="34" charset="0"/>
              </a:rPr>
              <a:t>from </a:t>
            </a:r>
            <a:r>
              <a:rPr lang="en-US" dirty="0" err="1">
                <a:solidFill>
                  <a:srgbClr val="0070C0"/>
                </a:solidFill>
                <a:latin typeface="Calibri" pitchFamily="34" charset="0"/>
              </a:rPr>
              <a:t>matplotlib.backends.backend_tkagg</a:t>
            </a:r>
            <a:r>
              <a:rPr lang="en-US" dirty="0">
                <a:solidFill>
                  <a:srgbClr val="0070C0"/>
                </a:solidFill>
                <a:latin typeface="Calibri" pitchFamily="34" charset="0"/>
              </a:rPr>
              <a:t> import </a:t>
            </a:r>
            <a:r>
              <a:rPr lang="en-US" dirty="0" err="1">
                <a:solidFill>
                  <a:srgbClr val="0070C0"/>
                </a:solidFill>
                <a:latin typeface="Calibri" pitchFamily="34" charset="0"/>
              </a:rPr>
              <a:t>FigureCanvasTkAgg</a:t>
            </a:r>
            <a:r>
              <a:rPr lang="en-US" dirty="0">
                <a:solidFill>
                  <a:srgbClr val="0070C0"/>
                </a:solidFill>
                <a:latin typeface="Calibri" pitchFamily="34" charset="0"/>
              </a:rPr>
              <a:t>  </a:t>
            </a:r>
            <a:r>
              <a:rPr lang="en-US" dirty="0">
                <a:latin typeface="Calibri" pitchFamily="34" charset="0"/>
              </a:rPr>
              <a:t># </a:t>
            </a:r>
            <a:r>
              <a:rPr lang="en-US" dirty="0">
                <a:solidFill>
                  <a:srgbClr val="0070C0"/>
                </a:solidFill>
                <a:latin typeface="Calibri" pitchFamily="34" charset="0"/>
              </a:rPr>
              <a:t>Canvas</a:t>
            </a:r>
            <a:r>
              <a:rPr lang="en-US" dirty="0">
                <a:latin typeface="Calibri" pitchFamily="34" charset="0"/>
              </a:rPr>
              <a:t> widget</a:t>
            </a:r>
          </a:p>
          <a:p>
            <a:pPr eaLnBrk="1" hangingPunct="1">
              <a:buNone/>
            </a:pPr>
            <a:r>
              <a:rPr lang="en-US" dirty="0">
                <a:solidFill>
                  <a:srgbClr val="0070C0"/>
                </a:solidFill>
                <a:latin typeface="Calibri" pitchFamily="34" charset="0"/>
              </a:rPr>
              <a:t>import </a:t>
            </a:r>
            <a:r>
              <a:rPr lang="en-US" dirty="0" err="1">
                <a:solidFill>
                  <a:srgbClr val="0070C0"/>
                </a:solidFill>
                <a:latin typeface="Calibri" pitchFamily="34" charset="0"/>
              </a:rPr>
              <a:t>matplotlib.pyplot</a:t>
            </a:r>
            <a:r>
              <a:rPr lang="en-US" dirty="0">
                <a:solidFill>
                  <a:srgbClr val="0070C0"/>
                </a:solidFill>
                <a:latin typeface="Calibri" pitchFamily="34" charset="0"/>
              </a:rPr>
              <a:t> as </a:t>
            </a:r>
            <a:r>
              <a:rPr lang="en-US" dirty="0" err="1">
                <a:solidFill>
                  <a:srgbClr val="0070C0"/>
                </a:solidFill>
                <a:latin typeface="Calibri" pitchFamily="34" charset="0"/>
              </a:rPr>
              <a:t>plt</a:t>
            </a:r>
            <a:r>
              <a:rPr lang="en-US" dirty="0">
                <a:solidFill>
                  <a:srgbClr val="0070C0"/>
                </a:solidFill>
                <a:latin typeface="Calibri" pitchFamily="34" charset="0"/>
              </a:rPr>
              <a:t>	</a:t>
            </a:r>
            <a:r>
              <a:rPr lang="en-US" dirty="0">
                <a:latin typeface="Calibri" pitchFamily="34" charset="0"/>
              </a:rPr>
              <a:t># normal import of </a:t>
            </a:r>
            <a:r>
              <a:rPr lang="en-US" dirty="0" err="1">
                <a:latin typeface="Calibri" pitchFamily="34" charset="0"/>
              </a:rPr>
              <a:t>pyplot</a:t>
            </a:r>
            <a:r>
              <a:rPr lang="en-US" dirty="0">
                <a:latin typeface="Calibri" pitchFamily="34" charset="0"/>
              </a:rPr>
              <a:t> to plot</a:t>
            </a:r>
          </a:p>
        </p:txBody>
      </p:sp>
      <p:sp>
        <p:nvSpPr>
          <p:cNvPr id="9" name="TextBox 8"/>
          <p:cNvSpPr txBox="1"/>
          <p:nvPr/>
        </p:nvSpPr>
        <p:spPr>
          <a:xfrm>
            <a:off x="609600" y="4191000"/>
            <a:ext cx="8153400" cy="2031325"/>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fig = </a:t>
            </a:r>
            <a:r>
              <a:rPr lang="en-US" dirty="0" err="1">
                <a:solidFill>
                  <a:srgbClr val="0070C0"/>
                </a:solidFill>
                <a:latin typeface="Calibri" pitchFamily="34" charset="0"/>
              </a:rPr>
              <a:t>plt.figure</a:t>
            </a:r>
            <a:r>
              <a:rPr lang="en-US" dirty="0">
                <a:solidFill>
                  <a:srgbClr val="0070C0"/>
                </a:solidFill>
                <a:latin typeface="Calibri" pitchFamily="34" charset="0"/>
              </a:rPr>
              <a:t>(</a:t>
            </a:r>
            <a:r>
              <a:rPr lang="en-US" dirty="0" err="1">
                <a:solidFill>
                  <a:srgbClr val="0070C0"/>
                </a:solidFill>
                <a:latin typeface="Calibri" pitchFamily="34" charset="0"/>
              </a:rPr>
              <a:t>figsize</a:t>
            </a:r>
            <a:r>
              <a:rPr lang="en-US" dirty="0">
                <a:solidFill>
                  <a:srgbClr val="0070C0"/>
                </a:solidFill>
                <a:latin typeface="Calibri" pitchFamily="34" charset="0"/>
              </a:rPr>
              <a:t>=(</a:t>
            </a:r>
            <a:r>
              <a:rPr lang="en-US" dirty="0">
                <a:latin typeface="Calibri" pitchFamily="34" charset="0"/>
              </a:rPr>
              <a:t>w, h</a:t>
            </a:r>
            <a:r>
              <a:rPr lang="en-US" dirty="0">
                <a:solidFill>
                  <a:srgbClr val="0070C0"/>
                </a:solidFill>
                <a:latin typeface="Calibri" pitchFamily="34" charset="0"/>
              </a:rPr>
              <a:t>))</a:t>
            </a:r>
            <a:r>
              <a:rPr lang="en-US" dirty="0">
                <a:latin typeface="Calibri" pitchFamily="34" charset="0"/>
              </a:rPr>
              <a:t>                 	# create a </a:t>
            </a:r>
            <a:r>
              <a:rPr lang="en-US" dirty="0" err="1">
                <a:latin typeface="Calibri" pitchFamily="34" charset="0"/>
              </a:rPr>
              <a:t>matplotlib</a:t>
            </a:r>
            <a:r>
              <a:rPr lang="en-US" dirty="0">
                <a:latin typeface="Calibri" pitchFamily="34" charset="0"/>
              </a:rPr>
              <a:t> </a:t>
            </a:r>
            <a:r>
              <a:rPr lang="en-US" dirty="0">
                <a:solidFill>
                  <a:srgbClr val="0070C0"/>
                </a:solidFill>
                <a:latin typeface="Calibri" pitchFamily="34" charset="0"/>
              </a:rPr>
              <a:t>figure</a:t>
            </a:r>
            <a:r>
              <a:rPr lang="en-US" dirty="0">
                <a:latin typeface="Calibri" pitchFamily="34" charset="0"/>
              </a:rPr>
              <a:t>.  w, h  are the </a:t>
            </a:r>
            <a:br>
              <a:rPr lang="en-US" dirty="0">
                <a:latin typeface="Calibri" pitchFamily="34" charset="0"/>
              </a:rPr>
            </a:br>
            <a:r>
              <a:rPr lang="en-US" dirty="0">
                <a:latin typeface="Calibri" pitchFamily="34" charset="0"/>
              </a:rPr>
              <a:t>                               		               	# width and height of the plot size</a:t>
            </a:r>
          </a:p>
          <a:p>
            <a:pPr eaLnBrk="1" hangingPunct="1">
              <a:buNone/>
            </a:pPr>
            <a:r>
              <a:rPr lang="en-US" dirty="0">
                <a:latin typeface="Calibri" pitchFamily="34" charset="0"/>
              </a:rPr>
              <a:t># functions to set up the plot go here, such as </a:t>
            </a:r>
            <a:r>
              <a:rPr lang="en-US" dirty="0" err="1">
                <a:latin typeface="Calibri" pitchFamily="34" charset="0"/>
              </a:rPr>
              <a:t>plt.title</a:t>
            </a:r>
            <a:r>
              <a:rPr lang="en-US" dirty="0">
                <a:latin typeface="Calibri" pitchFamily="34" charset="0"/>
              </a:rPr>
              <a:t>, </a:t>
            </a:r>
            <a:r>
              <a:rPr lang="en-US" dirty="0" err="1">
                <a:latin typeface="Calibri" pitchFamily="34" charset="0"/>
              </a:rPr>
              <a:t>plt.plot</a:t>
            </a:r>
            <a:r>
              <a:rPr lang="en-US" dirty="0">
                <a:latin typeface="Calibri" pitchFamily="34" charset="0"/>
              </a:rPr>
              <a:t>…  but </a:t>
            </a:r>
            <a:r>
              <a:rPr lang="en-US" i="1" dirty="0">
                <a:latin typeface="Calibri" pitchFamily="34" charset="0"/>
              </a:rPr>
              <a:t>not</a:t>
            </a:r>
            <a:r>
              <a:rPr lang="en-US" dirty="0">
                <a:latin typeface="Calibri" pitchFamily="34" charset="0"/>
              </a:rPr>
              <a:t> </a:t>
            </a:r>
            <a:r>
              <a:rPr lang="en-US" dirty="0" err="1">
                <a:latin typeface="Calibri" pitchFamily="34" charset="0"/>
              </a:rPr>
              <a:t>plt.show</a:t>
            </a:r>
            <a:endParaRPr lang="en-US" dirty="0">
              <a:latin typeface="Calibri" pitchFamily="34" charset="0"/>
            </a:endParaRPr>
          </a:p>
          <a:p>
            <a:pPr eaLnBrk="1" hangingPunct="1">
              <a:buNone/>
            </a:pPr>
            <a:r>
              <a:rPr lang="en-US" dirty="0">
                <a:latin typeface="Calibri" pitchFamily="34" charset="0"/>
              </a:rPr>
              <a:t>canvas = </a:t>
            </a:r>
            <a:r>
              <a:rPr lang="en-US" dirty="0" err="1">
                <a:solidFill>
                  <a:srgbClr val="0070C0"/>
                </a:solidFill>
                <a:latin typeface="Calibri" pitchFamily="34" charset="0"/>
              </a:rPr>
              <a:t>FigureCanvasTkAgg</a:t>
            </a:r>
            <a:r>
              <a:rPr lang="en-US" dirty="0">
                <a:solidFill>
                  <a:srgbClr val="0070C0"/>
                </a:solidFill>
                <a:latin typeface="Calibri" pitchFamily="34" charset="0"/>
              </a:rPr>
              <a:t>(</a:t>
            </a:r>
            <a:r>
              <a:rPr lang="en-US" dirty="0">
                <a:latin typeface="Calibri" pitchFamily="34" charset="0"/>
              </a:rPr>
              <a:t>fig, </a:t>
            </a:r>
            <a:r>
              <a:rPr lang="en-US" dirty="0">
                <a:solidFill>
                  <a:srgbClr val="0070C0"/>
                </a:solidFill>
                <a:latin typeface="Calibri" pitchFamily="34" charset="0"/>
              </a:rPr>
              <a:t>master=</a:t>
            </a:r>
            <a:r>
              <a:rPr lang="en-US" dirty="0" err="1">
                <a:latin typeface="Calibri" pitchFamily="34" charset="0"/>
              </a:rPr>
              <a:t>master_win</a:t>
            </a:r>
            <a:r>
              <a:rPr lang="en-US" dirty="0">
                <a:solidFill>
                  <a:srgbClr val="0070C0"/>
                </a:solidFill>
                <a:latin typeface="Calibri" pitchFamily="34" charset="0"/>
              </a:rPr>
              <a:t>)</a:t>
            </a:r>
            <a:r>
              <a:rPr lang="en-US" dirty="0">
                <a:latin typeface="Calibri" pitchFamily="34" charset="0"/>
              </a:rPr>
              <a:t>      # create </a:t>
            </a:r>
            <a:r>
              <a:rPr lang="en-US" dirty="0">
                <a:solidFill>
                  <a:srgbClr val="0070C0"/>
                </a:solidFill>
                <a:latin typeface="Calibri" pitchFamily="34" charset="0"/>
              </a:rPr>
              <a:t>Canvas</a:t>
            </a:r>
            <a:r>
              <a:rPr lang="en-US" dirty="0">
                <a:latin typeface="Calibri" pitchFamily="34" charset="0"/>
              </a:rPr>
              <a:t> widget</a:t>
            </a:r>
          </a:p>
          <a:p>
            <a:pPr eaLnBrk="1" hangingPunct="1">
              <a:buNone/>
            </a:pPr>
            <a:r>
              <a:rPr lang="en-US" dirty="0" err="1">
                <a:latin typeface="Calibri" pitchFamily="34" charset="0"/>
              </a:rPr>
              <a:t>canvas.</a:t>
            </a:r>
            <a:r>
              <a:rPr lang="en-US" dirty="0" err="1">
                <a:solidFill>
                  <a:srgbClr val="0070C0"/>
                </a:solidFill>
                <a:latin typeface="Calibri" pitchFamily="34" charset="0"/>
              </a:rPr>
              <a:t>get_tk_widget</a:t>
            </a:r>
            <a:r>
              <a:rPr lang="en-US" dirty="0">
                <a:solidFill>
                  <a:srgbClr val="0070C0"/>
                </a:solidFill>
                <a:latin typeface="Calibri" pitchFamily="34" charset="0"/>
              </a:rPr>
              <a:t>().</a:t>
            </a:r>
            <a:r>
              <a:rPr lang="en-US" dirty="0">
                <a:latin typeface="Calibri" pitchFamily="34" charset="0"/>
              </a:rPr>
              <a:t>grid()	               	# position the canvas in the window</a:t>
            </a:r>
          </a:p>
          <a:p>
            <a:pPr eaLnBrk="1" hangingPunct="1">
              <a:buNone/>
            </a:pPr>
            <a:r>
              <a:rPr lang="en-US" dirty="0" err="1">
                <a:latin typeface="Calibri" pitchFamily="34" charset="0"/>
              </a:rPr>
              <a:t>canvas.</a:t>
            </a:r>
            <a:r>
              <a:rPr lang="en-US" dirty="0" err="1">
                <a:solidFill>
                  <a:srgbClr val="0070C0"/>
                </a:solidFill>
                <a:latin typeface="Calibri" pitchFamily="34" charset="0"/>
              </a:rPr>
              <a:t>draw</a:t>
            </a:r>
            <a:r>
              <a:rPr lang="en-US" dirty="0">
                <a:solidFill>
                  <a:srgbClr val="0070C0"/>
                </a:solidFill>
                <a:latin typeface="Calibri" pitchFamily="34" charset="0"/>
              </a:rPr>
              <a:t>()</a:t>
            </a:r>
            <a:r>
              <a:rPr lang="en-US" dirty="0">
                <a:latin typeface="Calibri" pitchFamily="34" charset="0"/>
              </a:rPr>
              <a:t>			# since we remove the </a:t>
            </a:r>
            <a:r>
              <a:rPr lang="en-US" dirty="0" err="1">
                <a:latin typeface="Calibri" pitchFamily="34" charset="0"/>
              </a:rPr>
              <a:t>plt.show</a:t>
            </a:r>
            <a:r>
              <a:rPr lang="en-US" dirty="0">
                <a:latin typeface="Calibri" pitchFamily="34" charset="0"/>
              </a:rPr>
              <a:t> above, this is </a:t>
            </a:r>
            <a:br>
              <a:rPr lang="en-US" dirty="0">
                <a:latin typeface="Calibri" pitchFamily="34" charset="0"/>
              </a:rPr>
            </a:br>
            <a:r>
              <a:rPr lang="en-US" dirty="0">
                <a:latin typeface="Calibri" pitchFamily="34" charset="0"/>
              </a:rPr>
              <a:t>				# used show the plot</a:t>
            </a:r>
          </a:p>
        </p:txBody>
      </p:sp>
      <p:sp>
        <p:nvSpPr>
          <p:cNvPr id="8" name="Date Placeholder 7"/>
          <p:cNvSpPr>
            <a:spLocks noGrp="1"/>
          </p:cNvSpPr>
          <p:nvPr>
            <p:ph type="dt" sz="half" idx="10"/>
          </p:nvPr>
        </p:nvSpPr>
        <p:spPr/>
        <p:txBody>
          <a:bodyPr/>
          <a:lstStyle/>
          <a:p>
            <a:pPr>
              <a:defRPr/>
            </a:pPr>
            <a:r>
              <a:rPr lang="en-US"/>
              <a:t>© 2021 C. Nguyen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err="1">
                <a:solidFill>
                  <a:srgbClr val="0070C0"/>
                </a:solidFill>
              </a:rPr>
              <a:t>Listbox</a:t>
            </a:r>
            <a:r>
              <a:rPr lang="en-US" sz="3200" dirty="0"/>
              <a:t> Widget (1)</a:t>
            </a:r>
          </a:p>
        </p:txBody>
      </p:sp>
      <p:sp>
        <p:nvSpPr>
          <p:cNvPr id="3075" name="Rectangle 3"/>
          <p:cNvSpPr>
            <a:spLocks noGrp="1" noChangeArrowheads="1"/>
          </p:cNvSpPr>
          <p:nvPr>
            <p:ph type="body" idx="1"/>
          </p:nvPr>
        </p:nvSpPr>
        <p:spPr>
          <a:xfrm>
            <a:off x="304800" y="762000"/>
            <a:ext cx="8382000" cy="5715000"/>
          </a:xfrm>
        </p:spPr>
        <p:txBody>
          <a:bodyPr/>
          <a:lstStyle/>
          <a:p>
            <a:pPr eaLnBrk="1" hangingPunct="1"/>
            <a:r>
              <a:rPr lang="en-US" sz="1800" dirty="0"/>
              <a:t>Display a set of lines of text for the user to select one or more choices.</a:t>
            </a:r>
          </a:p>
          <a:p>
            <a:pPr eaLnBrk="1" hangingPunct="1"/>
            <a:r>
              <a:rPr lang="en-US" sz="1800" dirty="0"/>
              <a:t>To create a </a:t>
            </a:r>
            <a:r>
              <a:rPr lang="en-US" sz="1800" dirty="0" err="1"/>
              <a:t>listbox</a:t>
            </a:r>
            <a:r>
              <a:rPr lang="en-US" sz="1800" dirty="0"/>
              <a:t>:</a:t>
            </a:r>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r>
              <a:rPr lang="en-US" sz="1800" dirty="0"/>
              <a:t>To insert strings into the </a:t>
            </a:r>
            <a:r>
              <a:rPr lang="en-US" sz="1800" dirty="0" err="1"/>
              <a:t>listbox</a:t>
            </a:r>
            <a:r>
              <a:rPr lang="en-US" sz="1800" dirty="0"/>
              <a:t>:</a:t>
            </a:r>
          </a:p>
          <a:p>
            <a:pPr eaLnBrk="1" hangingPunct="1">
              <a:spcBef>
                <a:spcPts val="0"/>
              </a:spcBef>
              <a:buNone/>
            </a:pPr>
            <a:endParaRPr lang="en-US" sz="1800" dirty="0"/>
          </a:p>
          <a:p>
            <a:pPr eaLnBrk="1" hangingPunct="1"/>
            <a:endParaRPr lang="en-US" sz="1800" dirty="0"/>
          </a:p>
          <a:p>
            <a:pPr eaLnBrk="1" hangingPunct="1"/>
            <a:endParaRPr lang="en-US" sz="1800" dirty="0"/>
          </a:p>
          <a:p>
            <a:pPr eaLnBrk="1" hangingPunct="1">
              <a:spcBef>
                <a:spcPts val="0"/>
              </a:spcBef>
            </a:pPr>
            <a:endParaRPr lang="en-US" sz="1800" dirty="0"/>
          </a:p>
          <a:p>
            <a:pPr eaLnBrk="1" hangingPunct="1">
              <a:spcBef>
                <a:spcPts val="1200"/>
              </a:spcBef>
            </a:pPr>
            <a:r>
              <a:rPr lang="en-US" sz="1800" dirty="0"/>
              <a:t>To bind the user click to a callback function:</a:t>
            </a:r>
          </a:p>
          <a:p>
            <a:pPr eaLnBrk="1" hangingPunct="1">
              <a:spcBef>
                <a:spcPts val="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29</a:t>
            </a:fld>
            <a:endParaRPr lang="en-US" dirty="0"/>
          </a:p>
        </p:txBody>
      </p:sp>
      <p:sp>
        <p:nvSpPr>
          <p:cNvPr id="7" name="TextBox 6"/>
          <p:cNvSpPr txBox="1"/>
          <p:nvPr/>
        </p:nvSpPr>
        <p:spPr>
          <a:xfrm>
            <a:off x="762000" y="1371600"/>
            <a:ext cx="7696200" cy="1200329"/>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a:latin typeface="Calibri" pitchFamily="34" charset="0"/>
              </a:rPr>
              <a:t>LB = </a:t>
            </a:r>
            <a:r>
              <a:rPr lang="en-US" dirty="0" err="1">
                <a:latin typeface="Calibri" pitchFamily="34" charset="0"/>
              </a:rPr>
              <a:t>tk.</a:t>
            </a:r>
            <a:r>
              <a:rPr lang="en-US" dirty="0" err="1">
                <a:solidFill>
                  <a:srgbClr val="0070C0"/>
                </a:solidFill>
                <a:latin typeface="Calibri" pitchFamily="34" charset="0"/>
              </a:rPr>
              <a:t>Listbox</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 height=</a:t>
            </a:r>
            <a:r>
              <a:rPr lang="en-US" dirty="0">
                <a:latin typeface="Calibri" pitchFamily="34" charset="0"/>
              </a:rPr>
              <a:t>n, </a:t>
            </a:r>
            <a:r>
              <a:rPr lang="en-US" dirty="0">
                <a:solidFill>
                  <a:srgbClr val="0070C0"/>
                </a:solidFill>
                <a:latin typeface="Calibri" pitchFamily="34" charset="0"/>
              </a:rPr>
              <a:t>width=</a:t>
            </a:r>
            <a:r>
              <a:rPr lang="en-US" dirty="0">
                <a:latin typeface="Calibri" pitchFamily="34" charset="0"/>
              </a:rPr>
              <a:t>m, </a:t>
            </a:r>
            <a:r>
              <a:rPr lang="en-US" dirty="0" err="1">
                <a:solidFill>
                  <a:srgbClr val="0070C0"/>
                </a:solidFill>
                <a:latin typeface="Calibri" pitchFamily="34" charset="0"/>
              </a:rPr>
              <a:t>selectmode</a:t>
            </a:r>
            <a:r>
              <a:rPr lang="en-US" dirty="0">
                <a:solidFill>
                  <a:srgbClr val="0070C0"/>
                </a:solidFill>
                <a:latin typeface="Calibri" pitchFamily="34" charset="0"/>
              </a:rPr>
              <a:t>=“multiple”)</a:t>
            </a:r>
            <a:r>
              <a:rPr lang="en-US" dirty="0">
                <a:latin typeface="Calibri" pitchFamily="34" charset="0"/>
              </a:rPr>
              <a:t>        </a:t>
            </a:r>
          </a:p>
          <a:p>
            <a:pPr eaLnBrk="1" hangingPunct="1">
              <a:buNone/>
            </a:pPr>
            <a:r>
              <a:rPr lang="en-US" dirty="0">
                <a:latin typeface="Calibri" pitchFamily="34" charset="0"/>
              </a:rPr>
              <a:t>                                          # create an empty </a:t>
            </a:r>
            <a:r>
              <a:rPr lang="en-US" dirty="0" err="1">
                <a:latin typeface="Calibri" pitchFamily="34" charset="0"/>
              </a:rPr>
              <a:t>listbox</a:t>
            </a:r>
            <a:r>
              <a:rPr lang="en-US" dirty="0">
                <a:latin typeface="Calibri" pitchFamily="34" charset="0"/>
              </a:rPr>
              <a:t> that can contain n lines of text</a:t>
            </a:r>
          </a:p>
          <a:p>
            <a:pPr eaLnBrk="1" hangingPunct="1">
              <a:buNone/>
            </a:pPr>
            <a:r>
              <a:rPr lang="en-US" dirty="0">
                <a:latin typeface="Calibri" pitchFamily="34" charset="0"/>
              </a:rPr>
              <a:t>		       # </a:t>
            </a:r>
            <a:r>
              <a:rPr lang="en-US" dirty="0" err="1">
                <a:latin typeface="Calibri" pitchFamily="34" charset="0"/>
              </a:rPr>
              <a:t>selectmode</a:t>
            </a:r>
            <a:r>
              <a:rPr lang="en-US" dirty="0">
                <a:latin typeface="Calibri" pitchFamily="34" charset="0"/>
              </a:rPr>
              <a:t> of extended allows multiple selection, </a:t>
            </a:r>
          </a:p>
          <a:p>
            <a:pPr eaLnBrk="1" hangingPunct="1">
              <a:buNone/>
            </a:pPr>
            <a:r>
              <a:rPr lang="en-US" dirty="0">
                <a:latin typeface="Calibri" pitchFamily="34" charset="0"/>
              </a:rPr>
              <a:t>                                          # default </a:t>
            </a:r>
            <a:r>
              <a:rPr lang="en-US" dirty="0" err="1">
                <a:latin typeface="Calibri" pitchFamily="34" charset="0"/>
              </a:rPr>
              <a:t>selectmode</a:t>
            </a:r>
            <a:r>
              <a:rPr lang="en-US" dirty="0">
                <a:latin typeface="Calibri" pitchFamily="34" charset="0"/>
              </a:rPr>
              <a:t> is 1 selection</a:t>
            </a:r>
          </a:p>
        </p:txBody>
      </p:sp>
      <p:sp>
        <p:nvSpPr>
          <p:cNvPr id="6" name="TextBox 5"/>
          <p:cNvSpPr txBox="1"/>
          <p:nvPr/>
        </p:nvSpPr>
        <p:spPr>
          <a:xfrm>
            <a:off x="762000" y="3048000"/>
            <a:ext cx="7696200" cy="646331"/>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LB.</a:t>
            </a:r>
            <a:r>
              <a:rPr lang="en-US" dirty="0" err="1">
                <a:solidFill>
                  <a:srgbClr val="0070C0"/>
                </a:solidFill>
                <a:latin typeface="Calibri" pitchFamily="34" charset="0"/>
              </a:rPr>
              <a:t>insert</a:t>
            </a:r>
            <a:r>
              <a:rPr lang="en-US" dirty="0">
                <a:solidFill>
                  <a:srgbClr val="0070C0"/>
                </a:solidFill>
                <a:latin typeface="Calibri" pitchFamily="34" charset="0"/>
              </a:rPr>
              <a:t>(</a:t>
            </a:r>
            <a:r>
              <a:rPr lang="en-US" dirty="0" err="1">
                <a:solidFill>
                  <a:srgbClr val="0070C0"/>
                </a:solidFill>
                <a:latin typeface="Calibri" pitchFamily="34" charset="0"/>
              </a:rPr>
              <a:t>tk.END</a:t>
            </a:r>
            <a:r>
              <a:rPr lang="en-US" dirty="0">
                <a:solidFill>
                  <a:srgbClr val="0070C0"/>
                </a:solidFill>
                <a:latin typeface="Calibri" pitchFamily="34" charset="0"/>
              </a:rPr>
              <a:t>, </a:t>
            </a:r>
            <a:r>
              <a:rPr lang="en-US" dirty="0" err="1">
                <a:latin typeface="Calibri" pitchFamily="34" charset="0"/>
              </a:rPr>
              <a:t>aString</a:t>
            </a:r>
            <a:r>
              <a:rPr lang="en-US" dirty="0">
                <a:solidFill>
                  <a:srgbClr val="0070C0"/>
                </a:solidFill>
                <a:latin typeface="Calibri" pitchFamily="34" charset="0"/>
              </a:rPr>
              <a:t>)</a:t>
            </a:r>
            <a:r>
              <a:rPr lang="en-US" dirty="0">
                <a:latin typeface="Calibri" pitchFamily="34" charset="0"/>
              </a:rPr>
              <a:t>            # append </a:t>
            </a:r>
            <a:r>
              <a:rPr lang="en-US" dirty="0" err="1">
                <a:latin typeface="Calibri" pitchFamily="34" charset="0"/>
              </a:rPr>
              <a:t>aString</a:t>
            </a:r>
            <a:r>
              <a:rPr lang="en-US" dirty="0">
                <a:latin typeface="Calibri" pitchFamily="34" charset="0"/>
              </a:rPr>
              <a:t> to the </a:t>
            </a:r>
            <a:r>
              <a:rPr lang="en-US" dirty="0" err="1">
                <a:latin typeface="Calibri" pitchFamily="34" charset="0"/>
              </a:rPr>
              <a:t>listbox</a:t>
            </a:r>
            <a:br>
              <a:rPr lang="en-US" dirty="0">
                <a:latin typeface="Calibri" pitchFamily="34" charset="0"/>
              </a:rPr>
            </a:br>
            <a:r>
              <a:rPr lang="en-US" dirty="0">
                <a:latin typeface="Calibri" pitchFamily="34" charset="0"/>
              </a:rPr>
              <a:t>                                                         # typically done in a loop</a:t>
            </a:r>
          </a:p>
        </p:txBody>
      </p:sp>
      <p:sp>
        <p:nvSpPr>
          <p:cNvPr id="9" name="TextBox 8"/>
          <p:cNvSpPr txBox="1"/>
          <p:nvPr/>
        </p:nvSpPr>
        <p:spPr>
          <a:xfrm>
            <a:off x="762000" y="4648200"/>
            <a:ext cx="7696200" cy="646331"/>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 </a:t>
            </a:r>
            <a:r>
              <a:rPr lang="en-US" dirty="0" err="1">
                <a:latin typeface="Calibri" pitchFamily="34" charset="0"/>
              </a:rPr>
              <a:t>LB.</a:t>
            </a:r>
            <a:r>
              <a:rPr lang="en-US" dirty="0" err="1">
                <a:solidFill>
                  <a:srgbClr val="0070C0"/>
                </a:solidFill>
                <a:latin typeface="Calibri" pitchFamily="34" charset="0"/>
              </a:rPr>
              <a:t>bind</a:t>
            </a:r>
            <a:r>
              <a:rPr lang="en-US" dirty="0">
                <a:solidFill>
                  <a:srgbClr val="0070C0"/>
                </a:solidFill>
                <a:latin typeface="Calibri" pitchFamily="34" charset="0"/>
              </a:rPr>
              <a:t>('&lt;&lt;</a:t>
            </a:r>
            <a:r>
              <a:rPr lang="en-US" dirty="0" err="1">
                <a:solidFill>
                  <a:srgbClr val="0070C0"/>
                </a:solidFill>
                <a:latin typeface="Calibri" pitchFamily="34" charset="0"/>
              </a:rPr>
              <a:t>ListboxSelect</a:t>
            </a:r>
            <a:r>
              <a:rPr lang="en-US" dirty="0">
                <a:solidFill>
                  <a:srgbClr val="0070C0"/>
                </a:solidFill>
                <a:latin typeface="Calibri" pitchFamily="34" charset="0"/>
              </a:rPr>
              <a:t>&gt;&gt;‘, </a:t>
            </a:r>
            <a:r>
              <a:rPr lang="en-US" dirty="0" err="1">
                <a:latin typeface="Calibri" pitchFamily="34" charset="0"/>
              </a:rPr>
              <a:t>callbackFct</a:t>
            </a:r>
            <a:r>
              <a:rPr lang="en-US" dirty="0">
                <a:solidFill>
                  <a:srgbClr val="0070C0"/>
                </a:solidFill>
                <a:latin typeface="Calibri" pitchFamily="34" charset="0"/>
              </a:rPr>
              <a:t>)     </a:t>
            </a:r>
            <a:r>
              <a:rPr lang="en-US" dirty="0">
                <a:latin typeface="Calibri" pitchFamily="34" charset="0"/>
              </a:rPr>
              <a:t># the event is triggered when the</a:t>
            </a:r>
          </a:p>
          <a:p>
            <a:pPr eaLnBrk="1" hangingPunct="1">
              <a:buNone/>
            </a:pPr>
            <a:r>
              <a:rPr lang="en-US" dirty="0">
                <a:latin typeface="Calibri" pitchFamily="34" charset="0"/>
              </a:rPr>
              <a:t>                                                                             # user clicks on a line in the </a:t>
            </a:r>
            <a:r>
              <a:rPr lang="en-US" dirty="0" err="1">
                <a:latin typeface="Calibri" pitchFamily="34" charset="0"/>
              </a:rPr>
              <a:t>listbox</a:t>
            </a:r>
            <a:endParaRPr lang="en-US" dirty="0">
              <a:latin typeface="Calibri" pitchFamily="34" charset="0"/>
            </a:endParaRPr>
          </a:p>
        </p:txBody>
      </p:sp>
      <p:sp>
        <p:nvSpPr>
          <p:cNvPr id="10" name="TextBox 9"/>
          <p:cNvSpPr txBox="1"/>
          <p:nvPr/>
        </p:nvSpPr>
        <p:spPr>
          <a:xfrm>
            <a:off x="762000" y="3810000"/>
            <a:ext cx="7696200" cy="369332"/>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LB.</a:t>
            </a:r>
            <a:r>
              <a:rPr lang="en-US" dirty="0" err="1">
                <a:solidFill>
                  <a:srgbClr val="0070C0"/>
                </a:solidFill>
                <a:latin typeface="Calibri" pitchFamily="34" charset="0"/>
              </a:rPr>
              <a:t>insert</a:t>
            </a:r>
            <a:r>
              <a:rPr lang="en-US" dirty="0">
                <a:solidFill>
                  <a:srgbClr val="0070C0"/>
                </a:solidFill>
                <a:latin typeface="Calibri" pitchFamily="34" charset="0"/>
              </a:rPr>
              <a:t>(</a:t>
            </a:r>
            <a:r>
              <a:rPr lang="en-US" dirty="0" err="1">
                <a:solidFill>
                  <a:srgbClr val="0070C0"/>
                </a:solidFill>
                <a:latin typeface="Calibri" pitchFamily="34" charset="0"/>
              </a:rPr>
              <a:t>tk.END</a:t>
            </a:r>
            <a:r>
              <a:rPr lang="en-US" dirty="0">
                <a:solidFill>
                  <a:srgbClr val="0070C0"/>
                </a:solidFill>
                <a:latin typeface="Calibri" pitchFamily="34" charset="0"/>
              </a:rPr>
              <a:t>, </a:t>
            </a:r>
            <a:r>
              <a:rPr lang="en-US" dirty="0">
                <a:latin typeface="Calibri" pitchFamily="34" charset="0"/>
              </a:rPr>
              <a:t>*</a:t>
            </a:r>
            <a:r>
              <a:rPr lang="en-US" dirty="0" err="1">
                <a:latin typeface="Calibri" pitchFamily="34" charset="0"/>
              </a:rPr>
              <a:t>aList</a:t>
            </a:r>
            <a:r>
              <a:rPr lang="en-US" dirty="0">
                <a:solidFill>
                  <a:srgbClr val="0070C0"/>
                </a:solidFill>
                <a:latin typeface="Calibri" pitchFamily="34" charset="0"/>
              </a:rPr>
              <a:t>)</a:t>
            </a:r>
            <a:r>
              <a:rPr lang="en-US" dirty="0">
                <a:latin typeface="Calibri" pitchFamily="34" charset="0"/>
              </a:rPr>
              <a:t>               # insert multiple lines in </a:t>
            </a:r>
            <a:r>
              <a:rPr lang="en-US" dirty="0" err="1">
                <a:latin typeface="Calibri" pitchFamily="34" charset="0"/>
              </a:rPr>
              <a:t>aList</a:t>
            </a:r>
            <a:endParaRPr lang="en-US" dirty="0">
              <a:latin typeface="Calibri" pitchFamily="34" charset="0"/>
            </a:endParaRPr>
          </a:p>
        </p:txBody>
      </p:sp>
      <p:sp>
        <p:nvSpPr>
          <p:cNvPr id="11" name="Date Placeholder 10"/>
          <p:cNvSpPr>
            <a:spLocks noGrp="1"/>
          </p:cNvSpPr>
          <p:nvPr>
            <p:ph type="dt" sz="half" idx="10"/>
          </p:nvPr>
        </p:nvSpPr>
        <p:spPr/>
        <p:txBody>
          <a:bodyPr/>
          <a:lstStyle/>
          <a:p>
            <a:pPr>
              <a:defRPr/>
            </a:pPr>
            <a:r>
              <a:rPr lang="en-US"/>
              <a:t>© 2021 C. Nguyen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err="1"/>
              <a:t>Tk</a:t>
            </a:r>
            <a:r>
              <a:rPr lang="en-US" sz="3200" dirty="0"/>
              <a:t> and Python</a:t>
            </a:r>
          </a:p>
        </p:txBody>
      </p:sp>
      <p:sp>
        <p:nvSpPr>
          <p:cNvPr id="3075" name="Rectangle 3"/>
          <p:cNvSpPr>
            <a:spLocks noGrp="1" noChangeArrowheads="1"/>
          </p:cNvSpPr>
          <p:nvPr>
            <p:ph type="body" idx="1"/>
          </p:nvPr>
        </p:nvSpPr>
        <p:spPr>
          <a:xfrm>
            <a:off x="457200" y="685800"/>
            <a:ext cx="8077200" cy="5715000"/>
          </a:xfrm>
        </p:spPr>
        <p:txBody>
          <a:bodyPr/>
          <a:lstStyle/>
          <a:p>
            <a:pPr eaLnBrk="1" hangingPunct="1"/>
            <a:r>
              <a:rPr lang="en-US" sz="1800" dirty="0"/>
              <a:t>To use the GUI classes in </a:t>
            </a:r>
            <a:r>
              <a:rPr lang="en-US" sz="1800" dirty="0" err="1"/>
              <a:t>Tk</a:t>
            </a:r>
            <a:r>
              <a:rPr lang="en-US" sz="1800" dirty="0"/>
              <a:t>, Python provides us with an interface to </a:t>
            </a:r>
            <a:r>
              <a:rPr lang="en-US" sz="1800" dirty="0" err="1"/>
              <a:t>Tk</a:t>
            </a:r>
            <a:r>
              <a:rPr lang="en-US" sz="1800" dirty="0"/>
              <a:t> in the module called </a:t>
            </a:r>
            <a:r>
              <a:rPr lang="en-US" sz="1800" dirty="0" err="1">
                <a:solidFill>
                  <a:srgbClr val="0070C0"/>
                </a:solidFill>
              </a:rPr>
              <a:t>tkinter</a:t>
            </a:r>
            <a:r>
              <a:rPr lang="en-US" sz="1800" dirty="0"/>
              <a:t>, short for </a:t>
            </a:r>
            <a:r>
              <a:rPr lang="en-US" sz="1800" u="sng" dirty="0" err="1"/>
              <a:t>Tk</a:t>
            </a:r>
            <a:r>
              <a:rPr lang="en-US" sz="1800" dirty="0"/>
              <a:t> </a:t>
            </a:r>
            <a:r>
              <a:rPr lang="en-US" sz="1800" u="sng" dirty="0"/>
              <a:t>inter</a:t>
            </a:r>
            <a:r>
              <a:rPr lang="en-US" sz="1800" dirty="0"/>
              <a:t>face. </a:t>
            </a:r>
          </a:p>
          <a:p>
            <a:pPr eaLnBrk="1" hangingPunct="1"/>
            <a:r>
              <a:rPr lang="en-US" sz="1800" dirty="0"/>
              <a:t>When we work with a graphical user element, we use Python to call the methods of the corresponding graphical object, and </a:t>
            </a:r>
            <a:r>
              <a:rPr lang="en-US" sz="1800" dirty="0" err="1">
                <a:solidFill>
                  <a:srgbClr val="0070C0"/>
                </a:solidFill>
              </a:rPr>
              <a:t>tkinter</a:t>
            </a:r>
            <a:r>
              <a:rPr lang="en-US" sz="1800" dirty="0" err="1"/>
              <a:t>’s</a:t>
            </a:r>
            <a:r>
              <a:rPr lang="en-US" sz="1800" dirty="0"/>
              <a:t> job is to translate our Python calls into </a:t>
            </a:r>
            <a:r>
              <a:rPr lang="en-US" sz="1800" dirty="0" err="1"/>
              <a:t>Tk</a:t>
            </a:r>
            <a:r>
              <a:rPr lang="en-US" sz="1800" dirty="0"/>
              <a:t> syntax.</a:t>
            </a:r>
          </a:p>
          <a:p>
            <a:pPr eaLnBrk="1" hangingPunct="1"/>
            <a:r>
              <a:rPr lang="en-US" sz="1800" dirty="0" err="1">
                <a:solidFill>
                  <a:srgbClr val="0070C0"/>
                </a:solidFill>
              </a:rPr>
              <a:t>tkinter</a:t>
            </a:r>
            <a:r>
              <a:rPr lang="en-US" sz="1800" dirty="0"/>
              <a:t> comes with the Python package so there’s no installation needed, but it is not part of the Python core so we need to import it into our code.</a:t>
            </a:r>
          </a:p>
          <a:p>
            <a:pPr eaLnBrk="1" hangingPunct="1"/>
            <a:r>
              <a:rPr lang="en-US" sz="1800" dirty="0"/>
              <a:t>Since </a:t>
            </a:r>
            <a:r>
              <a:rPr lang="en-US" sz="1800" dirty="0" err="1">
                <a:solidFill>
                  <a:srgbClr val="0070C0"/>
                </a:solidFill>
              </a:rPr>
              <a:t>tkinter</a:t>
            </a:r>
            <a:r>
              <a:rPr lang="en-US" sz="1800" dirty="0"/>
              <a:t> is a long name, a common way to import it is:</a:t>
            </a:r>
          </a:p>
          <a:p>
            <a:pPr eaLnBrk="1" hangingPunct="1">
              <a:buNone/>
            </a:pPr>
            <a:r>
              <a:rPr lang="en-US" sz="1800" dirty="0"/>
              <a:t>	</a:t>
            </a:r>
            <a:r>
              <a:rPr lang="en-US" sz="1800" dirty="0">
                <a:latin typeface="Calibri" pitchFamily="34" charset="0"/>
              </a:rPr>
              <a:t>			</a:t>
            </a: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a:t>
            </a:fld>
            <a:endParaRPr lang="en-US" dirty="0"/>
          </a:p>
        </p:txBody>
      </p:sp>
      <p:sp>
        <p:nvSpPr>
          <p:cNvPr id="6" name="TextBox 5"/>
          <p:cNvSpPr txBox="1"/>
          <p:nvPr/>
        </p:nvSpPr>
        <p:spPr>
          <a:xfrm>
            <a:off x="3581400" y="3124200"/>
            <a:ext cx="1986634" cy="369332"/>
          </a:xfrm>
          <a:prstGeom prst="rect">
            <a:avLst/>
          </a:prstGeom>
          <a:solidFill>
            <a:schemeClr val="bg1">
              <a:lumMod val="85000"/>
            </a:schemeClr>
          </a:solidFill>
        </p:spPr>
        <p:txBody>
          <a:bodyPr wrap="none" rtlCol="0">
            <a:spAutoFit/>
          </a:bodyPr>
          <a:lstStyle/>
          <a:p>
            <a:r>
              <a:rPr lang="en-US" dirty="0">
                <a:latin typeface="Calibri" pitchFamily="34" charset="0"/>
              </a:rPr>
              <a:t>import </a:t>
            </a:r>
            <a:r>
              <a:rPr lang="en-US" dirty="0" err="1">
                <a:latin typeface="Calibri" pitchFamily="34" charset="0"/>
              </a:rPr>
              <a:t>tkinter</a:t>
            </a:r>
            <a:r>
              <a:rPr lang="en-US" dirty="0">
                <a:latin typeface="Calibri" pitchFamily="34" charset="0"/>
              </a:rPr>
              <a:t> as </a:t>
            </a:r>
            <a:r>
              <a:rPr lang="en-US" dirty="0" err="1">
                <a:latin typeface="Calibri" pitchFamily="34" charset="0"/>
              </a:rPr>
              <a:t>tk</a:t>
            </a:r>
            <a:endParaRPr lang="en-US" dirty="0"/>
          </a:p>
        </p:txBody>
      </p:sp>
      <p:sp>
        <p:nvSpPr>
          <p:cNvPr id="7" name="Date Placeholder 6"/>
          <p:cNvSpPr>
            <a:spLocks noGrp="1"/>
          </p:cNvSpPr>
          <p:nvPr>
            <p:ph type="dt" sz="half" idx="10"/>
          </p:nvPr>
        </p:nvSpPr>
        <p:spPr/>
        <p:txBody>
          <a:bodyPr/>
          <a:lstStyle/>
          <a:p>
            <a:pPr>
              <a:defRPr/>
            </a:pPr>
            <a:r>
              <a:rPr lang="en-US"/>
              <a:t>© 2021 C. Nguyen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err="1">
                <a:solidFill>
                  <a:srgbClr val="0070C0"/>
                </a:solidFill>
              </a:rPr>
              <a:t>Listbox</a:t>
            </a:r>
            <a:r>
              <a:rPr lang="en-US" sz="3200" dirty="0"/>
              <a:t> Widget (2)</a:t>
            </a:r>
          </a:p>
        </p:txBody>
      </p:sp>
      <p:sp>
        <p:nvSpPr>
          <p:cNvPr id="3075" name="Rectangle 3"/>
          <p:cNvSpPr>
            <a:spLocks noGrp="1" noChangeArrowheads="1"/>
          </p:cNvSpPr>
          <p:nvPr>
            <p:ph type="body" idx="1"/>
          </p:nvPr>
        </p:nvSpPr>
        <p:spPr>
          <a:xfrm>
            <a:off x="304800" y="685800"/>
            <a:ext cx="8382000" cy="5715000"/>
          </a:xfrm>
        </p:spPr>
        <p:txBody>
          <a:bodyPr/>
          <a:lstStyle/>
          <a:p>
            <a:pPr eaLnBrk="1" hangingPunct="1">
              <a:spcBef>
                <a:spcPts val="1200"/>
              </a:spcBef>
            </a:pPr>
            <a:r>
              <a:rPr lang="en-US" sz="1800" dirty="0"/>
              <a:t>To get the choice(s) that the user selected</a:t>
            </a:r>
          </a:p>
          <a:p>
            <a:pPr eaLnBrk="1" hangingPunct="1">
              <a:spcBef>
                <a:spcPts val="1200"/>
              </a:spcBef>
            </a:pPr>
            <a:endParaRPr lang="en-US" sz="1800" dirty="0"/>
          </a:p>
          <a:p>
            <a:pPr eaLnBrk="1" hangingPunct="1">
              <a:spcBef>
                <a:spcPts val="1200"/>
              </a:spcBef>
            </a:pPr>
            <a:endParaRPr lang="en-US" sz="1800" dirty="0"/>
          </a:p>
          <a:p>
            <a:pPr eaLnBrk="1" hangingPunct="1">
              <a:spcBef>
                <a:spcPts val="600"/>
              </a:spcBef>
            </a:pPr>
            <a:r>
              <a:rPr lang="en-US" sz="1800" dirty="0"/>
              <a:t>To clear the </a:t>
            </a:r>
            <a:r>
              <a:rPr lang="en-US" sz="1800" dirty="0" err="1"/>
              <a:t>lisbox</a:t>
            </a:r>
            <a:r>
              <a:rPr lang="en-US" sz="1800" dirty="0"/>
              <a:t>:</a:t>
            </a:r>
          </a:p>
          <a:p>
            <a:pPr eaLnBrk="1" hangingPunct="1"/>
            <a:endParaRPr lang="en-US" sz="1800" dirty="0"/>
          </a:p>
          <a:p>
            <a:pPr eaLnBrk="1" hangingPunct="1">
              <a:spcBef>
                <a:spcPts val="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30</a:t>
            </a:fld>
            <a:endParaRPr lang="en-US" dirty="0"/>
          </a:p>
        </p:txBody>
      </p:sp>
      <p:sp>
        <p:nvSpPr>
          <p:cNvPr id="9" name="TextBox 8"/>
          <p:cNvSpPr txBox="1"/>
          <p:nvPr/>
        </p:nvSpPr>
        <p:spPr>
          <a:xfrm>
            <a:off x="762000" y="1066800"/>
            <a:ext cx="7696200" cy="646331"/>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 </a:t>
            </a:r>
            <a:r>
              <a:rPr lang="en-US" dirty="0" err="1">
                <a:latin typeface="Calibri" pitchFamily="34" charset="0"/>
              </a:rPr>
              <a:t>LB.</a:t>
            </a:r>
            <a:r>
              <a:rPr lang="en-US" dirty="0" err="1">
                <a:solidFill>
                  <a:srgbClr val="0070C0"/>
                </a:solidFill>
                <a:latin typeface="Calibri" pitchFamily="34" charset="0"/>
              </a:rPr>
              <a:t>curselection</a:t>
            </a:r>
            <a:r>
              <a:rPr lang="en-US" dirty="0">
                <a:solidFill>
                  <a:srgbClr val="0070C0"/>
                </a:solidFill>
                <a:latin typeface="Calibri" pitchFamily="34" charset="0"/>
              </a:rPr>
              <a:t>()              </a:t>
            </a:r>
            <a:r>
              <a:rPr lang="en-US" dirty="0">
                <a:latin typeface="Calibri" pitchFamily="34" charset="0"/>
              </a:rPr>
              <a:t># returns a </a:t>
            </a:r>
            <a:r>
              <a:rPr lang="en-US" dirty="0" err="1">
                <a:latin typeface="Calibri" pitchFamily="34" charset="0"/>
              </a:rPr>
              <a:t>tuple</a:t>
            </a:r>
            <a:r>
              <a:rPr lang="en-US" dirty="0">
                <a:latin typeface="Calibri" pitchFamily="34" charset="0"/>
              </a:rPr>
              <a:t> of the indices matching the selected</a:t>
            </a:r>
          </a:p>
          <a:p>
            <a:pPr eaLnBrk="1" hangingPunct="1">
              <a:buNone/>
            </a:pPr>
            <a:r>
              <a:rPr lang="en-US" dirty="0">
                <a:latin typeface="Calibri" pitchFamily="34" charset="0"/>
              </a:rPr>
              <a:t>                                            # strings in the </a:t>
            </a:r>
            <a:r>
              <a:rPr lang="en-US" dirty="0" err="1">
                <a:latin typeface="Calibri" pitchFamily="34" charset="0"/>
              </a:rPr>
              <a:t>listbox</a:t>
            </a:r>
            <a:r>
              <a:rPr lang="en-US" dirty="0">
                <a:latin typeface="Calibri" pitchFamily="34" charset="0"/>
              </a:rPr>
              <a:t>. Index starts at 0 for first string.</a:t>
            </a:r>
          </a:p>
        </p:txBody>
      </p:sp>
      <p:sp>
        <p:nvSpPr>
          <p:cNvPr id="11" name="Date Placeholder 10"/>
          <p:cNvSpPr>
            <a:spLocks noGrp="1"/>
          </p:cNvSpPr>
          <p:nvPr>
            <p:ph type="dt" sz="half" idx="10"/>
          </p:nvPr>
        </p:nvSpPr>
        <p:spPr/>
        <p:txBody>
          <a:bodyPr/>
          <a:lstStyle/>
          <a:p>
            <a:pPr>
              <a:defRPr/>
            </a:pPr>
            <a:r>
              <a:rPr lang="en-US"/>
              <a:t>© 2021 C. Nguyen </a:t>
            </a:r>
            <a:endParaRPr lang="en-US" dirty="0"/>
          </a:p>
        </p:txBody>
      </p:sp>
      <p:sp>
        <p:nvSpPr>
          <p:cNvPr id="12" name="TextBox 11"/>
          <p:cNvSpPr txBox="1"/>
          <p:nvPr/>
        </p:nvSpPr>
        <p:spPr>
          <a:xfrm>
            <a:off x="762000" y="2286000"/>
            <a:ext cx="7696200" cy="369332"/>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 </a:t>
            </a:r>
            <a:r>
              <a:rPr lang="en-US" dirty="0" err="1">
                <a:solidFill>
                  <a:srgbClr val="0070C0"/>
                </a:solidFill>
                <a:latin typeface="Calibri" pitchFamily="34" charset="0"/>
              </a:rPr>
              <a:t>LB.delete</a:t>
            </a:r>
            <a:r>
              <a:rPr lang="en-US" dirty="0">
                <a:solidFill>
                  <a:srgbClr val="0070C0"/>
                </a:solidFill>
                <a:latin typeface="Calibri" pitchFamily="34" charset="0"/>
              </a:rPr>
              <a:t>(0, </a:t>
            </a:r>
            <a:r>
              <a:rPr lang="en-US" dirty="0" err="1">
                <a:solidFill>
                  <a:srgbClr val="0070C0"/>
                </a:solidFill>
                <a:latin typeface="Calibri" pitchFamily="34" charset="0"/>
              </a:rPr>
              <a:t>tk.END</a:t>
            </a:r>
            <a:r>
              <a:rPr lang="en-US" dirty="0">
                <a:solidFill>
                  <a:srgbClr val="0070C0"/>
                </a:solidFill>
                <a:latin typeface="Calibri" pitchFamily="34" charset="0"/>
              </a:rPr>
              <a:t>)        </a:t>
            </a:r>
            <a:r>
              <a:rPr lang="en-US" dirty="0">
                <a:latin typeface="Calibri" pitchFamily="34" charset="0"/>
              </a:rPr>
              <a:t># delete characters from position 0 to the end</a:t>
            </a:r>
            <a:endParaRPr lang="en-US" dirty="0">
              <a:solidFill>
                <a:srgbClr val="0070C0"/>
              </a:solidFill>
              <a:latin typeface="Calibri"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Scrollbar</a:t>
            </a:r>
            <a:r>
              <a:rPr lang="en-US" sz="3200" dirty="0"/>
              <a:t> Widget</a:t>
            </a:r>
          </a:p>
        </p:txBody>
      </p:sp>
      <p:sp>
        <p:nvSpPr>
          <p:cNvPr id="3075" name="Rectangle 3"/>
          <p:cNvSpPr>
            <a:spLocks noGrp="1" noChangeArrowheads="1"/>
          </p:cNvSpPr>
          <p:nvPr>
            <p:ph type="body" idx="1"/>
          </p:nvPr>
        </p:nvSpPr>
        <p:spPr>
          <a:xfrm>
            <a:off x="304800" y="685800"/>
            <a:ext cx="8382000" cy="5715000"/>
          </a:xfrm>
        </p:spPr>
        <p:txBody>
          <a:bodyPr/>
          <a:lstStyle/>
          <a:p>
            <a:pPr eaLnBrk="1" hangingPunct="1"/>
            <a:r>
              <a:rPr lang="en-US" sz="1800" dirty="0"/>
              <a:t>Display a scrollbar for a </a:t>
            </a:r>
            <a:r>
              <a:rPr lang="en-US" sz="1800" dirty="0" err="1"/>
              <a:t>Listbox</a:t>
            </a:r>
            <a:r>
              <a:rPr lang="en-US" sz="1800" dirty="0"/>
              <a:t> widget.</a:t>
            </a:r>
          </a:p>
          <a:p>
            <a:pPr eaLnBrk="1" hangingPunct="1">
              <a:spcBef>
                <a:spcPts val="600"/>
              </a:spcBef>
            </a:pPr>
            <a:r>
              <a:rPr lang="en-US" sz="1800" dirty="0"/>
              <a:t>To create a scrollbar widget</a:t>
            </a:r>
          </a:p>
          <a:p>
            <a:pPr eaLnBrk="1" hangingPunct="1">
              <a:spcBef>
                <a:spcPts val="1200"/>
              </a:spcBef>
            </a:pPr>
            <a:r>
              <a:rPr lang="en-US" sz="1800" dirty="0"/>
              <a:t>Typically a vertical scrollbar is in the same row as the </a:t>
            </a:r>
            <a:r>
              <a:rPr lang="en-US" sz="1800" dirty="0" err="1"/>
              <a:t>listbox</a:t>
            </a:r>
            <a:r>
              <a:rPr lang="en-US" sz="1800" dirty="0"/>
              <a:t>, with ‘ns’ sticky. A horizontal scrollbar is in the same column as the </a:t>
            </a:r>
            <a:r>
              <a:rPr lang="en-US" sz="1800" dirty="0" err="1"/>
              <a:t>listbox</a:t>
            </a:r>
            <a:r>
              <a:rPr lang="en-US" sz="1800" dirty="0"/>
              <a:t>, with ‘we’ sticky.</a:t>
            </a:r>
          </a:p>
          <a:p>
            <a:pPr eaLnBrk="1" hangingPunct="1">
              <a:spcBef>
                <a:spcPts val="1200"/>
              </a:spcBef>
            </a:pPr>
            <a:r>
              <a:rPr lang="en-US" sz="1800" dirty="0"/>
              <a:t>To associate the scrollbar with a </a:t>
            </a:r>
            <a:r>
              <a:rPr lang="en-US" sz="1800" dirty="0" err="1"/>
              <a:t>listbox</a:t>
            </a:r>
            <a:r>
              <a:rPr lang="en-US" sz="1800" dirty="0"/>
              <a:t>:</a:t>
            </a:r>
          </a:p>
          <a:p>
            <a:pPr lvl="1" eaLnBrk="1" hangingPunct="1">
              <a:spcBef>
                <a:spcPts val="0"/>
              </a:spcBef>
            </a:pPr>
            <a:r>
              <a:rPr lang="en-US" sz="1800" dirty="0"/>
              <a:t>Start at the constructor of the </a:t>
            </a:r>
            <a:r>
              <a:rPr lang="en-US" sz="1800" dirty="0" err="1"/>
              <a:t>listbox</a:t>
            </a:r>
            <a:endParaRPr lang="en-US" sz="1800" dirty="0"/>
          </a:p>
          <a:p>
            <a:pPr eaLnBrk="1" hangingPunct="1"/>
            <a:endParaRPr lang="en-US" sz="1800" dirty="0"/>
          </a:p>
          <a:p>
            <a:pPr eaLnBrk="1" hangingPunct="1">
              <a:spcBef>
                <a:spcPts val="1200"/>
              </a:spcBef>
              <a:buNone/>
            </a:pPr>
            <a:r>
              <a:rPr lang="en-US" sz="1800" dirty="0"/>
              <a:t>		use </a:t>
            </a:r>
            <a:r>
              <a:rPr lang="en-US" sz="1800" dirty="0" err="1"/>
              <a:t>yscrollcommand</a:t>
            </a:r>
            <a:r>
              <a:rPr lang="en-US" sz="1800" dirty="0"/>
              <a:t> for vertical scrollbar, </a:t>
            </a:r>
          </a:p>
          <a:p>
            <a:pPr eaLnBrk="1" hangingPunct="1">
              <a:spcBef>
                <a:spcPts val="0"/>
              </a:spcBef>
              <a:buNone/>
            </a:pPr>
            <a:r>
              <a:rPr lang="en-US" sz="1800" dirty="0"/>
              <a:t>		       </a:t>
            </a:r>
            <a:r>
              <a:rPr lang="en-US" sz="1800" dirty="0" err="1"/>
              <a:t>xscrollcommand</a:t>
            </a:r>
            <a:r>
              <a:rPr lang="en-US" sz="1800" dirty="0"/>
              <a:t> for horizontal scrollbar</a:t>
            </a:r>
          </a:p>
          <a:p>
            <a:pPr lvl="1" eaLnBrk="1" hangingPunct="1">
              <a:spcBef>
                <a:spcPts val="600"/>
              </a:spcBef>
            </a:pPr>
            <a:r>
              <a:rPr lang="en-US" sz="1800" dirty="0"/>
              <a:t>Set the callback for the </a:t>
            </a:r>
            <a:r>
              <a:rPr lang="en-US" sz="1800" dirty="0" err="1"/>
              <a:t>listbox</a:t>
            </a:r>
            <a:r>
              <a:rPr lang="en-US" sz="1800" dirty="0"/>
              <a:t> view function to change when the scrollbar is moved</a:t>
            </a:r>
          </a:p>
          <a:p>
            <a:pPr eaLnBrk="1" hangingPunct="1"/>
            <a:endParaRPr lang="en-US" sz="1800" dirty="0"/>
          </a:p>
          <a:p>
            <a:pPr marL="365760" eaLnBrk="1" hangingPunct="1">
              <a:spcBef>
                <a:spcPts val="1200"/>
              </a:spcBef>
              <a:buNone/>
            </a:pPr>
            <a:r>
              <a:rPr lang="en-US" sz="1800" dirty="0"/>
              <a:t>		use </a:t>
            </a:r>
            <a:r>
              <a:rPr lang="en-US" sz="1800" dirty="0" err="1"/>
              <a:t>yview</a:t>
            </a:r>
            <a:r>
              <a:rPr lang="en-US" sz="1800" dirty="0"/>
              <a:t> for vertical scrollbar</a:t>
            </a:r>
            <a:br>
              <a:rPr lang="en-US" sz="1800" dirty="0"/>
            </a:br>
            <a:r>
              <a:rPr lang="en-US" sz="1800" dirty="0"/>
              <a:t>                </a:t>
            </a:r>
            <a:r>
              <a:rPr lang="en-US" sz="1800" dirty="0" err="1"/>
              <a:t>xview</a:t>
            </a:r>
            <a:r>
              <a:rPr lang="en-US" sz="1800" dirty="0"/>
              <a:t> for horizontal scrollbar</a:t>
            </a:r>
          </a:p>
          <a:p>
            <a:pPr eaLnBrk="1" hangingPunct="1">
              <a:spcBef>
                <a:spcPts val="0"/>
              </a:spcBef>
              <a:buNone/>
            </a:pPr>
            <a:r>
              <a:rPr lang="en-US" sz="1800" dirty="0"/>
              <a:t>	</a:t>
            </a:r>
          </a:p>
          <a:p>
            <a:pPr eaLnBrk="1" hangingPunct="1">
              <a:spcBef>
                <a:spcPts val="0"/>
              </a:spcBef>
              <a:buNone/>
            </a:pPr>
            <a:endParaRPr lang="en-US" sz="1800" dirty="0"/>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31</a:t>
            </a:fld>
            <a:endParaRPr lang="en-US" dirty="0"/>
          </a:p>
        </p:txBody>
      </p:sp>
      <p:sp>
        <p:nvSpPr>
          <p:cNvPr id="7" name="TextBox 6"/>
          <p:cNvSpPr txBox="1"/>
          <p:nvPr/>
        </p:nvSpPr>
        <p:spPr>
          <a:xfrm>
            <a:off x="3657600" y="1066800"/>
            <a:ext cx="28194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a:latin typeface="Calibri" pitchFamily="34" charset="0"/>
              </a:rPr>
              <a:t>S = </a:t>
            </a:r>
            <a:r>
              <a:rPr lang="en-US" dirty="0" err="1">
                <a:latin typeface="Calibri" pitchFamily="34" charset="0"/>
              </a:rPr>
              <a:t>tk.</a:t>
            </a:r>
            <a:r>
              <a:rPr lang="en-US" dirty="0" err="1">
                <a:solidFill>
                  <a:srgbClr val="0070C0"/>
                </a:solidFill>
                <a:latin typeface="Calibri" pitchFamily="34" charset="0"/>
              </a:rPr>
              <a:t>Scrollbar</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a:t>
            </a:r>
          </a:p>
        </p:txBody>
      </p:sp>
      <p:sp>
        <p:nvSpPr>
          <p:cNvPr id="6" name="TextBox 5"/>
          <p:cNvSpPr txBox="1"/>
          <p:nvPr/>
        </p:nvSpPr>
        <p:spPr>
          <a:xfrm>
            <a:off x="1752600" y="2819400"/>
            <a:ext cx="54864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a:latin typeface="Calibri" pitchFamily="34" charset="0"/>
              </a:rPr>
              <a:t>L = </a:t>
            </a:r>
            <a:r>
              <a:rPr lang="en-US" dirty="0" err="1">
                <a:latin typeface="Calibri" pitchFamily="34" charset="0"/>
              </a:rPr>
              <a:t>tk.</a:t>
            </a:r>
            <a:r>
              <a:rPr lang="en-US" dirty="0" err="1">
                <a:solidFill>
                  <a:srgbClr val="0070C0"/>
                </a:solidFill>
                <a:latin typeface="Calibri" pitchFamily="34" charset="0"/>
              </a:rPr>
              <a:t>Listbox</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 height=</a:t>
            </a:r>
            <a:r>
              <a:rPr lang="en-US" dirty="0">
                <a:latin typeface="Calibri" pitchFamily="34" charset="0"/>
              </a:rPr>
              <a:t>n, </a:t>
            </a:r>
            <a:r>
              <a:rPr lang="en-US" dirty="0" err="1">
                <a:solidFill>
                  <a:srgbClr val="0070C0"/>
                </a:solidFill>
                <a:latin typeface="Calibri" pitchFamily="34" charset="0"/>
              </a:rPr>
              <a:t>yscrollcommand</a:t>
            </a:r>
            <a:r>
              <a:rPr lang="en-US" dirty="0">
                <a:solidFill>
                  <a:srgbClr val="0070C0"/>
                </a:solidFill>
                <a:latin typeface="Calibri" pitchFamily="34" charset="0"/>
              </a:rPr>
              <a:t>=</a:t>
            </a:r>
            <a:r>
              <a:rPr lang="en-US" dirty="0" err="1">
                <a:latin typeface="Calibri" pitchFamily="34" charset="0"/>
              </a:rPr>
              <a:t>S.</a:t>
            </a:r>
            <a:r>
              <a:rPr lang="en-US" dirty="0" err="1">
                <a:solidFill>
                  <a:srgbClr val="0070C0"/>
                </a:solidFill>
                <a:latin typeface="Calibri" pitchFamily="34" charset="0"/>
              </a:rPr>
              <a:t>set</a:t>
            </a:r>
            <a:r>
              <a:rPr lang="en-US" dirty="0">
                <a:solidFill>
                  <a:srgbClr val="0070C0"/>
                </a:solidFill>
                <a:latin typeface="Calibri" pitchFamily="34" charset="0"/>
              </a:rPr>
              <a:t>)</a:t>
            </a:r>
          </a:p>
        </p:txBody>
      </p:sp>
      <p:sp>
        <p:nvSpPr>
          <p:cNvPr id="8" name="TextBox 7"/>
          <p:cNvSpPr txBox="1"/>
          <p:nvPr/>
        </p:nvSpPr>
        <p:spPr>
          <a:xfrm>
            <a:off x="1752600" y="4495800"/>
            <a:ext cx="55626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err="1">
                <a:latin typeface="Calibri" pitchFamily="34" charset="0"/>
              </a:rPr>
              <a:t>S.</a:t>
            </a:r>
            <a:r>
              <a:rPr lang="en-US" dirty="0" err="1">
                <a:solidFill>
                  <a:srgbClr val="0070C0"/>
                </a:solidFill>
                <a:latin typeface="Calibri" pitchFamily="34" charset="0"/>
              </a:rPr>
              <a:t>config</a:t>
            </a:r>
            <a:r>
              <a:rPr lang="en-US" dirty="0">
                <a:solidFill>
                  <a:srgbClr val="0070C0"/>
                </a:solidFill>
                <a:latin typeface="Calibri" pitchFamily="34" charset="0"/>
              </a:rPr>
              <a:t>(command=</a:t>
            </a:r>
            <a:r>
              <a:rPr lang="en-US" dirty="0" err="1">
                <a:latin typeface="Calibri" pitchFamily="34" charset="0"/>
              </a:rPr>
              <a:t>L.yview</a:t>
            </a:r>
            <a:r>
              <a:rPr lang="en-US" dirty="0">
                <a:solidFill>
                  <a:srgbClr val="0070C0"/>
                </a:solidFill>
                <a:latin typeface="Calibri" pitchFamily="34" charset="0"/>
              </a:rPr>
              <a:t>)</a:t>
            </a:r>
          </a:p>
        </p:txBody>
      </p:sp>
      <p:sp>
        <p:nvSpPr>
          <p:cNvPr id="9" name="Date Placeholder 8"/>
          <p:cNvSpPr>
            <a:spLocks noGrp="1"/>
          </p:cNvSpPr>
          <p:nvPr>
            <p:ph type="dt" sz="half" idx="10"/>
          </p:nvPr>
        </p:nvSpPr>
        <p:spPr/>
        <p:txBody>
          <a:bodyPr/>
          <a:lstStyle/>
          <a:p>
            <a:pPr>
              <a:defRPr/>
            </a:pPr>
            <a:r>
              <a:rPr lang="en-US"/>
              <a:t>© 2021 C. Nguyen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err="1">
                <a:solidFill>
                  <a:srgbClr val="0070C0"/>
                </a:solidFill>
              </a:rPr>
              <a:t>MessageBox</a:t>
            </a:r>
            <a:r>
              <a:rPr lang="en-US" sz="3200" dirty="0"/>
              <a:t> Widget</a:t>
            </a:r>
          </a:p>
        </p:txBody>
      </p:sp>
      <p:sp>
        <p:nvSpPr>
          <p:cNvPr id="3075" name="Rectangle 3"/>
          <p:cNvSpPr>
            <a:spLocks noGrp="1" noChangeArrowheads="1"/>
          </p:cNvSpPr>
          <p:nvPr>
            <p:ph type="body" idx="1"/>
          </p:nvPr>
        </p:nvSpPr>
        <p:spPr>
          <a:xfrm>
            <a:off x="304800" y="609600"/>
            <a:ext cx="8382000" cy="5791200"/>
          </a:xfrm>
        </p:spPr>
        <p:txBody>
          <a:bodyPr/>
          <a:lstStyle/>
          <a:p>
            <a:pPr eaLnBrk="1" hangingPunct="1"/>
            <a:r>
              <a:rPr lang="en-US" sz="1800" dirty="0"/>
              <a:t>Pop up a separate window (a message box) for notification, warning, or error.</a:t>
            </a:r>
          </a:p>
          <a:p>
            <a:pPr eaLnBrk="1" hangingPunct="1">
              <a:spcBef>
                <a:spcPts val="200"/>
              </a:spcBef>
            </a:pPr>
            <a:r>
              <a:rPr lang="en-US" sz="1800" dirty="0"/>
              <a:t>To create a message box, first we need to import the </a:t>
            </a:r>
            <a:r>
              <a:rPr lang="en-US" sz="1800" dirty="0" err="1"/>
              <a:t>messageBox</a:t>
            </a:r>
            <a:r>
              <a:rPr lang="en-US" sz="1800" dirty="0"/>
              <a:t> </a:t>
            </a:r>
            <a:r>
              <a:rPr lang="en-US" sz="1800" dirty="0" err="1"/>
              <a:t>submodule</a:t>
            </a:r>
            <a:r>
              <a:rPr lang="en-US" sz="1800" dirty="0"/>
              <a:t> from </a:t>
            </a:r>
            <a:r>
              <a:rPr lang="en-US" sz="1800" dirty="0" err="1"/>
              <a:t>TkInter</a:t>
            </a:r>
            <a:endParaRPr lang="en-US" sz="1800" dirty="0"/>
          </a:p>
          <a:p>
            <a:pPr eaLnBrk="1" hangingPunct="1">
              <a:spcBef>
                <a:spcPts val="1200"/>
              </a:spcBef>
            </a:pPr>
            <a:r>
              <a:rPr lang="en-US" sz="1800" dirty="0"/>
              <a:t>The </a:t>
            </a:r>
            <a:r>
              <a:rPr lang="en-US" sz="1800" dirty="0" err="1"/>
              <a:t>messageBox</a:t>
            </a:r>
            <a:r>
              <a:rPr lang="en-US" sz="1800" dirty="0"/>
              <a:t> </a:t>
            </a:r>
            <a:r>
              <a:rPr lang="en-US" sz="1800" dirty="0" err="1"/>
              <a:t>submodule</a:t>
            </a:r>
            <a:r>
              <a:rPr lang="en-US" sz="1800" dirty="0"/>
              <a:t> has different types of message boxes.</a:t>
            </a:r>
          </a:p>
          <a:p>
            <a:pPr eaLnBrk="1" hangingPunct="1">
              <a:spcBef>
                <a:spcPts val="200"/>
              </a:spcBef>
            </a:pPr>
            <a:r>
              <a:rPr lang="en-US" sz="1800" dirty="0"/>
              <a:t>We choose a particular type of message box by the method that we use.</a:t>
            </a:r>
            <a:br>
              <a:rPr lang="en-US" sz="1800" dirty="0"/>
            </a:br>
            <a:r>
              <a:rPr lang="en-US" sz="1800" dirty="0"/>
              <a:t>Here we have 3 common ones:</a:t>
            </a:r>
          </a:p>
          <a:p>
            <a:pPr marL="640080" lvl="1" eaLnBrk="1" hangingPunct="1">
              <a:spcBef>
                <a:spcPts val="0"/>
              </a:spcBef>
            </a:pPr>
            <a:r>
              <a:rPr lang="en-US" sz="1800" dirty="0"/>
              <a:t>Notification:</a:t>
            </a:r>
          </a:p>
          <a:p>
            <a:pPr marL="640080" lvl="1" eaLnBrk="1" hangingPunct="1">
              <a:spcBef>
                <a:spcPts val="1800"/>
              </a:spcBef>
            </a:pPr>
            <a:r>
              <a:rPr lang="en-US" sz="1800" dirty="0"/>
              <a:t>Error:</a:t>
            </a:r>
          </a:p>
          <a:p>
            <a:pPr marL="640080" lvl="1" eaLnBrk="1" hangingPunct="1">
              <a:spcBef>
                <a:spcPts val="1800"/>
              </a:spcBef>
            </a:pPr>
            <a:r>
              <a:rPr lang="en-US" sz="1800" dirty="0"/>
              <a:t>Confirmation:</a:t>
            </a:r>
          </a:p>
          <a:p>
            <a:pPr eaLnBrk="1" hangingPunct="1">
              <a:spcBef>
                <a:spcPts val="600"/>
              </a:spcBef>
            </a:pPr>
            <a:r>
              <a:rPr lang="en-US" sz="1800" dirty="0"/>
              <a:t>The </a:t>
            </a:r>
            <a:r>
              <a:rPr lang="en-US" sz="1800" dirty="0">
                <a:solidFill>
                  <a:srgbClr val="0070C0"/>
                </a:solidFill>
              </a:rPr>
              <a:t>parent=</a:t>
            </a:r>
            <a:r>
              <a:rPr lang="en-US" sz="1800" dirty="0"/>
              <a:t>master input argument makes the parent inaccessible to the user until the user clicks to acknowledge the message box.</a:t>
            </a:r>
          </a:p>
          <a:p>
            <a:pPr eaLnBrk="1" hangingPunct="1">
              <a:spcBef>
                <a:spcPts val="200"/>
              </a:spcBef>
            </a:pPr>
            <a:r>
              <a:rPr lang="en-US" sz="1800" dirty="0"/>
              <a:t>For the notification and error messages, the user needs to click OK to acknowledge, then execution continues.</a:t>
            </a:r>
          </a:p>
          <a:p>
            <a:pPr eaLnBrk="1" hangingPunct="1">
              <a:spcBef>
                <a:spcPts val="432"/>
              </a:spcBef>
            </a:pPr>
            <a:r>
              <a:rPr lang="en-US" sz="1800" dirty="0"/>
              <a:t>For the confirmation message, the user can click OK (return value is True) or Cancel (return value is False).</a:t>
            </a:r>
          </a:p>
          <a:p>
            <a:pPr eaLnBrk="1" hangingPunct="1">
              <a:spcBef>
                <a:spcPts val="200"/>
              </a:spcBef>
            </a:pPr>
            <a:r>
              <a:rPr lang="en-US" sz="1800" dirty="0"/>
              <a:t>For the error message, the user can click OK or X (return value is ‘ok’).</a:t>
            </a:r>
          </a:p>
          <a:p>
            <a:pPr eaLnBrk="1" hangingPunct="1">
              <a:spcBef>
                <a:spcPts val="200"/>
              </a:spcBef>
            </a:pPr>
            <a:r>
              <a:rPr lang="en-US" sz="1800" dirty="0"/>
              <a:t>There are other </a:t>
            </a:r>
            <a:r>
              <a:rPr lang="en-US" sz="1800" dirty="0" err="1"/>
              <a:t>messageboxes</a:t>
            </a:r>
            <a:r>
              <a:rPr lang="en-US" sz="1800" dirty="0"/>
              <a:t> in the </a:t>
            </a:r>
            <a:r>
              <a:rPr lang="en-US" sz="1800" dirty="0">
                <a:hlinkClick r:id="rId2"/>
              </a:rPr>
              <a:t>messagebox</a:t>
            </a:r>
            <a:r>
              <a:rPr lang="en-US" sz="1800" dirty="0"/>
              <a:t> module of </a:t>
            </a:r>
            <a:r>
              <a:rPr lang="en-US" sz="1800" dirty="0" err="1"/>
              <a:t>Tkinter</a:t>
            </a:r>
            <a:r>
              <a:rPr lang="en-US" sz="1800" dirty="0"/>
              <a: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32</a:t>
            </a:fld>
            <a:endParaRPr lang="en-US" dirty="0"/>
          </a:p>
        </p:txBody>
      </p:sp>
      <p:sp>
        <p:nvSpPr>
          <p:cNvPr id="7" name="TextBox 6"/>
          <p:cNvSpPr txBox="1"/>
          <p:nvPr/>
        </p:nvSpPr>
        <p:spPr>
          <a:xfrm>
            <a:off x="3733800" y="1219200"/>
            <a:ext cx="3810000" cy="369332"/>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import  </a:t>
            </a:r>
            <a:r>
              <a:rPr lang="en-US" dirty="0" err="1">
                <a:latin typeface="Calibri" pitchFamily="34" charset="0"/>
              </a:rPr>
              <a:t>tkinter.messagebox</a:t>
            </a:r>
            <a:r>
              <a:rPr lang="en-US" dirty="0">
                <a:latin typeface="Calibri" pitchFamily="34" charset="0"/>
              </a:rPr>
              <a:t>  as  </a:t>
            </a:r>
            <a:r>
              <a:rPr lang="en-US" dirty="0" err="1">
                <a:latin typeface="Calibri" pitchFamily="34" charset="0"/>
              </a:rPr>
              <a:t>tkmb</a:t>
            </a:r>
            <a:endParaRPr lang="en-US" dirty="0">
              <a:latin typeface="Calibri" pitchFamily="34" charset="0"/>
            </a:endParaRPr>
          </a:p>
        </p:txBody>
      </p:sp>
      <p:sp>
        <p:nvSpPr>
          <p:cNvPr id="6" name="TextBox 5"/>
          <p:cNvSpPr txBox="1"/>
          <p:nvPr/>
        </p:nvSpPr>
        <p:spPr>
          <a:xfrm>
            <a:off x="2438400" y="2514600"/>
            <a:ext cx="60960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err="1">
                <a:latin typeface="Calibri" pitchFamily="34" charset="0"/>
              </a:rPr>
              <a:t>tkmb.</a:t>
            </a:r>
            <a:r>
              <a:rPr lang="en-US" dirty="0" err="1">
                <a:solidFill>
                  <a:srgbClr val="0070C0"/>
                </a:solidFill>
                <a:latin typeface="Calibri" pitchFamily="34" charset="0"/>
              </a:rPr>
              <a:t>showinfo</a:t>
            </a:r>
            <a:r>
              <a:rPr lang="en-US" dirty="0">
                <a:solidFill>
                  <a:srgbClr val="0070C0"/>
                </a:solidFill>
                <a:latin typeface="Calibri" pitchFamily="34" charset="0"/>
              </a:rPr>
              <a:t>(</a:t>
            </a:r>
            <a:r>
              <a:rPr lang="en-US" dirty="0">
                <a:latin typeface="Calibri" pitchFamily="34" charset="0"/>
              </a:rPr>
              <a:t>“title”, “notification string”, </a:t>
            </a:r>
            <a:r>
              <a:rPr lang="en-US" dirty="0">
                <a:solidFill>
                  <a:srgbClr val="0070C0"/>
                </a:solidFill>
                <a:latin typeface="Calibri" pitchFamily="34" charset="0"/>
              </a:rPr>
              <a:t>parent=</a:t>
            </a:r>
            <a:r>
              <a:rPr lang="en-US" dirty="0">
                <a:latin typeface="Calibri" pitchFamily="34" charset="0"/>
              </a:rPr>
              <a:t>master</a:t>
            </a:r>
            <a:r>
              <a:rPr lang="en-US" dirty="0">
                <a:solidFill>
                  <a:srgbClr val="0070C0"/>
                </a:solidFill>
                <a:latin typeface="Calibri" pitchFamily="34" charset="0"/>
              </a:rPr>
              <a:t>)</a:t>
            </a:r>
          </a:p>
        </p:txBody>
      </p:sp>
      <p:sp>
        <p:nvSpPr>
          <p:cNvPr id="8" name="TextBox 7"/>
          <p:cNvSpPr txBox="1"/>
          <p:nvPr/>
        </p:nvSpPr>
        <p:spPr>
          <a:xfrm>
            <a:off x="2438400" y="2971800"/>
            <a:ext cx="60960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err="1">
                <a:latin typeface="Calibri" pitchFamily="34" charset="0"/>
              </a:rPr>
              <a:t>tkmb.</a:t>
            </a:r>
            <a:r>
              <a:rPr lang="en-US" dirty="0" err="1">
                <a:solidFill>
                  <a:srgbClr val="0070C0"/>
                </a:solidFill>
                <a:latin typeface="Calibri" pitchFamily="34" charset="0"/>
              </a:rPr>
              <a:t>showerror</a:t>
            </a:r>
            <a:r>
              <a:rPr lang="en-US" dirty="0">
                <a:solidFill>
                  <a:srgbClr val="0070C0"/>
                </a:solidFill>
                <a:latin typeface="Calibri" pitchFamily="34" charset="0"/>
              </a:rPr>
              <a:t>(</a:t>
            </a:r>
            <a:r>
              <a:rPr lang="en-US" dirty="0">
                <a:latin typeface="Calibri" pitchFamily="34" charset="0"/>
              </a:rPr>
              <a:t>“title”, “error string”, </a:t>
            </a:r>
            <a:r>
              <a:rPr lang="en-US" dirty="0">
                <a:solidFill>
                  <a:srgbClr val="0070C0"/>
                </a:solidFill>
                <a:latin typeface="Calibri" pitchFamily="34" charset="0"/>
              </a:rPr>
              <a:t>parent=</a:t>
            </a:r>
            <a:r>
              <a:rPr lang="en-US" dirty="0">
                <a:latin typeface="Calibri" pitchFamily="34" charset="0"/>
              </a:rPr>
              <a:t>master</a:t>
            </a:r>
            <a:r>
              <a:rPr lang="en-US" dirty="0">
                <a:solidFill>
                  <a:srgbClr val="0070C0"/>
                </a:solidFill>
                <a:latin typeface="Calibri" pitchFamily="34" charset="0"/>
              </a:rPr>
              <a:t>)</a:t>
            </a:r>
          </a:p>
        </p:txBody>
      </p:sp>
      <p:sp>
        <p:nvSpPr>
          <p:cNvPr id="10" name="Date Placeholder 9"/>
          <p:cNvSpPr>
            <a:spLocks noGrp="1"/>
          </p:cNvSpPr>
          <p:nvPr>
            <p:ph type="dt" sz="half" idx="10"/>
          </p:nvPr>
        </p:nvSpPr>
        <p:spPr/>
        <p:txBody>
          <a:bodyPr/>
          <a:lstStyle/>
          <a:p>
            <a:pPr>
              <a:defRPr/>
            </a:pPr>
            <a:r>
              <a:rPr lang="en-US"/>
              <a:t>© 2021 C. Nguyen </a:t>
            </a:r>
          </a:p>
        </p:txBody>
      </p:sp>
      <p:sp>
        <p:nvSpPr>
          <p:cNvPr id="11" name="TextBox 10"/>
          <p:cNvSpPr txBox="1"/>
          <p:nvPr/>
        </p:nvSpPr>
        <p:spPr>
          <a:xfrm>
            <a:off x="2438400" y="3429000"/>
            <a:ext cx="60960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err="1">
                <a:latin typeface="Calibri" pitchFamily="34" charset="0"/>
              </a:rPr>
              <a:t>tkmb.</a:t>
            </a:r>
            <a:r>
              <a:rPr lang="en-US" dirty="0" err="1">
                <a:solidFill>
                  <a:srgbClr val="0070C0"/>
                </a:solidFill>
                <a:latin typeface="Calibri" pitchFamily="34" charset="0"/>
              </a:rPr>
              <a:t>askokcancel</a:t>
            </a:r>
            <a:r>
              <a:rPr lang="en-US" dirty="0">
                <a:solidFill>
                  <a:srgbClr val="0070C0"/>
                </a:solidFill>
                <a:latin typeface="Calibri" pitchFamily="34" charset="0"/>
              </a:rPr>
              <a:t>(</a:t>
            </a:r>
            <a:r>
              <a:rPr lang="en-US" dirty="0">
                <a:latin typeface="Calibri" pitchFamily="34" charset="0"/>
              </a:rPr>
              <a:t>“title”, “notification string”, </a:t>
            </a:r>
            <a:r>
              <a:rPr lang="en-US" dirty="0">
                <a:solidFill>
                  <a:srgbClr val="0070C0"/>
                </a:solidFill>
                <a:latin typeface="Calibri" pitchFamily="34" charset="0"/>
              </a:rPr>
              <a:t>parent=</a:t>
            </a:r>
            <a:r>
              <a:rPr lang="en-US" dirty="0">
                <a:latin typeface="Calibri" pitchFamily="34" charset="0"/>
              </a:rPr>
              <a:t>master</a:t>
            </a:r>
            <a:r>
              <a:rPr lang="en-US" dirty="0">
                <a:solidFill>
                  <a:srgbClr val="0070C0"/>
                </a:solidFill>
                <a:latin typeface="Calibri" pitchFamily="34"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Frame</a:t>
            </a:r>
            <a:r>
              <a:rPr lang="en-US" sz="3200" dirty="0">
                <a:solidFill>
                  <a:schemeClr val="accent1">
                    <a:lumMod val="50000"/>
                  </a:schemeClr>
                </a:solidFill>
              </a:rPr>
              <a:t> </a:t>
            </a:r>
            <a:r>
              <a:rPr lang="en-US" sz="3200" dirty="0"/>
              <a:t>Widget</a:t>
            </a:r>
          </a:p>
        </p:txBody>
      </p:sp>
      <p:sp>
        <p:nvSpPr>
          <p:cNvPr id="3075" name="Rectangle 3"/>
          <p:cNvSpPr>
            <a:spLocks noGrp="1" noChangeArrowheads="1"/>
          </p:cNvSpPr>
          <p:nvPr>
            <p:ph type="body" idx="1"/>
          </p:nvPr>
        </p:nvSpPr>
        <p:spPr>
          <a:xfrm>
            <a:off x="381000" y="609600"/>
            <a:ext cx="8382000" cy="5791200"/>
          </a:xfrm>
        </p:spPr>
        <p:txBody>
          <a:bodyPr/>
          <a:lstStyle/>
          <a:p>
            <a:pPr eaLnBrk="1" hangingPunct="1"/>
            <a:r>
              <a:rPr lang="en-US" sz="1800" dirty="0"/>
              <a:t>Group individual widgets that work together, such as a label and an entry object, into one widget unit.</a:t>
            </a:r>
          </a:p>
          <a:p>
            <a:pPr eaLnBrk="1" hangingPunct="1"/>
            <a:r>
              <a:rPr lang="en-US" sz="1800" dirty="0"/>
              <a:t>This widget unit, or the frame, can then be used to organize groups of related widgets.</a:t>
            </a:r>
          </a:p>
          <a:p>
            <a:pPr eaLnBrk="1" hangingPunct="1"/>
            <a:r>
              <a:rPr lang="en-US" sz="1800" dirty="0"/>
              <a:t>A window can contain multiple frames. And a frame can contain other frames.</a:t>
            </a:r>
          </a:p>
          <a:p>
            <a:pPr eaLnBrk="1" hangingPunct="1"/>
            <a:r>
              <a:rPr lang="en-US" sz="1800" dirty="0"/>
              <a:t>An example of how Frame1, </a:t>
            </a:r>
            <a:br>
              <a:rPr lang="en-US" sz="1800" dirty="0"/>
            </a:br>
            <a:r>
              <a:rPr lang="en-US" sz="1800" dirty="0"/>
              <a:t>Frame2 and Frame3 can be </a:t>
            </a:r>
            <a:br>
              <a:rPr lang="en-US" sz="1800" dirty="0"/>
            </a:br>
            <a:r>
              <a:rPr lang="en-US" sz="1800" dirty="0"/>
              <a:t>positioned in 2 different </a:t>
            </a:r>
            <a:br>
              <a:rPr lang="en-US" sz="1800" dirty="0"/>
            </a:br>
            <a:r>
              <a:rPr lang="en-US" sz="1800" dirty="0"/>
              <a:t>windows:</a:t>
            </a:r>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spcBef>
                <a:spcPts val="1200"/>
              </a:spcBef>
            </a:pPr>
            <a:r>
              <a:rPr lang="en-US" sz="1800" dirty="0"/>
              <a:t>In a window that has multiple frames, each frame’s layout can be controlled by </a:t>
            </a:r>
            <a:r>
              <a:rPr lang="en-US" sz="1800" dirty="0">
                <a:solidFill>
                  <a:srgbClr val="0070C0"/>
                </a:solidFill>
              </a:rPr>
              <a:t>grid</a:t>
            </a:r>
            <a:r>
              <a:rPr lang="en-US" sz="1800" dirty="0"/>
              <a:t> or by </a:t>
            </a:r>
            <a:r>
              <a:rPr lang="en-US" sz="1800" dirty="0">
                <a:solidFill>
                  <a:srgbClr val="0070C0"/>
                </a:solidFill>
              </a:rPr>
              <a:t>pack</a:t>
            </a:r>
            <a:r>
              <a:rPr lang="en-US" sz="1800" dirty="0"/>
              <a:t>, independently of the other frames.</a:t>
            </a:r>
          </a:p>
          <a:p>
            <a:pPr eaLnBrk="1" hangingPunct="1"/>
            <a:r>
              <a:rPr lang="en-US" sz="1800" dirty="0"/>
              <a:t>To create a Frame widget:</a:t>
            </a:r>
          </a:p>
          <a:p>
            <a:pPr eaLnBrk="1" hangingPunct="1">
              <a:spcBef>
                <a:spcPts val="1200"/>
              </a:spcBef>
            </a:pPr>
            <a:r>
              <a:rPr lang="en-US" sz="1800" dirty="0"/>
              <a:t>The master of the frame F is the window or frame that contains F. </a:t>
            </a:r>
            <a:br>
              <a:rPr lang="en-US" sz="1800" dirty="0"/>
            </a:br>
            <a:r>
              <a:rPr lang="en-US" sz="1800" dirty="0"/>
              <a:t>In turn, F is the master for all the widgets that are stored inside it.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33</a:t>
            </a:fld>
            <a:endParaRPr lang="en-US" dirty="0"/>
          </a:p>
        </p:txBody>
      </p:sp>
      <p:sp>
        <p:nvSpPr>
          <p:cNvPr id="6" name="TextBox 5"/>
          <p:cNvSpPr txBox="1"/>
          <p:nvPr/>
        </p:nvSpPr>
        <p:spPr>
          <a:xfrm>
            <a:off x="3657600" y="5029200"/>
            <a:ext cx="27432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a:latin typeface="Calibri" pitchFamily="34" charset="0"/>
              </a:rPr>
              <a:t>F = </a:t>
            </a:r>
            <a:r>
              <a:rPr lang="en-US" dirty="0" err="1">
                <a:latin typeface="Calibri" pitchFamily="34" charset="0"/>
              </a:rPr>
              <a:t>tk.</a:t>
            </a:r>
            <a:r>
              <a:rPr lang="en-US" dirty="0" err="1">
                <a:solidFill>
                  <a:srgbClr val="0070C0"/>
                </a:solidFill>
                <a:latin typeface="Calibri" pitchFamily="34" charset="0"/>
              </a:rPr>
              <a:t>Frame</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a:t>
            </a:r>
          </a:p>
        </p:txBody>
      </p:sp>
      <p:grpSp>
        <p:nvGrpSpPr>
          <p:cNvPr id="37" name="Group 36"/>
          <p:cNvGrpSpPr/>
          <p:nvPr/>
        </p:nvGrpSpPr>
        <p:grpSpPr>
          <a:xfrm>
            <a:off x="3505200" y="2286000"/>
            <a:ext cx="4343400" cy="2094131"/>
            <a:chOff x="3581400" y="1981200"/>
            <a:chExt cx="4343400" cy="2094131"/>
          </a:xfrm>
        </p:grpSpPr>
        <p:sp>
          <p:nvSpPr>
            <p:cNvPr id="27" name="TextBox 26"/>
            <p:cNvSpPr txBox="1"/>
            <p:nvPr/>
          </p:nvSpPr>
          <p:spPr>
            <a:xfrm>
              <a:off x="3581400" y="3429000"/>
              <a:ext cx="2287806" cy="646331"/>
            </a:xfrm>
            <a:prstGeom prst="rect">
              <a:avLst/>
            </a:prstGeom>
            <a:noFill/>
          </p:spPr>
          <p:txBody>
            <a:bodyPr wrap="none" rtlCol="0">
              <a:spAutoFit/>
            </a:bodyPr>
            <a:lstStyle/>
            <a:p>
              <a:r>
                <a:rPr lang="en-US" dirty="0"/>
                <a:t>Each frame contains</a:t>
              </a:r>
              <a:br>
                <a:rPr lang="en-US" dirty="0"/>
              </a:br>
              <a:r>
                <a:rPr lang="en-US" dirty="0"/>
                <a:t>one or more widgets</a:t>
              </a:r>
            </a:p>
          </p:txBody>
        </p:sp>
        <p:grpSp>
          <p:nvGrpSpPr>
            <p:cNvPr id="36" name="Group 35"/>
            <p:cNvGrpSpPr/>
            <p:nvPr/>
          </p:nvGrpSpPr>
          <p:grpSpPr>
            <a:xfrm>
              <a:off x="3886200" y="1981200"/>
              <a:ext cx="4038600" cy="1752600"/>
              <a:chOff x="3810000" y="1905000"/>
              <a:chExt cx="4038600" cy="1752600"/>
            </a:xfrm>
          </p:grpSpPr>
          <p:grpSp>
            <p:nvGrpSpPr>
              <p:cNvPr id="18" name="Group 17"/>
              <p:cNvGrpSpPr/>
              <p:nvPr/>
            </p:nvGrpSpPr>
            <p:grpSpPr>
              <a:xfrm>
                <a:off x="4114800" y="2209800"/>
                <a:ext cx="2209800" cy="862519"/>
                <a:chOff x="1752600" y="4876800"/>
                <a:chExt cx="2209800" cy="862519"/>
              </a:xfrm>
            </p:grpSpPr>
            <p:sp>
              <p:nvSpPr>
                <p:cNvPr id="13" name="Rectangle 12"/>
                <p:cNvSpPr/>
                <p:nvPr/>
              </p:nvSpPr>
              <p:spPr>
                <a:xfrm>
                  <a:off x="1752600" y="4876800"/>
                  <a:ext cx="2209800" cy="86251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1828800" y="4936787"/>
                  <a:ext cx="2057400" cy="746522"/>
                  <a:chOff x="1828800" y="4936787"/>
                  <a:chExt cx="2057400" cy="746522"/>
                </a:xfrm>
              </p:grpSpPr>
              <p:sp>
                <p:nvSpPr>
                  <p:cNvPr id="14" name="TextBox 13"/>
                  <p:cNvSpPr txBox="1"/>
                  <p:nvPr/>
                </p:nvSpPr>
                <p:spPr>
                  <a:xfrm>
                    <a:off x="1828800" y="4936787"/>
                    <a:ext cx="990600" cy="298609"/>
                  </a:xfrm>
                  <a:prstGeom prst="rect">
                    <a:avLst/>
                  </a:prstGeom>
                  <a:noFill/>
                  <a:ln>
                    <a:solidFill>
                      <a:schemeClr val="tx1"/>
                    </a:solidFill>
                  </a:ln>
                </p:spPr>
                <p:txBody>
                  <a:bodyPr wrap="square" rtlCol="0">
                    <a:spAutoFit/>
                  </a:bodyPr>
                  <a:lstStyle/>
                  <a:p>
                    <a:r>
                      <a:rPr lang="en-US" dirty="0"/>
                      <a:t>Frame1</a:t>
                    </a:r>
                  </a:p>
                </p:txBody>
              </p:sp>
              <p:sp>
                <p:nvSpPr>
                  <p:cNvPr id="15" name="TextBox 14"/>
                  <p:cNvSpPr txBox="1"/>
                  <p:nvPr/>
                </p:nvSpPr>
                <p:spPr>
                  <a:xfrm>
                    <a:off x="1828800" y="5368047"/>
                    <a:ext cx="990600" cy="298609"/>
                  </a:xfrm>
                  <a:prstGeom prst="rect">
                    <a:avLst/>
                  </a:prstGeom>
                  <a:noFill/>
                  <a:ln>
                    <a:solidFill>
                      <a:schemeClr val="tx1"/>
                    </a:solidFill>
                  </a:ln>
                </p:spPr>
                <p:txBody>
                  <a:bodyPr wrap="square" rtlCol="0">
                    <a:spAutoFit/>
                  </a:bodyPr>
                  <a:lstStyle/>
                  <a:p>
                    <a:r>
                      <a:rPr lang="en-US" dirty="0"/>
                      <a:t>Frame2</a:t>
                    </a:r>
                  </a:p>
                </p:txBody>
              </p:sp>
              <p:sp>
                <p:nvSpPr>
                  <p:cNvPr id="16" name="TextBox 15"/>
                  <p:cNvSpPr txBox="1"/>
                  <p:nvPr/>
                </p:nvSpPr>
                <p:spPr>
                  <a:xfrm>
                    <a:off x="2895600" y="4936787"/>
                    <a:ext cx="990600" cy="746522"/>
                  </a:xfrm>
                  <a:prstGeom prst="rect">
                    <a:avLst/>
                  </a:prstGeom>
                  <a:noFill/>
                  <a:ln>
                    <a:solidFill>
                      <a:schemeClr val="tx1"/>
                    </a:solidFill>
                  </a:ln>
                </p:spPr>
                <p:txBody>
                  <a:bodyPr wrap="square" rtlCol="0">
                    <a:spAutoFit/>
                  </a:bodyPr>
                  <a:lstStyle/>
                  <a:p>
                    <a:endParaRPr lang="en-US" dirty="0"/>
                  </a:p>
                  <a:p>
                    <a:r>
                      <a:rPr lang="en-US" dirty="0"/>
                      <a:t>Frame3</a:t>
                    </a:r>
                  </a:p>
                  <a:p>
                    <a:endParaRPr lang="en-US" dirty="0"/>
                  </a:p>
                </p:txBody>
              </p:sp>
            </p:grpSp>
          </p:grpSp>
          <p:grpSp>
            <p:nvGrpSpPr>
              <p:cNvPr id="26" name="Group 25"/>
              <p:cNvGrpSpPr/>
              <p:nvPr/>
            </p:nvGrpSpPr>
            <p:grpSpPr>
              <a:xfrm>
                <a:off x="6705600" y="1905000"/>
                <a:ext cx="1143000" cy="1752600"/>
                <a:chOff x="4953000" y="2209800"/>
                <a:chExt cx="1143000" cy="1752600"/>
              </a:xfrm>
            </p:grpSpPr>
            <p:sp>
              <p:nvSpPr>
                <p:cNvPr id="20" name="Rectangle 19"/>
                <p:cNvSpPr/>
                <p:nvPr/>
              </p:nvSpPr>
              <p:spPr>
                <a:xfrm>
                  <a:off x="4953000" y="2209800"/>
                  <a:ext cx="1143000" cy="17526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5029200" y="2286000"/>
                  <a:ext cx="990600" cy="1609130"/>
                  <a:chOff x="5029200" y="2286000"/>
                  <a:chExt cx="990600" cy="1609130"/>
                </a:xfrm>
              </p:grpSpPr>
              <p:sp>
                <p:nvSpPr>
                  <p:cNvPr id="22" name="TextBox 21"/>
                  <p:cNvSpPr txBox="1"/>
                  <p:nvPr/>
                </p:nvSpPr>
                <p:spPr>
                  <a:xfrm>
                    <a:off x="5029200" y="2286000"/>
                    <a:ext cx="990600" cy="298609"/>
                  </a:xfrm>
                  <a:prstGeom prst="rect">
                    <a:avLst/>
                  </a:prstGeom>
                  <a:noFill/>
                  <a:ln>
                    <a:solidFill>
                      <a:schemeClr val="tx1"/>
                    </a:solidFill>
                  </a:ln>
                </p:spPr>
                <p:txBody>
                  <a:bodyPr wrap="square" rtlCol="0">
                    <a:spAutoFit/>
                  </a:bodyPr>
                  <a:lstStyle/>
                  <a:p>
                    <a:r>
                      <a:rPr lang="en-US" dirty="0"/>
                      <a:t>Frame1</a:t>
                    </a:r>
                  </a:p>
                </p:txBody>
              </p:sp>
              <p:sp>
                <p:nvSpPr>
                  <p:cNvPr id="23" name="TextBox 22"/>
                  <p:cNvSpPr txBox="1"/>
                  <p:nvPr/>
                </p:nvSpPr>
                <p:spPr>
                  <a:xfrm>
                    <a:off x="5029200" y="2590800"/>
                    <a:ext cx="990600" cy="369332"/>
                  </a:xfrm>
                  <a:prstGeom prst="rect">
                    <a:avLst/>
                  </a:prstGeom>
                  <a:noFill/>
                  <a:ln>
                    <a:solidFill>
                      <a:schemeClr val="tx1"/>
                    </a:solidFill>
                  </a:ln>
                </p:spPr>
                <p:txBody>
                  <a:bodyPr wrap="square" rtlCol="0">
                    <a:spAutoFit/>
                  </a:bodyPr>
                  <a:lstStyle/>
                  <a:p>
                    <a:r>
                      <a:rPr lang="en-US" dirty="0"/>
                      <a:t>Frame2</a:t>
                    </a:r>
                  </a:p>
                </p:txBody>
              </p:sp>
              <p:sp>
                <p:nvSpPr>
                  <p:cNvPr id="24" name="TextBox 23"/>
                  <p:cNvSpPr txBox="1"/>
                  <p:nvPr/>
                </p:nvSpPr>
                <p:spPr>
                  <a:xfrm>
                    <a:off x="5029200" y="2971800"/>
                    <a:ext cx="990600" cy="923330"/>
                  </a:xfrm>
                  <a:prstGeom prst="rect">
                    <a:avLst/>
                  </a:prstGeom>
                  <a:noFill/>
                  <a:ln>
                    <a:solidFill>
                      <a:schemeClr val="tx1"/>
                    </a:solidFill>
                  </a:ln>
                </p:spPr>
                <p:txBody>
                  <a:bodyPr wrap="square" rtlCol="0">
                    <a:spAutoFit/>
                  </a:bodyPr>
                  <a:lstStyle/>
                  <a:p>
                    <a:endParaRPr lang="en-US" dirty="0"/>
                  </a:p>
                  <a:p>
                    <a:r>
                      <a:rPr lang="en-US" dirty="0"/>
                      <a:t>Frame3</a:t>
                    </a:r>
                  </a:p>
                  <a:p>
                    <a:endParaRPr lang="en-US" dirty="0"/>
                  </a:p>
                </p:txBody>
              </p:sp>
            </p:grpSp>
          </p:grpSp>
          <p:cxnSp>
            <p:nvCxnSpPr>
              <p:cNvPr id="29" name="Straight Arrow Connector 28"/>
              <p:cNvCxnSpPr/>
              <p:nvPr/>
            </p:nvCxnSpPr>
            <p:spPr>
              <a:xfrm flipV="1">
                <a:off x="4953000" y="2895600"/>
                <a:ext cx="609600" cy="5334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791200" y="2590800"/>
                <a:ext cx="1219200" cy="990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810000" y="2438400"/>
                <a:ext cx="457200" cy="9144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28" name="Date Placeholder 27"/>
          <p:cNvSpPr>
            <a:spLocks noGrp="1"/>
          </p:cNvSpPr>
          <p:nvPr>
            <p:ph type="dt" sz="half" idx="10"/>
          </p:nvPr>
        </p:nvSpPr>
        <p:spPr/>
        <p:txBody>
          <a:bodyPr/>
          <a:lstStyle/>
          <a:p>
            <a:pPr>
              <a:defRPr/>
            </a:pPr>
            <a:r>
              <a:rPr lang="en-US"/>
              <a:t>© 2021 C. Nguyen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chemeClr val="tx1"/>
                </a:solidFill>
              </a:rPr>
              <a:t>Example: </a:t>
            </a:r>
            <a:r>
              <a:rPr lang="en-US" sz="3200" dirty="0">
                <a:solidFill>
                  <a:srgbClr val="0070C0"/>
                </a:solidFill>
              </a:rPr>
              <a:t>Frame</a:t>
            </a:r>
            <a:r>
              <a:rPr lang="en-US" sz="3200" dirty="0">
                <a:solidFill>
                  <a:schemeClr val="accent1">
                    <a:lumMod val="50000"/>
                  </a:schemeClr>
                </a:solidFill>
              </a:rPr>
              <a:t> </a:t>
            </a:r>
            <a:r>
              <a:rPr lang="en-US" sz="3200" dirty="0"/>
              <a:t>Widget</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spcBef>
                <a:spcPts val="0"/>
              </a:spcBef>
            </a:pPr>
            <a:r>
              <a:rPr lang="en-US" sz="1800" dirty="0"/>
              <a:t>We create 2 frames F1 and F2.</a:t>
            </a:r>
          </a:p>
          <a:p>
            <a:pPr eaLnBrk="1" hangingPunct="1">
              <a:spcBef>
                <a:spcPts val="0"/>
              </a:spcBef>
            </a:pPr>
            <a:r>
              <a:rPr lang="en-US" sz="1800" dirty="0"/>
              <a:t>F1 uses grid for widget layout, F2 uses pack for widget layout.</a:t>
            </a:r>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r>
              <a:rPr lang="en-US" sz="1800" dirty="0"/>
              <a:t>Placing the 2 frames vertically in a window:</a:t>
            </a:r>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r>
              <a:rPr lang="en-US" sz="1800" dirty="0"/>
              <a:t>Placing the 2 frames horizontally in a window:</a:t>
            </a:r>
          </a:p>
          <a:p>
            <a:pPr lvl="1" eaLnBrk="1" hangingPunct="1">
              <a:spcBef>
                <a:spcPts val="0"/>
              </a:spcBef>
            </a:pPr>
            <a:endParaRPr lang="en-US" sz="1800" dirty="0"/>
          </a:p>
          <a:p>
            <a:pPr eaLnBrk="1" hangingPunct="1">
              <a:spcBef>
                <a:spcPts val="1200"/>
              </a:spcBef>
              <a:buNone/>
            </a:pPr>
            <a:endParaRPr lang="en-US" sz="1800" dirty="0"/>
          </a:p>
          <a:p>
            <a:pPr eaLnBrk="1" hangingPunct="1">
              <a:buNone/>
            </a:pPr>
            <a:endParaRPr lang="en-US" sz="1800" dirty="0"/>
          </a:p>
          <a:p>
            <a:pPr eaLnBrk="1" hangingPunct="1">
              <a:spcBef>
                <a:spcPts val="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34</a:t>
            </a:fld>
            <a:endParaRPr lang="en-US" dirty="0"/>
          </a:p>
        </p:txBody>
      </p:sp>
      <p:sp>
        <p:nvSpPr>
          <p:cNvPr id="7" name="TextBox 6"/>
          <p:cNvSpPr txBox="1"/>
          <p:nvPr/>
        </p:nvSpPr>
        <p:spPr>
          <a:xfrm>
            <a:off x="838200" y="1295400"/>
            <a:ext cx="5671745" cy="1831271"/>
          </a:xfrm>
          <a:prstGeom prst="rect">
            <a:avLst/>
          </a:prstGeom>
          <a:solidFill>
            <a:schemeClr val="bg1">
              <a:lumMod val="85000"/>
            </a:schemeClr>
          </a:solidFill>
        </p:spPr>
        <p:txBody>
          <a:bodyPr wrap="none" rtlCol="0">
            <a:spAutoFit/>
          </a:bodyPr>
          <a:lstStyle/>
          <a:p>
            <a:r>
              <a:rPr lang="en-US" dirty="0">
                <a:latin typeface="Calibri" pitchFamily="34" charset="0"/>
              </a:rPr>
              <a:t>F1 = </a:t>
            </a:r>
            <a:r>
              <a:rPr lang="en-US" dirty="0" err="1">
                <a:latin typeface="Calibri" pitchFamily="34" charset="0"/>
              </a:rPr>
              <a:t>tk.</a:t>
            </a:r>
            <a:r>
              <a:rPr lang="en-US" dirty="0" err="1">
                <a:solidFill>
                  <a:srgbClr val="0070C0"/>
                </a:solidFill>
                <a:latin typeface="Calibri" pitchFamily="34" charset="0"/>
              </a:rPr>
              <a:t>Frame</a:t>
            </a:r>
            <a:r>
              <a:rPr lang="en-US" dirty="0">
                <a:solidFill>
                  <a:srgbClr val="0070C0"/>
                </a:solidFill>
                <a:latin typeface="Calibri" pitchFamily="34" charset="0"/>
              </a:rPr>
              <a:t>(</a:t>
            </a:r>
            <a:r>
              <a:rPr lang="en-US" dirty="0">
                <a:latin typeface="Calibri" pitchFamily="34" charset="0"/>
              </a:rPr>
              <a:t>win</a:t>
            </a:r>
            <a:r>
              <a:rPr lang="en-US" dirty="0">
                <a:solidFill>
                  <a:srgbClr val="0070C0"/>
                </a:solidFill>
                <a:latin typeface="Calibri" pitchFamily="34" charset="0"/>
              </a:rPr>
              <a:t>)</a:t>
            </a:r>
          </a:p>
          <a:p>
            <a:r>
              <a:rPr lang="en-US" dirty="0" err="1">
                <a:latin typeface="Calibri" pitchFamily="34" charset="0"/>
              </a:rPr>
              <a:t>tk.Label</a:t>
            </a:r>
            <a:r>
              <a:rPr lang="en-US" dirty="0">
                <a:latin typeface="Calibri" pitchFamily="34" charset="0"/>
              </a:rPr>
              <a:t>(F1, text="red", </a:t>
            </a:r>
            <a:r>
              <a:rPr lang="en-US" dirty="0" err="1">
                <a:latin typeface="Calibri" pitchFamily="34" charset="0"/>
              </a:rPr>
              <a:t>fg</a:t>
            </a:r>
            <a:r>
              <a:rPr lang="en-US" dirty="0">
                <a:latin typeface="Calibri" pitchFamily="34" charset="0"/>
              </a:rPr>
              <a:t>="red").grid()</a:t>
            </a:r>
          </a:p>
          <a:p>
            <a:r>
              <a:rPr lang="en-US" dirty="0" err="1">
                <a:latin typeface="Calibri" pitchFamily="34" charset="0"/>
              </a:rPr>
              <a:t>tk.Label</a:t>
            </a:r>
            <a:r>
              <a:rPr lang="en-US" dirty="0">
                <a:latin typeface="Calibri" pitchFamily="34" charset="0"/>
              </a:rPr>
              <a:t>(F1, text="blue", </a:t>
            </a:r>
            <a:r>
              <a:rPr lang="en-US" dirty="0" err="1">
                <a:latin typeface="Calibri" pitchFamily="34" charset="0"/>
              </a:rPr>
              <a:t>fg</a:t>
            </a:r>
            <a:r>
              <a:rPr lang="en-US" dirty="0">
                <a:latin typeface="Calibri" pitchFamily="34" charset="0"/>
              </a:rPr>
              <a:t>="blue").grid(row=0, column=1)</a:t>
            </a:r>
          </a:p>
          <a:p>
            <a:pPr>
              <a:spcBef>
                <a:spcPts val="600"/>
              </a:spcBef>
            </a:pPr>
            <a:r>
              <a:rPr lang="en-US" dirty="0">
                <a:latin typeface="Calibri" pitchFamily="34" charset="0"/>
              </a:rPr>
              <a:t>F2 = </a:t>
            </a:r>
            <a:r>
              <a:rPr lang="en-US" dirty="0" err="1">
                <a:latin typeface="Calibri" pitchFamily="34" charset="0"/>
              </a:rPr>
              <a:t>tk.</a:t>
            </a:r>
            <a:r>
              <a:rPr lang="en-US" dirty="0" err="1">
                <a:solidFill>
                  <a:srgbClr val="0070C0"/>
                </a:solidFill>
                <a:latin typeface="Calibri" pitchFamily="34" charset="0"/>
              </a:rPr>
              <a:t>Frame</a:t>
            </a:r>
            <a:r>
              <a:rPr lang="en-US" dirty="0">
                <a:solidFill>
                  <a:srgbClr val="0070C0"/>
                </a:solidFill>
                <a:latin typeface="Calibri" pitchFamily="34" charset="0"/>
              </a:rPr>
              <a:t>(</a:t>
            </a:r>
            <a:r>
              <a:rPr lang="en-US" dirty="0">
                <a:latin typeface="Calibri" pitchFamily="34" charset="0"/>
              </a:rPr>
              <a:t>win</a:t>
            </a:r>
            <a:r>
              <a:rPr lang="en-US" dirty="0">
                <a:solidFill>
                  <a:srgbClr val="0070C0"/>
                </a:solidFill>
                <a:latin typeface="Calibri" pitchFamily="34" charset="0"/>
              </a:rPr>
              <a:t>)</a:t>
            </a:r>
          </a:p>
          <a:p>
            <a:r>
              <a:rPr lang="en-US" dirty="0" err="1">
                <a:latin typeface="Calibri" pitchFamily="34" charset="0"/>
              </a:rPr>
              <a:t>tk.Label</a:t>
            </a:r>
            <a:r>
              <a:rPr lang="en-US" dirty="0">
                <a:latin typeface="Calibri" pitchFamily="34" charset="0"/>
              </a:rPr>
              <a:t>(F2, text="orange", </a:t>
            </a:r>
            <a:r>
              <a:rPr lang="en-US" dirty="0" err="1">
                <a:latin typeface="Calibri" pitchFamily="34" charset="0"/>
              </a:rPr>
              <a:t>fg</a:t>
            </a:r>
            <a:r>
              <a:rPr lang="en-US" dirty="0">
                <a:latin typeface="Calibri" pitchFamily="34" charset="0"/>
              </a:rPr>
              <a:t>="orange").pack()</a:t>
            </a:r>
          </a:p>
          <a:p>
            <a:r>
              <a:rPr lang="en-US" dirty="0" err="1">
                <a:latin typeface="Calibri" pitchFamily="34" charset="0"/>
              </a:rPr>
              <a:t>tk.Label</a:t>
            </a:r>
            <a:r>
              <a:rPr lang="en-US" dirty="0">
                <a:latin typeface="Calibri" pitchFamily="34" charset="0"/>
              </a:rPr>
              <a:t>(F2, text="purple", </a:t>
            </a:r>
            <a:r>
              <a:rPr lang="en-US" dirty="0" err="1">
                <a:latin typeface="Calibri" pitchFamily="34" charset="0"/>
              </a:rPr>
              <a:t>fg</a:t>
            </a:r>
            <a:r>
              <a:rPr lang="en-US" dirty="0">
                <a:latin typeface="Calibri" pitchFamily="34" charset="0"/>
              </a:rPr>
              <a:t>="purple").pack()</a:t>
            </a:r>
          </a:p>
        </p:txBody>
      </p:sp>
      <p:pic>
        <p:nvPicPr>
          <p:cNvPr id="8" name="Picture 7" descr="Capture20.PNG"/>
          <p:cNvPicPr>
            <a:picLocks noChangeAspect="1"/>
          </p:cNvPicPr>
          <p:nvPr/>
        </p:nvPicPr>
        <p:blipFill>
          <a:blip r:embed="rId2" cstate="print"/>
          <a:stretch>
            <a:fillRect/>
          </a:stretch>
        </p:blipFill>
        <p:spPr>
          <a:xfrm>
            <a:off x="5029200" y="3733800"/>
            <a:ext cx="2819400" cy="1147617"/>
          </a:xfrm>
          <a:prstGeom prst="rect">
            <a:avLst/>
          </a:prstGeom>
        </p:spPr>
      </p:pic>
      <p:sp>
        <p:nvSpPr>
          <p:cNvPr id="9" name="TextBox 8"/>
          <p:cNvSpPr txBox="1"/>
          <p:nvPr/>
        </p:nvSpPr>
        <p:spPr>
          <a:xfrm>
            <a:off x="838200" y="5410200"/>
            <a:ext cx="3276600" cy="646331"/>
          </a:xfrm>
          <a:prstGeom prst="rect">
            <a:avLst/>
          </a:prstGeom>
          <a:solidFill>
            <a:schemeClr val="bg1">
              <a:lumMod val="85000"/>
            </a:schemeClr>
          </a:solidFill>
        </p:spPr>
        <p:txBody>
          <a:bodyPr wrap="square" rtlCol="0">
            <a:spAutoFit/>
          </a:bodyPr>
          <a:lstStyle/>
          <a:p>
            <a:pPr>
              <a:spcBef>
                <a:spcPts val="600"/>
              </a:spcBef>
            </a:pPr>
            <a:r>
              <a:rPr lang="en-US" dirty="0">
                <a:latin typeface="Calibri" pitchFamily="34" charset="0"/>
              </a:rPr>
              <a:t>F1.grid()</a:t>
            </a:r>
          </a:p>
          <a:p>
            <a:pPr>
              <a:spcBef>
                <a:spcPts val="0"/>
              </a:spcBef>
            </a:pPr>
            <a:r>
              <a:rPr lang="en-US" dirty="0">
                <a:latin typeface="Calibri" pitchFamily="34" charset="0"/>
              </a:rPr>
              <a:t>F2.grid(row=0, column=1)</a:t>
            </a:r>
          </a:p>
        </p:txBody>
      </p:sp>
      <p:pic>
        <p:nvPicPr>
          <p:cNvPr id="10" name="Picture 9" descr="Capture21.PNG"/>
          <p:cNvPicPr>
            <a:picLocks noChangeAspect="1"/>
          </p:cNvPicPr>
          <p:nvPr/>
        </p:nvPicPr>
        <p:blipFill>
          <a:blip r:embed="rId3" cstate="print"/>
          <a:stretch>
            <a:fillRect/>
          </a:stretch>
        </p:blipFill>
        <p:spPr>
          <a:xfrm>
            <a:off x="5029200" y="5334000"/>
            <a:ext cx="2819400" cy="838200"/>
          </a:xfrm>
          <a:prstGeom prst="rect">
            <a:avLst/>
          </a:prstGeom>
        </p:spPr>
      </p:pic>
      <p:sp>
        <p:nvSpPr>
          <p:cNvPr id="13" name="TextBox 12"/>
          <p:cNvSpPr txBox="1"/>
          <p:nvPr/>
        </p:nvSpPr>
        <p:spPr>
          <a:xfrm>
            <a:off x="838200" y="3733800"/>
            <a:ext cx="3124200" cy="646331"/>
          </a:xfrm>
          <a:prstGeom prst="rect">
            <a:avLst/>
          </a:prstGeom>
          <a:solidFill>
            <a:schemeClr val="bg1">
              <a:lumMod val="85000"/>
            </a:schemeClr>
          </a:solidFill>
        </p:spPr>
        <p:txBody>
          <a:bodyPr wrap="square" rtlCol="0">
            <a:spAutoFit/>
          </a:bodyPr>
          <a:lstStyle/>
          <a:p>
            <a:pPr>
              <a:spcBef>
                <a:spcPts val="600"/>
              </a:spcBef>
            </a:pPr>
            <a:r>
              <a:rPr lang="en-US" dirty="0">
                <a:latin typeface="Calibri" pitchFamily="34" charset="0"/>
              </a:rPr>
              <a:t>F1.grid()</a:t>
            </a:r>
          </a:p>
          <a:p>
            <a:r>
              <a:rPr lang="en-US" dirty="0">
                <a:latin typeface="Calibri" pitchFamily="34" charset="0"/>
              </a:rPr>
              <a:t>F2.grid(column=0))</a:t>
            </a:r>
          </a:p>
        </p:txBody>
      </p:sp>
      <p:sp>
        <p:nvSpPr>
          <p:cNvPr id="11" name="Date Placeholder 10"/>
          <p:cNvSpPr>
            <a:spLocks noGrp="1"/>
          </p:cNvSpPr>
          <p:nvPr>
            <p:ph type="dt" sz="half" idx="10"/>
          </p:nvPr>
        </p:nvSpPr>
        <p:spPr/>
        <p:txBody>
          <a:bodyPr/>
          <a:lstStyle/>
          <a:p>
            <a:pPr>
              <a:defRPr/>
            </a:pPr>
            <a:r>
              <a:rPr lang="en-US"/>
              <a:t>© 2021 C. Nguyen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err="1">
                <a:solidFill>
                  <a:srgbClr val="0070C0"/>
                </a:solidFill>
              </a:rPr>
              <a:t>Toplevel</a:t>
            </a:r>
            <a:r>
              <a:rPr lang="en-US" sz="3200" dirty="0"/>
              <a:t> Widget</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a:t>An additional, separate window from the GUI’s main window.</a:t>
            </a:r>
          </a:p>
          <a:p>
            <a:pPr eaLnBrk="1" hangingPunct="1">
              <a:spcBef>
                <a:spcPts val="300"/>
              </a:spcBef>
            </a:pPr>
            <a:r>
              <a:rPr lang="en-US" sz="1800" dirty="0"/>
              <a:t>The top level window is a </a:t>
            </a:r>
            <a:r>
              <a:rPr lang="en-US" sz="1800" dirty="0" err="1"/>
              <a:t>Tkinter</a:t>
            </a:r>
            <a:r>
              <a:rPr lang="en-US" sz="1800" dirty="0"/>
              <a:t> </a:t>
            </a:r>
            <a:r>
              <a:rPr lang="en-US" sz="1800" dirty="0" err="1">
                <a:solidFill>
                  <a:srgbClr val="0070C0"/>
                </a:solidFill>
              </a:rPr>
              <a:t>Toplevel</a:t>
            </a:r>
            <a:r>
              <a:rPr lang="en-US" sz="1800" dirty="0"/>
              <a:t> object, whereas the main window is a </a:t>
            </a:r>
            <a:r>
              <a:rPr lang="en-US" sz="1800" dirty="0" err="1"/>
              <a:t>Tkinter</a:t>
            </a:r>
            <a:r>
              <a:rPr lang="en-US" sz="1800" dirty="0"/>
              <a:t> </a:t>
            </a:r>
            <a:r>
              <a:rPr lang="en-US" sz="1800" dirty="0" err="1">
                <a:solidFill>
                  <a:srgbClr val="0070C0"/>
                </a:solidFill>
              </a:rPr>
              <a:t>Tk</a:t>
            </a:r>
            <a:r>
              <a:rPr lang="en-US" sz="1800" dirty="0"/>
              <a:t> object.</a:t>
            </a:r>
          </a:p>
          <a:p>
            <a:pPr eaLnBrk="1" hangingPunct="1"/>
            <a:r>
              <a:rPr lang="en-US" sz="1800" dirty="0"/>
              <a:t>A top level window is created from an existing window. This existing window is the master of the top level window.</a:t>
            </a:r>
          </a:p>
          <a:p>
            <a:pPr eaLnBrk="1" hangingPunct="1"/>
            <a:r>
              <a:rPr lang="en-US" sz="1800" dirty="0"/>
              <a:t>When we create a top level window, we pass to it the reference to the master window.</a:t>
            </a:r>
          </a:p>
          <a:p>
            <a:pPr eaLnBrk="1" hangingPunct="1">
              <a:spcBef>
                <a:spcPts val="600"/>
              </a:spcBef>
            </a:pPr>
            <a:r>
              <a:rPr lang="en-US" sz="1800" dirty="0"/>
              <a:t>To create a </a:t>
            </a:r>
            <a:r>
              <a:rPr lang="en-US" sz="1800" dirty="0" err="1">
                <a:solidFill>
                  <a:srgbClr val="0070C0"/>
                </a:solidFill>
              </a:rPr>
              <a:t>Toplevel</a:t>
            </a:r>
            <a:r>
              <a:rPr lang="en-US" sz="1800" dirty="0"/>
              <a:t> window:</a:t>
            </a:r>
          </a:p>
          <a:p>
            <a:pPr eaLnBrk="1" hangingPunct="1">
              <a:spcBef>
                <a:spcPts val="600"/>
              </a:spcBef>
            </a:pPr>
            <a:r>
              <a:rPr lang="en-US" sz="1800" dirty="0"/>
              <a:t>Once instantiated, the top level window works just like the main window. </a:t>
            </a:r>
            <a:br>
              <a:rPr lang="en-US" sz="1800" dirty="0"/>
            </a:br>
            <a:r>
              <a:rPr lang="en-US" sz="1800" dirty="0"/>
              <a:t>We can set the title and color, and use grid to add and organize the layout of widgets.</a:t>
            </a:r>
          </a:p>
          <a:p>
            <a:pPr eaLnBrk="1" hangingPunct="1">
              <a:spcBef>
                <a:spcPts val="300"/>
              </a:spcBef>
            </a:pPr>
            <a:r>
              <a:rPr lang="en-US" sz="1800" dirty="0"/>
              <a:t>In the following diagram the main window is the master of Toplevel1 and Toplevel2, and Toplevel1 is the master of Toplevel3.</a:t>
            </a:r>
          </a:p>
          <a:p>
            <a:pPr eaLnBrk="1" hangingPunct="1">
              <a:spcBef>
                <a:spcPts val="0"/>
              </a:spcBef>
              <a:buNone/>
            </a:pPr>
            <a:endParaRPr lang="en-US" sz="1800" dirty="0"/>
          </a:p>
          <a:p>
            <a:pPr lvl="1" eaLnBrk="1" hangingPunct="1">
              <a:spcBef>
                <a:spcPts val="0"/>
              </a:spcBef>
            </a:pPr>
            <a:endParaRPr lang="en-US" sz="1800" dirty="0"/>
          </a:p>
          <a:p>
            <a:pPr eaLnBrk="1" hangingPunct="1">
              <a:spcBef>
                <a:spcPts val="1200"/>
              </a:spcBef>
              <a:buNone/>
            </a:pPr>
            <a:endParaRPr lang="en-US" sz="1800" dirty="0"/>
          </a:p>
          <a:p>
            <a:pPr eaLnBrk="1" hangingPunct="1">
              <a:buNone/>
            </a:pPr>
            <a:endParaRPr lang="en-US" sz="1800" dirty="0"/>
          </a:p>
          <a:p>
            <a:pPr eaLnBrk="1" hangingPunct="1">
              <a:spcBef>
                <a:spcPts val="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35</a:t>
            </a:fld>
            <a:endParaRPr lang="en-US" dirty="0"/>
          </a:p>
        </p:txBody>
      </p:sp>
      <p:sp>
        <p:nvSpPr>
          <p:cNvPr id="6" name="TextBox 5"/>
          <p:cNvSpPr txBox="1"/>
          <p:nvPr/>
        </p:nvSpPr>
        <p:spPr>
          <a:xfrm>
            <a:off x="3886200" y="2743200"/>
            <a:ext cx="34290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err="1">
                <a:latin typeface="Calibri" pitchFamily="34" charset="0"/>
              </a:rPr>
              <a:t>topWin</a:t>
            </a:r>
            <a:r>
              <a:rPr lang="en-US" dirty="0">
                <a:latin typeface="Calibri" pitchFamily="34" charset="0"/>
              </a:rPr>
              <a:t> = </a:t>
            </a:r>
            <a:r>
              <a:rPr lang="en-US" dirty="0" err="1">
                <a:latin typeface="Calibri" pitchFamily="34" charset="0"/>
              </a:rPr>
              <a:t>tk.</a:t>
            </a:r>
            <a:r>
              <a:rPr lang="en-US" dirty="0" err="1">
                <a:solidFill>
                  <a:srgbClr val="0070C0"/>
                </a:solidFill>
                <a:latin typeface="Calibri" pitchFamily="34" charset="0"/>
              </a:rPr>
              <a:t>Toplevel</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a:t>
            </a:r>
          </a:p>
        </p:txBody>
      </p:sp>
      <p:grpSp>
        <p:nvGrpSpPr>
          <p:cNvPr id="32" name="Group 31"/>
          <p:cNvGrpSpPr/>
          <p:nvPr/>
        </p:nvGrpSpPr>
        <p:grpSpPr>
          <a:xfrm>
            <a:off x="1371600" y="4648200"/>
            <a:ext cx="6553200" cy="1676401"/>
            <a:chOff x="914400" y="3962398"/>
            <a:chExt cx="6553200" cy="1941247"/>
          </a:xfrm>
        </p:grpSpPr>
        <p:grpSp>
          <p:nvGrpSpPr>
            <p:cNvPr id="7" name="Group 6"/>
            <p:cNvGrpSpPr/>
            <p:nvPr/>
          </p:nvGrpSpPr>
          <p:grpSpPr>
            <a:xfrm>
              <a:off x="914400" y="3962398"/>
              <a:ext cx="6553200" cy="1941247"/>
              <a:chOff x="1066800" y="4230186"/>
              <a:chExt cx="6553200" cy="1941247"/>
            </a:xfrm>
          </p:grpSpPr>
          <p:grpSp>
            <p:nvGrpSpPr>
              <p:cNvPr id="8" name="Group 38"/>
              <p:cNvGrpSpPr/>
              <p:nvPr/>
            </p:nvGrpSpPr>
            <p:grpSpPr>
              <a:xfrm>
                <a:off x="1066800" y="4643845"/>
                <a:ext cx="2356564" cy="1351110"/>
                <a:chOff x="1295400" y="2344782"/>
                <a:chExt cx="2356564" cy="1671110"/>
              </a:xfrm>
            </p:grpSpPr>
            <p:sp>
              <p:nvSpPr>
                <p:cNvPr id="23" name="TextBox 22"/>
                <p:cNvSpPr txBox="1"/>
                <p:nvPr/>
              </p:nvSpPr>
              <p:spPr>
                <a:xfrm>
                  <a:off x="2133600" y="2344782"/>
                  <a:ext cx="1518364" cy="456805"/>
                </a:xfrm>
                <a:prstGeom prst="rect">
                  <a:avLst/>
                </a:prstGeom>
                <a:noFill/>
                <a:ln>
                  <a:noFill/>
                </a:ln>
              </p:spPr>
              <p:txBody>
                <a:bodyPr wrap="square" rtlCol="0">
                  <a:spAutoFit/>
                </a:bodyPr>
                <a:lstStyle/>
                <a:p>
                  <a:r>
                    <a:rPr lang="en-US" dirty="0"/>
                    <a:t>main</a:t>
                  </a:r>
                </a:p>
              </p:txBody>
            </p:sp>
            <p:grpSp>
              <p:nvGrpSpPr>
                <p:cNvPr id="24" name="Group 37"/>
                <p:cNvGrpSpPr/>
                <p:nvPr/>
              </p:nvGrpSpPr>
              <p:grpSpPr>
                <a:xfrm>
                  <a:off x="1295400" y="2819400"/>
                  <a:ext cx="2209800" cy="1196492"/>
                  <a:chOff x="1295400" y="2819400"/>
                  <a:chExt cx="2209800" cy="1196492"/>
                </a:xfrm>
              </p:grpSpPr>
              <p:sp>
                <p:nvSpPr>
                  <p:cNvPr id="25" name="Rectangle 24"/>
                  <p:cNvSpPr/>
                  <p:nvPr/>
                </p:nvSpPr>
                <p:spPr>
                  <a:xfrm>
                    <a:off x="1295400" y="2819400"/>
                    <a:ext cx="2209800" cy="119649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9"/>
                  <p:cNvGrpSpPr/>
                  <p:nvPr/>
                </p:nvGrpSpPr>
                <p:grpSpPr>
                  <a:xfrm>
                    <a:off x="1371600" y="2895600"/>
                    <a:ext cx="2057400" cy="1018293"/>
                    <a:chOff x="1371600" y="2895600"/>
                    <a:chExt cx="2057400" cy="1018293"/>
                  </a:xfrm>
                </p:grpSpPr>
                <p:sp>
                  <p:nvSpPr>
                    <p:cNvPr id="27" name="TextBox 26"/>
                    <p:cNvSpPr txBox="1"/>
                    <p:nvPr/>
                  </p:nvSpPr>
                  <p:spPr>
                    <a:xfrm>
                      <a:off x="1371600" y="2895600"/>
                      <a:ext cx="990600" cy="484892"/>
                    </a:xfrm>
                    <a:prstGeom prst="rect">
                      <a:avLst/>
                    </a:prstGeom>
                    <a:noFill/>
                    <a:ln>
                      <a:solidFill>
                        <a:schemeClr val="tx1"/>
                      </a:solidFill>
                    </a:ln>
                  </p:spPr>
                  <p:txBody>
                    <a:bodyPr wrap="square" rtlCol="0">
                      <a:spAutoFit/>
                    </a:bodyPr>
                    <a:lstStyle/>
                    <a:p>
                      <a:r>
                        <a:rPr lang="en-US" sz="1600" dirty="0">
                          <a:latin typeface="Calibri" pitchFamily="34" charset="0"/>
                        </a:rPr>
                        <a:t>Frame1</a:t>
                      </a:r>
                    </a:p>
                  </p:txBody>
                </p:sp>
                <p:sp>
                  <p:nvSpPr>
                    <p:cNvPr id="28" name="TextBox 27"/>
                    <p:cNvSpPr txBox="1"/>
                    <p:nvPr/>
                  </p:nvSpPr>
                  <p:spPr>
                    <a:xfrm>
                      <a:off x="1371600" y="3429001"/>
                      <a:ext cx="990600" cy="484892"/>
                    </a:xfrm>
                    <a:prstGeom prst="rect">
                      <a:avLst/>
                    </a:prstGeom>
                    <a:noFill/>
                    <a:ln>
                      <a:solidFill>
                        <a:schemeClr val="tx1"/>
                      </a:solidFill>
                    </a:ln>
                  </p:spPr>
                  <p:txBody>
                    <a:bodyPr wrap="square" rtlCol="0">
                      <a:spAutoFit/>
                    </a:bodyPr>
                    <a:lstStyle/>
                    <a:p>
                      <a:r>
                        <a:rPr lang="en-US" sz="1600" dirty="0">
                          <a:latin typeface="Calibri" pitchFamily="34" charset="0"/>
                        </a:rPr>
                        <a:t>Frame2</a:t>
                      </a:r>
                    </a:p>
                  </p:txBody>
                </p:sp>
                <p:sp>
                  <p:nvSpPr>
                    <p:cNvPr id="29" name="TextBox 28"/>
                    <p:cNvSpPr txBox="1"/>
                    <p:nvPr/>
                  </p:nvSpPr>
                  <p:spPr>
                    <a:xfrm>
                      <a:off x="2438400" y="2924521"/>
                      <a:ext cx="990600" cy="925704"/>
                    </a:xfrm>
                    <a:prstGeom prst="rect">
                      <a:avLst/>
                    </a:prstGeom>
                    <a:noFill/>
                    <a:ln>
                      <a:solidFill>
                        <a:schemeClr val="tx1"/>
                      </a:solidFill>
                    </a:ln>
                  </p:spPr>
                  <p:txBody>
                    <a:bodyPr wrap="square" rtlCol="0">
                      <a:spAutoFit/>
                    </a:bodyPr>
                    <a:lstStyle/>
                    <a:p>
                      <a:r>
                        <a:rPr lang="en-US" dirty="0">
                          <a:latin typeface="Calibri" pitchFamily="34" charset="0"/>
                        </a:rPr>
                        <a:t>Frame3</a:t>
                      </a:r>
                    </a:p>
                    <a:p>
                      <a:endParaRPr lang="en-US" dirty="0">
                        <a:latin typeface="Calibri" pitchFamily="34" charset="0"/>
                      </a:endParaRPr>
                    </a:p>
                  </p:txBody>
                </p:sp>
              </p:grpSp>
            </p:grpSp>
          </p:grpSp>
          <p:grpSp>
            <p:nvGrpSpPr>
              <p:cNvPr id="9" name="Group 98"/>
              <p:cNvGrpSpPr/>
              <p:nvPr/>
            </p:nvGrpSpPr>
            <p:grpSpPr>
              <a:xfrm>
                <a:off x="4572000" y="4230186"/>
                <a:ext cx="1828800" cy="1941247"/>
                <a:chOff x="4876800" y="3509556"/>
                <a:chExt cx="1828800" cy="2401018"/>
              </a:xfrm>
            </p:grpSpPr>
            <p:sp>
              <p:nvSpPr>
                <p:cNvPr id="14" name="Rectangle 13"/>
                <p:cNvSpPr/>
                <p:nvPr/>
              </p:nvSpPr>
              <p:spPr>
                <a:xfrm>
                  <a:off x="4953000" y="5255753"/>
                  <a:ext cx="1143000" cy="65482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41"/>
                <p:cNvGrpSpPr/>
                <p:nvPr/>
              </p:nvGrpSpPr>
              <p:grpSpPr>
                <a:xfrm>
                  <a:off x="4876800" y="3509556"/>
                  <a:ext cx="1828800" cy="1637054"/>
                  <a:chOff x="4343400" y="2518956"/>
                  <a:chExt cx="1828800" cy="1637054"/>
                </a:xfrm>
              </p:grpSpPr>
              <p:sp>
                <p:nvSpPr>
                  <p:cNvPr id="16" name="TextBox 15"/>
                  <p:cNvSpPr txBox="1"/>
                  <p:nvPr/>
                </p:nvSpPr>
                <p:spPr>
                  <a:xfrm>
                    <a:off x="4419600" y="2518956"/>
                    <a:ext cx="1752600" cy="456806"/>
                  </a:xfrm>
                  <a:prstGeom prst="rect">
                    <a:avLst/>
                  </a:prstGeom>
                  <a:noFill/>
                  <a:ln>
                    <a:noFill/>
                  </a:ln>
                </p:spPr>
                <p:txBody>
                  <a:bodyPr wrap="square" rtlCol="0">
                    <a:spAutoFit/>
                  </a:bodyPr>
                  <a:lstStyle/>
                  <a:p>
                    <a:r>
                      <a:rPr lang="en-US" dirty="0"/>
                      <a:t>Toplevel1</a:t>
                    </a:r>
                  </a:p>
                </p:txBody>
              </p:sp>
              <p:grpSp>
                <p:nvGrpSpPr>
                  <p:cNvPr id="17" name="Group 40"/>
                  <p:cNvGrpSpPr/>
                  <p:nvPr/>
                </p:nvGrpSpPr>
                <p:grpSpPr>
                  <a:xfrm>
                    <a:off x="4343400" y="2971799"/>
                    <a:ext cx="1295400" cy="1184211"/>
                    <a:chOff x="4343400" y="2971799"/>
                    <a:chExt cx="1295400" cy="1184211"/>
                  </a:xfrm>
                </p:grpSpPr>
                <p:sp>
                  <p:nvSpPr>
                    <p:cNvPr id="18" name="Rectangle 17"/>
                    <p:cNvSpPr/>
                    <p:nvPr/>
                  </p:nvSpPr>
                  <p:spPr>
                    <a:xfrm>
                      <a:off x="4343400" y="2971799"/>
                      <a:ext cx="1295400" cy="118421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39"/>
                    <p:cNvGrpSpPr/>
                    <p:nvPr/>
                  </p:nvGrpSpPr>
                  <p:grpSpPr>
                    <a:xfrm>
                      <a:off x="4419600" y="3048000"/>
                      <a:ext cx="1143000" cy="986174"/>
                      <a:chOff x="4419600" y="3048000"/>
                      <a:chExt cx="1143000" cy="986174"/>
                    </a:xfrm>
                  </p:grpSpPr>
                  <p:sp>
                    <p:nvSpPr>
                      <p:cNvPr id="20" name="TextBox 19"/>
                      <p:cNvSpPr txBox="1"/>
                      <p:nvPr/>
                    </p:nvSpPr>
                    <p:spPr>
                      <a:xfrm>
                        <a:off x="4419600" y="3048000"/>
                        <a:ext cx="1143000" cy="528974"/>
                      </a:xfrm>
                      <a:prstGeom prst="rect">
                        <a:avLst/>
                      </a:prstGeom>
                      <a:noFill/>
                      <a:ln>
                        <a:solidFill>
                          <a:schemeClr val="tx1"/>
                        </a:solidFill>
                      </a:ln>
                    </p:spPr>
                    <p:txBody>
                      <a:bodyPr wrap="square" rtlCol="0">
                        <a:spAutoFit/>
                      </a:bodyPr>
                      <a:lstStyle/>
                      <a:p>
                        <a:r>
                          <a:rPr lang="en-US" dirty="0">
                            <a:latin typeface="Calibri" pitchFamily="34" charset="0"/>
                          </a:rPr>
                          <a:t>Frame A</a:t>
                        </a:r>
                      </a:p>
                    </p:txBody>
                  </p:sp>
                  <p:sp>
                    <p:nvSpPr>
                      <p:cNvPr id="21" name="TextBox 20"/>
                      <p:cNvSpPr txBox="1"/>
                      <p:nvPr/>
                    </p:nvSpPr>
                    <p:spPr>
                      <a:xfrm>
                        <a:off x="4419600" y="3505200"/>
                        <a:ext cx="1143000" cy="528974"/>
                      </a:xfrm>
                      <a:prstGeom prst="rect">
                        <a:avLst/>
                      </a:prstGeom>
                      <a:noFill/>
                      <a:ln>
                        <a:solidFill>
                          <a:schemeClr val="tx1"/>
                        </a:solidFill>
                      </a:ln>
                    </p:spPr>
                    <p:txBody>
                      <a:bodyPr wrap="square" rtlCol="0">
                        <a:spAutoFit/>
                      </a:bodyPr>
                      <a:lstStyle/>
                      <a:p>
                        <a:r>
                          <a:rPr lang="en-US" dirty="0">
                            <a:latin typeface="Calibri" pitchFamily="34" charset="0"/>
                          </a:rPr>
                          <a:t>Frame B</a:t>
                        </a:r>
                      </a:p>
                    </p:txBody>
                  </p:sp>
                </p:grpSp>
              </p:grpSp>
            </p:grpSp>
          </p:grpSp>
          <p:cxnSp>
            <p:nvCxnSpPr>
              <p:cNvPr id="10" name="Straight Arrow Connector 9"/>
              <p:cNvCxnSpPr/>
              <p:nvPr/>
            </p:nvCxnSpPr>
            <p:spPr>
              <a:xfrm>
                <a:off x="3276600" y="5274013"/>
                <a:ext cx="12954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1" name="Group 42"/>
              <p:cNvGrpSpPr/>
              <p:nvPr/>
            </p:nvGrpSpPr>
            <p:grpSpPr>
              <a:xfrm>
                <a:off x="6324600" y="4230188"/>
                <a:ext cx="1295400" cy="845820"/>
                <a:chOff x="4191000" y="3890555"/>
                <a:chExt cx="1295400" cy="1046146"/>
              </a:xfrm>
            </p:grpSpPr>
            <p:sp>
              <p:nvSpPr>
                <p:cNvPr id="12" name="Rectangle 11"/>
                <p:cNvSpPr/>
                <p:nvPr/>
              </p:nvSpPr>
              <p:spPr>
                <a:xfrm>
                  <a:off x="4267200" y="4327101"/>
                  <a:ext cx="1219200" cy="6096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191000" y="3890555"/>
                  <a:ext cx="1219200" cy="528974"/>
                </a:xfrm>
                <a:prstGeom prst="rect">
                  <a:avLst/>
                </a:prstGeom>
                <a:noFill/>
                <a:ln>
                  <a:noFill/>
                </a:ln>
              </p:spPr>
              <p:txBody>
                <a:bodyPr wrap="square" rtlCol="0">
                  <a:spAutoFit/>
                </a:bodyPr>
                <a:lstStyle/>
                <a:p>
                  <a:r>
                    <a:rPr lang="en-US" dirty="0" err="1"/>
                    <a:t>Toplevel</a:t>
                  </a:r>
                  <a:r>
                    <a:rPr lang="en-US" dirty="0"/>
                    <a:t> 3</a:t>
                  </a:r>
                </a:p>
              </p:txBody>
            </p:sp>
          </p:grpSp>
        </p:grpSp>
        <p:cxnSp>
          <p:nvCxnSpPr>
            <p:cNvPr id="30" name="Straight Arrow Connector 29"/>
            <p:cNvCxnSpPr/>
            <p:nvPr/>
          </p:nvCxnSpPr>
          <p:spPr>
            <a:xfrm>
              <a:off x="3124200" y="5562600"/>
              <a:ext cx="13716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8800" y="5462453"/>
              <a:ext cx="1752600" cy="369332"/>
            </a:xfrm>
            <a:prstGeom prst="rect">
              <a:avLst/>
            </a:prstGeom>
            <a:noFill/>
            <a:ln>
              <a:noFill/>
            </a:ln>
          </p:spPr>
          <p:txBody>
            <a:bodyPr wrap="square" rtlCol="0">
              <a:spAutoFit/>
            </a:bodyPr>
            <a:lstStyle/>
            <a:p>
              <a:r>
                <a:rPr lang="en-US" dirty="0" err="1"/>
                <a:t>Toplevel</a:t>
              </a:r>
              <a:r>
                <a:rPr lang="en-US" dirty="0"/>
                <a:t> 2</a:t>
              </a:r>
            </a:p>
          </p:txBody>
        </p:sp>
      </p:grpSp>
      <p:cxnSp>
        <p:nvCxnSpPr>
          <p:cNvPr id="34" name="Straight Arrow Connector 33"/>
          <p:cNvCxnSpPr>
            <a:endCxn id="12" idx="1"/>
          </p:cNvCxnSpPr>
          <p:nvPr/>
        </p:nvCxnSpPr>
        <p:spPr>
          <a:xfrm flipV="1">
            <a:off x="6172200" y="5165814"/>
            <a:ext cx="533400" cy="157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Date Placeholder 32"/>
          <p:cNvSpPr>
            <a:spLocks noGrp="1"/>
          </p:cNvSpPr>
          <p:nvPr>
            <p:ph type="dt" sz="half" idx="10"/>
          </p:nvPr>
        </p:nvSpPr>
        <p:spPr/>
        <p:txBody>
          <a:bodyPr/>
          <a:lstStyle/>
          <a:p>
            <a:pPr>
              <a:defRPr/>
            </a:pPr>
            <a:r>
              <a:rPr lang="en-US"/>
              <a:t>© 2021 C. Nguyen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chemeClr val="tx1"/>
                </a:solidFill>
              </a:rPr>
              <a:t>Coordinate Windows</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a:t>With the introduction of top level windows, the GUI will have at least 2 windows that appear on the screen and we need to coordinate them.</a:t>
            </a:r>
          </a:p>
          <a:p>
            <a:pPr eaLnBrk="1" hangingPunct="1">
              <a:spcBef>
                <a:spcPts val="200"/>
              </a:spcBef>
            </a:pPr>
            <a:r>
              <a:rPr lang="en-US" sz="1800" dirty="0"/>
              <a:t>When a top level window appears it can be important to:</a:t>
            </a:r>
          </a:p>
          <a:p>
            <a:pPr lvl="1" eaLnBrk="1" hangingPunct="1">
              <a:spcBef>
                <a:spcPts val="0"/>
              </a:spcBef>
            </a:pPr>
            <a:r>
              <a:rPr lang="en-US" sz="1800" dirty="0"/>
              <a:t>Disable events in other windows</a:t>
            </a:r>
          </a:p>
          <a:p>
            <a:pPr lvl="1" eaLnBrk="1" hangingPunct="1">
              <a:spcBef>
                <a:spcPts val="0"/>
              </a:spcBef>
            </a:pPr>
            <a:r>
              <a:rPr lang="en-US" sz="1800" dirty="0"/>
              <a:t>Put the focus on the current top level window</a:t>
            </a:r>
          </a:p>
          <a:p>
            <a:pPr eaLnBrk="1" hangingPunct="1">
              <a:spcBef>
                <a:spcPts val="432"/>
              </a:spcBef>
            </a:pPr>
            <a:r>
              <a:rPr lang="en-US" sz="1800" dirty="0"/>
              <a:t>This way the user input (an event) will come from the source that we expect, and not due to the user randomly clicking on other windows / widgets.</a:t>
            </a:r>
          </a:p>
          <a:p>
            <a:pPr eaLnBrk="1" hangingPunct="1">
              <a:spcBef>
                <a:spcPts val="432"/>
              </a:spcBef>
            </a:pPr>
            <a:r>
              <a:rPr lang="en-US" sz="1800" dirty="0"/>
              <a:t>To do this, in the code to configure the top level window:</a:t>
            </a:r>
          </a:p>
          <a:p>
            <a:pPr eaLnBrk="1" hangingPunct="1"/>
            <a:endParaRPr lang="en-US" sz="1800" dirty="0"/>
          </a:p>
          <a:p>
            <a:pPr eaLnBrk="1" hangingPunct="1">
              <a:buNone/>
            </a:pPr>
            <a:endParaRPr lang="en-US" sz="1800" dirty="0"/>
          </a:p>
          <a:p>
            <a:pPr eaLnBrk="1" hangingPunct="1">
              <a:spcBef>
                <a:spcPts val="600"/>
              </a:spcBef>
            </a:pPr>
            <a:r>
              <a:rPr lang="en-US" sz="1800" dirty="0"/>
              <a:t>We  also want the top level window to be transient to its master window, or to act like a part of the master, so that the dialog window causes no extra icon on the taskbar:</a:t>
            </a:r>
          </a:p>
          <a:p>
            <a:pPr eaLnBrk="1" hangingPunct="1">
              <a:spcBef>
                <a:spcPts val="1200"/>
              </a:spcBef>
            </a:pPr>
            <a:r>
              <a:rPr lang="en-US" sz="1800" dirty="0"/>
              <a:t>If the master of a top level window needs to wait for the top level window to close, before the master resumes its tasks. In the master window, </a:t>
            </a:r>
            <a:r>
              <a:rPr lang="en-US" sz="1800" i="1" dirty="0"/>
              <a:t>after creating</a:t>
            </a:r>
            <a:r>
              <a:rPr lang="en-US" sz="1800" dirty="0"/>
              <a:t> the top level window, we add:</a:t>
            </a:r>
          </a:p>
          <a:p>
            <a:pPr eaLnBrk="1" hangingPunct="1">
              <a:spcBef>
                <a:spcPts val="1200"/>
              </a:spcBef>
              <a:buNone/>
            </a:pPr>
            <a:r>
              <a:rPr lang="en-US" sz="1800" dirty="0"/>
              <a:t>	Now the master will wait until the top level window closes before the master continues to run.</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36</a:t>
            </a:fld>
            <a:endParaRPr lang="en-US" dirty="0"/>
          </a:p>
        </p:txBody>
      </p:sp>
      <p:sp>
        <p:nvSpPr>
          <p:cNvPr id="32" name="TextBox 31"/>
          <p:cNvSpPr txBox="1"/>
          <p:nvPr/>
        </p:nvSpPr>
        <p:spPr>
          <a:xfrm>
            <a:off x="838200" y="2971800"/>
            <a:ext cx="7315200" cy="646331"/>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win.</a:t>
            </a:r>
            <a:r>
              <a:rPr lang="en-US" dirty="0" err="1">
                <a:solidFill>
                  <a:srgbClr val="0070C0"/>
                </a:solidFill>
                <a:latin typeface="Calibri" pitchFamily="34" charset="0"/>
              </a:rPr>
              <a:t>grab_set</a:t>
            </a:r>
            <a:r>
              <a:rPr lang="en-US" dirty="0">
                <a:solidFill>
                  <a:srgbClr val="0070C0"/>
                </a:solidFill>
                <a:latin typeface="Calibri" pitchFamily="34" charset="0"/>
              </a:rPr>
              <a:t>()          </a:t>
            </a:r>
            <a:r>
              <a:rPr lang="en-US" dirty="0">
                <a:latin typeface="Calibri" pitchFamily="34" charset="0"/>
              </a:rPr>
              <a:t># ‘grab’ event input, disabling events for other windows</a:t>
            </a:r>
          </a:p>
          <a:p>
            <a:pPr eaLnBrk="1" hangingPunct="1">
              <a:buNone/>
            </a:pPr>
            <a:r>
              <a:rPr lang="en-US" dirty="0" err="1">
                <a:latin typeface="Calibri" pitchFamily="34" charset="0"/>
              </a:rPr>
              <a:t>win.</a:t>
            </a:r>
            <a:r>
              <a:rPr lang="en-US" dirty="0" err="1">
                <a:solidFill>
                  <a:srgbClr val="0070C0"/>
                </a:solidFill>
                <a:latin typeface="Calibri" pitchFamily="34" charset="0"/>
              </a:rPr>
              <a:t>focus_set</a:t>
            </a:r>
            <a:r>
              <a:rPr lang="en-US" dirty="0">
                <a:solidFill>
                  <a:srgbClr val="0070C0"/>
                </a:solidFill>
                <a:latin typeface="Calibri" pitchFamily="34" charset="0"/>
              </a:rPr>
              <a:t>()         </a:t>
            </a:r>
            <a:r>
              <a:rPr lang="en-US" dirty="0">
                <a:latin typeface="Calibri" pitchFamily="34" charset="0"/>
              </a:rPr>
              <a:t># set focus on current window</a:t>
            </a:r>
          </a:p>
        </p:txBody>
      </p:sp>
      <p:sp>
        <p:nvSpPr>
          <p:cNvPr id="33" name="TextBox 32"/>
          <p:cNvSpPr txBox="1"/>
          <p:nvPr/>
        </p:nvSpPr>
        <p:spPr>
          <a:xfrm>
            <a:off x="4800600" y="5257800"/>
            <a:ext cx="3657600" cy="369332"/>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master.</a:t>
            </a:r>
            <a:r>
              <a:rPr lang="en-US" dirty="0" err="1">
                <a:solidFill>
                  <a:srgbClr val="0070C0"/>
                </a:solidFill>
                <a:latin typeface="Calibri" pitchFamily="34" charset="0"/>
              </a:rPr>
              <a:t>wait_window</a:t>
            </a:r>
            <a:r>
              <a:rPr lang="en-US" dirty="0">
                <a:latin typeface="Calibri" pitchFamily="34" charset="0"/>
              </a:rPr>
              <a:t>(</a:t>
            </a:r>
            <a:r>
              <a:rPr lang="en-US" dirty="0" err="1">
                <a:latin typeface="Calibri" pitchFamily="34" charset="0"/>
              </a:rPr>
              <a:t>topLevel_win</a:t>
            </a:r>
            <a:r>
              <a:rPr lang="en-US" dirty="0">
                <a:latin typeface="Calibri" pitchFamily="34" charset="0"/>
              </a:rPr>
              <a:t>)</a:t>
            </a:r>
          </a:p>
        </p:txBody>
      </p:sp>
      <p:sp>
        <p:nvSpPr>
          <p:cNvPr id="7" name="TextBox 6"/>
          <p:cNvSpPr txBox="1"/>
          <p:nvPr/>
        </p:nvSpPr>
        <p:spPr>
          <a:xfrm>
            <a:off x="2895600" y="4267200"/>
            <a:ext cx="3352800" cy="369332"/>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win.</a:t>
            </a:r>
            <a:r>
              <a:rPr lang="en-US" dirty="0" err="1">
                <a:solidFill>
                  <a:srgbClr val="0070C0"/>
                </a:solidFill>
                <a:latin typeface="Calibri" pitchFamily="34" charset="0"/>
              </a:rPr>
              <a:t>transient</a:t>
            </a:r>
            <a:r>
              <a:rPr lang="en-US" dirty="0">
                <a:solidFill>
                  <a:srgbClr val="0070C0"/>
                </a:solidFill>
                <a:latin typeface="Calibri" pitchFamily="34" charset="0"/>
              </a:rPr>
              <a:t>(</a:t>
            </a:r>
            <a:r>
              <a:rPr lang="en-US" dirty="0">
                <a:latin typeface="Calibri" pitchFamily="34" charset="0"/>
              </a:rPr>
              <a:t>master</a:t>
            </a:r>
            <a:r>
              <a:rPr lang="en-US" dirty="0">
                <a:solidFill>
                  <a:srgbClr val="0070C0"/>
                </a:solidFill>
                <a:latin typeface="Calibri" pitchFamily="34" charset="0"/>
              </a:rPr>
              <a:t>)</a:t>
            </a:r>
          </a:p>
        </p:txBody>
      </p:sp>
      <p:sp>
        <p:nvSpPr>
          <p:cNvPr id="8" name="Date Placeholder 7"/>
          <p:cNvSpPr>
            <a:spLocks noGrp="1"/>
          </p:cNvSpPr>
          <p:nvPr>
            <p:ph type="dt" sz="half" idx="10"/>
          </p:nvPr>
        </p:nvSpPr>
        <p:spPr/>
        <p:txBody>
          <a:bodyPr/>
          <a:lstStyle/>
          <a:p>
            <a:pPr>
              <a:defRPr/>
            </a:pPr>
            <a:r>
              <a:rPr lang="en-US"/>
              <a:t>© 2021 C. Nguyen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chemeClr val="tx1"/>
                </a:solidFill>
              </a:rPr>
              <a:t>Dialog</a:t>
            </a:r>
            <a:r>
              <a:rPr lang="en-US" sz="3200" dirty="0">
                <a:solidFill>
                  <a:srgbClr val="0070C0"/>
                </a:solidFill>
              </a:rPr>
              <a:t> </a:t>
            </a:r>
            <a:r>
              <a:rPr lang="en-US" sz="3200" dirty="0"/>
              <a:t>Window</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a:t>One example of a </a:t>
            </a:r>
            <a:r>
              <a:rPr lang="en-US" sz="1800" dirty="0" err="1"/>
              <a:t>Toplevel</a:t>
            </a:r>
            <a:r>
              <a:rPr lang="en-US" sz="1800" dirty="0"/>
              <a:t> window is a dialog window, which is used to get input from the user. </a:t>
            </a:r>
          </a:p>
          <a:p>
            <a:pPr eaLnBrk="1" hangingPunct="1"/>
            <a:r>
              <a:rPr lang="en-US" sz="1800" dirty="0"/>
              <a:t>Some of the widgets in a dialog window can be:</a:t>
            </a:r>
          </a:p>
          <a:p>
            <a:pPr lvl="1" eaLnBrk="1" hangingPunct="1">
              <a:spcBef>
                <a:spcPts val="0"/>
              </a:spcBef>
            </a:pPr>
            <a:r>
              <a:rPr lang="en-US" sz="1800" dirty="0"/>
              <a:t>A label to prompt the user and an entry object for the user to enter text</a:t>
            </a:r>
          </a:p>
          <a:p>
            <a:pPr lvl="1" eaLnBrk="1" hangingPunct="1">
              <a:spcBef>
                <a:spcPts val="0"/>
              </a:spcBef>
            </a:pPr>
            <a:r>
              <a:rPr lang="en-US" sz="1800" dirty="0"/>
              <a:t>A set of radio buttons for the user to make a choice</a:t>
            </a:r>
          </a:p>
          <a:p>
            <a:pPr lvl="1" eaLnBrk="1" hangingPunct="1">
              <a:spcBef>
                <a:spcPts val="0"/>
              </a:spcBef>
            </a:pPr>
            <a:r>
              <a:rPr lang="en-US" sz="1800" dirty="0"/>
              <a:t>Some buttons that the user can click to do some task</a:t>
            </a:r>
          </a:p>
          <a:p>
            <a:pPr lvl="1" eaLnBrk="1" hangingPunct="1">
              <a:spcBef>
                <a:spcPts val="0"/>
              </a:spcBef>
            </a:pPr>
            <a:r>
              <a:rPr lang="en-US" sz="1800" dirty="0"/>
              <a:t>A </a:t>
            </a:r>
            <a:r>
              <a:rPr lang="en-US" sz="1800" dirty="0" err="1"/>
              <a:t>listbox</a:t>
            </a:r>
            <a:r>
              <a:rPr lang="en-US" sz="1800" dirty="0"/>
              <a:t> that the user can select one or more choices</a:t>
            </a:r>
          </a:p>
          <a:p>
            <a:pPr eaLnBrk="1" hangingPunct="1">
              <a:spcBef>
                <a:spcPts val="432"/>
              </a:spcBef>
            </a:pPr>
            <a:r>
              <a:rPr lang="en-US" sz="1800" dirty="0"/>
              <a:t>The dialog window’s purpose is to get the user input and passes the input back to its master window. This means the dialog window should not act on the user’s input (such as run some tasks based on the input). Running a task based on the user’s input is the job of the master of the dialog window.</a:t>
            </a:r>
          </a:p>
          <a:p>
            <a:pPr eaLnBrk="1" hangingPunct="1">
              <a:spcBef>
                <a:spcPts val="432"/>
              </a:spcBef>
            </a:pPr>
            <a:r>
              <a:rPr lang="en-US" sz="1800" dirty="0"/>
              <a:t>Therefore, when a master window uses the dialog window to get user input, the following steps are needed:</a:t>
            </a:r>
          </a:p>
          <a:p>
            <a:pPr lvl="1" eaLnBrk="1" hangingPunct="1">
              <a:spcBef>
                <a:spcPts val="250"/>
              </a:spcBef>
            </a:pPr>
            <a:r>
              <a:rPr lang="en-US" sz="1800" dirty="0"/>
              <a:t>The master window starts the dialog window</a:t>
            </a:r>
          </a:p>
          <a:p>
            <a:pPr lvl="1" eaLnBrk="1" hangingPunct="1">
              <a:spcBef>
                <a:spcPts val="250"/>
              </a:spcBef>
            </a:pPr>
            <a:r>
              <a:rPr lang="en-US" sz="1800" dirty="0"/>
              <a:t>The master window pauses to wait for the dialog window to close</a:t>
            </a:r>
          </a:p>
          <a:p>
            <a:pPr lvl="1" eaLnBrk="1" hangingPunct="1">
              <a:spcBef>
                <a:spcPts val="250"/>
              </a:spcBef>
            </a:pPr>
            <a:r>
              <a:rPr lang="en-US" sz="1800" dirty="0"/>
              <a:t>The dialog window interacts with the user to get the user input</a:t>
            </a:r>
          </a:p>
          <a:p>
            <a:pPr lvl="1" eaLnBrk="1" hangingPunct="1">
              <a:spcBef>
                <a:spcPts val="250"/>
              </a:spcBef>
            </a:pPr>
            <a:r>
              <a:rPr lang="en-US" sz="1800" dirty="0"/>
              <a:t>When the dialog window has the user input, it closes itself</a:t>
            </a:r>
          </a:p>
          <a:p>
            <a:pPr lvl="1" eaLnBrk="1" hangingPunct="1">
              <a:spcBef>
                <a:spcPts val="250"/>
              </a:spcBef>
            </a:pPr>
            <a:r>
              <a:rPr lang="en-US" sz="1800" dirty="0"/>
              <a:t>The master window runs again, gets the user input from the dialog window, and processes the user input</a:t>
            </a:r>
            <a:endParaRPr lang="en-US" sz="2400" dirty="0"/>
          </a:p>
          <a:p>
            <a:pPr eaLnBrk="1" hangingPunct="1"/>
            <a:endParaRPr lang="en-US" sz="1800" dirty="0"/>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37</a:t>
            </a:fld>
            <a:endParaRPr lang="en-US" dirty="0"/>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Closing Windows </a:t>
            </a:r>
            <a:r>
              <a:rPr lang="en-US" sz="2800" dirty="0"/>
              <a:t>(1)</a:t>
            </a:r>
            <a:endParaRPr lang="en-US" sz="3200" dirty="0"/>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a:t>When a window simply displays some data to the user, and then the user clicks X to close the window, then the system window manager takes care of closing the window and putting the focus back on the master.</a:t>
            </a:r>
          </a:p>
          <a:p>
            <a:pPr eaLnBrk="1" hangingPunct="1">
              <a:spcBef>
                <a:spcPts val="432"/>
              </a:spcBef>
            </a:pPr>
            <a:r>
              <a:rPr lang="en-US" sz="1800" dirty="0"/>
              <a:t>But at times we don’t want the user to have to click X to close the window. We want our code to close the current window. To close the current window:</a:t>
            </a:r>
          </a:p>
          <a:p>
            <a:pPr eaLnBrk="1" hangingPunct="1">
              <a:buNone/>
            </a:pPr>
            <a:endParaRPr lang="en-US" sz="1800" dirty="0"/>
          </a:p>
          <a:p>
            <a:pPr eaLnBrk="1" hangingPunct="1">
              <a:spcBef>
                <a:spcPts val="1200"/>
              </a:spcBef>
            </a:pPr>
            <a:r>
              <a:rPr lang="en-US" sz="1800" dirty="0"/>
              <a:t>Sometime when the user clicks X to close the current window, we may not want the window to close immediately if some process is running. </a:t>
            </a:r>
          </a:p>
          <a:p>
            <a:pPr lvl="1" eaLnBrk="1" hangingPunct="1">
              <a:spcBef>
                <a:spcPts val="0"/>
              </a:spcBef>
            </a:pPr>
            <a:r>
              <a:rPr lang="en-US" sz="1800" dirty="0"/>
              <a:t>Instead we want to stop the process, close any resources that are being used, and then close the window.</a:t>
            </a:r>
          </a:p>
          <a:p>
            <a:pPr eaLnBrk="1" hangingPunct="1">
              <a:spcBef>
                <a:spcPts val="600"/>
              </a:spcBef>
            </a:pPr>
            <a:r>
              <a:rPr lang="en-US" sz="1800" dirty="0"/>
              <a:t>To override the default event handling of the system window manager when the user clicks X, we use:</a:t>
            </a:r>
          </a:p>
          <a:p>
            <a:pPr eaLnBrk="1" hangingPunct="1"/>
            <a:endParaRPr lang="en-US" sz="1800" dirty="0"/>
          </a:p>
          <a:p>
            <a:pPr lvl="1" eaLnBrk="1" hangingPunct="1">
              <a:spcBef>
                <a:spcPts val="1200"/>
              </a:spcBef>
            </a:pPr>
            <a:r>
              <a:rPr lang="en-US" sz="1800" dirty="0">
                <a:solidFill>
                  <a:srgbClr val="0070C0"/>
                </a:solidFill>
              </a:rPr>
              <a:t>protocol</a:t>
            </a:r>
            <a:r>
              <a:rPr lang="en-US" sz="1800" dirty="0"/>
              <a:t> interacts with the system window manager</a:t>
            </a:r>
          </a:p>
          <a:p>
            <a:pPr lvl="1" eaLnBrk="1" hangingPunct="1">
              <a:spcBef>
                <a:spcPts val="0"/>
              </a:spcBef>
            </a:pPr>
            <a:r>
              <a:rPr lang="en-US" sz="1800" dirty="0">
                <a:solidFill>
                  <a:srgbClr val="0070C0"/>
                </a:solidFill>
              </a:rPr>
              <a:t>WM_DELETE_WINDOW</a:t>
            </a:r>
            <a:r>
              <a:rPr lang="en-US" sz="1800" dirty="0"/>
              <a:t> is the window manager’s name for the event of the X being clicked</a:t>
            </a:r>
          </a:p>
          <a:p>
            <a:pPr lvl="1" eaLnBrk="1" hangingPunct="1">
              <a:spcBef>
                <a:spcPts val="0"/>
              </a:spcBef>
            </a:pPr>
            <a:r>
              <a:rPr lang="en-US" sz="1800" dirty="0"/>
              <a:t>The callback function is the code we provide that will do all the tasks we want when the user clicks X.</a:t>
            </a:r>
          </a:p>
          <a:p>
            <a:pPr eaLnBrk="1" hangingPunct="1"/>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38</a:t>
            </a:fld>
            <a:endParaRPr lang="en-US" dirty="0"/>
          </a:p>
        </p:txBody>
      </p:sp>
      <p:sp>
        <p:nvSpPr>
          <p:cNvPr id="6" name="TextBox 5"/>
          <p:cNvSpPr txBox="1"/>
          <p:nvPr/>
        </p:nvSpPr>
        <p:spPr>
          <a:xfrm>
            <a:off x="1752600" y="2133600"/>
            <a:ext cx="6096000" cy="369332"/>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win</a:t>
            </a:r>
            <a:r>
              <a:rPr lang="en-US" dirty="0" err="1">
                <a:solidFill>
                  <a:srgbClr val="0070C0"/>
                </a:solidFill>
                <a:latin typeface="Calibri" pitchFamily="34" charset="0"/>
              </a:rPr>
              <a:t>.destroy</a:t>
            </a:r>
            <a:r>
              <a:rPr lang="en-US" dirty="0">
                <a:solidFill>
                  <a:srgbClr val="0070C0"/>
                </a:solidFill>
                <a:latin typeface="Calibri" pitchFamily="34" charset="0"/>
              </a:rPr>
              <a:t>()                    </a:t>
            </a:r>
            <a:r>
              <a:rPr lang="en-US" dirty="0">
                <a:latin typeface="Calibri" pitchFamily="34" charset="0"/>
              </a:rPr>
              <a:t># close current window named win</a:t>
            </a:r>
          </a:p>
        </p:txBody>
      </p:sp>
      <p:sp>
        <p:nvSpPr>
          <p:cNvPr id="8" name="TextBox 7"/>
          <p:cNvSpPr txBox="1"/>
          <p:nvPr/>
        </p:nvSpPr>
        <p:spPr>
          <a:xfrm>
            <a:off x="1752600" y="4343400"/>
            <a:ext cx="60960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err="1"/>
              <a:t>win</a:t>
            </a:r>
            <a:r>
              <a:rPr lang="en-US" dirty="0" err="1">
                <a:solidFill>
                  <a:srgbClr val="0070C0"/>
                </a:solidFill>
              </a:rPr>
              <a:t>.protocol</a:t>
            </a:r>
            <a:r>
              <a:rPr lang="en-US" dirty="0">
                <a:solidFill>
                  <a:srgbClr val="0070C0"/>
                </a:solidFill>
              </a:rPr>
              <a:t>(“</a:t>
            </a:r>
            <a:r>
              <a:rPr lang="en-US" dirty="0">
                <a:solidFill>
                  <a:srgbClr val="0070C0"/>
                </a:solidFill>
                <a:latin typeface="Calibri" pitchFamily="34" charset="0"/>
              </a:rPr>
              <a:t>WM_DELETE_WINDOW”, </a:t>
            </a:r>
            <a:r>
              <a:rPr lang="en-US" dirty="0" err="1">
                <a:latin typeface="Calibri" pitchFamily="34" charset="0"/>
              </a:rPr>
              <a:t>callback_fct</a:t>
            </a:r>
            <a:r>
              <a:rPr lang="en-US" dirty="0">
                <a:solidFill>
                  <a:srgbClr val="0070C0"/>
                </a:solidFill>
              </a:rPr>
              <a:t>)</a:t>
            </a:r>
            <a:endParaRPr lang="en-US" dirty="0"/>
          </a:p>
        </p:txBody>
      </p:sp>
      <p:sp>
        <p:nvSpPr>
          <p:cNvPr id="7" name="Date Placeholder 6"/>
          <p:cNvSpPr>
            <a:spLocks noGrp="1"/>
          </p:cNvSpPr>
          <p:nvPr>
            <p:ph type="dt" sz="half" idx="10"/>
          </p:nvPr>
        </p:nvSpPr>
        <p:spPr/>
        <p:txBody>
          <a:bodyPr/>
          <a:lstStyle/>
          <a:p>
            <a:pPr>
              <a:defRPr/>
            </a:pPr>
            <a:r>
              <a:rPr lang="en-US"/>
              <a:t>© 2021 C. Nguyen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Closing Windows </a:t>
            </a:r>
            <a:r>
              <a:rPr lang="en-US" sz="2800" dirty="0"/>
              <a:t>(2)</a:t>
            </a:r>
            <a:endParaRPr lang="en-US" sz="3200" dirty="0"/>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a:t>A GUI application is designed correctly if there is one main window (</a:t>
            </a:r>
            <a:r>
              <a:rPr lang="en-US" sz="1800" dirty="0" err="1"/>
              <a:t>Tk</a:t>
            </a:r>
            <a:r>
              <a:rPr lang="en-US" sz="1800" dirty="0"/>
              <a:t> window) and a number of </a:t>
            </a:r>
            <a:r>
              <a:rPr lang="en-US" sz="1800" dirty="0" err="1"/>
              <a:t>Toplevel</a:t>
            </a:r>
            <a:r>
              <a:rPr lang="en-US" sz="1800" dirty="0"/>
              <a:t> windows, and the </a:t>
            </a:r>
            <a:r>
              <a:rPr lang="en-US" sz="1800" dirty="0" err="1"/>
              <a:t>Toplevel</a:t>
            </a:r>
            <a:r>
              <a:rPr lang="en-US" sz="1800" dirty="0"/>
              <a:t> windows’ master is the main window or another </a:t>
            </a:r>
            <a:r>
              <a:rPr lang="en-US" sz="1800" dirty="0" err="1"/>
              <a:t>Toplevel</a:t>
            </a:r>
            <a:r>
              <a:rPr lang="en-US" sz="1800" dirty="0"/>
              <a:t> window. There is a ‘link’ between all the windows.</a:t>
            </a:r>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spcBef>
                <a:spcPts val="1200"/>
              </a:spcBef>
            </a:pPr>
            <a:r>
              <a:rPr lang="en-US" sz="1800" dirty="0"/>
              <a:t>When the main window is closed, the close signal follows all the links to close all the </a:t>
            </a:r>
            <a:r>
              <a:rPr lang="en-US" sz="1800" dirty="0" err="1"/>
              <a:t>Toplevel</a:t>
            </a:r>
            <a:r>
              <a:rPr lang="en-US" sz="1800" dirty="0"/>
              <a:t> windows also.</a:t>
            </a:r>
          </a:p>
          <a:p>
            <a:pPr eaLnBrk="1" hangingPunct="1">
              <a:spcBef>
                <a:spcPts val="600"/>
              </a:spcBef>
            </a:pPr>
            <a:r>
              <a:rPr lang="en-US" sz="1800" dirty="0"/>
              <a:t>But closing a window does not mean the window object is gone. The object stays in memory as long as there is still a reference to it. </a:t>
            </a:r>
            <a:br>
              <a:rPr lang="en-US" sz="1800" dirty="0"/>
            </a:br>
            <a:r>
              <a:rPr lang="en-US" sz="1800" dirty="0"/>
              <a:t>For example, if the Toplevel1 window is closed, the Toplevel1 object is still in memory because the main window still has a reference to it.</a:t>
            </a:r>
          </a:p>
          <a:p>
            <a:pPr eaLnBrk="1" hangingPunct="1">
              <a:spcBef>
                <a:spcPts val="600"/>
              </a:spcBef>
            </a:pPr>
            <a:r>
              <a:rPr lang="en-US" sz="1800" dirty="0"/>
              <a:t>Likewise, if the main window is closed, all the windows will be closed, but the window objects are still in memory, and the </a:t>
            </a:r>
            <a:r>
              <a:rPr lang="en-US" sz="1800" dirty="0" err="1"/>
              <a:t>mainloop</a:t>
            </a:r>
            <a:r>
              <a:rPr lang="en-US" sz="1800" dirty="0"/>
              <a:t>() still runs. To end the </a:t>
            </a:r>
            <a:r>
              <a:rPr lang="en-US" sz="1800" dirty="0" err="1"/>
              <a:t>mainloop</a:t>
            </a:r>
            <a:r>
              <a:rPr lang="en-US" sz="1800" dirty="0"/>
              <a:t> and end the application, when the main window closes, it should also run: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39</a:t>
            </a:fld>
            <a:endParaRPr lang="en-US" dirty="0"/>
          </a:p>
        </p:txBody>
      </p:sp>
      <p:sp>
        <p:nvSpPr>
          <p:cNvPr id="8" name="TextBox 7"/>
          <p:cNvSpPr txBox="1"/>
          <p:nvPr/>
        </p:nvSpPr>
        <p:spPr>
          <a:xfrm>
            <a:off x="3581400" y="5867400"/>
            <a:ext cx="1447800" cy="369332"/>
          </a:xfrm>
          <a:prstGeom prst="rect">
            <a:avLst/>
          </a:prstGeom>
          <a:solidFill>
            <a:schemeClr val="bg1">
              <a:lumMod val="85000"/>
            </a:schemeClr>
          </a:solidFill>
        </p:spPr>
        <p:txBody>
          <a:bodyPr wrap="square" rtlCol="0">
            <a:spAutoFit/>
          </a:bodyPr>
          <a:lstStyle/>
          <a:p>
            <a:pPr eaLnBrk="1" hangingPunct="1">
              <a:buNone/>
            </a:pPr>
            <a:r>
              <a:rPr lang="en-US" dirty="0"/>
              <a:t> </a:t>
            </a:r>
            <a:r>
              <a:rPr lang="en-US" dirty="0" err="1"/>
              <a:t>win.quit</a:t>
            </a:r>
            <a:r>
              <a:rPr lang="en-US" dirty="0"/>
              <a:t>()</a:t>
            </a:r>
          </a:p>
        </p:txBody>
      </p:sp>
      <p:sp>
        <p:nvSpPr>
          <p:cNvPr id="7" name="Date Placeholder 6"/>
          <p:cNvSpPr>
            <a:spLocks noGrp="1"/>
          </p:cNvSpPr>
          <p:nvPr>
            <p:ph type="dt" sz="half" idx="10"/>
          </p:nvPr>
        </p:nvSpPr>
        <p:spPr/>
        <p:txBody>
          <a:bodyPr/>
          <a:lstStyle/>
          <a:p>
            <a:pPr>
              <a:defRPr/>
            </a:pPr>
            <a:r>
              <a:rPr lang="en-US"/>
              <a:t>© 2021 C. Nguyen </a:t>
            </a:r>
          </a:p>
        </p:txBody>
      </p:sp>
      <p:grpSp>
        <p:nvGrpSpPr>
          <p:cNvPr id="9" name="Group 8"/>
          <p:cNvGrpSpPr/>
          <p:nvPr/>
        </p:nvGrpSpPr>
        <p:grpSpPr>
          <a:xfrm>
            <a:off x="1143000" y="1600201"/>
            <a:ext cx="6553200" cy="1447800"/>
            <a:chOff x="914400" y="3962398"/>
            <a:chExt cx="6553200" cy="1941247"/>
          </a:xfrm>
        </p:grpSpPr>
        <p:grpSp>
          <p:nvGrpSpPr>
            <p:cNvPr id="10" name="Group 6"/>
            <p:cNvGrpSpPr/>
            <p:nvPr/>
          </p:nvGrpSpPr>
          <p:grpSpPr>
            <a:xfrm>
              <a:off x="914400" y="3962398"/>
              <a:ext cx="6553200" cy="1941247"/>
              <a:chOff x="1066800" y="4230186"/>
              <a:chExt cx="6553200" cy="1941247"/>
            </a:xfrm>
          </p:grpSpPr>
          <p:grpSp>
            <p:nvGrpSpPr>
              <p:cNvPr id="13" name="Group 38"/>
              <p:cNvGrpSpPr/>
              <p:nvPr/>
            </p:nvGrpSpPr>
            <p:grpSpPr>
              <a:xfrm>
                <a:off x="1066800" y="4643845"/>
                <a:ext cx="2356564" cy="1351110"/>
                <a:chOff x="1295400" y="2344782"/>
                <a:chExt cx="2356564" cy="1671110"/>
              </a:xfrm>
            </p:grpSpPr>
            <p:sp>
              <p:nvSpPr>
                <p:cNvPr id="27" name="TextBox 26"/>
                <p:cNvSpPr txBox="1"/>
                <p:nvPr/>
              </p:nvSpPr>
              <p:spPr>
                <a:xfrm>
                  <a:off x="2133600" y="2344782"/>
                  <a:ext cx="1518364" cy="528974"/>
                </a:xfrm>
                <a:prstGeom prst="rect">
                  <a:avLst/>
                </a:prstGeom>
                <a:noFill/>
                <a:ln>
                  <a:noFill/>
                </a:ln>
              </p:spPr>
              <p:txBody>
                <a:bodyPr wrap="square" rtlCol="0">
                  <a:spAutoFit/>
                </a:bodyPr>
                <a:lstStyle/>
                <a:p>
                  <a:r>
                    <a:rPr lang="en-US" dirty="0"/>
                    <a:t>main (</a:t>
                  </a:r>
                  <a:r>
                    <a:rPr lang="en-US" dirty="0" err="1"/>
                    <a:t>Tk</a:t>
                  </a:r>
                  <a:r>
                    <a:rPr lang="en-US" dirty="0"/>
                    <a:t>)</a:t>
                  </a:r>
                </a:p>
              </p:txBody>
            </p:sp>
            <p:grpSp>
              <p:nvGrpSpPr>
                <p:cNvPr id="28" name="Group 37"/>
                <p:cNvGrpSpPr/>
                <p:nvPr/>
              </p:nvGrpSpPr>
              <p:grpSpPr>
                <a:xfrm>
                  <a:off x="1295400" y="2819400"/>
                  <a:ext cx="2209800" cy="1196492"/>
                  <a:chOff x="1295400" y="2819400"/>
                  <a:chExt cx="2209800" cy="1196492"/>
                </a:xfrm>
              </p:grpSpPr>
              <p:sp>
                <p:nvSpPr>
                  <p:cNvPr id="29" name="Rectangle 28"/>
                  <p:cNvSpPr/>
                  <p:nvPr/>
                </p:nvSpPr>
                <p:spPr>
                  <a:xfrm>
                    <a:off x="1295400" y="2819400"/>
                    <a:ext cx="2209800" cy="119649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1371600" y="2895600"/>
                    <a:ext cx="2057400" cy="1018293"/>
                    <a:chOff x="1371600" y="2895600"/>
                    <a:chExt cx="2057400" cy="1018293"/>
                  </a:xfrm>
                </p:grpSpPr>
                <p:sp>
                  <p:nvSpPr>
                    <p:cNvPr id="31" name="TextBox 30"/>
                    <p:cNvSpPr txBox="1"/>
                    <p:nvPr/>
                  </p:nvSpPr>
                  <p:spPr>
                    <a:xfrm>
                      <a:off x="1371600" y="2895600"/>
                      <a:ext cx="990600" cy="484892"/>
                    </a:xfrm>
                    <a:prstGeom prst="rect">
                      <a:avLst/>
                    </a:prstGeom>
                    <a:noFill/>
                    <a:ln>
                      <a:solidFill>
                        <a:schemeClr val="tx1"/>
                      </a:solidFill>
                    </a:ln>
                  </p:spPr>
                  <p:txBody>
                    <a:bodyPr wrap="square" rtlCol="0">
                      <a:spAutoFit/>
                    </a:bodyPr>
                    <a:lstStyle/>
                    <a:p>
                      <a:r>
                        <a:rPr lang="en-US" sz="1600" dirty="0">
                          <a:latin typeface="Calibri" pitchFamily="34" charset="0"/>
                        </a:rPr>
                        <a:t>Frame1</a:t>
                      </a:r>
                    </a:p>
                  </p:txBody>
                </p:sp>
                <p:sp>
                  <p:nvSpPr>
                    <p:cNvPr id="32" name="TextBox 31"/>
                    <p:cNvSpPr txBox="1"/>
                    <p:nvPr/>
                  </p:nvSpPr>
                  <p:spPr>
                    <a:xfrm>
                      <a:off x="1371600" y="3429001"/>
                      <a:ext cx="990600" cy="484892"/>
                    </a:xfrm>
                    <a:prstGeom prst="rect">
                      <a:avLst/>
                    </a:prstGeom>
                    <a:noFill/>
                    <a:ln>
                      <a:solidFill>
                        <a:schemeClr val="tx1"/>
                      </a:solidFill>
                    </a:ln>
                  </p:spPr>
                  <p:txBody>
                    <a:bodyPr wrap="square" rtlCol="0">
                      <a:spAutoFit/>
                    </a:bodyPr>
                    <a:lstStyle/>
                    <a:p>
                      <a:r>
                        <a:rPr lang="en-US" sz="1600" dirty="0">
                          <a:latin typeface="Calibri" pitchFamily="34" charset="0"/>
                        </a:rPr>
                        <a:t>Frame2</a:t>
                      </a:r>
                    </a:p>
                  </p:txBody>
                </p:sp>
                <p:sp>
                  <p:nvSpPr>
                    <p:cNvPr id="33" name="TextBox 32"/>
                    <p:cNvSpPr txBox="1"/>
                    <p:nvPr/>
                  </p:nvSpPr>
                  <p:spPr>
                    <a:xfrm>
                      <a:off x="2438400" y="2924521"/>
                      <a:ext cx="990600" cy="925704"/>
                    </a:xfrm>
                    <a:prstGeom prst="rect">
                      <a:avLst/>
                    </a:prstGeom>
                    <a:noFill/>
                    <a:ln>
                      <a:solidFill>
                        <a:schemeClr val="tx1"/>
                      </a:solidFill>
                    </a:ln>
                  </p:spPr>
                  <p:txBody>
                    <a:bodyPr wrap="square" rtlCol="0">
                      <a:spAutoFit/>
                    </a:bodyPr>
                    <a:lstStyle/>
                    <a:p>
                      <a:r>
                        <a:rPr lang="en-US" dirty="0">
                          <a:latin typeface="Calibri" pitchFamily="34" charset="0"/>
                        </a:rPr>
                        <a:t>Frame3</a:t>
                      </a:r>
                    </a:p>
                    <a:p>
                      <a:endParaRPr lang="en-US" dirty="0">
                        <a:latin typeface="Calibri" pitchFamily="34" charset="0"/>
                      </a:endParaRPr>
                    </a:p>
                  </p:txBody>
                </p:sp>
              </p:grpSp>
            </p:grpSp>
          </p:grpSp>
          <p:grpSp>
            <p:nvGrpSpPr>
              <p:cNvPr id="14" name="Group 98"/>
              <p:cNvGrpSpPr/>
              <p:nvPr/>
            </p:nvGrpSpPr>
            <p:grpSpPr>
              <a:xfrm>
                <a:off x="4572000" y="4230186"/>
                <a:ext cx="1828800" cy="1941247"/>
                <a:chOff x="4876800" y="3509556"/>
                <a:chExt cx="1828800" cy="2401018"/>
              </a:xfrm>
            </p:grpSpPr>
            <p:sp>
              <p:nvSpPr>
                <p:cNvPr id="19" name="Rectangle 18"/>
                <p:cNvSpPr/>
                <p:nvPr/>
              </p:nvSpPr>
              <p:spPr>
                <a:xfrm>
                  <a:off x="4953000" y="5255753"/>
                  <a:ext cx="1143000" cy="65482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41"/>
                <p:cNvGrpSpPr/>
                <p:nvPr/>
              </p:nvGrpSpPr>
              <p:grpSpPr>
                <a:xfrm>
                  <a:off x="4876800" y="3509556"/>
                  <a:ext cx="1828800" cy="1637054"/>
                  <a:chOff x="4343400" y="2518956"/>
                  <a:chExt cx="1828800" cy="1637054"/>
                </a:xfrm>
              </p:grpSpPr>
              <p:sp>
                <p:nvSpPr>
                  <p:cNvPr id="21" name="TextBox 20"/>
                  <p:cNvSpPr txBox="1"/>
                  <p:nvPr/>
                </p:nvSpPr>
                <p:spPr>
                  <a:xfrm>
                    <a:off x="4419600" y="2518956"/>
                    <a:ext cx="1752600" cy="456806"/>
                  </a:xfrm>
                  <a:prstGeom prst="rect">
                    <a:avLst/>
                  </a:prstGeom>
                  <a:noFill/>
                  <a:ln>
                    <a:noFill/>
                  </a:ln>
                </p:spPr>
                <p:txBody>
                  <a:bodyPr wrap="square" rtlCol="0">
                    <a:spAutoFit/>
                  </a:bodyPr>
                  <a:lstStyle/>
                  <a:p>
                    <a:r>
                      <a:rPr lang="en-US" dirty="0"/>
                      <a:t>Toplevel1</a:t>
                    </a:r>
                  </a:p>
                </p:txBody>
              </p:sp>
              <p:grpSp>
                <p:nvGrpSpPr>
                  <p:cNvPr id="22" name="Group 40"/>
                  <p:cNvGrpSpPr/>
                  <p:nvPr/>
                </p:nvGrpSpPr>
                <p:grpSpPr>
                  <a:xfrm>
                    <a:off x="4343400" y="2971799"/>
                    <a:ext cx="1295400" cy="1184211"/>
                    <a:chOff x="4343400" y="2971799"/>
                    <a:chExt cx="1295400" cy="1184211"/>
                  </a:xfrm>
                </p:grpSpPr>
                <p:sp>
                  <p:nvSpPr>
                    <p:cNvPr id="23" name="Rectangle 22"/>
                    <p:cNvSpPr/>
                    <p:nvPr/>
                  </p:nvSpPr>
                  <p:spPr>
                    <a:xfrm>
                      <a:off x="4343400" y="2971799"/>
                      <a:ext cx="1295400" cy="118421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39"/>
                    <p:cNvGrpSpPr/>
                    <p:nvPr/>
                  </p:nvGrpSpPr>
                  <p:grpSpPr>
                    <a:xfrm>
                      <a:off x="4419600" y="3048000"/>
                      <a:ext cx="1143000" cy="986174"/>
                      <a:chOff x="4419600" y="3048000"/>
                      <a:chExt cx="1143000" cy="986174"/>
                    </a:xfrm>
                  </p:grpSpPr>
                  <p:sp>
                    <p:nvSpPr>
                      <p:cNvPr id="25" name="TextBox 24"/>
                      <p:cNvSpPr txBox="1"/>
                      <p:nvPr/>
                    </p:nvSpPr>
                    <p:spPr>
                      <a:xfrm>
                        <a:off x="4419600" y="3048000"/>
                        <a:ext cx="1143000" cy="528974"/>
                      </a:xfrm>
                      <a:prstGeom prst="rect">
                        <a:avLst/>
                      </a:prstGeom>
                      <a:noFill/>
                      <a:ln>
                        <a:solidFill>
                          <a:schemeClr val="tx1"/>
                        </a:solidFill>
                      </a:ln>
                    </p:spPr>
                    <p:txBody>
                      <a:bodyPr wrap="square" rtlCol="0">
                        <a:spAutoFit/>
                      </a:bodyPr>
                      <a:lstStyle/>
                      <a:p>
                        <a:r>
                          <a:rPr lang="en-US" dirty="0">
                            <a:latin typeface="Calibri" pitchFamily="34" charset="0"/>
                          </a:rPr>
                          <a:t>Frame A</a:t>
                        </a:r>
                      </a:p>
                    </p:txBody>
                  </p:sp>
                  <p:sp>
                    <p:nvSpPr>
                      <p:cNvPr id="26" name="TextBox 25"/>
                      <p:cNvSpPr txBox="1"/>
                      <p:nvPr/>
                    </p:nvSpPr>
                    <p:spPr>
                      <a:xfrm>
                        <a:off x="4419600" y="3505200"/>
                        <a:ext cx="1143000" cy="528974"/>
                      </a:xfrm>
                      <a:prstGeom prst="rect">
                        <a:avLst/>
                      </a:prstGeom>
                      <a:noFill/>
                      <a:ln>
                        <a:solidFill>
                          <a:schemeClr val="tx1"/>
                        </a:solidFill>
                      </a:ln>
                    </p:spPr>
                    <p:txBody>
                      <a:bodyPr wrap="square" rtlCol="0">
                        <a:spAutoFit/>
                      </a:bodyPr>
                      <a:lstStyle/>
                      <a:p>
                        <a:r>
                          <a:rPr lang="en-US" dirty="0">
                            <a:latin typeface="Calibri" pitchFamily="34" charset="0"/>
                          </a:rPr>
                          <a:t>Frame B</a:t>
                        </a:r>
                      </a:p>
                    </p:txBody>
                  </p:sp>
                </p:grpSp>
              </p:grpSp>
            </p:grpSp>
          </p:grpSp>
          <p:cxnSp>
            <p:nvCxnSpPr>
              <p:cNvPr id="15" name="Straight Arrow Connector 14"/>
              <p:cNvCxnSpPr/>
              <p:nvPr/>
            </p:nvCxnSpPr>
            <p:spPr>
              <a:xfrm>
                <a:off x="3276600" y="5274013"/>
                <a:ext cx="12954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42"/>
              <p:cNvGrpSpPr/>
              <p:nvPr/>
            </p:nvGrpSpPr>
            <p:grpSpPr>
              <a:xfrm>
                <a:off x="6324600" y="4230188"/>
                <a:ext cx="1295400" cy="845820"/>
                <a:chOff x="4191000" y="3890555"/>
                <a:chExt cx="1295400" cy="1046146"/>
              </a:xfrm>
            </p:grpSpPr>
            <p:sp>
              <p:nvSpPr>
                <p:cNvPr id="17" name="Rectangle 16"/>
                <p:cNvSpPr/>
                <p:nvPr/>
              </p:nvSpPr>
              <p:spPr>
                <a:xfrm>
                  <a:off x="4267200" y="4327101"/>
                  <a:ext cx="1219200" cy="6096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191000" y="3890555"/>
                  <a:ext cx="1219200" cy="528974"/>
                </a:xfrm>
                <a:prstGeom prst="rect">
                  <a:avLst/>
                </a:prstGeom>
                <a:noFill/>
                <a:ln>
                  <a:noFill/>
                </a:ln>
              </p:spPr>
              <p:txBody>
                <a:bodyPr wrap="square" rtlCol="0">
                  <a:spAutoFit/>
                </a:bodyPr>
                <a:lstStyle/>
                <a:p>
                  <a:r>
                    <a:rPr lang="en-US" dirty="0" err="1"/>
                    <a:t>Toplevel</a:t>
                  </a:r>
                  <a:r>
                    <a:rPr lang="en-US" dirty="0"/>
                    <a:t> 3</a:t>
                  </a:r>
                </a:p>
              </p:txBody>
            </p:sp>
          </p:grpSp>
        </p:grpSp>
        <p:cxnSp>
          <p:nvCxnSpPr>
            <p:cNvPr id="11" name="Straight Arrow Connector 10"/>
            <p:cNvCxnSpPr/>
            <p:nvPr/>
          </p:nvCxnSpPr>
          <p:spPr>
            <a:xfrm>
              <a:off x="3124200" y="5562600"/>
              <a:ext cx="13716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8800" y="5462453"/>
              <a:ext cx="1752600" cy="369332"/>
            </a:xfrm>
            <a:prstGeom prst="rect">
              <a:avLst/>
            </a:prstGeom>
            <a:noFill/>
            <a:ln>
              <a:noFill/>
            </a:ln>
          </p:spPr>
          <p:txBody>
            <a:bodyPr wrap="square" rtlCol="0">
              <a:spAutoFit/>
            </a:bodyPr>
            <a:lstStyle/>
            <a:p>
              <a:r>
                <a:rPr lang="en-US" dirty="0" err="1"/>
                <a:t>Toplevel</a:t>
              </a:r>
              <a:r>
                <a:rPr lang="en-US" dirty="0"/>
                <a:t> 2</a:t>
              </a:r>
            </a:p>
          </p:txBody>
        </p:sp>
      </p:grpSp>
      <p:cxnSp>
        <p:nvCxnSpPr>
          <p:cNvPr id="35" name="Straight Arrow Connector 34"/>
          <p:cNvCxnSpPr/>
          <p:nvPr/>
        </p:nvCxnSpPr>
        <p:spPr>
          <a:xfrm>
            <a:off x="5943600" y="2209800"/>
            <a:ext cx="533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Overview of GUI Functionality</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a:t>The GUI for an application is typically put in its own module, with at least one graphical object to provide the user interaction with the application.</a:t>
            </a:r>
          </a:p>
          <a:p>
            <a:pPr eaLnBrk="1" hangingPunct="1"/>
            <a:r>
              <a:rPr lang="en-US" sz="1800" dirty="0"/>
              <a:t>This one object is the </a:t>
            </a:r>
            <a:r>
              <a:rPr lang="en-US" sz="1800" u="sng" dirty="0"/>
              <a:t>main window</a:t>
            </a:r>
            <a:r>
              <a:rPr lang="en-US" sz="1800" dirty="0"/>
              <a:t> or </a:t>
            </a:r>
            <a:r>
              <a:rPr lang="en-US" sz="1800" u="sng" dirty="0"/>
              <a:t>root window</a:t>
            </a:r>
            <a:r>
              <a:rPr lang="en-US" sz="1800" dirty="0"/>
              <a:t> because it has the main loop method that starts the GUI and keeps the GUI running. </a:t>
            </a:r>
          </a:p>
          <a:p>
            <a:pPr eaLnBrk="1" hangingPunct="1"/>
            <a:r>
              <a:rPr lang="en-US" sz="1800" dirty="0"/>
              <a:t>When the main window is closed, the main loop method stops and the GUI terminates. </a:t>
            </a:r>
          </a:p>
          <a:p>
            <a:pPr eaLnBrk="1" hangingPunct="1"/>
            <a:r>
              <a:rPr lang="en-US" sz="1800" dirty="0"/>
              <a:t>When an application starts up, it instantiates the main window object and calls the </a:t>
            </a:r>
            <a:r>
              <a:rPr lang="en-US" sz="1800" dirty="0" err="1">
                <a:solidFill>
                  <a:srgbClr val="0070C0"/>
                </a:solidFill>
              </a:rPr>
              <a:t>mainloop</a:t>
            </a:r>
            <a:r>
              <a:rPr lang="en-US" sz="1800" dirty="0"/>
              <a:t> method of the object.</a:t>
            </a:r>
          </a:p>
          <a:p>
            <a:pPr eaLnBrk="1" hangingPunct="1"/>
            <a:r>
              <a:rPr lang="en-US" sz="1800" dirty="0"/>
              <a:t>The </a:t>
            </a:r>
            <a:r>
              <a:rPr lang="en-US" sz="1800" dirty="0" err="1">
                <a:solidFill>
                  <a:srgbClr val="0070C0"/>
                </a:solidFill>
              </a:rPr>
              <a:t>mainloop</a:t>
            </a:r>
            <a:r>
              <a:rPr lang="en-US" sz="1800" dirty="0"/>
              <a:t> method runs and drives all user interaction with the application, until the X is clicked on the main window object to close it. </a:t>
            </a:r>
          </a:p>
          <a:p>
            <a:pPr eaLnBrk="1" hangingPunct="1"/>
            <a:r>
              <a:rPr lang="en-US" sz="1800" dirty="0"/>
              <a:t>The main window is an object of the </a:t>
            </a:r>
            <a:r>
              <a:rPr lang="en-US" sz="1800" dirty="0" err="1">
                <a:solidFill>
                  <a:srgbClr val="0070C0"/>
                </a:solidFill>
              </a:rPr>
              <a:t>Tk</a:t>
            </a:r>
            <a:r>
              <a:rPr lang="en-US" sz="1800" dirty="0"/>
              <a:t> class.</a:t>
            </a:r>
          </a:p>
          <a:p>
            <a:pPr eaLnBrk="1" hangingPunct="1">
              <a:lnSpc>
                <a:spcPct val="80000"/>
              </a:lnSpc>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4</a:t>
            </a:fld>
            <a:endParaRPr lang="en-US" dirty="0"/>
          </a:p>
        </p:txBody>
      </p:sp>
      <p:sp>
        <p:nvSpPr>
          <p:cNvPr id="6" name="TextBox 5"/>
          <p:cNvSpPr txBox="1"/>
          <p:nvPr/>
        </p:nvSpPr>
        <p:spPr>
          <a:xfrm>
            <a:off x="1066800" y="4038600"/>
            <a:ext cx="7010400" cy="1831271"/>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import </a:t>
            </a:r>
            <a:r>
              <a:rPr lang="en-US" dirty="0" err="1">
                <a:solidFill>
                  <a:srgbClr val="0070C0"/>
                </a:solidFill>
                <a:latin typeface="Calibri" pitchFamily="34" charset="0"/>
              </a:rPr>
              <a:t>tkinter</a:t>
            </a:r>
            <a:r>
              <a:rPr lang="en-US" dirty="0">
                <a:solidFill>
                  <a:srgbClr val="0070C0"/>
                </a:solidFill>
                <a:latin typeface="Calibri" pitchFamily="34" charset="0"/>
              </a:rPr>
              <a:t> as </a:t>
            </a:r>
            <a:r>
              <a:rPr lang="en-US" dirty="0" err="1">
                <a:solidFill>
                  <a:srgbClr val="0070C0"/>
                </a:solidFill>
                <a:latin typeface="Calibri" pitchFamily="34" charset="0"/>
              </a:rPr>
              <a:t>tk</a:t>
            </a:r>
            <a:endParaRPr lang="en-US" dirty="0">
              <a:latin typeface="Calibri" pitchFamily="34" charset="0"/>
            </a:endParaRPr>
          </a:p>
          <a:p>
            <a:pPr>
              <a:spcBef>
                <a:spcPts val="600"/>
              </a:spcBef>
            </a:pPr>
            <a:r>
              <a:rPr lang="en-US" dirty="0">
                <a:latin typeface="Calibri" pitchFamily="34" charset="0"/>
              </a:rPr>
              <a:t>win = </a:t>
            </a:r>
            <a:r>
              <a:rPr lang="en-US" dirty="0" err="1">
                <a:solidFill>
                  <a:srgbClr val="0070C0"/>
                </a:solidFill>
                <a:latin typeface="Calibri" pitchFamily="34" charset="0"/>
              </a:rPr>
              <a:t>tk.Tk</a:t>
            </a:r>
            <a:r>
              <a:rPr lang="en-US" dirty="0">
                <a:solidFill>
                  <a:srgbClr val="0070C0"/>
                </a:solidFill>
                <a:latin typeface="Calibri" pitchFamily="34" charset="0"/>
              </a:rPr>
              <a:t>()		</a:t>
            </a:r>
            <a:r>
              <a:rPr lang="en-US" dirty="0">
                <a:latin typeface="Calibri" pitchFamily="34" charset="0"/>
              </a:rPr>
              <a:t># create the main window object, which is</a:t>
            </a:r>
          </a:p>
          <a:p>
            <a:r>
              <a:rPr lang="en-US" dirty="0">
                <a:latin typeface="Calibri" pitchFamily="34" charset="0"/>
              </a:rPr>
              <a:t>			# an object of the </a:t>
            </a:r>
            <a:r>
              <a:rPr lang="en-US" dirty="0" err="1">
                <a:latin typeface="Calibri" pitchFamily="34" charset="0"/>
              </a:rPr>
              <a:t>Tk</a:t>
            </a:r>
            <a:r>
              <a:rPr lang="en-US" dirty="0">
                <a:latin typeface="Calibri" pitchFamily="34" charset="0"/>
              </a:rPr>
              <a:t> class</a:t>
            </a:r>
          </a:p>
          <a:p>
            <a:r>
              <a:rPr lang="en-US" dirty="0" err="1">
                <a:latin typeface="Calibri" pitchFamily="34" charset="0"/>
              </a:rPr>
              <a:t>win.</a:t>
            </a:r>
            <a:r>
              <a:rPr lang="en-US" dirty="0" err="1">
                <a:solidFill>
                  <a:srgbClr val="0070C0"/>
                </a:solidFill>
                <a:latin typeface="Calibri" pitchFamily="34" charset="0"/>
              </a:rPr>
              <a:t>mainloop</a:t>
            </a:r>
            <a:r>
              <a:rPr lang="en-US" dirty="0">
                <a:solidFill>
                  <a:srgbClr val="0070C0"/>
                </a:solidFill>
                <a:latin typeface="Calibri" pitchFamily="34" charset="0"/>
              </a:rPr>
              <a:t>()		</a:t>
            </a:r>
            <a:r>
              <a:rPr lang="en-US" dirty="0">
                <a:latin typeface="Calibri" pitchFamily="34" charset="0"/>
              </a:rPr>
              <a:t># run main loop method so that the main</a:t>
            </a:r>
          </a:p>
          <a:p>
            <a:r>
              <a:rPr lang="en-US" dirty="0">
                <a:latin typeface="Calibri" pitchFamily="34" charset="0"/>
              </a:rPr>
              <a:t>			# window appears and stays open until X</a:t>
            </a:r>
          </a:p>
          <a:p>
            <a:r>
              <a:rPr lang="en-US" dirty="0">
                <a:solidFill>
                  <a:srgbClr val="0070C0"/>
                </a:solidFill>
                <a:latin typeface="Calibri" pitchFamily="34" charset="0"/>
              </a:rPr>
              <a:t>			</a:t>
            </a:r>
            <a:r>
              <a:rPr lang="en-US" dirty="0">
                <a:latin typeface="Calibri" pitchFamily="34" charset="0"/>
              </a:rPr>
              <a:t># is clicked</a:t>
            </a:r>
          </a:p>
        </p:txBody>
      </p:sp>
      <p:sp>
        <p:nvSpPr>
          <p:cNvPr id="7" name="Date Placeholder 6"/>
          <p:cNvSpPr>
            <a:spLocks noGrp="1"/>
          </p:cNvSpPr>
          <p:nvPr>
            <p:ph type="dt" sz="half" idx="10"/>
          </p:nvPr>
        </p:nvSpPr>
        <p:spPr/>
        <p:txBody>
          <a:bodyPr/>
          <a:lstStyle/>
          <a:p>
            <a:pPr>
              <a:defRPr/>
            </a:pPr>
            <a:r>
              <a:rPr lang="en-US"/>
              <a:t>© 2021 C. Nguyen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Event Driven Programming</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a:t>GUI programming uses </a:t>
            </a:r>
            <a:r>
              <a:rPr lang="en-US" sz="1800" u="sng" dirty="0"/>
              <a:t>event driven programming</a:t>
            </a:r>
            <a:r>
              <a:rPr lang="en-US" sz="1800" dirty="0"/>
              <a:t>, which is a new way of looking at how the code runs. This is similar to how </a:t>
            </a:r>
            <a:r>
              <a:rPr lang="en-US" sz="1800" i="1" dirty="0"/>
              <a:t>object oriented programming</a:t>
            </a:r>
            <a:r>
              <a:rPr lang="en-US" sz="1800" dirty="0"/>
              <a:t> is a new way of looking at how code runs compared to </a:t>
            </a:r>
            <a:r>
              <a:rPr lang="en-US" sz="1800" i="1" dirty="0"/>
              <a:t>procedural programming </a:t>
            </a:r>
            <a:r>
              <a:rPr lang="en-US" sz="1800" dirty="0"/>
              <a:t>(with functions).</a:t>
            </a:r>
          </a:p>
          <a:p>
            <a:pPr eaLnBrk="1" hangingPunct="1"/>
            <a:r>
              <a:rPr lang="en-US" sz="1800" dirty="0"/>
              <a:t>The GUI starts and ends with the </a:t>
            </a:r>
            <a:r>
              <a:rPr lang="en-US" sz="1800" dirty="0" err="1"/>
              <a:t>mainloop</a:t>
            </a:r>
            <a:r>
              <a:rPr lang="en-US" sz="1800" dirty="0"/>
              <a:t> method of the main window. </a:t>
            </a:r>
          </a:p>
          <a:p>
            <a:pPr eaLnBrk="1" hangingPunct="1"/>
            <a:endParaRPr lang="en-US" sz="1800" dirty="0"/>
          </a:p>
          <a:p>
            <a:pPr eaLnBrk="1" hangingPunct="1">
              <a:buNone/>
            </a:pPr>
            <a:endParaRPr lang="en-US" sz="1800" dirty="0"/>
          </a:p>
          <a:p>
            <a:pPr eaLnBrk="1" hangingPunct="1">
              <a:spcBef>
                <a:spcPts val="1800"/>
              </a:spcBef>
            </a:pPr>
            <a:r>
              <a:rPr lang="en-US" sz="1800" dirty="0"/>
              <a:t>The </a:t>
            </a:r>
            <a:r>
              <a:rPr lang="en-US" sz="1800" dirty="0" err="1">
                <a:solidFill>
                  <a:srgbClr val="0070C0"/>
                </a:solidFill>
              </a:rPr>
              <a:t>mainloop</a:t>
            </a:r>
            <a:r>
              <a:rPr lang="en-US" sz="1800" dirty="0"/>
              <a:t> is an infinite loop that keeps running to process </a:t>
            </a:r>
            <a:r>
              <a:rPr lang="en-US" sz="1800" i="1" dirty="0"/>
              <a:t>events</a:t>
            </a:r>
            <a:r>
              <a:rPr lang="en-US" sz="1800" dirty="0"/>
              <a:t> until one specific </a:t>
            </a:r>
            <a:r>
              <a:rPr lang="en-US" sz="1800" i="1" dirty="0"/>
              <a:t>event</a:t>
            </a:r>
            <a:r>
              <a:rPr lang="en-US" sz="1800" dirty="0"/>
              <a:t> happens, when the X is clicked on the main window. </a:t>
            </a:r>
            <a:br>
              <a:rPr lang="en-US" sz="1800" dirty="0"/>
            </a:br>
            <a:r>
              <a:rPr lang="en-US" sz="1800" dirty="0"/>
              <a:t>Our code cannot “return” from the main window to end the GUI, unlike the return statement from a main function.</a:t>
            </a:r>
          </a:p>
          <a:p>
            <a:pPr eaLnBrk="1" hangingPunct="1"/>
            <a:r>
              <a:rPr lang="en-US" sz="1800" dirty="0"/>
              <a:t>Likewise, our GUI code consists of:</a:t>
            </a:r>
          </a:p>
          <a:p>
            <a:pPr lvl="1" eaLnBrk="1" hangingPunct="1"/>
            <a:r>
              <a:rPr lang="en-US" sz="1800" dirty="0"/>
              <a:t>Creating widgets, customizing them, placing them in the proper place</a:t>
            </a:r>
          </a:p>
          <a:p>
            <a:pPr lvl="1" eaLnBrk="1" hangingPunct="1"/>
            <a:r>
              <a:rPr lang="en-US" sz="1800" dirty="0"/>
              <a:t>Writing callback functions to do work and associating these functions to a widget</a:t>
            </a:r>
          </a:p>
          <a:p>
            <a:pPr eaLnBrk="1" hangingPunct="1"/>
            <a:r>
              <a:rPr lang="en-US" sz="1800" dirty="0"/>
              <a:t>But our code doesn’t directly call the callback functions! Instead, these functions are “called back” or run only because an event occurred.</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40</a:t>
            </a:fld>
            <a:endParaRPr lang="en-US" dirty="0"/>
          </a:p>
        </p:txBody>
      </p:sp>
      <p:sp>
        <p:nvSpPr>
          <p:cNvPr id="7" name="TextBox 6"/>
          <p:cNvSpPr txBox="1"/>
          <p:nvPr/>
        </p:nvSpPr>
        <p:spPr>
          <a:xfrm>
            <a:off x="1143000" y="2133600"/>
            <a:ext cx="7010400" cy="723275"/>
          </a:xfrm>
          <a:prstGeom prst="rect">
            <a:avLst/>
          </a:prstGeom>
          <a:solidFill>
            <a:schemeClr val="bg1">
              <a:lumMod val="85000"/>
            </a:schemeClr>
          </a:solidFill>
        </p:spPr>
        <p:txBody>
          <a:bodyPr wrap="square" rtlCol="0">
            <a:spAutoFit/>
          </a:bodyPr>
          <a:lstStyle/>
          <a:p>
            <a:pPr>
              <a:spcBef>
                <a:spcPts val="600"/>
              </a:spcBef>
            </a:pPr>
            <a:r>
              <a:rPr lang="en-US" dirty="0">
                <a:latin typeface="Calibri" pitchFamily="34" charset="0"/>
              </a:rPr>
              <a:t>win = </a:t>
            </a:r>
            <a:r>
              <a:rPr lang="en-US" dirty="0" err="1">
                <a:latin typeface="Calibri" pitchFamily="34" charset="0"/>
              </a:rPr>
              <a:t>tk.Tk</a:t>
            </a:r>
            <a:r>
              <a:rPr lang="en-US" dirty="0">
                <a:latin typeface="Calibri" pitchFamily="34" charset="0"/>
              </a:rPr>
              <a:t>()</a:t>
            </a:r>
            <a:r>
              <a:rPr lang="en-US" dirty="0">
                <a:solidFill>
                  <a:srgbClr val="0070C0"/>
                </a:solidFill>
                <a:latin typeface="Calibri" pitchFamily="34" charset="0"/>
              </a:rPr>
              <a:t>		</a:t>
            </a:r>
            <a:r>
              <a:rPr lang="en-US" dirty="0">
                <a:latin typeface="Calibri" pitchFamily="34" charset="0"/>
              </a:rPr>
              <a:t># begin of GUI code, create main window</a:t>
            </a:r>
          </a:p>
          <a:p>
            <a:pPr>
              <a:spcBef>
                <a:spcPts val="600"/>
              </a:spcBef>
            </a:pPr>
            <a:r>
              <a:rPr lang="en-US" dirty="0" err="1">
                <a:latin typeface="Calibri" pitchFamily="34" charset="0"/>
              </a:rPr>
              <a:t>win.</a:t>
            </a:r>
            <a:r>
              <a:rPr lang="en-US" dirty="0" err="1">
                <a:solidFill>
                  <a:srgbClr val="0070C0"/>
                </a:solidFill>
                <a:latin typeface="Calibri" pitchFamily="34" charset="0"/>
              </a:rPr>
              <a:t>mainloop</a:t>
            </a:r>
            <a:r>
              <a:rPr lang="en-US" dirty="0">
                <a:solidFill>
                  <a:srgbClr val="0070C0"/>
                </a:solidFill>
                <a:latin typeface="Calibri" pitchFamily="34" charset="0"/>
              </a:rPr>
              <a:t>()		</a:t>
            </a:r>
            <a:r>
              <a:rPr lang="en-US" dirty="0">
                <a:latin typeface="Calibri" pitchFamily="34" charset="0"/>
              </a:rPr>
              <a:t># when the main window first appears</a:t>
            </a:r>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Structuring GUI Code (1)</a:t>
            </a:r>
          </a:p>
        </p:txBody>
      </p:sp>
      <p:sp>
        <p:nvSpPr>
          <p:cNvPr id="3075" name="Rectangle 3"/>
          <p:cNvSpPr>
            <a:spLocks noGrp="1" noChangeArrowheads="1"/>
          </p:cNvSpPr>
          <p:nvPr>
            <p:ph type="body" idx="1"/>
          </p:nvPr>
        </p:nvSpPr>
        <p:spPr>
          <a:xfrm>
            <a:off x="381000" y="609600"/>
            <a:ext cx="8382000" cy="5791200"/>
          </a:xfrm>
        </p:spPr>
        <p:txBody>
          <a:bodyPr/>
          <a:lstStyle/>
          <a:p>
            <a:pPr eaLnBrk="1" hangingPunct="1"/>
            <a:r>
              <a:rPr lang="en-US" sz="1800" dirty="0"/>
              <a:t>When implementing a complete GUI for an application:</a:t>
            </a:r>
          </a:p>
          <a:p>
            <a:pPr lvl="1" eaLnBrk="1" hangingPunct="1">
              <a:spcBef>
                <a:spcPts val="0"/>
              </a:spcBef>
            </a:pPr>
            <a:r>
              <a:rPr lang="en-US" sz="1800" dirty="0"/>
              <a:t>We may need multiple windows, each with methods to set up the window.</a:t>
            </a:r>
          </a:p>
          <a:p>
            <a:pPr lvl="1" eaLnBrk="1" hangingPunct="1">
              <a:spcBef>
                <a:spcPts val="0"/>
              </a:spcBef>
            </a:pPr>
            <a:r>
              <a:rPr lang="en-US" sz="1800" dirty="0"/>
              <a:t>Each window can have multiple frames, each with methods to set up each frame.</a:t>
            </a:r>
          </a:p>
          <a:p>
            <a:pPr lvl="1" eaLnBrk="1" hangingPunct="1">
              <a:spcBef>
                <a:spcPts val="0"/>
              </a:spcBef>
            </a:pPr>
            <a:r>
              <a:rPr lang="en-US" sz="1800" dirty="0"/>
              <a:t>Each frame can have multiple widgets, each with set up methods and callback functions.</a:t>
            </a:r>
          </a:p>
          <a:p>
            <a:pPr eaLnBrk="1" hangingPunct="1"/>
            <a:r>
              <a:rPr lang="en-US" sz="1800" dirty="0"/>
              <a:t>That’s a lot of code for the GUI components to interact with each other, but the code does not follow a classic flow chart that goes from start to end because this is event driven programming! The user can choose to jump around the different components, causing different methods to run.</a:t>
            </a:r>
          </a:p>
          <a:p>
            <a:pPr eaLnBrk="1" hangingPunct="1"/>
            <a:r>
              <a:rPr lang="en-US" sz="1800" dirty="0"/>
              <a:t>The best way to organize all the GUI components and their respective methods is to use OOP.</a:t>
            </a:r>
          </a:p>
          <a:p>
            <a:pPr eaLnBrk="1" hangingPunct="1"/>
            <a:r>
              <a:rPr lang="en-US" sz="1800" dirty="0"/>
              <a:t>Each window is written as a class which is </a:t>
            </a:r>
            <a:r>
              <a:rPr lang="en-US" sz="1800" i="1" dirty="0"/>
              <a:t>derived from the </a:t>
            </a:r>
            <a:r>
              <a:rPr lang="en-US" sz="1800" i="1" dirty="0" err="1"/>
              <a:t>tkinter</a:t>
            </a:r>
            <a:r>
              <a:rPr lang="en-US" sz="1800" i="1" dirty="0"/>
              <a:t> class</a:t>
            </a:r>
            <a:r>
              <a:rPr lang="en-US" sz="1800" dirty="0"/>
              <a:t>.</a:t>
            </a:r>
          </a:p>
          <a:p>
            <a:pPr eaLnBrk="1" hangingPunct="1"/>
            <a:r>
              <a:rPr lang="en-US" sz="1800" dirty="0"/>
              <a:t>This way the window class inherits all the </a:t>
            </a:r>
            <a:r>
              <a:rPr lang="en-US" sz="1800" dirty="0" err="1"/>
              <a:t>tkinter</a:t>
            </a:r>
            <a:r>
              <a:rPr lang="en-US" sz="1800" dirty="0"/>
              <a:t> functionalities, and the class has the following methods:</a:t>
            </a:r>
          </a:p>
          <a:p>
            <a:pPr lvl="1" eaLnBrk="1" hangingPunct="1">
              <a:spcBef>
                <a:spcPts val="0"/>
              </a:spcBef>
            </a:pPr>
            <a:r>
              <a:rPr lang="en-US" sz="1800" dirty="0"/>
              <a:t>The constructor that has:</a:t>
            </a:r>
          </a:p>
          <a:p>
            <a:pPr lvl="2" eaLnBrk="1" hangingPunct="1">
              <a:spcBef>
                <a:spcPts val="0"/>
              </a:spcBef>
            </a:pPr>
            <a:r>
              <a:rPr lang="en-US" sz="1800" dirty="0"/>
              <a:t>All the methods to set up the window</a:t>
            </a:r>
          </a:p>
          <a:p>
            <a:pPr lvl="2" eaLnBrk="1" hangingPunct="1">
              <a:spcBef>
                <a:spcPts val="0"/>
              </a:spcBef>
            </a:pPr>
            <a:r>
              <a:rPr lang="en-US" sz="1800" dirty="0"/>
              <a:t>All widgets and their configuration</a:t>
            </a:r>
          </a:p>
          <a:p>
            <a:pPr lvl="1" eaLnBrk="1" hangingPunct="1">
              <a:spcBef>
                <a:spcPts val="0"/>
              </a:spcBef>
            </a:pPr>
            <a:r>
              <a:rPr lang="en-US" sz="1800" dirty="0"/>
              <a:t>The callback functions for all the widgets</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41</a:t>
            </a:fld>
            <a:endParaRPr lang="en-US" dirty="0"/>
          </a:p>
        </p:txBody>
      </p:sp>
      <p:sp>
        <p:nvSpPr>
          <p:cNvPr id="6" name="Date Placeholder 5"/>
          <p:cNvSpPr>
            <a:spLocks noGrp="1"/>
          </p:cNvSpPr>
          <p:nvPr>
            <p:ph type="dt" sz="half" idx="10"/>
          </p:nvPr>
        </p:nvSpPr>
        <p:spPr/>
        <p:txBody>
          <a:bodyPr/>
          <a:lstStyle/>
          <a:p>
            <a:pPr>
              <a:defRPr/>
            </a:pPr>
            <a:r>
              <a:rPr lang="en-US"/>
              <a:t>© 2021 C. Nguyen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Structuring GUI Code (2)</a:t>
            </a:r>
          </a:p>
        </p:txBody>
      </p:sp>
      <p:sp>
        <p:nvSpPr>
          <p:cNvPr id="3075" name="Rectangle 3"/>
          <p:cNvSpPr>
            <a:spLocks noGrp="1" noChangeArrowheads="1"/>
          </p:cNvSpPr>
          <p:nvPr>
            <p:ph type="body" idx="1"/>
          </p:nvPr>
        </p:nvSpPr>
        <p:spPr>
          <a:xfrm>
            <a:off x="457200" y="685800"/>
            <a:ext cx="8229600" cy="5715000"/>
          </a:xfrm>
        </p:spPr>
        <p:txBody>
          <a:bodyPr/>
          <a:lstStyle/>
          <a:p>
            <a:pPr eaLnBrk="1" hangingPunct="1"/>
            <a:r>
              <a:rPr lang="en-US" sz="1800" dirty="0"/>
              <a:t>Example outline of a top level window class:</a:t>
            </a:r>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r>
              <a:rPr lang="en-US" sz="1800" dirty="0"/>
              <a:t>The main window class has the same organization as a top level window, except there’s no master. Example outline of a main window class:</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42</a:t>
            </a:fld>
            <a:endParaRPr lang="en-US" dirty="0"/>
          </a:p>
        </p:txBody>
      </p:sp>
      <p:sp>
        <p:nvSpPr>
          <p:cNvPr id="7" name="TextBox 6"/>
          <p:cNvSpPr txBox="1"/>
          <p:nvPr/>
        </p:nvSpPr>
        <p:spPr>
          <a:xfrm>
            <a:off x="914400" y="1066800"/>
            <a:ext cx="7543800" cy="3144451"/>
          </a:xfrm>
          <a:prstGeom prst="rect">
            <a:avLst/>
          </a:prstGeom>
          <a:solidFill>
            <a:schemeClr val="bg1">
              <a:lumMod val="85000"/>
            </a:schemeClr>
          </a:solidFill>
        </p:spPr>
        <p:txBody>
          <a:bodyPr wrap="square" rtlCol="0">
            <a:spAutoFit/>
          </a:bodyPr>
          <a:lstStyle/>
          <a:p>
            <a:pPr>
              <a:spcBef>
                <a:spcPts val="600"/>
              </a:spcBef>
            </a:pPr>
            <a:r>
              <a:rPr lang="en-US" dirty="0">
                <a:latin typeface="Calibri" pitchFamily="34" charset="0"/>
              </a:rPr>
              <a:t>class </a:t>
            </a:r>
            <a:r>
              <a:rPr lang="en-US" dirty="0" err="1">
                <a:latin typeface="Calibri" pitchFamily="34" charset="0"/>
              </a:rPr>
              <a:t>myWin</a:t>
            </a:r>
            <a:r>
              <a:rPr lang="en-US" dirty="0">
                <a:latin typeface="Calibri" pitchFamily="34" charset="0"/>
              </a:rPr>
              <a:t>(</a:t>
            </a:r>
            <a:r>
              <a:rPr lang="en-US" dirty="0" err="1">
                <a:latin typeface="Calibri" pitchFamily="34" charset="0"/>
              </a:rPr>
              <a:t>tk.Toplevel</a:t>
            </a:r>
            <a:r>
              <a:rPr lang="en-US" dirty="0">
                <a:latin typeface="Calibri" pitchFamily="34" charset="0"/>
              </a:rPr>
              <a:t>) :</a:t>
            </a:r>
            <a:r>
              <a:rPr lang="en-US" dirty="0">
                <a:solidFill>
                  <a:srgbClr val="0070C0"/>
                </a:solidFill>
                <a:latin typeface="Calibri" pitchFamily="34" charset="0"/>
              </a:rPr>
              <a:t>	</a:t>
            </a:r>
            <a:r>
              <a:rPr lang="en-US" dirty="0">
                <a:latin typeface="Calibri" pitchFamily="34" charset="0"/>
              </a:rPr>
              <a:t>         # inherit from </a:t>
            </a:r>
            <a:r>
              <a:rPr lang="en-US" dirty="0" err="1">
                <a:latin typeface="Calibri" pitchFamily="34" charset="0"/>
              </a:rPr>
              <a:t>tkinter</a:t>
            </a:r>
            <a:r>
              <a:rPr lang="en-US" dirty="0">
                <a:latin typeface="Calibri" pitchFamily="34" charset="0"/>
              </a:rPr>
              <a:t> </a:t>
            </a:r>
            <a:r>
              <a:rPr lang="en-US" dirty="0" err="1">
                <a:latin typeface="Calibri" pitchFamily="34" charset="0"/>
              </a:rPr>
              <a:t>Toplevel</a:t>
            </a:r>
            <a:r>
              <a:rPr lang="en-US" dirty="0">
                <a:latin typeface="Calibri" pitchFamily="34" charset="0"/>
              </a:rPr>
              <a:t> class	</a:t>
            </a:r>
          </a:p>
          <a:p>
            <a:pPr>
              <a:spcBef>
                <a:spcPts val="200"/>
              </a:spcBef>
            </a:pPr>
            <a:r>
              <a:rPr lang="en-US" dirty="0">
                <a:latin typeface="Calibri" pitchFamily="34" charset="0"/>
              </a:rPr>
              <a:t>        def __init__(self, master) :</a:t>
            </a:r>
          </a:p>
          <a:p>
            <a:pPr>
              <a:spcBef>
                <a:spcPts val="200"/>
              </a:spcBef>
            </a:pPr>
            <a:r>
              <a:rPr lang="en-US" dirty="0">
                <a:latin typeface="Calibri" pitchFamily="34" charset="0"/>
              </a:rPr>
              <a:t>	super().__init__(master)</a:t>
            </a:r>
          </a:p>
          <a:p>
            <a:pPr>
              <a:spcBef>
                <a:spcPts val="200"/>
              </a:spcBef>
            </a:pPr>
            <a:r>
              <a:rPr lang="en-US" dirty="0">
                <a:latin typeface="Calibri" pitchFamily="34" charset="0"/>
              </a:rPr>
              <a:t>             	# code to set up the window here. For example: </a:t>
            </a:r>
          </a:p>
          <a:p>
            <a:pPr>
              <a:spcBef>
                <a:spcPts val="200"/>
              </a:spcBef>
            </a:pPr>
            <a:r>
              <a:rPr lang="en-US" dirty="0">
                <a:latin typeface="Calibri" pitchFamily="34" charset="0"/>
              </a:rPr>
              <a:t>	</a:t>
            </a:r>
            <a:r>
              <a:rPr lang="en-US" dirty="0" err="1">
                <a:latin typeface="Calibri" pitchFamily="34" charset="0"/>
              </a:rPr>
              <a:t>self.title</a:t>
            </a:r>
            <a:r>
              <a:rPr lang="en-US" dirty="0">
                <a:latin typeface="Calibri" pitchFamily="34" charset="0"/>
              </a:rPr>
              <a:t>(“sample top level window”)</a:t>
            </a:r>
          </a:p>
          <a:p>
            <a:pPr>
              <a:spcBef>
                <a:spcPts val="200"/>
              </a:spcBef>
            </a:pPr>
            <a:r>
              <a:rPr lang="en-US" dirty="0">
                <a:latin typeface="Calibri" pitchFamily="34" charset="0"/>
              </a:rPr>
              <a:t>	# code to configure widgets here. For example:</a:t>
            </a:r>
          </a:p>
          <a:p>
            <a:pPr>
              <a:spcBef>
                <a:spcPts val="200"/>
              </a:spcBef>
            </a:pPr>
            <a:r>
              <a:rPr lang="en-US" dirty="0">
                <a:latin typeface="Calibri" pitchFamily="34" charset="0"/>
              </a:rPr>
              <a:t>	</a:t>
            </a:r>
            <a:r>
              <a:rPr lang="en-US" dirty="0" err="1">
                <a:latin typeface="Calibri" pitchFamily="34" charset="0"/>
              </a:rPr>
              <a:t>tk.Button</a:t>
            </a:r>
            <a:r>
              <a:rPr lang="en-US" dirty="0">
                <a:latin typeface="Calibri" pitchFamily="34" charset="0"/>
              </a:rPr>
              <a:t>(self, text=“Click here”, command=self.method1).grid()</a:t>
            </a:r>
          </a:p>
          <a:p>
            <a:pPr>
              <a:spcBef>
                <a:spcPts val="600"/>
              </a:spcBef>
            </a:pPr>
            <a:r>
              <a:rPr lang="en-US" dirty="0">
                <a:latin typeface="Calibri" pitchFamily="34" charset="0"/>
              </a:rPr>
              <a:t>        # other methods here. For example:</a:t>
            </a:r>
          </a:p>
          <a:p>
            <a:pPr>
              <a:spcBef>
                <a:spcPts val="200"/>
              </a:spcBef>
            </a:pPr>
            <a:r>
              <a:rPr lang="en-US" dirty="0">
                <a:latin typeface="Calibri" pitchFamily="34" charset="0"/>
              </a:rPr>
              <a:t>        def method1(self) :</a:t>
            </a:r>
          </a:p>
          <a:p>
            <a:pPr>
              <a:spcBef>
                <a:spcPts val="200"/>
              </a:spcBef>
            </a:pPr>
            <a:r>
              <a:rPr lang="en-US" dirty="0">
                <a:latin typeface="Calibri" pitchFamily="34" charset="0"/>
              </a:rPr>
              <a:t>	print(“Clicked!”)</a:t>
            </a:r>
          </a:p>
        </p:txBody>
      </p:sp>
      <p:sp>
        <p:nvSpPr>
          <p:cNvPr id="6" name="Date Placeholder 5"/>
          <p:cNvSpPr>
            <a:spLocks noGrp="1"/>
          </p:cNvSpPr>
          <p:nvPr>
            <p:ph type="dt" sz="half" idx="10"/>
          </p:nvPr>
        </p:nvSpPr>
        <p:spPr/>
        <p:txBody>
          <a:bodyPr/>
          <a:lstStyle/>
          <a:p>
            <a:pPr>
              <a:defRPr/>
            </a:pPr>
            <a:r>
              <a:rPr lang="en-US"/>
              <a:t>© 2021 C. Nguyen </a:t>
            </a:r>
          </a:p>
        </p:txBody>
      </p:sp>
      <p:sp>
        <p:nvSpPr>
          <p:cNvPr id="8" name="TextBox 7"/>
          <p:cNvSpPr txBox="1"/>
          <p:nvPr/>
        </p:nvSpPr>
        <p:spPr>
          <a:xfrm>
            <a:off x="914400" y="4953000"/>
            <a:ext cx="7543800" cy="1277273"/>
          </a:xfrm>
          <a:prstGeom prst="rect">
            <a:avLst/>
          </a:prstGeom>
          <a:solidFill>
            <a:schemeClr val="bg1">
              <a:lumMod val="85000"/>
            </a:schemeClr>
          </a:solidFill>
        </p:spPr>
        <p:txBody>
          <a:bodyPr wrap="square" rtlCol="0">
            <a:spAutoFit/>
          </a:bodyPr>
          <a:lstStyle/>
          <a:p>
            <a:pPr>
              <a:spcBef>
                <a:spcPts val="600"/>
              </a:spcBef>
            </a:pPr>
            <a:r>
              <a:rPr lang="en-US" dirty="0">
                <a:latin typeface="Calibri" pitchFamily="34" charset="0"/>
              </a:rPr>
              <a:t>class </a:t>
            </a:r>
            <a:r>
              <a:rPr lang="en-US" dirty="0" err="1">
                <a:latin typeface="Calibri" pitchFamily="34" charset="0"/>
              </a:rPr>
              <a:t>myWin</a:t>
            </a:r>
            <a:r>
              <a:rPr lang="en-US" dirty="0">
                <a:latin typeface="Calibri" pitchFamily="34" charset="0"/>
              </a:rPr>
              <a:t>(</a:t>
            </a:r>
            <a:r>
              <a:rPr lang="en-US" dirty="0" err="1">
                <a:latin typeface="Calibri" pitchFamily="34" charset="0"/>
              </a:rPr>
              <a:t>tk.Tk</a:t>
            </a:r>
            <a:r>
              <a:rPr lang="en-US" dirty="0">
                <a:latin typeface="Calibri" pitchFamily="34" charset="0"/>
              </a:rPr>
              <a:t>) :</a:t>
            </a:r>
            <a:r>
              <a:rPr lang="en-US" dirty="0">
                <a:solidFill>
                  <a:srgbClr val="0070C0"/>
                </a:solidFill>
                <a:latin typeface="Calibri" pitchFamily="34" charset="0"/>
              </a:rPr>
              <a:t>	</a:t>
            </a:r>
            <a:r>
              <a:rPr lang="en-US" dirty="0">
                <a:latin typeface="Calibri" pitchFamily="34" charset="0"/>
              </a:rPr>
              <a:t>         # inherit from </a:t>
            </a:r>
            <a:r>
              <a:rPr lang="en-US" dirty="0" err="1">
                <a:latin typeface="Calibri" pitchFamily="34" charset="0"/>
              </a:rPr>
              <a:t>tkinter</a:t>
            </a:r>
            <a:r>
              <a:rPr lang="en-US" dirty="0">
                <a:latin typeface="Calibri" pitchFamily="34" charset="0"/>
              </a:rPr>
              <a:t> </a:t>
            </a:r>
            <a:r>
              <a:rPr lang="en-US" dirty="0" err="1">
                <a:latin typeface="Calibri" pitchFamily="34" charset="0"/>
              </a:rPr>
              <a:t>Tk</a:t>
            </a:r>
            <a:r>
              <a:rPr lang="en-US" dirty="0">
                <a:latin typeface="Calibri" pitchFamily="34" charset="0"/>
              </a:rPr>
              <a:t> class	</a:t>
            </a:r>
          </a:p>
          <a:p>
            <a:pPr>
              <a:spcBef>
                <a:spcPts val="200"/>
              </a:spcBef>
            </a:pPr>
            <a:r>
              <a:rPr lang="en-US" dirty="0">
                <a:latin typeface="Calibri" pitchFamily="34" charset="0"/>
              </a:rPr>
              <a:t>        def __init__(self) :</a:t>
            </a:r>
          </a:p>
          <a:p>
            <a:pPr>
              <a:spcBef>
                <a:spcPts val="200"/>
              </a:spcBef>
            </a:pPr>
            <a:r>
              <a:rPr lang="en-US" dirty="0">
                <a:latin typeface="Calibri" pitchFamily="34" charset="0"/>
              </a:rPr>
              <a:t>	super().__init__()</a:t>
            </a:r>
          </a:p>
          <a:p>
            <a:pPr>
              <a:spcBef>
                <a:spcPts val="200"/>
              </a:spcBef>
            </a:pPr>
            <a:r>
              <a:rPr lang="en-US" dirty="0">
                <a:latin typeface="Calibri" pitchFamily="34" charset="0"/>
              </a:rPr>
              <a:t>             	# the rest code to set up the window here…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Going Further…</a:t>
            </a:r>
          </a:p>
        </p:txBody>
      </p:sp>
      <p:sp>
        <p:nvSpPr>
          <p:cNvPr id="3075" name="Rectangle 3"/>
          <p:cNvSpPr>
            <a:spLocks noGrp="1" noChangeArrowheads="1"/>
          </p:cNvSpPr>
          <p:nvPr>
            <p:ph type="body" idx="1"/>
          </p:nvPr>
        </p:nvSpPr>
        <p:spPr>
          <a:xfrm>
            <a:off x="381000" y="685800"/>
            <a:ext cx="8229600" cy="5715000"/>
          </a:xfrm>
        </p:spPr>
        <p:txBody>
          <a:bodyPr/>
          <a:lstStyle/>
          <a:p>
            <a:pPr eaLnBrk="1" hangingPunct="1"/>
            <a:r>
              <a:rPr lang="en-US" sz="1800" dirty="0"/>
              <a:t>We’ve had a brief introduction to the world of GUI programming.</a:t>
            </a:r>
          </a:p>
          <a:p>
            <a:pPr eaLnBrk="1" hangingPunct="1"/>
            <a:r>
              <a:rPr lang="en-US" sz="1800" dirty="0"/>
              <a:t>More information such as other widgets, different styling of widgets, etc. can be found in the </a:t>
            </a:r>
            <a:r>
              <a:rPr lang="en-US" sz="1800" dirty="0">
                <a:hlinkClick r:id="rId2"/>
              </a:rPr>
              <a:t>New Mexico Tech Computer Center documentation</a:t>
            </a:r>
            <a:r>
              <a:rPr lang="en-US" sz="1800" dirty="0"/>
              <a:t>.</a:t>
            </a:r>
          </a:p>
          <a:p>
            <a:pPr eaLnBrk="1" hangingPunct="1"/>
            <a:r>
              <a:rPr lang="en-US" sz="1800" dirty="0" err="1"/>
              <a:t>tkinter</a:t>
            </a:r>
            <a:r>
              <a:rPr lang="en-US" sz="1800" dirty="0"/>
              <a:t> is the “classic” GUI module for Python but there are also other popular GUI packages that provide even more functionalities. </a:t>
            </a:r>
          </a:p>
          <a:p>
            <a:pPr lvl="1" eaLnBrk="1" hangingPunct="1"/>
            <a:r>
              <a:rPr lang="en-US" sz="1800" dirty="0"/>
              <a:t>Most notable are </a:t>
            </a:r>
            <a:r>
              <a:rPr lang="en-US" sz="1800" dirty="0" err="1">
                <a:hlinkClick r:id="rId3"/>
              </a:rPr>
              <a:t>wxPython</a:t>
            </a:r>
            <a:r>
              <a:rPr lang="en-US" sz="1800" dirty="0"/>
              <a:t> and </a:t>
            </a:r>
            <a:r>
              <a:rPr lang="en-US" sz="1800" dirty="0" err="1">
                <a:hlinkClick r:id="rId4"/>
              </a:rPr>
              <a:t>pyQt</a:t>
            </a:r>
            <a:r>
              <a:rPr lang="en-US" sz="1800" dirty="0"/>
              <a:t>. Both of these are written in C++, which makes it convenient to enhance a feature with our own C++ code.</a:t>
            </a:r>
          </a:p>
          <a:p>
            <a:pPr eaLnBrk="1" hangingPunct="1">
              <a:buNone/>
            </a:pPr>
            <a:endParaRPr lang="en-US" sz="1800" dirty="0"/>
          </a:p>
          <a:p>
            <a:pPr eaLnBrk="1" hangingPunct="1">
              <a:spcBef>
                <a:spcPts val="1200"/>
              </a:spcBef>
              <a:buNone/>
            </a:pPr>
            <a:r>
              <a:rPr lang="en-US" sz="1800" dirty="0"/>
              <a:t>	</a:t>
            </a:r>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algn="ctr" eaLnBrk="1" hangingPunct="1">
              <a:spcBef>
                <a:spcPts val="1200"/>
              </a:spcBef>
              <a:buNone/>
            </a:pPr>
            <a:r>
              <a:rPr lang="en-US" sz="1800" dirty="0"/>
              <a:t>Up next: Web Access</a:t>
            </a:r>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43</a:t>
            </a:fld>
            <a:endParaRPr lang="en-US" dirty="0"/>
          </a:p>
        </p:txBody>
      </p:sp>
      <p:sp>
        <p:nvSpPr>
          <p:cNvPr id="5" name="Date Placeholder 4"/>
          <p:cNvSpPr>
            <a:spLocks noGrp="1"/>
          </p:cNvSpPr>
          <p:nvPr>
            <p:ph type="dt" sz="half" idx="10"/>
          </p:nvPr>
        </p:nvSpPr>
        <p:spPr/>
        <p:txBody>
          <a:bodyPr/>
          <a:lstStyle/>
          <a:p>
            <a:pPr>
              <a:defRPr/>
            </a:pPr>
            <a:r>
              <a:rPr lang="en-US"/>
              <a:t>© 2021 C. Nguyen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Window Title and Background Color</a:t>
            </a:r>
          </a:p>
        </p:txBody>
      </p:sp>
      <p:sp>
        <p:nvSpPr>
          <p:cNvPr id="3075" name="Rectangle 3"/>
          <p:cNvSpPr>
            <a:spLocks noGrp="1" noChangeArrowheads="1"/>
          </p:cNvSpPr>
          <p:nvPr>
            <p:ph type="body" idx="1"/>
          </p:nvPr>
        </p:nvSpPr>
        <p:spPr>
          <a:xfrm>
            <a:off x="457200" y="685800"/>
            <a:ext cx="8153400" cy="5715000"/>
          </a:xfrm>
        </p:spPr>
        <p:txBody>
          <a:bodyPr/>
          <a:lstStyle/>
          <a:p>
            <a:pPr eaLnBrk="1" hangingPunct="1"/>
            <a:r>
              <a:rPr lang="en-US" sz="1800" dirty="0"/>
              <a:t>When a window is first created, it is empty.</a:t>
            </a:r>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buNone/>
            </a:pPr>
            <a:endParaRPr lang="en-US" sz="1800" dirty="0"/>
          </a:p>
          <a:p>
            <a:pPr eaLnBrk="1" hangingPunct="1"/>
            <a:r>
              <a:rPr lang="en-US" sz="1800" dirty="0"/>
              <a:t>This example window runs on a Windows system so it has the look of a Windows application. </a:t>
            </a:r>
          </a:p>
          <a:p>
            <a:pPr lvl="1" eaLnBrk="1" hangingPunct="1">
              <a:spcBef>
                <a:spcPts val="0"/>
              </a:spcBef>
            </a:pPr>
            <a:r>
              <a:rPr lang="en-US" sz="1800" dirty="0"/>
              <a:t>The </a:t>
            </a:r>
            <a:r>
              <a:rPr lang="en-US" sz="1800" dirty="0" err="1"/>
              <a:t>Tk</a:t>
            </a:r>
            <a:r>
              <a:rPr lang="en-US" sz="1800" dirty="0"/>
              <a:t> object works with the system window manager so that the icons to minimize, maximize and close the window are already present. </a:t>
            </a:r>
          </a:p>
          <a:p>
            <a:pPr eaLnBrk="1" hangingPunct="1"/>
            <a:r>
              <a:rPr lang="en-US" sz="1800" dirty="0"/>
              <a:t>The default title for the main window is </a:t>
            </a:r>
            <a:r>
              <a:rPr lang="en-US" sz="1800" dirty="0" err="1"/>
              <a:t>tk</a:t>
            </a:r>
            <a:r>
              <a:rPr lang="en-US" sz="1800" dirty="0"/>
              <a:t>, which is the module name.</a:t>
            </a:r>
          </a:p>
          <a:p>
            <a:pPr eaLnBrk="1" hangingPunct="1"/>
            <a:r>
              <a:rPr lang="en-US" sz="1800" dirty="0"/>
              <a:t>To change the title, use the </a:t>
            </a:r>
            <a:r>
              <a:rPr lang="en-US" sz="1800" dirty="0">
                <a:solidFill>
                  <a:srgbClr val="0070C0"/>
                </a:solidFill>
              </a:rPr>
              <a:t>title</a:t>
            </a:r>
            <a:r>
              <a:rPr lang="en-US" sz="1800" dirty="0"/>
              <a:t> method:</a:t>
            </a:r>
          </a:p>
          <a:p>
            <a:pPr eaLnBrk="1" hangingPunct="1">
              <a:spcBef>
                <a:spcPts val="1200"/>
              </a:spcBef>
            </a:pPr>
            <a:r>
              <a:rPr lang="en-US" sz="1800" dirty="0"/>
              <a:t>To change the background color of the window, use the </a:t>
            </a:r>
            <a:r>
              <a:rPr lang="en-US" sz="1800" dirty="0" err="1">
                <a:solidFill>
                  <a:srgbClr val="0070C0"/>
                </a:solidFill>
              </a:rPr>
              <a:t>bg</a:t>
            </a:r>
            <a:r>
              <a:rPr lang="en-US" sz="1800" dirty="0"/>
              <a:t> argument of the </a:t>
            </a:r>
            <a:r>
              <a:rPr lang="en-US" sz="1800" dirty="0">
                <a:solidFill>
                  <a:srgbClr val="0070C0"/>
                </a:solidFill>
              </a:rPr>
              <a:t>configure</a:t>
            </a:r>
            <a:r>
              <a:rPr lang="en-US" sz="1800" dirty="0"/>
              <a:t> method:</a:t>
            </a:r>
          </a:p>
          <a:p>
            <a:pPr eaLnBrk="1" hangingPunct="1">
              <a:spcBef>
                <a:spcPts val="1200"/>
              </a:spcBef>
            </a:pPr>
            <a:r>
              <a:rPr lang="en-US" sz="1800" dirty="0"/>
              <a:t>Some common </a:t>
            </a:r>
            <a:r>
              <a:rPr lang="en-US" sz="1800" dirty="0" err="1"/>
              <a:t>Tk</a:t>
            </a:r>
            <a:r>
              <a:rPr lang="en-US" sz="1800" dirty="0"/>
              <a:t> colors: black, blue, cyan, gold, gray, green, magenta, maroon, orange, pink, purple, red, tan, white.</a:t>
            </a:r>
          </a:p>
          <a:p>
            <a:pPr eaLnBrk="1" hangingPunct="1">
              <a:spcBef>
                <a:spcPts val="432"/>
              </a:spcBef>
            </a:pPr>
            <a:r>
              <a:rPr lang="en-US" sz="1800" dirty="0"/>
              <a:t>Or see this complete </a:t>
            </a:r>
            <a:r>
              <a:rPr lang="en-US" sz="1800" dirty="0">
                <a:hlinkClick r:id="rId2"/>
              </a:rPr>
              <a:t>list of colors</a:t>
            </a: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5</a:t>
            </a:fld>
            <a:endParaRPr lang="en-US" dirty="0"/>
          </a:p>
        </p:txBody>
      </p:sp>
      <p:sp>
        <p:nvSpPr>
          <p:cNvPr id="6" name="TextBox 5"/>
          <p:cNvSpPr txBox="1"/>
          <p:nvPr/>
        </p:nvSpPr>
        <p:spPr>
          <a:xfrm>
            <a:off x="5029200" y="4191000"/>
            <a:ext cx="3211135" cy="369332"/>
          </a:xfrm>
          <a:prstGeom prst="rect">
            <a:avLst/>
          </a:prstGeom>
          <a:solidFill>
            <a:schemeClr val="bg1">
              <a:lumMod val="85000"/>
            </a:schemeClr>
          </a:solidFill>
        </p:spPr>
        <p:txBody>
          <a:bodyPr wrap="none" rtlCol="0">
            <a:spAutoFit/>
          </a:bodyPr>
          <a:lstStyle/>
          <a:p>
            <a:r>
              <a:rPr lang="en-US" dirty="0">
                <a:solidFill>
                  <a:srgbClr val="0070C0"/>
                </a:solidFill>
                <a:latin typeface="Calibri" pitchFamily="34" charset="0"/>
              </a:rPr>
              <a:t>title(</a:t>
            </a:r>
            <a:r>
              <a:rPr lang="en-US" dirty="0">
                <a:latin typeface="Calibri" pitchFamily="34" charset="0"/>
              </a:rPr>
              <a:t>‘string for title of window’</a:t>
            </a:r>
            <a:r>
              <a:rPr lang="en-US" dirty="0">
                <a:solidFill>
                  <a:srgbClr val="0070C0"/>
                </a:solidFill>
                <a:latin typeface="Calibri" pitchFamily="34" charset="0"/>
              </a:rPr>
              <a:t>)</a:t>
            </a:r>
          </a:p>
        </p:txBody>
      </p:sp>
      <p:grpSp>
        <p:nvGrpSpPr>
          <p:cNvPr id="24" name="Group 23"/>
          <p:cNvGrpSpPr/>
          <p:nvPr/>
        </p:nvGrpSpPr>
        <p:grpSpPr>
          <a:xfrm>
            <a:off x="2362200" y="914400"/>
            <a:ext cx="5177079" cy="1687833"/>
            <a:chOff x="2137411" y="990600"/>
            <a:chExt cx="5435960" cy="2254742"/>
          </a:xfrm>
        </p:grpSpPr>
        <p:sp>
          <p:nvSpPr>
            <p:cNvPr id="12" name="TextBox 11"/>
            <p:cNvSpPr txBox="1"/>
            <p:nvPr/>
          </p:nvSpPr>
          <p:spPr>
            <a:xfrm>
              <a:off x="5562600" y="990600"/>
              <a:ext cx="2010771" cy="760428"/>
            </a:xfrm>
            <a:prstGeom prst="rect">
              <a:avLst/>
            </a:prstGeom>
            <a:noFill/>
          </p:spPr>
          <p:txBody>
            <a:bodyPr wrap="none" rtlCol="0">
              <a:spAutoFit/>
            </a:bodyPr>
            <a:lstStyle/>
            <a:p>
              <a:r>
                <a:rPr lang="en-US" dirty="0">
                  <a:latin typeface="Calibri" pitchFamily="34" charset="0"/>
                </a:rPr>
                <a:t>main window on a</a:t>
              </a:r>
            </a:p>
            <a:p>
              <a:r>
                <a:rPr lang="en-US" dirty="0">
                  <a:latin typeface="Calibri" pitchFamily="34" charset="0"/>
                </a:rPr>
                <a:t>Windows system</a:t>
              </a:r>
            </a:p>
          </p:txBody>
        </p:sp>
        <p:grpSp>
          <p:nvGrpSpPr>
            <p:cNvPr id="20" name="Group 19"/>
            <p:cNvGrpSpPr/>
            <p:nvPr/>
          </p:nvGrpSpPr>
          <p:grpSpPr>
            <a:xfrm>
              <a:off x="2137411" y="1219200"/>
              <a:ext cx="3425189" cy="2026142"/>
              <a:chOff x="2975611" y="1295400"/>
              <a:chExt cx="3425189" cy="2026142"/>
            </a:xfrm>
          </p:grpSpPr>
          <p:pic>
            <p:nvPicPr>
              <p:cNvPr id="11" name="Picture 10" descr="Capture1.PNG"/>
              <p:cNvPicPr>
                <a:picLocks noChangeAspect="1"/>
              </p:cNvPicPr>
              <p:nvPr/>
            </p:nvPicPr>
            <p:blipFill>
              <a:blip r:embed="rId3" cstate="print"/>
              <a:stretch>
                <a:fillRect/>
              </a:stretch>
            </p:blipFill>
            <p:spPr>
              <a:xfrm>
                <a:off x="3657600" y="1295400"/>
                <a:ext cx="2333644" cy="2026142"/>
              </a:xfrm>
              <a:prstGeom prst="rect">
                <a:avLst/>
              </a:prstGeom>
            </p:spPr>
          </p:pic>
          <p:cxnSp>
            <p:nvCxnSpPr>
              <p:cNvPr id="14" name="Straight Arrow Connector 13"/>
              <p:cNvCxnSpPr/>
              <p:nvPr/>
            </p:nvCxnSpPr>
            <p:spPr>
              <a:xfrm flipH="1">
                <a:off x="6096000" y="1447800"/>
                <a:ext cx="304800" cy="1524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75611" y="1887116"/>
                <a:ext cx="587760" cy="434530"/>
              </a:xfrm>
              <a:prstGeom prst="rect">
                <a:avLst/>
              </a:prstGeom>
              <a:noFill/>
            </p:spPr>
            <p:txBody>
              <a:bodyPr wrap="none" rtlCol="0">
                <a:spAutoFit/>
              </a:bodyPr>
              <a:lstStyle/>
              <a:p>
                <a:r>
                  <a:rPr lang="en-US" dirty="0">
                    <a:latin typeface="Calibri" pitchFamily="34" charset="0"/>
                  </a:rPr>
                  <a:t>title</a:t>
                </a:r>
              </a:p>
            </p:txBody>
          </p:sp>
          <p:cxnSp>
            <p:nvCxnSpPr>
              <p:cNvPr id="17" name="Straight Arrow Connector 16"/>
              <p:cNvCxnSpPr>
                <a:stCxn id="15" idx="3"/>
              </p:cNvCxnSpPr>
              <p:nvPr/>
            </p:nvCxnSpPr>
            <p:spPr>
              <a:xfrm flipV="1">
                <a:off x="3563371" y="1447800"/>
                <a:ext cx="1084828" cy="65658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3048000" y="4876800"/>
            <a:ext cx="2250296" cy="369332"/>
          </a:xfrm>
          <a:prstGeom prst="rect">
            <a:avLst/>
          </a:prstGeom>
          <a:solidFill>
            <a:schemeClr val="bg1">
              <a:lumMod val="85000"/>
            </a:schemeClr>
          </a:solidFill>
        </p:spPr>
        <p:txBody>
          <a:bodyPr wrap="none" rtlCol="0">
            <a:spAutoFit/>
          </a:bodyPr>
          <a:lstStyle/>
          <a:p>
            <a:r>
              <a:rPr lang="en-US" dirty="0">
                <a:solidFill>
                  <a:srgbClr val="0070C0"/>
                </a:solidFill>
                <a:latin typeface="Calibri" pitchFamily="34" charset="0"/>
              </a:rPr>
              <a:t>configure(</a:t>
            </a:r>
            <a:r>
              <a:rPr lang="en-US" dirty="0" err="1">
                <a:solidFill>
                  <a:srgbClr val="0070C0"/>
                </a:solidFill>
                <a:latin typeface="Calibri" pitchFamily="34" charset="0"/>
              </a:rPr>
              <a:t>bg</a:t>
            </a:r>
            <a:r>
              <a:rPr lang="en-US" dirty="0">
                <a:solidFill>
                  <a:srgbClr val="0070C0"/>
                </a:solidFill>
                <a:latin typeface="Calibri" pitchFamily="34" charset="0"/>
              </a:rPr>
              <a:t> = </a:t>
            </a:r>
            <a:r>
              <a:rPr lang="en-US" dirty="0">
                <a:latin typeface="Calibri" pitchFamily="34" charset="0"/>
              </a:rPr>
              <a:t>‘color’</a:t>
            </a:r>
            <a:r>
              <a:rPr lang="en-US" dirty="0">
                <a:solidFill>
                  <a:srgbClr val="0070C0"/>
                </a:solidFill>
                <a:latin typeface="Calibri" pitchFamily="34" charset="0"/>
              </a:rPr>
              <a:t>)</a:t>
            </a:r>
            <a:endParaRPr lang="en-US" dirty="0">
              <a:latin typeface="Calibri" pitchFamily="34" charset="0"/>
            </a:endParaRPr>
          </a:p>
        </p:txBody>
      </p:sp>
      <p:sp>
        <p:nvSpPr>
          <p:cNvPr id="16" name="Date Placeholder 15"/>
          <p:cNvSpPr>
            <a:spLocks noGrp="1"/>
          </p:cNvSpPr>
          <p:nvPr>
            <p:ph type="dt" sz="half" idx="10"/>
          </p:nvPr>
        </p:nvSpPr>
        <p:spPr/>
        <p:txBody>
          <a:bodyPr/>
          <a:lstStyle/>
          <a:p>
            <a:pPr>
              <a:defRPr/>
            </a:pPr>
            <a:r>
              <a:rPr lang="en-US"/>
              <a:t>© 2021 C. Nguyen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Window Size</a:t>
            </a:r>
          </a:p>
        </p:txBody>
      </p:sp>
      <p:sp>
        <p:nvSpPr>
          <p:cNvPr id="3075" name="Rectangle 3"/>
          <p:cNvSpPr>
            <a:spLocks noGrp="1" noChangeArrowheads="1"/>
          </p:cNvSpPr>
          <p:nvPr>
            <p:ph type="body" idx="1"/>
          </p:nvPr>
        </p:nvSpPr>
        <p:spPr>
          <a:xfrm>
            <a:off x="457200" y="609600"/>
            <a:ext cx="8153400" cy="5791200"/>
          </a:xfrm>
        </p:spPr>
        <p:txBody>
          <a:bodyPr/>
          <a:lstStyle/>
          <a:p>
            <a:pPr eaLnBrk="1" hangingPunct="1"/>
            <a:r>
              <a:rPr lang="en-US" sz="1800" dirty="0"/>
              <a:t>By default the window appears at a default minimum size.</a:t>
            </a:r>
          </a:p>
          <a:p>
            <a:pPr eaLnBrk="1" hangingPunct="1"/>
            <a:r>
              <a:rPr lang="en-US" sz="1800" dirty="0"/>
              <a:t>To change the minimum size to a larger dimension, use the method </a:t>
            </a:r>
            <a:r>
              <a:rPr lang="en-US" sz="1800" dirty="0" err="1">
                <a:solidFill>
                  <a:srgbClr val="0070C0"/>
                </a:solidFill>
              </a:rPr>
              <a:t>minsize</a:t>
            </a:r>
            <a:endParaRPr lang="en-US" sz="1800" dirty="0">
              <a:solidFill>
                <a:srgbClr val="0070C0"/>
              </a:solidFill>
            </a:endParaRPr>
          </a:p>
          <a:p>
            <a:pPr eaLnBrk="1" hangingPunct="1">
              <a:spcBef>
                <a:spcPts val="1200"/>
              </a:spcBef>
              <a:buNone/>
            </a:pPr>
            <a:r>
              <a:rPr lang="en-US" sz="1800" dirty="0"/>
              <a:t>	where width and height are integers, in pixels.</a:t>
            </a:r>
          </a:p>
          <a:p>
            <a:pPr eaLnBrk="1" hangingPunct="1">
              <a:spcBef>
                <a:spcPts val="432"/>
              </a:spcBef>
            </a:pPr>
            <a:r>
              <a:rPr lang="en-US" sz="1800" dirty="0"/>
              <a:t>By default the window can be resized in both the horizontal and vertical directions.</a:t>
            </a:r>
          </a:p>
          <a:p>
            <a:pPr eaLnBrk="1" hangingPunct="1">
              <a:spcBef>
                <a:spcPts val="432"/>
              </a:spcBef>
            </a:pPr>
            <a:r>
              <a:rPr lang="en-US" sz="1800" dirty="0"/>
              <a:t>To change how the window can be resized, use the </a:t>
            </a:r>
            <a:r>
              <a:rPr lang="en-US" sz="1800" dirty="0">
                <a:solidFill>
                  <a:srgbClr val="0070C0"/>
                </a:solidFill>
              </a:rPr>
              <a:t>resizable</a:t>
            </a:r>
            <a:r>
              <a:rPr lang="en-US" sz="1800" dirty="0"/>
              <a:t> method:</a:t>
            </a:r>
          </a:p>
          <a:p>
            <a:pPr eaLnBrk="1" hangingPunct="1">
              <a:lnSpc>
                <a:spcPct val="80000"/>
              </a:lnSpc>
              <a:buNone/>
            </a:pPr>
            <a:endParaRPr lang="en-US" sz="1800" dirty="0"/>
          </a:p>
          <a:p>
            <a:pPr eaLnBrk="1" hangingPunct="1">
              <a:lnSpc>
                <a:spcPct val="80000"/>
              </a:lnSpc>
              <a:spcBef>
                <a:spcPts val="1200"/>
              </a:spcBef>
              <a:buNone/>
            </a:pPr>
            <a:r>
              <a:rPr lang="en-US" sz="1800" dirty="0"/>
              <a:t>	where the </a:t>
            </a:r>
            <a:r>
              <a:rPr lang="en-US" sz="1800" dirty="0" err="1"/>
              <a:t>boolean</a:t>
            </a:r>
            <a:r>
              <a:rPr lang="en-US" sz="1800" dirty="0"/>
              <a:t> value True means resizable, False means not resizable.</a:t>
            </a:r>
          </a:p>
          <a:p>
            <a:pPr eaLnBrk="1" hangingPunct="1">
              <a:spcBef>
                <a:spcPts val="800"/>
              </a:spcBef>
            </a:pPr>
            <a:r>
              <a:rPr lang="en-US" sz="1800" dirty="0"/>
              <a:t>To change the maximum size that the window can be resized, use the method </a:t>
            </a:r>
            <a:r>
              <a:rPr lang="en-US" sz="1800" dirty="0" err="1">
                <a:solidFill>
                  <a:srgbClr val="0070C0"/>
                </a:solidFill>
              </a:rPr>
              <a:t>maxsize</a:t>
            </a:r>
            <a:endParaRPr lang="en-US" sz="1800" dirty="0">
              <a:solidFill>
                <a:srgbClr val="0070C0"/>
              </a:solidFill>
            </a:endParaRPr>
          </a:p>
          <a:p>
            <a:pPr eaLnBrk="1" hangingPunct="1">
              <a:spcBef>
                <a:spcPts val="1800"/>
              </a:spcBef>
            </a:pPr>
            <a:r>
              <a:rPr lang="en-US" sz="1800" dirty="0"/>
              <a:t>To set the size and location of the window:	</a:t>
            </a:r>
          </a:p>
          <a:p>
            <a:pPr eaLnBrk="1" hangingPunct="1">
              <a:spcBef>
                <a:spcPts val="600"/>
              </a:spcBef>
              <a:buNone/>
            </a:pPr>
            <a:r>
              <a:rPr lang="en-US" sz="1800" dirty="0"/>
              <a:t>						or</a:t>
            </a:r>
          </a:p>
          <a:p>
            <a:pPr marL="822960" lvl="1" eaLnBrk="1" hangingPunct="1">
              <a:spcBef>
                <a:spcPts val="600"/>
              </a:spcBef>
            </a:pPr>
            <a:r>
              <a:rPr lang="en-US" sz="1800" dirty="0" err="1"/>
              <a:t>width</a:t>
            </a:r>
            <a:r>
              <a:rPr lang="en-US" sz="1800" dirty="0" err="1">
                <a:solidFill>
                  <a:srgbClr val="0070C0"/>
                </a:solidFill>
              </a:rPr>
              <a:t>x</a:t>
            </a:r>
            <a:r>
              <a:rPr lang="en-US" sz="1800" dirty="0" err="1"/>
              <a:t>height</a:t>
            </a:r>
            <a:r>
              <a:rPr lang="en-US" sz="1800" dirty="0"/>
              <a:t> are the dimensions of the window, in pixels.</a:t>
            </a:r>
          </a:p>
          <a:p>
            <a:pPr marL="822960" lvl="1" eaLnBrk="1" hangingPunct="1">
              <a:spcBef>
                <a:spcPts val="0"/>
              </a:spcBef>
            </a:pPr>
            <a:r>
              <a:rPr lang="en-US" sz="1800" dirty="0" err="1"/>
              <a:t>xStart</a:t>
            </a:r>
            <a:r>
              <a:rPr lang="en-US" sz="1800" dirty="0" err="1">
                <a:solidFill>
                  <a:srgbClr val="0070C0"/>
                </a:solidFill>
              </a:rPr>
              <a:t>+</a:t>
            </a:r>
            <a:r>
              <a:rPr lang="en-US" sz="1800" dirty="0" err="1"/>
              <a:t>yStart</a:t>
            </a:r>
            <a:r>
              <a:rPr lang="en-US" sz="1800" dirty="0"/>
              <a:t> (in pixels) are the (</a:t>
            </a:r>
            <a:r>
              <a:rPr lang="en-US" sz="1800" dirty="0" err="1"/>
              <a:t>x,y</a:t>
            </a:r>
            <a:r>
              <a:rPr lang="en-US" sz="1800" dirty="0"/>
              <a:t>) coordinates of the upper left corner of the window. (0,0) is the upper left corner of the screen.</a:t>
            </a:r>
          </a:p>
          <a:p>
            <a:pPr marL="822960" lvl="1" eaLnBrk="1" hangingPunct="1">
              <a:spcBef>
                <a:spcPts val="0"/>
              </a:spcBef>
            </a:pPr>
            <a:r>
              <a:rPr lang="en-US" sz="1800" dirty="0"/>
              <a:t>The entire input argument is a string containing no space.</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6</a:t>
            </a:fld>
            <a:endParaRPr lang="en-US" dirty="0"/>
          </a:p>
        </p:txBody>
      </p:sp>
      <p:sp>
        <p:nvSpPr>
          <p:cNvPr id="6" name="TextBox 5"/>
          <p:cNvSpPr txBox="1"/>
          <p:nvPr/>
        </p:nvSpPr>
        <p:spPr>
          <a:xfrm>
            <a:off x="3429000" y="1295400"/>
            <a:ext cx="2274084" cy="369332"/>
          </a:xfrm>
          <a:prstGeom prst="rect">
            <a:avLst/>
          </a:prstGeom>
          <a:solidFill>
            <a:schemeClr val="bg1">
              <a:lumMod val="85000"/>
            </a:schemeClr>
          </a:solidFill>
        </p:spPr>
        <p:txBody>
          <a:bodyPr wrap="none" rtlCol="0">
            <a:spAutoFit/>
          </a:bodyPr>
          <a:lstStyle/>
          <a:p>
            <a:r>
              <a:rPr lang="en-US" dirty="0" err="1">
                <a:solidFill>
                  <a:srgbClr val="0070C0"/>
                </a:solidFill>
                <a:latin typeface="Calibri" pitchFamily="34" charset="0"/>
              </a:rPr>
              <a:t>minsize</a:t>
            </a:r>
            <a:r>
              <a:rPr lang="en-US" dirty="0">
                <a:solidFill>
                  <a:srgbClr val="0070C0"/>
                </a:solidFill>
                <a:latin typeface="Calibri" pitchFamily="34" charset="0"/>
              </a:rPr>
              <a:t>(</a:t>
            </a:r>
            <a:r>
              <a:rPr lang="en-US" dirty="0">
                <a:latin typeface="Calibri" pitchFamily="34" charset="0"/>
              </a:rPr>
              <a:t>width, height</a:t>
            </a:r>
            <a:r>
              <a:rPr lang="en-US" dirty="0">
                <a:solidFill>
                  <a:srgbClr val="0070C0"/>
                </a:solidFill>
                <a:latin typeface="Calibri" pitchFamily="34" charset="0"/>
              </a:rPr>
              <a:t>)</a:t>
            </a:r>
          </a:p>
        </p:txBody>
      </p:sp>
      <p:sp>
        <p:nvSpPr>
          <p:cNvPr id="13" name="TextBox 12"/>
          <p:cNvSpPr txBox="1"/>
          <p:nvPr/>
        </p:nvSpPr>
        <p:spPr>
          <a:xfrm>
            <a:off x="2362200" y="2895600"/>
            <a:ext cx="4652043" cy="369332"/>
          </a:xfrm>
          <a:prstGeom prst="rect">
            <a:avLst/>
          </a:prstGeom>
          <a:solidFill>
            <a:schemeClr val="bg1">
              <a:lumMod val="85000"/>
            </a:schemeClr>
          </a:solidFill>
        </p:spPr>
        <p:txBody>
          <a:bodyPr wrap="none" rtlCol="0">
            <a:spAutoFit/>
          </a:bodyPr>
          <a:lstStyle/>
          <a:p>
            <a:r>
              <a:rPr lang="en-US" dirty="0">
                <a:solidFill>
                  <a:srgbClr val="0070C0"/>
                </a:solidFill>
                <a:latin typeface="Calibri" pitchFamily="34" charset="0"/>
              </a:rPr>
              <a:t>resizable(</a:t>
            </a:r>
            <a:r>
              <a:rPr lang="en-US" dirty="0" err="1">
                <a:latin typeface="Calibri" pitchFamily="34" charset="0"/>
              </a:rPr>
              <a:t>horizontal_boolean</a:t>
            </a:r>
            <a:r>
              <a:rPr lang="en-US" dirty="0">
                <a:solidFill>
                  <a:srgbClr val="0070C0"/>
                </a:solidFill>
                <a:latin typeface="Calibri" pitchFamily="34" charset="0"/>
              </a:rPr>
              <a:t>,</a:t>
            </a:r>
            <a:r>
              <a:rPr lang="en-US" dirty="0">
                <a:latin typeface="Calibri" pitchFamily="34" charset="0"/>
              </a:rPr>
              <a:t> </a:t>
            </a:r>
            <a:r>
              <a:rPr lang="en-US" dirty="0" err="1">
                <a:latin typeface="Calibri" pitchFamily="34" charset="0"/>
              </a:rPr>
              <a:t>vertical_boolean</a:t>
            </a:r>
            <a:r>
              <a:rPr lang="en-US" dirty="0">
                <a:solidFill>
                  <a:srgbClr val="0070C0"/>
                </a:solidFill>
                <a:latin typeface="Calibri" pitchFamily="34" charset="0"/>
              </a:rPr>
              <a:t>)</a:t>
            </a:r>
            <a:endParaRPr lang="en-US" dirty="0">
              <a:latin typeface="Calibri" pitchFamily="34" charset="0"/>
            </a:endParaRPr>
          </a:p>
        </p:txBody>
      </p:sp>
      <p:sp>
        <p:nvSpPr>
          <p:cNvPr id="18" name="TextBox 17"/>
          <p:cNvSpPr txBox="1"/>
          <p:nvPr/>
        </p:nvSpPr>
        <p:spPr>
          <a:xfrm>
            <a:off x="3429000" y="3962400"/>
            <a:ext cx="2305888" cy="369332"/>
          </a:xfrm>
          <a:prstGeom prst="rect">
            <a:avLst/>
          </a:prstGeom>
          <a:solidFill>
            <a:schemeClr val="bg1">
              <a:lumMod val="85000"/>
            </a:schemeClr>
          </a:solidFill>
        </p:spPr>
        <p:txBody>
          <a:bodyPr wrap="none" rtlCol="0">
            <a:spAutoFit/>
          </a:bodyPr>
          <a:lstStyle/>
          <a:p>
            <a:r>
              <a:rPr lang="en-US" dirty="0" err="1">
                <a:solidFill>
                  <a:srgbClr val="0070C0"/>
                </a:solidFill>
                <a:latin typeface="Calibri" pitchFamily="34" charset="0"/>
              </a:rPr>
              <a:t>maxsize</a:t>
            </a:r>
            <a:r>
              <a:rPr lang="en-US" dirty="0">
                <a:solidFill>
                  <a:srgbClr val="0070C0"/>
                </a:solidFill>
                <a:latin typeface="Calibri" pitchFamily="34" charset="0"/>
              </a:rPr>
              <a:t>(</a:t>
            </a:r>
            <a:r>
              <a:rPr lang="en-US" dirty="0">
                <a:latin typeface="Calibri" pitchFamily="34" charset="0"/>
              </a:rPr>
              <a:t>width, height</a:t>
            </a:r>
            <a:r>
              <a:rPr lang="en-US" dirty="0">
                <a:solidFill>
                  <a:srgbClr val="0070C0"/>
                </a:solidFill>
                <a:latin typeface="Calibri" pitchFamily="34" charset="0"/>
              </a:rPr>
              <a:t>)</a:t>
            </a:r>
          </a:p>
        </p:txBody>
      </p:sp>
      <p:sp>
        <p:nvSpPr>
          <p:cNvPr id="19" name="TextBox 18"/>
          <p:cNvSpPr txBox="1"/>
          <p:nvPr/>
        </p:nvSpPr>
        <p:spPr>
          <a:xfrm>
            <a:off x="838201" y="4724400"/>
            <a:ext cx="4038600" cy="369332"/>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geometry(“</a:t>
            </a:r>
            <a:r>
              <a:rPr lang="en-US" dirty="0" err="1">
                <a:latin typeface="Calibri" pitchFamily="34" charset="0"/>
              </a:rPr>
              <a:t>width</a:t>
            </a:r>
            <a:r>
              <a:rPr lang="en-US" dirty="0" err="1">
                <a:solidFill>
                  <a:srgbClr val="0070C0"/>
                </a:solidFill>
                <a:latin typeface="Calibri" pitchFamily="34" charset="0"/>
              </a:rPr>
              <a:t>x</a:t>
            </a:r>
            <a:r>
              <a:rPr lang="en-US" dirty="0" err="1">
                <a:latin typeface="Calibri" pitchFamily="34" charset="0"/>
              </a:rPr>
              <a:t>height</a:t>
            </a:r>
            <a:r>
              <a:rPr lang="en-US" dirty="0" err="1">
                <a:solidFill>
                  <a:srgbClr val="0070C0"/>
                </a:solidFill>
                <a:latin typeface="Calibri" pitchFamily="34" charset="0"/>
              </a:rPr>
              <a:t>+</a:t>
            </a:r>
            <a:r>
              <a:rPr lang="en-US" dirty="0" err="1">
                <a:latin typeface="Calibri" pitchFamily="34" charset="0"/>
              </a:rPr>
              <a:t>xStart</a:t>
            </a:r>
            <a:r>
              <a:rPr lang="en-US" dirty="0" err="1">
                <a:solidFill>
                  <a:srgbClr val="0070C0"/>
                </a:solidFill>
                <a:latin typeface="Calibri" pitchFamily="34" charset="0"/>
              </a:rPr>
              <a:t>+</a:t>
            </a:r>
            <a:r>
              <a:rPr lang="en-US" dirty="0" err="1">
                <a:latin typeface="Calibri" pitchFamily="34" charset="0"/>
              </a:rPr>
              <a:t>yStart</a:t>
            </a:r>
            <a:r>
              <a:rPr lang="en-US" dirty="0">
                <a:solidFill>
                  <a:srgbClr val="0070C0"/>
                </a:solidFill>
                <a:latin typeface="Calibri" pitchFamily="34" charset="0"/>
              </a:rPr>
              <a:t>”)</a:t>
            </a:r>
          </a:p>
        </p:txBody>
      </p:sp>
      <p:sp>
        <p:nvSpPr>
          <p:cNvPr id="20" name="TextBox 19"/>
          <p:cNvSpPr txBox="1"/>
          <p:nvPr/>
        </p:nvSpPr>
        <p:spPr>
          <a:xfrm>
            <a:off x="5562600" y="4724400"/>
            <a:ext cx="2819400" cy="369332"/>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geometry(“+</a:t>
            </a:r>
            <a:r>
              <a:rPr lang="en-US" dirty="0" err="1">
                <a:latin typeface="Calibri" pitchFamily="34" charset="0"/>
              </a:rPr>
              <a:t>xStart</a:t>
            </a:r>
            <a:r>
              <a:rPr lang="en-US" dirty="0" err="1">
                <a:solidFill>
                  <a:srgbClr val="0070C0"/>
                </a:solidFill>
                <a:latin typeface="Calibri" pitchFamily="34" charset="0"/>
              </a:rPr>
              <a:t>+</a:t>
            </a:r>
            <a:r>
              <a:rPr lang="en-US" dirty="0" err="1">
                <a:latin typeface="Calibri" pitchFamily="34" charset="0"/>
              </a:rPr>
              <a:t>yStart</a:t>
            </a:r>
            <a:r>
              <a:rPr lang="en-US" dirty="0">
                <a:solidFill>
                  <a:srgbClr val="0070C0"/>
                </a:solidFill>
                <a:latin typeface="Calibri" pitchFamily="34" charset="0"/>
              </a:rPr>
              <a:t>”)</a:t>
            </a:r>
          </a:p>
        </p:txBody>
      </p:sp>
      <p:sp>
        <p:nvSpPr>
          <p:cNvPr id="10" name="Date Placeholder 9"/>
          <p:cNvSpPr>
            <a:spLocks noGrp="1"/>
          </p:cNvSpPr>
          <p:nvPr>
            <p:ph type="dt" sz="half" idx="10"/>
          </p:nvPr>
        </p:nvSpPr>
        <p:spPr/>
        <p:txBody>
          <a:bodyPr/>
          <a:lstStyle/>
          <a:p>
            <a:pPr>
              <a:defRPr/>
            </a:pPr>
            <a:r>
              <a:rPr lang="en-US"/>
              <a:t>© 2021 C. Nguyen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Window Organization</a:t>
            </a:r>
          </a:p>
        </p:txBody>
      </p:sp>
      <p:sp>
        <p:nvSpPr>
          <p:cNvPr id="3075" name="Rectangle 3"/>
          <p:cNvSpPr>
            <a:spLocks noGrp="1" noChangeArrowheads="1"/>
          </p:cNvSpPr>
          <p:nvPr>
            <p:ph type="body" idx="1"/>
          </p:nvPr>
        </p:nvSpPr>
        <p:spPr>
          <a:xfrm>
            <a:off x="457200" y="685800"/>
            <a:ext cx="8153400" cy="5715000"/>
          </a:xfrm>
        </p:spPr>
        <p:txBody>
          <a:bodyPr/>
          <a:lstStyle/>
          <a:p>
            <a:pPr eaLnBrk="1" hangingPunct="1">
              <a:spcBef>
                <a:spcPts val="1200"/>
              </a:spcBef>
            </a:pPr>
            <a:r>
              <a:rPr lang="en-US" sz="1800" dirty="0"/>
              <a:t>Once a window is created and optionally set up with a title, size, and location, then we add graphical components such as labels, buttons, etc. to the window.</a:t>
            </a:r>
          </a:p>
          <a:p>
            <a:pPr eaLnBrk="1" hangingPunct="1">
              <a:spcBef>
                <a:spcPts val="432"/>
              </a:spcBef>
            </a:pPr>
            <a:r>
              <a:rPr lang="en-US" sz="1800" dirty="0"/>
              <a:t>Often a window contains multiple components, and we use either the </a:t>
            </a:r>
            <a:r>
              <a:rPr lang="en-US" sz="1800" dirty="0">
                <a:solidFill>
                  <a:srgbClr val="0070C0"/>
                </a:solidFill>
              </a:rPr>
              <a:t>pack</a:t>
            </a:r>
            <a:r>
              <a:rPr lang="en-US" sz="1800" dirty="0"/>
              <a:t> or the </a:t>
            </a:r>
            <a:r>
              <a:rPr lang="en-US" sz="1800" dirty="0">
                <a:solidFill>
                  <a:srgbClr val="0070C0"/>
                </a:solidFill>
              </a:rPr>
              <a:t>grid</a:t>
            </a:r>
            <a:r>
              <a:rPr lang="en-US" sz="1800" dirty="0"/>
              <a:t> method to configure the location of the components within the window.  </a:t>
            </a:r>
          </a:p>
          <a:p>
            <a:pPr lvl="1" eaLnBrk="1" hangingPunct="1">
              <a:spcBef>
                <a:spcPts val="0"/>
              </a:spcBef>
            </a:pPr>
            <a:r>
              <a:rPr lang="en-US" sz="1800" dirty="0">
                <a:solidFill>
                  <a:srgbClr val="0070C0"/>
                </a:solidFill>
              </a:rPr>
              <a:t>pack</a:t>
            </a:r>
            <a:r>
              <a:rPr lang="en-US" sz="1800" dirty="0"/>
              <a:t> is simple to use but has less flexibility </a:t>
            </a:r>
          </a:p>
          <a:p>
            <a:pPr lvl="1" eaLnBrk="1" hangingPunct="1">
              <a:spcBef>
                <a:spcPts val="0"/>
              </a:spcBef>
            </a:pPr>
            <a:r>
              <a:rPr lang="en-US" sz="1800" dirty="0">
                <a:solidFill>
                  <a:srgbClr val="0070C0"/>
                </a:solidFill>
              </a:rPr>
              <a:t>grid</a:t>
            </a:r>
            <a:r>
              <a:rPr lang="en-US" sz="1800" dirty="0"/>
              <a:t> is more involved but gives us the ability to easily align components</a:t>
            </a:r>
          </a:p>
          <a:p>
            <a:pPr eaLnBrk="1" hangingPunct="1">
              <a:spcBef>
                <a:spcPts val="432"/>
              </a:spcBef>
            </a:pPr>
            <a:r>
              <a:rPr lang="en-US" sz="1800" dirty="0"/>
              <a:t>Only one method, </a:t>
            </a:r>
            <a:r>
              <a:rPr lang="en-US" sz="1800" dirty="0">
                <a:solidFill>
                  <a:srgbClr val="0070C0"/>
                </a:solidFill>
              </a:rPr>
              <a:t>pack</a:t>
            </a:r>
            <a:r>
              <a:rPr lang="en-US" sz="1800" dirty="0"/>
              <a:t> </a:t>
            </a:r>
            <a:r>
              <a:rPr lang="en-US" sz="1800" u="sng" dirty="0"/>
              <a:t>or</a:t>
            </a:r>
            <a:r>
              <a:rPr lang="en-US" sz="1800" dirty="0"/>
              <a:t> </a:t>
            </a:r>
            <a:r>
              <a:rPr lang="en-US" sz="1800" dirty="0">
                <a:solidFill>
                  <a:srgbClr val="0070C0"/>
                </a:solidFill>
              </a:rPr>
              <a:t>grid</a:t>
            </a:r>
            <a:r>
              <a:rPr lang="en-US" sz="1800" dirty="0"/>
              <a:t>, can be used in a frame or a window.</a:t>
            </a:r>
          </a:p>
          <a:p>
            <a:pPr eaLnBrk="1" hangingPunct="1">
              <a:spcBef>
                <a:spcPts val="432"/>
              </a:spcBef>
            </a:pPr>
            <a:r>
              <a:rPr lang="en-US" sz="1800" dirty="0"/>
              <a:t>To show how </a:t>
            </a:r>
            <a:r>
              <a:rPr lang="en-US" sz="1800" dirty="0">
                <a:solidFill>
                  <a:srgbClr val="0070C0"/>
                </a:solidFill>
              </a:rPr>
              <a:t>pack</a:t>
            </a:r>
            <a:r>
              <a:rPr lang="en-US" sz="1800" dirty="0"/>
              <a:t> and </a:t>
            </a:r>
            <a:r>
              <a:rPr lang="en-US" sz="1800" dirty="0">
                <a:solidFill>
                  <a:srgbClr val="0070C0"/>
                </a:solidFill>
              </a:rPr>
              <a:t>grid </a:t>
            </a:r>
            <a:r>
              <a:rPr lang="en-US" sz="1800" dirty="0"/>
              <a:t>work to organize graphical components in a window, we first need to create a graphical component. We will use a label component as an example. A label displays a text string in a window.</a:t>
            </a:r>
          </a:p>
          <a:p>
            <a:pPr eaLnBrk="1" hangingPunct="1">
              <a:spcBef>
                <a:spcPts val="432"/>
              </a:spcBef>
            </a:pPr>
            <a:r>
              <a:rPr lang="en-US" sz="1800" dirty="0"/>
              <a:t>To create a label with the text string “red” that’s also colored red:</a:t>
            </a:r>
          </a:p>
          <a:p>
            <a:pPr eaLnBrk="1" hangingPunct="1">
              <a:lnSpc>
                <a:spcPct val="80000"/>
              </a:lnSpc>
              <a:buNone/>
            </a:pPr>
            <a:endParaRPr lang="en-US" sz="1800" dirty="0"/>
          </a:p>
          <a:p>
            <a:pPr eaLnBrk="1" hangingPunct="1">
              <a:lnSpc>
                <a:spcPct val="80000"/>
              </a:lnSpc>
            </a:pPr>
            <a:endParaRPr lang="en-US" sz="1800" dirty="0"/>
          </a:p>
          <a:p>
            <a:pPr eaLnBrk="1" hangingPunct="1">
              <a:lnSpc>
                <a:spcPct val="80000"/>
              </a:lnSpc>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7</a:t>
            </a:fld>
            <a:endParaRPr lang="en-US" dirty="0"/>
          </a:p>
        </p:txBody>
      </p:sp>
      <p:sp>
        <p:nvSpPr>
          <p:cNvPr id="8" name="TextBox 7"/>
          <p:cNvSpPr txBox="1"/>
          <p:nvPr/>
        </p:nvSpPr>
        <p:spPr>
          <a:xfrm>
            <a:off x="838200" y="4572000"/>
            <a:ext cx="7772400" cy="1200329"/>
          </a:xfrm>
          <a:prstGeom prst="rect">
            <a:avLst/>
          </a:prstGeom>
          <a:solidFill>
            <a:schemeClr val="bg1">
              <a:lumMod val="85000"/>
            </a:schemeClr>
          </a:solidFill>
        </p:spPr>
        <p:txBody>
          <a:bodyPr wrap="square" rtlCol="0">
            <a:spAutoFit/>
          </a:bodyPr>
          <a:lstStyle/>
          <a:p>
            <a:r>
              <a:rPr lang="en-US" dirty="0">
                <a:latin typeface="Calibri" pitchFamily="34" charset="0"/>
              </a:rPr>
              <a:t>L = </a:t>
            </a:r>
            <a:r>
              <a:rPr lang="en-US" dirty="0" err="1">
                <a:latin typeface="Calibri" pitchFamily="34" charset="0"/>
              </a:rPr>
              <a:t>tk.Label</a:t>
            </a:r>
            <a:r>
              <a:rPr lang="en-US" dirty="0">
                <a:latin typeface="Calibri" pitchFamily="34" charset="0"/>
              </a:rPr>
              <a:t>(</a:t>
            </a:r>
            <a:r>
              <a:rPr lang="en-US" dirty="0" err="1">
                <a:latin typeface="Calibri" pitchFamily="34" charset="0"/>
              </a:rPr>
              <a:t>parentWin</a:t>
            </a:r>
            <a:r>
              <a:rPr lang="en-US" dirty="0">
                <a:latin typeface="Calibri" pitchFamily="34" charset="0"/>
              </a:rPr>
              <a:t>, text="red", </a:t>
            </a:r>
            <a:r>
              <a:rPr lang="en-US" dirty="0" err="1">
                <a:latin typeface="Calibri" pitchFamily="34" charset="0"/>
              </a:rPr>
              <a:t>fg</a:t>
            </a:r>
            <a:r>
              <a:rPr lang="en-US" dirty="0">
                <a:latin typeface="Calibri" pitchFamily="34" charset="0"/>
              </a:rPr>
              <a:t>="red")         # create a Label object named L</a:t>
            </a:r>
          </a:p>
          <a:p>
            <a:r>
              <a:rPr lang="en-US" dirty="0">
                <a:latin typeface="Calibri" pitchFamily="34" charset="0"/>
              </a:rPr>
              <a:t>                     # that belongs in a parent window</a:t>
            </a:r>
          </a:p>
          <a:p>
            <a:r>
              <a:rPr lang="en-US" dirty="0">
                <a:latin typeface="Calibri" pitchFamily="34" charset="0"/>
              </a:rPr>
              <a:t>                                          # text string is “red”</a:t>
            </a:r>
          </a:p>
          <a:p>
            <a:r>
              <a:rPr lang="en-US" dirty="0">
                <a:latin typeface="Calibri" pitchFamily="34" charset="0"/>
              </a:rPr>
              <a:t>                                                               # </a:t>
            </a:r>
            <a:r>
              <a:rPr lang="en-US" b="1" dirty="0">
                <a:latin typeface="Calibri" pitchFamily="34" charset="0"/>
              </a:rPr>
              <a:t>f</a:t>
            </a:r>
            <a:r>
              <a:rPr lang="en-US" dirty="0">
                <a:latin typeface="Calibri" pitchFamily="34" charset="0"/>
              </a:rPr>
              <a:t>ore</a:t>
            </a:r>
            <a:r>
              <a:rPr lang="en-US" b="1" dirty="0">
                <a:latin typeface="Calibri" pitchFamily="34" charset="0"/>
              </a:rPr>
              <a:t>g</a:t>
            </a:r>
            <a:r>
              <a:rPr lang="en-US" dirty="0">
                <a:latin typeface="Calibri" pitchFamily="34" charset="0"/>
              </a:rPr>
              <a:t>round color or text color is red</a:t>
            </a:r>
            <a:endParaRPr lang="en-US" dirty="0"/>
          </a:p>
        </p:txBody>
      </p:sp>
      <p:sp>
        <p:nvSpPr>
          <p:cNvPr id="6" name="Date Placeholder 5"/>
          <p:cNvSpPr>
            <a:spLocks noGrp="1"/>
          </p:cNvSpPr>
          <p:nvPr>
            <p:ph type="dt" sz="half" idx="10"/>
          </p:nvPr>
        </p:nvSpPr>
        <p:spPr/>
        <p:txBody>
          <a:bodyPr/>
          <a:lstStyle/>
          <a:p>
            <a:pPr>
              <a:defRPr/>
            </a:pPr>
            <a:r>
              <a:rPr lang="en-US"/>
              <a:t>© 2021 C. Nguyen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pack</a:t>
            </a:r>
          </a:p>
        </p:txBody>
      </p:sp>
      <p:sp>
        <p:nvSpPr>
          <p:cNvPr id="3075" name="Rectangle 3"/>
          <p:cNvSpPr>
            <a:spLocks noGrp="1" noChangeArrowheads="1"/>
          </p:cNvSpPr>
          <p:nvPr>
            <p:ph type="body" idx="1"/>
          </p:nvPr>
        </p:nvSpPr>
        <p:spPr>
          <a:xfrm>
            <a:off x="457200" y="609600"/>
            <a:ext cx="8153400" cy="5791200"/>
          </a:xfrm>
        </p:spPr>
        <p:txBody>
          <a:bodyPr/>
          <a:lstStyle/>
          <a:p>
            <a:pPr eaLnBrk="1" hangingPunct="1"/>
            <a:r>
              <a:rPr lang="en-US" sz="1800" dirty="0"/>
              <a:t>To use </a:t>
            </a:r>
            <a:r>
              <a:rPr lang="en-US" sz="1800" dirty="0">
                <a:solidFill>
                  <a:srgbClr val="0070C0"/>
                </a:solidFill>
              </a:rPr>
              <a:t>pack</a:t>
            </a:r>
            <a:r>
              <a:rPr lang="en-US" sz="1800" dirty="0"/>
              <a:t>, we create the components and pack them together:</a:t>
            </a:r>
          </a:p>
          <a:p>
            <a:pPr eaLnBrk="1" hangingPunct="1">
              <a:spcBef>
                <a:spcPts val="1200"/>
              </a:spcBef>
            </a:pPr>
            <a:endParaRPr lang="en-US" sz="1800" dirty="0"/>
          </a:p>
          <a:p>
            <a:pPr eaLnBrk="1" hangingPunct="1">
              <a:spcBef>
                <a:spcPts val="1200"/>
              </a:spcBef>
            </a:pPr>
            <a:endParaRPr lang="en-US" sz="1800" dirty="0"/>
          </a:p>
          <a:p>
            <a:pPr eaLnBrk="1" hangingPunct="1">
              <a:spcBef>
                <a:spcPts val="1200"/>
              </a:spcBef>
            </a:pPr>
            <a:endParaRPr lang="en-US" sz="1800" dirty="0"/>
          </a:p>
          <a:p>
            <a:pPr eaLnBrk="1" hangingPunct="1">
              <a:spcBef>
                <a:spcPts val="1200"/>
              </a:spcBef>
            </a:pPr>
            <a:endParaRPr lang="en-US" sz="1800" dirty="0"/>
          </a:p>
          <a:p>
            <a:pPr eaLnBrk="1" hangingPunct="1">
              <a:spcBef>
                <a:spcPts val="1200"/>
              </a:spcBef>
            </a:pPr>
            <a:endParaRPr lang="en-US" sz="1800" dirty="0"/>
          </a:p>
          <a:p>
            <a:pPr eaLnBrk="1" hangingPunct="1">
              <a:spcBef>
                <a:spcPts val="600"/>
              </a:spcBef>
            </a:pPr>
            <a:r>
              <a:rPr lang="en-US" sz="1800" dirty="0"/>
              <a:t>The default packing direction is vertical, resulting in the above window.</a:t>
            </a:r>
          </a:p>
          <a:p>
            <a:pPr eaLnBrk="1" hangingPunct="1">
              <a:spcBef>
                <a:spcPts val="600"/>
              </a:spcBef>
            </a:pPr>
            <a:r>
              <a:rPr lang="en-US" sz="1800" dirty="0"/>
              <a:t>To change the packing to the horizontal direction, use:</a:t>
            </a:r>
            <a:br>
              <a:rPr lang="en-US" sz="1800" dirty="0"/>
            </a:br>
            <a:r>
              <a:rPr lang="en-US" sz="1800" dirty="0"/>
              <a:t>                                                     </a:t>
            </a:r>
            <a:r>
              <a:rPr lang="en-US" sz="1800" dirty="0">
                <a:latin typeface="Calibri" pitchFamily="34" charset="0"/>
              </a:rPr>
              <a:t>or</a:t>
            </a:r>
          </a:p>
          <a:p>
            <a:pPr eaLnBrk="1" hangingPunct="1">
              <a:spcBef>
                <a:spcPts val="1800"/>
              </a:spcBef>
            </a:pPr>
            <a:r>
              <a:rPr lang="en-US" sz="1800" dirty="0"/>
              <a:t>Example:</a:t>
            </a:r>
          </a:p>
          <a:p>
            <a:pPr eaLnBrk="1" hangingPunct="1">
              <a:spcBef>
                <a:spcPts val="1800"/>
              </a:spcBef>
            </a:pPr>
            <a:endParaRPr lang="en-US" sz="1800" dirty="0"/>
          </a:p>
          <a:p>
            <a:pPr eaLnBrk="1" hangingPunct="1">
              <a:spcBef>
                <a:spcPts val="0"/>
              </a:spcBef>
            </a:pPr>
            <a:endParaRPr lang="en-US" sz="1800" dirty="0"/>
          </a:p>
          <a:p>
            <a:pPr eaLnBrk="1" hangingPunct="1">
              <a:spcBef>
                <a:spcPts val="1800"/>
              </a:spcBef>
            </a:pPr>
            <a:endParaRPr lang="en-US" sz="1800" dirty="0"/>
          </a:p>
          <a:p>
            <a:pPr eaLnBrk="1" hangingPunct="1">
              <a:spcBef>
                <a:spcPts val="432"/>
              </a:spcBef>
            </a:pPr>
            <a:r>
              <a:rPr lang="en-US" sz="1800" dirty="0"/>
              <a:t>There are other methods for </a:t>
            </a:r>
            <a:r>
              <a:rPr lang="en-US" sz="1800" dirty="0">
                <a:solidFill>
                  <a:srgbClr val="0070C0"/>
                </a:solidFill>
              </a:rPr>
              <a:t>pack</a:t>
            </a:r>
            <a:r>
              <a:rPr lang="en-US" sz="1800" dirty="0"/>
              <a:t>, but for this class we will be using </a:t>
            </a:r>
            <a:r>
              <a:rPr lang="en-US" sz="1800" dirty="0">
                <a:solidFill>
                  <a:srgbClr val="0070C0"/>
                </a:solidFill>
              </a:rPr>
              <a:t>grid</a:t>
            </a:r>
            <a:r>
              <a:rPr lang="en-US" sz="1800" dirty="0"/>
              <a:t>.</a:t>
            </a:r>
          </a:p>
          <a:p>
            <a:pPr eaLnBrk="1" hangingPunct="1">
              <a:spcBef>
                <a:spcPts val="1200"/>
              </a:spcBef>
              <a:buNone/>
            </a:pPr>
            <a:r>
              <a:rPr lang="en-US" sz="1800" dirty="0">
                <a:latin typeface="Calibri" pitchFamily="34" charset="0"/>
              </a:rPr>
              <a:t>	</a:t>
            </a: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8</a:t>
            </a:fld>
            <a:endParaRPr lang="en-US" dirty="0"/>
          </a:p>
        </p:txBody>
      </p:sp>
      <p:sp>
        <p:nvSpPr>
          <p:cNvPr id="7" name="TextBox 6"/>
          <p:cNvSpPr txBox="1"/>
          <p:nvPr/>
        </p:nvSpPr>
        <p:spPr>
          <a:xfrm>
            <a:off x="1066800" y="990600"/>
            <a:ext cx="3906069" cy="2031325"/>
          </a:xfrm>
          <a:prstGeom prst="rect">
            <a:avLst/>
          </a:prstGeom>
          <a:solidFill>
            <a:schemeClr val="bg1">
              <a:lumMod val="85000"/>
            </a:schemeClr>
          </a:solidFill>
        </p:spPr>
        <p:txBody>
          <a:bodyPr wrap="none" rtlCol="0">
            <a:spAutoFit/>
          </a:bodyPr>
          <a:lstStyle/>
          <a:p>
            <a:r>
              <a:rPr lang="en-US" dirty="0">
                <a:latin typeface="Calibri" pitchFamily="34" charset="0"/>
              </a:rPr>
              <a:t>win = </a:t>
            </a:r>
            <a:r>
              <a:rPr lang="en-US" dirty="0" err="1">
                <a:latin typeface="Calibri" pitchFamily="34" charset="0"/>
              </a:rPr>
              <a:t>tk.Tk</a:t>
            </a:r>
            <a:r>
              <a:rPr lang="en-US" dirty="0">
                <a:latin typeface="Calibri" pitchFamily="34" charset="0"/>
              </a:rPr>
              <a:t>()</a:t>
            </a:r>
          </a:p>
          <a:p>
            <a:r>
              <a:rPr lang="en-US" dirty="0" err="1">
                <a:latin typeface="Calibri" pitchFamily="34" charset="0"/>
              </a:rPr>
              <a:t>win.title</a:t>
            </a:r>
            <a:r>
              <a:rPr lang="en-US" dirty="0">
                <a:latin typeface="Calibri" pitchFamily="34" charset="0"/>
              </a:rPr>
              <a:t>("Sample Window")</a:t>
            </a:r>
          </a:p>
          <a:p>
            <a:r>
              <a:rPr lang="en-US" dirty="0">
                <a:latin typeface="Calibri" pitchFamily="34" charset="0"/>
              </a:rPr>
              <a:t>L = </a:t>
            </a:r>
            <a:r>
              <a:rPr lang="en-US" dirty="0" err="1">
                <a:latin typeface="Calibri" pitchFamily="34" charset="0"/>
              </a:rPr>
              <a:t>tk.Label</a:t>
            </a:r>
            <a:r>
              <a:rPr lang="en-US" dirty="0">
                <a:latin typeface="Calibri" pitchFamily="34" charset="0"/>
              </a:rPr>
              <a:t>(win, text="red", </a:t>
            </a:r>
            <a:r>
              <a:rPr lang="en-US" dirty="0" err="1">
                <a:latin typeface="Calibri" pitchFamily="34" charset="0"/>
              </a:rPr>
              <a:t>fg</a:t>
            </a:r>
            <a:r>
              <a:rPr lang="en-US" dirty="0">
                <a:latin typeface="Calibri" pitchFamily="34" charset="0"/>
              </a:rPr>
              <a:t>="red")</a:t>
            </a:r>
          </a:p>
          <a:p>
            <a:r>
              <a:rPr lang="en-US" dirty="0" err="1">
                <a:latin typeface="Calibri" pitchFamily="34" charset="0"/>
              </a:rPr>
              <a:t>L.</a:t>
            </a:r>
            <a:r>
              <a:rPr lang="en-US" dirty="0" err="1">
                <a:solidFill>
                  <a:srgbClr val="0070C0"/>
                </a:solidFill>
                <a:latin typeface="Calibri" pitchFamily="34" charset="0"/>
              </a:rPr>
              <a:t>pack</a:t>
            </a:r>
            <a:r>
              <a:rPr lang="en-US" dirty="0">
                <a:solidFill>
                  <a:srgbClr val="0070C0"/>
                </a:solidFill>
                <a:latin typeface="Calibri" pitchFamily="34" charset="0"/>
              </a:rPr>
              <a:t>()</a:t>
            </a:r>
          </a:p>
          <a:p>
            <a:r>
              <a:rPr lang="en-US" dirty="0">
                <a:latin typeface="Calibri" pitchFamily="34" charset="0"/>
              </a:rPr>
              <a:t>L = </a:t>
            </a:r>
            <a:r>
              <a:rPr lang="en-US" dirty="0" err="1">
                <a:latin typeface="Calibri" pitchFamily="34" charset="0"/>
              </a:rPr>
              <a:t>tk.Label</a:t>
            </a:r>
            <a:r>
              <a:rPr lang="en-US" dirty="0">
                <a:latin typeface="Calibri" pitchFamily="34" charset="0"/>
              </a:rPr>
              <a:t>(win, text="blue", </a:t>
            </a:r>
            <a:r>
              <a:rPr lang="en-US" dirty="0" err="1">
                <a:latin typeface="Calibri" pitchFamily="34" charset="0"/>
              </a:rPr>
              <a:t>fg</a:t>
            </a:r>
            <a:r>
              <a:rPr lang="en-US" dirty="0">
                <a:latin typeface="Calibri" pitchFamily="34" charset="0"/>
              </a:rPr>
              <a:t>="blue")</a:t>
            </a:r>
          </a:p>
          <a:p>
            <a:r>
              <a:rPr lang="en-US" dirty="0" err="1">
                <a:latin typeface="Calibri" pitchFamily="34" charset="0"/>
              </a:rPr>
              <a:t>L.</a:t>
            </a:r>
            <a:r>
              <a:rPr lang="en-US" dirty="0" err="1">
                <a:solidFill>
                  <a:srgbClr val="0070C0"/>
                </a:solidFill>
                <a:latin typeface="Calibri" pitchFamily="34" charset="0"/>
              </a:rPr>
              <a:t>pack</a:t>
            </a:r>
            <a:r>
              <a:rPr lang="en-US" dirty="0">
                <a:solidFill>
                  <a:srgbClr val="0070C0"/>
                </a:solidFill>
                <a:latin typeface="Calibri" pitchFamily="34" charset="0"/>
              </a:rPr>
              <a:t>()</a:t>
            </a:r>
          </a:p>
          <a:p>
            <a:r>
              <a:rPr lang="en-US" dirty="0" err="1">
                <a:latin typeface="Calibri" pitchFamily="34" charset="0"/>
              </a:rPr>
              <a:t>win.mainloop</a:t>
            </a:r>
            <a:r>
              <a:rPr lang="en-US" dirty="0">
                <a:latin typeface="Calibri" pitchFamily="34" charset="0"/>
              </a:rPr>
              <a:t>()</a:t>
            </a:r>
          </a:p>
        </p:txBody>
      </p:sp>
      <p:pic>
        <p:nvPicPr>
          <p:cNvPr id="8" name="Picture 7" descr="Capture2.PNG"/>
          <p:cNvPicPr>
            <a:picLocks noChangeAspect="1"/>
          </p:cNvPicPr>
          <p:nvPr/>
        </p:nvPicPr>
        <p:blipFill>
          <a:blip r:embed="rId2" cstate="print"/>
          <a:stretch>
            <a:fillRect/>
          </a:stretch>
        </p:blipFill>
        <p:spPr>
          <a:xfrm>
            <a:off x="5181600" y="1447800"/>
            <a:ext cx="3098963" cy="938218"/>
          </a:xfrm>
          <a:prstGeom prst="rect">
            <a:avLst/>
          </a:prstGeom>
        </p:spPr>
      </p:pic>
      <p:sp>
        <p:nvSpPr>
          <p:cNvPr id="9" name="TextBox 8"/>
          <p:cNvSpPr txBox="1"/>
          <p:nvPr/>
        </p:nvSpPr>
        <p:spPr>
          <a:xfrm>
            <a:off x="1295400" y="3810000"/>
            <a:ext cx="2079415" cy="369332"/>
          </a:xfrm>
          <a:prstGeom prst="rect">
            <a:avLst/>
          </a:prstGeom>
          <a:solidFill>
            <a:schemeClr val="bg1">
              <a:lumMod val="85000"/>
            </a:schemeClr>
          </a:solidFill>
        </p:spPr>
        <p:txBody>
          <a:bodyPr wrap="none" rtlCol="0">
            <a:spAutoFit/>
          </a:bodyPr>
          <a:lstStyle/>
          <a:p>
            <a:r>
              <a:rPr lang="en-US" dirty="0">
                <a:solidFill>
                  <a:srgbClr val="0070C0"/>
                </a:solidFill>
                <a:latin typeface="Calibri" pitchFamily="34" charset="0"/>
              </a:rPr>
              <a:t>pack(side=</a:t>
            </a:r>
            <a:r>
              <a:rPr lang="en-US" dirty="0" err="1">
                <a:solidFill>
                  <a:srgbClr val="0070C0"/>
                </a:solidFill>
                <a:latin typeface="Calibri" pitchFamily="34" charset="0"/>
              </a:rPr>
              <a:t>tk.RIGHT</a:t>
            </a:r>
            <a:r>
              <a:rPr lang="en-US" dirty="0">
                <a:solidFill>
                  <a:srgbClr val="0070C0"/>
                </a:solidFill>
                <a:latin typeface="Calibri" pitchFamily="34" charset="0"/>
              </a:rPr>
              <a:t>)</a:t>
            </a:r>
            <a:endParaRPr lang="en-US" dirty="0">
              <a:solidFill>
                <a:srgbClr val="0070C0"/>
              </a:solidFill>
            </a:endParaRPr>
          </a:p>
        </p:txBody>
      </p:sp>
      <p:sp>
        <p:nvSpPr>
          <p:cNvPr id="12" name="TextBox 11"/>
          <p:cNvSpPr txBox="1"/>
          <p:nvPr/>
        </p:nvSpPr>
        <p:spPr>
          <a:xfrm>
            <a:off x="5486400" y="3810000"/>
            <a:ext cx="1922321" cy="369332"/>
          </a:xfrm>
          <a:prstGeom prst="rect">
            <a:avLst/>
          </a:prstGeom>
          <a:solidFill>
            <a:schemeClr val="bg1">
              <a:lumMod val="85000"/>
            </a:schemeClr>
          </a:solidFill>
        </p:spPr>
        <p:txBody>
          <a:bodyPr wrap="none" rtlCol="0">
            <a:spAutoFit/>
          </a:bodyPr>
          <a:lstStyle/>
          <a:p>
            <a:r>
              <a:rPr lang="en-US" dirty="0">
                <a:solidFill>
                  <a:srgbClr val="0070C0"/>
                </a:solidFill>
                <a:latin typeface="Calibri" pitchFamily="34" charset="0"/>
              </a:rPr>
              <a:t>pack(side=</a:t>
            </a:r>
            <a:r>
              <a:rPr lang="en-US" dirty="0" err="1">
                <a:solidFill>
                  <a:srgbClr val="0070C0"/>
                </a:solidFill>
                <a:latin typeface="Calibri" pitchFamily="34" charset="0"/>
              </a:rPr>
              <a:t>tk.LEFT</a:t>
            </a:r>
            <a:r>
              <a:rPr lang="en-US" dirty="0">
                <a:solidFill>
                  <a:srgbClr val="0070C0"/>
                </a:solidFill>
                <a:latin typeface="Calibri" pitchFamily="34" charset="0"/>
              </a:rPr>
              <a:t>)</a:t>
            </a:r>
            <a:endParaRPr lang="en-US" dirty="0">
              <a:solidFill>
                <a:srgbClr val="0070C0"/>
              </a:solidFill>
            </a:endParaRPr>
          </a:p>
        </p:txBody>
      </p:sp>
      <p:sp>
        <p:nvSpPr>
          <p:cNvPr id="13" name="TextBox 12"/>
          <p:cNvSpPr txBox="1"/>
          <p:nvPr/>
        </p:nvSpPr>
        <p:spPr>
          <a:xfrm>
            <a:off x="1066800" y="4572000"/>
            <a:ext cx="4011867" cy="1200329"/>
          </a:xfrm>
          <a:prstGeom prst="rect">
            <a:avLst/>
          </a:prstGeom>
          <a:solidFill>
            <a:schemeClr val="bg1">
              <a:lumMod val="85000"/>
            </a:schemeClr>
          </a:solidFill>
        </p:spPr>
        <p:txBody>
          <a:bodyPr wrap="none" rtlCol="0">
            <a:spAutoFit/>
          </a:bodyPr>
          <a:lstStyle/>
          <a:p>
            <a:r>
              <a:rPr lang="en-US" dirty="0">
                <a:latin typeface="Calibri" pitchFamily="34" charset="0"/>
              </a:rPr>
              <a:t>L = </a:t>
            </a:r>
            <a:r>
              <a:rPr lang="en-US" dirty="0" err="1">
                <a:latin typeface="Calibri" pitchFamily="34" charset="0"/>
              </a:rPr>
              <a:t>tk.Label</a:t>
            </a:r>
            <a:r>
              <a:rPr lang="en-US" dirty="0">
                <a:latin typeface="Calibri" pitchFamily="34" charset="0"/>
              </a:rPr>
              <a:t>(win, text="red", </a:t>
            </a:r>
            <a:r>
              <a:rPr lang="en-US" dirty="0" err="1">
                <a:latin typeface="Calibri" pitchFamily="34" charset="0"/>
              </a:rPr>
              <a:t>fg</a:t>
            </a:r>
            <a:r>
              <a:rPr lang="en-US" dirty="0">
                <a:latin typeface="Calibri" pitchFamily="34" charset="0"/>
              </a:rPr>
              <a:t>="red") </a:t>
            </a:r>
          </a:p>
          <a:p>
            <a:pPr eaLnBrk="1" hangingPunct="1">
              <a:spcBef>
                <a:spcPts val="0"/>
              </a:spcBef>
              <a:buNone/>
            </a:pPr>
            <a:r>
              <a:rPr lang="en-US" dirty="0" err="1">
                <a:latin typeface="Calibri" pitchFamily="34" charset="0"/>
              </a:rPr>
              <a:t>L.</a:t>
            </a:r>
            <a:r>
              <a:rPr lang="en-US" dirty="0" err="1">
                <a:solidFill>
                  <a:srgbClr val="0070C0"/>
                </a:solidFill>
                <a:latin typeface="Calibri" pitchFamily="34" charset="0"/>
              </a:rPr>
              <a:t>pack</a:t>
            </a:r>
            <a:r>
              <a:rPr lang="en-US" dirty="0">
                <a:solidFill>
                  <a:srgbClr val="0070C0"/>
                </a:solidFill>
                <a:latin typeface="Calibri" pitchFamily="34" charset="0"/>
              </a:rPr>
              <a:t>(side = </a:t>
            </a:r>
            <a:r>
              <a:rPr lang="en-US" dirty="0" err="1">
                <a:solidFill>
                  <a:srgbClr val="0070C0"/>
                </a:solidFill>
                <a:latin typeface="Calibri" pitchFamily="34" charset="0"/>
              </a:rPr>
              <a:t>tk.RIGHT</a:t>
            </a:r>
            <a:r>
              <a:rPr lang="en-US" dirty="0">
                <a:solidFill>
                  <a:srgbClr val="0070C0"/>
                </a:solidFill>
                <a:latin typeface="Calibri" pitchFamily="34" charset="0"/>
              </a:rPr>
              <a:t>)     </a:t>
            </a:r>
          </a:p>
          <a:p>
            <a:pPr eaLnBrk="1" hangingPunct="1">
              <a:spcBef>
                <a:spcPts val="0"/>
              </a:spcBef>
              <a:buNone/>
            </a:pPr>
            <a:r>
              <a:rPr lang="en-US" dirty="0">
                <a:latin typeface="Calibri" pitchFamily="34" charset="0"/>
              </a:rPr>
              <a:t>L = </a:t>
            </a:r>
            <a:r>
              <a:rPr lang="en-US" dirty="0" err="1">
                <a:latin typeface="Calibri" pitchFamily="34" charset="0"/>
              </a:rPr>
              <a:t>tk.Label</a:t>
            </a:r>
            <a:r>
              <a:rPr lang="en-US" dirty="0">
                <a:latin typeface="Calibri" pitchFamily="34" charset="0"/>
              </a:rPr>
              <a:t>(win, text="blue", </a:t>
            </a:r>
            <a:r>
              <a:rPr lang="en-US" dirty="0" err="1">
                <a:latin typeface="Calibri" pitchFamily="34" charset="0"/>
              </a:rPr>
              <a:t>fg</a:t>
            </a:r>
            <a:r>
              <a:rPr lang="en-US" dirty="0">
                <a:latin typeface="Calibri" pitchFamily="34" charset="0"/>
              </a:rPr>
              <a:t>="blue")  </a:t>
            </a:r>
          </a:p>
          <a:p>
            <a:pPr eaLnBrk="1" hangingPunct="1">
              <a:spcBef>
                <a:spcPts val="0"/>
              </a:spcBef>
              <a:buNone/>
            </a:pPr>
            <a:r>
              <a:rPr lang="en-US" dirty="0" err="1">
                <a:latin typeface="Calibri" pitchFamily="34" charset="0"/>
              </a:rPr>
              <a:t>L.</a:t>
            </a:r>
            <a:r>
              <a:rPr lang="en-US" dirty="0" err="1">
                <a:solidFill>
                  <a:srgbClr val="0070C0"/>
                </a:solidFill>
                <a:latin typeface="Calibri" pitchFamily="34" charset="0"/>
              </a:rPr>
              <a:t>pack</a:t>
            </a:r>
            <a:r>
              <a:rPr lang="en-US" dirty="0">
                <a:solidFill>
                  <a:srgbClr val="0070C0"/>
                </a:solidFill>
                <a:latin typeface="Calibri" pitchFamily="34" charset="0"/>
              </a:rPr>
              <a:t>(side = </a:t>
            </a:r>
            <a:r>
              <a:rPr lang="en-US" dirty="0" err="1">
                <a:solidFill>
                  <a:srgbClr val="0070C0"/>
                </a:solidFill>
                <a:latin typeface="Calibri" pitchFamily="34" charset="0"/>
              </a:rPr>
              <a:t>tk.LEFT</a:t>
            </a:r>
            <a:r>
              <a:rPr lang="en-US" dirty="0">
                <a:solidFill>
                  <a:srgbClr val="0070C0"/>
                </a:solidFill>
                <a:latin typeface="Calibri" pitchFamily="34" charset="0"/>
              </a:rPr>
              <a:t>)</a:t>
            </a:r>
          </a:p>
        </p:txBody>
      </p:sp>
      <p:pic>
        <p:nvPicPr>
          <p:cNvPr id="14" name="Picture 13" descr="Capture3.PNG"/>
          <p:cNvPicPr>
            <a:picLocks noChangeAspect="1"/>
          </p:cNvPicPr>
          <p:nvPr/>
        </p:nvPicPr>
        <p:blipFill>
          <a:blip r:embed="rId3" cstate="print"/>
          <a:stretch>
            <a:fillRect/>
          </a:stretch>
        </p:blipFill>
        <p:spPr>
          <a:xfrm>
            <a:off x="5257800" y="4648200"/>
            <a:ext cx="3192169" cy="828680"/>
          </a:xfrm>
          <a:prstGeom prst="rect">
            <a:avLst/>
          </a:prstGeom>
        </p:spPr>
      </p:pic>
      <p:sp>
        <p:nvSpPr>
          <p:cNvPr id="11" name="Date Placeholder 10"/>
          <p:cNvSpPr>
            <a:spLocks noGrp="1"/>
          </p:cNvSpPr>
          <p:nvPr>
            <p:ph type="dt" sz="half" idx="10"/>
          </p:nvPr>
        </p:nvSpPr>
        <p:spPr/>
        <p:txBody>
          <a:bodyPr/>
          <a:lstStyle/>
          <a:p>
            <a:pPr>
              <a:defRPr/>
            </a:pPr>
            <a:r>
              <a:rPr lang="en-US"/>
              <a:t>© 2021 C. Nguyen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grid</a:t>
            </a:r>
            <a:r>
              <a:rPr lang="en-US" sz="3200" dirty="0"/>
              <a:t>: Row and Column</a:t>
            </a:r>
          </a:p>
        </p:txBody>
      </p:sp>
      <p:sp>
        <p:nvSpPr>
          <p:cNvPr id="3075" name="Rectangle 3"/>
          <p:cNvSpPr>
            <a:spLocks noGrp="1" noChangeArrowheads="1"/>
          </p:cNvSpPr>
          <p:nvPr>
            <p:ph type="body" idx="1"/>
          </p:nvPr>
        </p:nvSpPr>
        <p:spPr>
          <a:xfrm>
            <a:off x="457200" y="685800"/>
            <a:ext cx="8153400" cy="5715000"/>
          </a:xfrm>
        </p:spPr>
        <p:txBody>
          <a:bodyPr/>
          <a:lstStyle/>
          <a:p>
            <a:pPr eaLnBrk="1" hangingPunct="1"/>
            <a:r>
              <a:rPr lang="en-US" sz="1800" dirty="0">
                <a:solidFill>
                  <a:srgbClr val="0070C0"/>
                </a:solidFill>
              </a:rPr>
              <a:t>grid</a:t>
            </a:r>
            <a:r>
              <a:rPr lang="en-US" sz="1800" dirty="0"/>
              <a:t> views the window as a table of rows and columns of </a:t>
            </a:r>
            <a:r>
              <a:rPr lang="en-US" sz="1800" u="sng" dirty="0"/>
              <a:t>cells</a:t>
            </a:r>
            <a:r>
              <a:rPr lang="en-US" sz="1800" dirty="0"/>
              <a:t>.</a:t>
            </a:r>
            <a:br>
              <a:rPr lang="en-US" sz="1800" dirty="0"/>
            </a:br>
            <a:r>
              <a:rPr lang="en-US" sz="1800" dirty="0"/>
              <a:t>Row 0 and column 0 is the cell at the upper left corner of the window. </a:t>
            </a:r>
          </a:p>
          <a:p>
            <a:pPr eaLnBrk="1" hangingPunct="1"/>
            <a:r>
              <a:rPr lang="en-US" sz="1800" dirty="0"/>
              <a:t>Example: </a:t>
            </a: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432"/>
              </a:spcBef>
              <a:buNone/>
            </a:pPr>
            <a:endParaRPr lang="en-US" sz="1800" dirty="0">
              <a:latin typeface="Calibri" pitchFamily="34" charset="0"/>
            </a:endParaRPr>
          </a:p>
          <a:p>
            <a:pPr eaLnBrk="1" hangingPunct="1">
              <a:spcBef>
                <a:spcPts val="1200"/>
              </a:spcBef>
              <a:buNone/>
            </a:pPr>
            <a:endParaRPr lang="en-US" sz="1800" dirty="0"/>
          </a:p>
          <a:p>
            <a:pPr eaLnBrk="1" hangingPunct="1">
              <a:spcBef>
                <a:spcPts val="600"/>
              </a:spcBef>
            </a:pPr>
            <a:r>
              <a:rPr lang="en-US" sz="1800" dirty="0"/>
              <a:t>If no row or column is specified, the row defaults to the next available row and the column defaults to 0.</a:t>
            </a:r>
          </a:p>
          <a:p>
            <a:pPr eaLnBrk="1" hangingPunct="1"/>
            <a:r>
              <a:rPr lang="en-US" sz="1800" dirty="0"/>
              <a:t>If a specified row (or column) number is larger than the current max row (or column) number, grid puts the component in the next available row (or column), but this means more components can be inserted in front of the newly specified location.</a:t>
            </a:r>
          </a:p>
          <a:p>
            <a:pPr eaLnBrk="1" hangingPunct="1"/>
            <a:r>
              <a:rPr lang="en-US" sz="1800" dirty="0"/>
              <a:t>If two components are put in the same cell, then the last one that is put in overwrites the first one, and the user sees the last one.</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9</a:t>
            </a:fld>
            <a:endParaRPr lang="en-US" dirty="0"/>
          </a:p>
        </p:txBody>
      </p:sp>
      <p:sp>
        <p:nvSpPr>
          <p:cNvPr id="7" name="TextBox 6"/>
          <p:cNvSpPr txBox="1"/>
          <p:nvPr/>
        </p:nvSpPr>
        <p:spPr>
          <a:xfrm>
            <a:off x="762000" y="1600200"/>
            <a:ext cx="8001000" cy="1200329"/>
          </a:xfrm>
          <a:prstGeom prst="rect">
            <a:avLst/>
          </a:prstGeom>
          <a:solidFill>
            <a:schemeClr val="bg1">
              <a:lumMod val="85000"/>
            </a:schemeClr>
          </a:solidFill>
        </p:spPr>
        <p:txBody>
          <a:bodyPr wrap="square" rtlCol="0">
            <a:spAutoFit/>
          </a:bodyPr>
          <a:lstStyle/>
          <a:p>
            <a:pPr eaLnBrk="1" hangingPunct="1">
              <a:spcBef>
                <a:spcPts val="0"/>
              </a:spcBef>
              <a:buNone/>
            </a:pPr>
            <a:r>
              <a:rPr lang="en-US" dirty="0">
                <a:latin typeface="Calibri" pitchFamily="34" charset="0"/>
              </a:rPr>
              <a:t>L1 = </a:t>
            </a:r>
            <a:r>
              <a:rPr lang="en-US" dirty="0" err="1">
                <a:latin typeface="Calibri" pitchFamily="34" charset="0"/>
              </a:rPr>
              <a:t>tk.Label</a:t>
            </a:r>
            <a:r>
              <a:rPr lang="en-US" dirty="0">
                <a:latin typeface="Calibri" pitchFamily="34" charset="0"/>
              </a:rPr>
              <a:t>(win, text="red", </a:t>
            </a:r>
            <a:r>
              <a:rPr lang="en-US" dirty="0" err="1">
                <a:latin typeface="Calibri" pitchFamily="34" charset="0"/>
              </a:rPr>
              <a:t>fg</a:t>
            </a:r>
            <a:r>
              <a:rPr lang="en-US" dirty="0">
                <a:latin typeface="Calibri" pitchFamily="34" charset="0"/>
              </a:rPr>
              <a:t>=“red")  	# create L1 red label</a:t>
            </a:r>
          </a:p>
          <a:p>
            <a:pPr eaLnBrk="1" hangingPunct="1">
              <a:spcBef>
                <a:spcPts val="0"/>
              </a:spcBef>
              <a:buNone/>
            </a:pPr>
            <a:r>
              <a:rPr lang="en-US" dirty="0">
                <a:latin typeface="Calibri" pitchFamily="34" charset="0"/>
              </a:rPr>
              <a:t>L2 = </a:t>
            </a:r>
            <a:r>
              <a:rPr lang="en-US" dirty="0" err="1">
                <a:latin typeface="Calibri" pitchFamily="34" charset="0"/>
              </a:rPr>
              <a:t>tk.Label</a:t>
            </a:r>
            <a:r>
              <a:rPr lang="en-US" dirty="0">
                <a:latin typeface="Calibri" pitchFamily="34" charset="0"/>
              </a:rPr>
              <a:t>(win, text="blue", </a:t>
            </a:r>
            <a:r>
              <a:rPr lang="en-US" dirty="0" err="1">
                <a:latin typeface="Calibri" pitchFamily="34" charset="0"/>
              </a:rPr>
              <a:t>fg</a:t>
            </a:r>
            <a:r>
              <a:rPr lang="en-US" dirty="0">
                <a:latin typeface="Calibri" pitchFamily="34" charset="0"/>
              </a:rPr>
              <a:t>="blue")	# create L2 blue label</a:t>
            </a:r>
          </a:p>
          <a:p>
            <a:pPr eaLnBrk="1" hangingPunct="1">
              <a:spcBef>
                <a:spcPts val="0"/>
              </a:spcBef>
              <a:buNone/>
            </a:pPr>
            <a:r>
              <a:rPr lang="en-US" dirty="0">
                <a:latin typeface="Calibri" pitchFamily="34" charset="0"/>
              </a:rPr>
              <a:t>L1.</a:t>
            </a:r>
            <a:r>
              <a:rPr lang="en-US" dirty="0">
                <a:solidFill>
                  <a:srgbClr val="0070C0"/>
                </a:solidFill>
                <a:latin typeface="Calibri" pitchFamily="34" charset="0"/>
              </a:rPr>
              <a:t>grid(row=0, column=0)            	</a:t>
            </a:r>
            <a:r>
              <a:rPr lang="en-US" dirty="0">
                <a:latin typeface="Calibri" pitchFamily="34" charset="0"/>
              </a:rPr>
              <a:t># red label is in upper, left corner cell</a:t>
            </a:r>
          </a:p>
          <a:p>
            <a:pPr eaLnBrk="1" hangingPunct="1">
              <a:spcBef>
                <a:spcPts val="0"/>
              </a:spcBef>
              <a:buNone/>
            </a:pPr>
            <a:r>
              <a:rPr lang="en-US" dirty="0">
                <a:latin typeface="Calibri" pitchFamily="34" charset="0"/>
              </a:rPr>
              <a:t>L2.</a:t>
            </a:r>
            <a:r>
              <a:rPr lang="en-US" dirty="0">
                <a:solidFill>
                  <a:srgbClr val="0070C0"/>
                </a:solidFill>
                <a:latin typeface="Calibri" pitchFamily="34" charset="0"/>
              </a:rPr>
              <a:t>grid(row=1, column=1)            	</a:t>
            </a:r>
            <a:r>
              <a:rPr lang="en-US" dirty="0">
                <a:latin typeface="Calibri" pitchFamily="34" charset="0"/>
              </a:rPr>
              <a:t># blue label is next row down, next </a:t>
            </a:r>
            <a:r>
              <a:rPr lang="en-US" dirty="0" err="1">
                <a:latin typeface="Calibri" pitchFamily="34" charset="0"/>
              </a:rPr>
              <a:t>col</a:t>
            </a:r>
            <a:r>
              <a:rPr lang="en-US" dirty="0">
                <a:latin typeface="Calibri" pitchFamily="34" charset="0"/>
              </a:rPr>
              <a:t> over</a:t>
            </a:r>
          </a:p>
        </p:txBody>
      </p:sp>
      <p:pic>
        <p:nvPicPr>
          <p:cNvPr id="8" name="Picture 7" descr="Capture4.PNG"/>
          <p:cNvPicPr>
            <a:picLocks noChangeAspect="1"/>
          </p:cNvPicPr>
          <p:nvPr/>
        </p:nvPicPr>
        <p:blipFill>
          <a:blip r:embed="rId2" cstate="print"/>
          <a:stretch>
            <a:fillRect/>
          </a:stretch>
        </p:blipFill>
        <p:spPr>
          <a:xfrm>
            <a:off x="3505200" y="2895600"/>
            <a:ext cx="2576531" cy="781056"/>
          </a:xfrm>
          <a:prstGeom prst="rect">
            <a:avLst/>
          </a:prstGeom>
        </p:spPr>
      </p:pic>
      <p:sp>
        <p:nvSpPr>
          <p:cNvPr id="9" name="Date Placeholder 8"/>
          <p:cNvSpPr>
            <a:spLocks noGrp="1"/>
          </p:cNvSpPr>
          <p:nvPr>
            <p:ph type="dt" sz="half" idx="10"/>
          </p:nvPr>
        </p:nvSpPr>
        <p:spPr/>
        <p:txBody>
          <a:bodyPr/>
          <a:lstStyle/>
          <a:p>
            <a:pPr>
              <a:defRPr/>
            </a:pPr>
            <a:r>
              <a:rPr lang="en-US"/>
              <a:t>© 2021 C. Nguyen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32900</TotalTime>
  <Words>8297</Words>
  <Application>Microsoft Office PowerPoint</Application>
  <PresentationFormat>On-screen Show (4:3)</PresentationFormat>
  <Paragraphs>829</Paragraphs>
  <Slides>43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Calibri</vt:lpstr>
      <vt:lpstr>Default Design</vt:lpstr>
      <vt:lpstr>PowerPoint Presentation</vt:lpstr>
      <vt:lpstr>GUI and Tk</vt:lpstr>
      <vt:lpstr>Tk and Python</vt:lpstr>
      <vt:lpstr>Overview of GUI Functionality</vt:lpstr>
      <vt:lpstr>Window Title and Background Color</vt:lpstr>
      <vt:lpstr>Window Size</vt:lpstr>
      <vt:lpstr>Window Organization</vt:lpstr>
      <vt:lpstr>pack</vt:lpstr>
      <vt:lpstr>grid: Row and Column</vt:lpstr>
      <vt:lpstr>grid: Cell Size</vt:lpstr>
      <vt:lpstr>Example of Row, Column, Size</vt:lpstr>
      <vt:lpstr>grid Method: Resize</vt:lpstr>
      <vt:lpstr>Example of Resize</vt:lpstr>
      <vt:lpstr>Example of Sticky</vt:lpstr>
      <vt:lpstr>tkinter Data Types</vt:lpstr>
      <vt:lpstr>Individual Widgets </vt:lpstr>
      <vt:lpstr>Container Widgets </vt:lpstr>
      <vt:lpstr>Label Widget</vt:lpstr>
      <vt:lpstr>Text Style in Widgets</vt:lpstr>
      <vt:lpstr>Button Widget</vt:lpstr>
      <vt:lpstr>Callback Function</vt:lpstr>
      <vt:lpstr>Radiobutton Widget</vt:lpstr>
      <vt:lpstr>Example: Radiobutton Widget</vt:lpstr>
      <vt:lpstr>Entry Widget</vt:lpstr>
      <vt:lpstr>Example: Entry Widget</vt:lpstr>
      <vt:lpstr>bind Method</vt:lpstr>
      <vt:lpstr>Canvas Widget (1)</vt:lpstr>
      <vt:lpstr>Canvas Widget (2)</vt:lpstr>
      <vt:lpstr>Listbox Widget (1)</vt:lpstr>
      <vt:lpstr>Listbox Widget (2)</vt:lpstr>
      <vt:lpstr>Scrollbar Widget</vt:lpstr>
      <vt:lpstr>MessageBox Widget</vt:lpstr>
      <vt:lpstr>Frame Widget</vt:lpstr>
      <vt:lpstr>Example: Frame Widget</vt:lpstr>
      <vt:lpstr>Toplevel Widget</vt:lpstr>
      <vt:lpstr>Coordinate Windows</vt:lpstr>
      <vt:lpstr>Dialog Window</vt:lpstr>
      <vt:lpstr>Closing Windows (1)</vt:lpstr>
      <vt:lpstr>Closing Windows (2)</vt:lpstr>
      <vt:lpstr>Event Driven Programming</vt:lpstr>
      <vt:lpstr>Structuring GUI Code (1)</vt:lpstr>
      <vt:lpstr>Structuring GUI Code (2)</vt:lpstr>
      <vt:lpstr>Going Further…</vt:lpstr>
    </vt:vector>
  </TitlesOfParts>
  <Company>De Anza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Clare Nguyen</cp:lastModifiedBy>
  <cp:revision>140</cp:revision>
  <dcterms:created xsi:type="dcterms:W3CDTF">2008-07-16T21:48:08Z</dcterms:created>
  <dcterms:modified xsi:type="dcterms:W3CDTF">2023-04-17T21:05:24Z</dcterms:modified>
</cp:coreProperties>
</file>