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handoutMasterIdLst>
    <p:handoutMasterId r:id="rId28"/>
  </p:handoutMasterIdLst>
  <p:sldIdLst>
    <p:sldId id="256" r:id="rId2"/>
    <p:sldId id="311" r:id="rId3"/>
    <p:sldId id="259" r:id="rId4"/>
    <p:sldId id="260" r:id="rId5"/>
    <p:sldId id="263" r:id="rId6"/>
    <p:sldId id="308" r:id="rId7"/>
    <p:sldId id="262" r:id="rId8"/>
    <p:sldId id="261" r:id="rId9"/>
    <p:sldId id="312" r:id="rId10"/>
    <p:sldId id="258" r:id="rId11"/>
    <p:sldId id="309" r:id="rId12"/>
    <p:sldId id="313" r:id="rId13"/>
    <p:sldId id="277" r:id="rId14"/>
    <p:sldId id="278" r:id="rId15"/>
    <p:sldId id="285" r:id="rId16"/>
    <p:sldId id="293" r:id="rId17"/>
    <p:sldId id="314" r:id="rId18"/>
    <p:sldId id="294" r:id="rId19"/>
    <p:sldId id="295" r:id="rId20"/>
    <p:sldId id="296" r:id="rId21"/>
    <p:sldId id="298" r:id="rId22"/>
    <p:sldId id="315" r:id="rId23"/>
    <p:sldId id="299" r:id="rId24"/>
    <p:sldId id="300" r:id="rId25"/>
    <p:sldId id="310" r:id="rId26"/>
  </p:sldIdLst>
  <p:sldSz cx="9144000" cy="6858000" type="screen4x3"/>
  <p:notesSz cx="7010400" cy="923607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316" autoAdjust="0"/>
  </p:normalViewPr>
  <p:slideViewPr>
    <p:cSldViewPr snapToGrid="0">
      <p:cViewPr varScale="1">
        <p:scale>
          <a:sx n="88" d="100"/>
          <a:sy n="88" d="100"/>
        </p:scale>
        <p:origin x="-66" y="-54"/>
      </p:cViewPr>
      <p:guideLst>
        <p:guide orient="horz" pos="2160"/>
        <p:guide pos="2880"/>
      </p:guideLst>
    </p:cSldViewPr>
  </p:slideViewPr>
  <p:notesTextViewPr>
    <p:cViewPr>
      <p:scale>
        <a:sx n="3" d="2"/>
        <a:sy n="3" d="2"/>
      </p:scale>
      <p:origin x="0" y="0"/>
    </p:cViewPr>
  </p:notesTextViewPr>
  <p:sorterViewPr>
    <p:cViewPr>
      <p:scale>
        <a:sx n="100" d="100"/>
        <a:sy n="100" d="100"/>
      </p:scale>
      <p:origin x="0" y="-558"/>
    </p:cViewPr>
  </p:sorterViewPr>
  <p:notesViewPr>
    <p:cSldViewPr snapToGrid="0">
      <p:cViewPr varScale="1">
        <p:scale>
          <a:sx n="80" d="100"/>
          <a:sy n="80" d="100"/>
        </p:scale>
        <p:origin x="2940"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3407"/>
          </a:xfrm>
          <a:prstGeom prst="rect">
            <a:avLst/>
          </a:prstGeom>
        </p:spPr>
        <p:txBody>
          <a:bodyPr vert="horz" lIns="91440" tIns="45720" rIns="91440" bIns="45720" rtlCol="0"/>
          <a:lstStyle>
            <a:lvl1pPr algn="r">
              <a:defRPr sz="1200"/>
            </a:lvl1pPr>
          </a:lstStyle>
          <a:p>
            <a:fld id="{628CEB60-A36A-4252-A6B2-59C65FC59DA9}" type="datetime1">
              <a:rPr lang="en-US" smtClean="0"/>
              <a:pPr/>
              <a:t>9/15/2020</a:t>
            </a:fld>
            <a:endParaRPr lang="en-US"/>
          </a:p>
        </p:txBody>
      </p:sp>
      <p:sp>
        <p:nvSpPr>
          <p:cNvPr id="4" name="Footer Placeholder 3"/>
          <p:cNvSpPr>
            <a:spLocks noGrp="1"/>
          </p:cNvSpPr>
          <p:nvPr>
            <p:ph type="ftr" sz="quarter" idx="2"/>
          </p:nvPr>
        </p:nvSpPr>
        <p:spPr>
          <a:xfrm>
            <a:off x="0" y="8772669"/>
            <a:ext cx="3037840" cy="46340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9"/>
            <a:ext cx="3037840" cy="463406"/>
          </a:xfrm>
          <a:prstGeom prst="rect">
            <a:avLst/>
          </a:prstGeom>
        </p:spPr>
        <p:txBody>
          <a:bodyPr vert="horz" lIns="91440" tIns="45720" rIns="91440" bIns="45720" rtlCol="0" anchor="b"/>
          <a:lstStyle>
            <a:lvl1pPr algn="r">
              <a:defRPr sz="1200"/>
            </a:lvl1pPr>
          </a:lstStyle>
          <a:p>
            <a:fld id="{F05B9A89-653A-4358-BA41-7A6FC5DE3511}" type="slidenum">
              <a:rPr lang="en-US" smtClean="0"/>
              <a:pPr/>
              <a:t>‹#›</a:t>
            </a:fld>
            <a:endParaRPr lang="en-US"/>
          </a:p>
        </p:txBody>
      </p:sp>
    </p:spTree>
    <p:extLst>
      <p:ext uri="{BB962C8B-B14F-4D97-AF65-F5344CB8AC3E}">
        <p14:creationId xmlns="" xmlns:p14="http://schemas.microsoft.com/office/powerpoint/2010/main" val="1833470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6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1"/>
            <a:ext cx="3037840" cy="463696"/>
          </a:xfrm>
          <a:prstGeom prst="rect">
            <a:avLst/>
          </a:prstGeom>
        </p:spPr>
        <p:txBody>
          <a:bodyPr vert="horz" lIns="91440" tIns="45720" rIns="91440" bIns="45720" rtlCol="0"/>
          <a:lstStyle>
            <a:lvl1pPr algn="r">
              <a:defRPr sz="1200"/>
            </a:lvl1pPr>
          </a:lstStyle>
          <a:p>
            <a:fld id="{A8A1844D-61C1-4354-9E1B-30B1B87389EB}" type="datetime1">
              <a:rPr lang="en-US" smtClean="0"/>
              <a:pPr/>
              <a:t>9/15/2020</a:t>
            </a:fld>
            <a:endParaRPr lang="en-US"/>
          </a:p>
        </p:txBody>
      </p:sp>
      <p:sp>
        <p:nvSpPr>
          <p:cNvPr id="4" name="Slide Image Placeholder 3"/>
          <p:cNvSpPr>
            <a:spLocks noGrp="1" noRot="1" noChangeAspect="1"/>
          </p:cNvSpPr>
          <p:nvPr>
            <p:ph type="sldImg" idx="2"/>
          </p:nvPr>
        </p:nvSpPr>
        <p:spPr>
          <a:xfrm>
            <a:off x="1427163" y="1154113"/>
            <a:ext cx="4156075" cy="31162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44546"/>
            <a:ext cx="5608320" cy="363702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379"/>
            <a:ext cx="3037840" cy="46369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379"/>
            <a:ext cx="3037840" cy="463696"/>
          </a:xfrm>
          <a:prstGeom prst="rect">
            <a:avLst/>
          </a:prstGeom>
        </p:spPr>
        <p:txBody>
          <a:bodyPr vert="horz" lIns="91440" tIns="45720" rIns="91440" bIns="45720" rtlCol="0" anchor="b"/>
          <a:lstStyle>
            <a:lvl1pPr algn="r">
              <a:defRPr sz="1200"/>
            </a:lvl1pPr>
          </a:lstStyle>
          <a:p>
            <a:fld id="{15161AAF-6548-47B2-B1C0-D2CBD9605F9E}" type="slidenum">
              <a:rPr lang="en-US" smtClean="0"/>
              <a:pPr/>
              <a:t>‹#›</a:t>
            </a:fld>
            <a:endParaRPr lang="en-US"/>
          </a:p>
        </p:txBody>
      </p:sp>
    </p:spTree>
    <p:extLst>
      <p:ext uri="{BB962C8B-B14F-4D97-AF65-F5344CB8AC3E}">
        <p14:creationId xmlns="" xmlns:p14="http://schemas.microsoft.com/office/powerpoint/2010/main" val="10734525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7DEE23E-7782-4302-9648-B621D3CB67A7}" type="datetime1">
              <a:rPr lang="en-US" smtClean="0"/>
              <a:pPr/>
              <a:t>9/15/2020</a:t>
            </a:fld>
            <a:endParaRPr lang="en-US"/>
          </a:p>
        </p:txBody>
      </p:sp>
      <p:sp>
        <p:nvSpPr>
          <p:cNvPr id="5" name="Slide Number Placeholder 4"/>
          <p:cNvSpPr>
            <a:spLocks noGrp="1"/>
          </p:cNvSpPr>
          <p:nvPr>
            <p:ph type="sldNum" sz="quarter" idx="11"/>
          </p:nvPr>
        </p:nvSpPr>
        <p:spPr/>
        <p:txBody>
          <a:bodyPr/>
          <a:lstStyle/>
          <a:p>
            <a:fld id="{15161AAF-6548-47B2-B1C0-D2CBD9605F9E}" type="slidenum">
              <a:rPr lang="en-US" smtClean="0"/>
              <a:pPr/>
              <a:t>1</a:t>
            </a:fld>
            <a:endParaRPr lang="en-US"/>
          </a:p>
        </p:txBody>
      </p:sp>
    </p:spTree>
    <p:extLst>
      <p:ext uri="{BB962C8B-B14F-4D97-AF65-F5344CB8AC3E}">
        <p14:creationId xmlns="" xmlns:p14="http://schemas.microsoft.com/office/powerpoint/2010/main" val="1942207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161AAF-6548-47B2-B1C0-D2CBD9605F9E}" type="slidenum">
              <a:rPr lang="en-US" smtClean="0"/>
              <a:pPr/>
              <a:t>22</a:t>
            </a:fld>
            <a:endParaRPr lang="en-US"/>
          </a:p>
        </p:txBody>
      </p:sp>
    </p:spTree>
    <p:extLst>
      <p:ext uri="{BB962C8B-B14F-4D97-AF65-F5344CB8AC3E}">
        <p14:creationId xmlns="" xmlns:p14="http://schemas.microsoft.com/office/powerpoint/2010/main" val="302645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161AAF-6548-47B2-B1C0-D2CBD9605F9E}" type="slidenum">
              <a:rPr lang="en-US" smtClean="0"/>
              <a:pPr/>
              <a:t>2</a:t>
            </a:fld>
            <a:endParaRPr lang="en-US"/>
          </a:p>
        </p:txBody>
      </p:sp>
    </p:spTree>
    <p:extLst>
      <p:ext uri="{BB962C8B-B14F-4D97-AF65-F5344CB8AC3E}">
        <p14:creationId xmlns="" xmlns:p14="http://schemas.microsoft.com/office/powerpoint/2010/main" val="3026457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BF3204A1-F84C-4ABD-BD25-722000B7C53E}" type="datetime1">
              <a:rPr lang="en-US" smtClean="0"/>
              <a:pPr/>
              <a:t>9/15/2020</a:t>
            </a:fld>
            <a:endParaRPr lang="en-US"/>
          </a:p>
        </p:txBody>
      </p:sp>
      <p:sp>
        <p:nvSpPr>
          <p:cNvPr id="5" name="Slide Number Placeholder 4"/>
          <p:cNvSpPr>
            <a:spLocks noGrp="1"/>
          </p:cNvSpPr>
          <p:nvPr>
            <p:ph type="sldNum" sz="quarter" idx="11"/>
          </p:nvPr>
        </p:nvSpPr>
        <p:spPr/>
        <p:txBody>
          <a:bodyPr/>
          <a:lstStyle/>
          <a:p>
            <a:fld id="{15161AAF-6548-47B2-B1C0-D2CBD9605F9E}" type="slidenum">
              <a:rPr lang="en-US" smtClean="0"/>
              <a:pPr/>
              <a:t>3</a:t>
            </a:fld>
            <a:endParaRPr lang="en-US"/>
          </a:p>
        </p:txBody>
      </p:sp>
    </p:spTree>
    <p:extLst>
      <p:ext uri="{BB962C8B-B14F-4D97-AF65-F5344CB8AC3E}">
        <p14:creationId xmlns="" xmlns:p14="http://schemas.microsoft.com/office/powerpoint/2010/main" val="319501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BINAC had a 512 WORD (31 bits per word) main memory</a:t>
            </a:r>
            <a:endParaRPr lang="en-US" dirty="0"/>
          </a:p>
        </p:txBody>
      </p:sp>
      <p:sp>
        <p:nvSpPr>
          <p:cNvPr id="4" name="Slide Number Placeholder 3"/>
          <p:cNvSpPr>
            <a:spLocks noGrp="1"/>
          </p:cNvSpPr>
          <p:nvPr>
            <p:ph type="sldNum" sz="quarter" idx="10"/>
          </p:nvPr>
        </p:nvSpPr>
        <p:spPr/>
        <p:txBody>
          <a:bodyPr/>
          <a:lstStyle/>
          <a:p>
            <a:fld id="{15161AAF-6548-47B2-B1C0-D2CBD9605F9E}" type="slidenum">
              <a:rPr lang="en-US" smtClean="0"/>
              <a:pPr/>
              <a:t>7</a:t>
            </a:fld>
            <a:endParaRPr lang="en-US"/>
          </a:p>
        </p:txBody>
      </p:sp>
      <p:sp>
        <p:nvSpPr>
          <p:cNvPr id="5" name="Date Placeholder 4"/>
          <p:cNvSpPr>
            <a:spLocks noGrp="1"/>
          </p:cNvSpPr>
          <p:nvPr>
            <p:ph type="dt" idx="11"/>
          </p:nvPr>
        </p:nvSpPr>
        <p:spPr/>
        <p:txBody>
          <a:bodyPr/>
          <a:lstStyle/>
          <a:p>
            <a:fld id="{C44D0F44-5DC8-4895-B397-F69D24D006FF}" type="datetime1">
              <a:rPr lang="en-US" smtClean="0"/>
              <a:pPr/>
              <a:t>9/15/2020</a:t>
            </a:fld>
            <a:endParaRPr lang="en-US"/>
          </a:p>
        </p:txBody>
      </p:sp>
    </p:spTree>
    <p:extLst>
      <p:ext uri="{BB962C8B-B14F-4D97-AF65-F5344CB8AC3E}">
        <p14:creationId xmlns="" xmlns:p14="http://schemas.microsoft.com/office/powerpoint/2010/main" val="142500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EEEA5BBE-A9A2-47B3-8265-A03BD47C154C}" type="datetime1">
              <a:rPr lang="en-US" smtClean="0"/>
              <a:pPr/>
              <a:t>9/15/2020</a:t>
            </a:fld>
            <a:endParaRPr lang="en-US"/>
          </a:p>
        </p:txBody>
      </p:sp>
      <p:sp>
        <p:nvSpPr>
          <p:cNvPr id="5" name="Slide Number Placeholder 4"/>
          <p:cNvSpPr>
            <a:spLocks noGrp="1"/>
          </p:cNvSpPr>
          <p:nvPr>
            <p:ph type="sldNum" sz="quarter" idx="11"/>
          </p:nvPr>
        </p:nvSpPr>
        <p:spPr/>
        <p:txBody>
          <a:bodyPr/>
          <a:lstStyle/>
          <a:p>
            <a:fld id="{15161AAF-6548-47B2-B1C0-D2CBD9605F9E}" type="slidenum">
              <a:rPr lang="en-US" smtClean="0"/>
              <a:pPr/>
              <a:t>8</a:t>
            </a:fld>
            <a:endParaRPr lang="en-US"/>
          </a:p>
        </p:txBody>
      </p:sp>
    </p:spTree>
    <p:extLst>
      <p:ext uri="{BB962C8B-B14F-4D97-AF65-F5344CB8AC3E}">
        <p14:creationId xmlns="" xmlns:p14="http://schemas.microsoft.com/office/powerpoint/2010/main" val="353942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161AAF-6548-47B2-B1C0-D2CBD9605F9E}" type="slidenum">
              <a:rPr lang="en-US" smtClean="0"/>
              <a:pPr/>
              <a:t>9</a:t>
            </a:fld>
            <a:endParaRPr lang="en-US"/>
          </a:p>
        </p:txBody>
      </p:sp>
    </p:spTree>
    <p:extLst>
      <p:ext uri="{BB962C8B-B14F-4D97-AF65-F5344CB8AC3E}">
        <p14:creationId xmlns="" xmlns:p14="http://schemas.microsoft.com/office/powerpoint/2010/main" val="3026457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161AAF-6548-47B2-B1C0-D2CBD9605F9E}" type="slidenum">
              <a:rPr lang="en-US" smtClean="0"/>
              <a:pPr/>
              <a:t>12</a:t>
            </a:fld>
            <a:endParaRPr lang="en-US"/>
          </a:p>
        </p:txBody>
      </p:sp>
    </p:spTree>
    <p:extLst>
      <p:ext uri="{BB962C8B-B14F-4D97-AF65-F5344CB8AC3E}">
        <p14:creationId xmlns="" xmlns:p14="http://schemas.microsoft.com/office/powerpoint/2010/main" val="302645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161AAF-6548-47B2-B1C0-D2CBD9605F9E}" type="slidenum">
              <a:rPr lang="en-US" smtClean="0"/>
              <a:pPr/>
              <a:t>14</a:t>
            </a:fld>
            <a:endParaRPr lang="en-US"/>
          </a:p>
        </p:txBody>
      </p:sp>
      <p:sp>
        <p:nvSpPr>
          <p:cNvPr id="5" name="Date Placeholder 4"/>
          <p:cNvSpPr>
            <a:spLocks noGrp="1"/>
          </p:cNvSpPr>
          <p:nvPr>
            <p:ph type="dt" idx="11"/>
          </p:nvPr>
        </p:nvSpPr>
        <p:spPr/>
        <p:txBody>
          <a:bodyPr/>
          <a:lstStyle/>
          <a:p>
            <a:fld id="{A4B41017-01BB-4C68-8A31-6DBCEAA7590F}" type="datetime1">
              <a:rPr lang="en-US" smtClean="0"/>
              <a:pPr/>
              <a:t>9/15/2020</a:t>
            </a:fld>
            <a:endParaRPr lang="en-US"/>
          </a:p>
        </p:txBody>
      </p:sp>
    </p:spTree>
    <p:extLst>
      <p:ext uri="{BB962C8B-B14F-4D97-AF65-F5344CB8AC3E}">
        <p14:creationId xmlns="" xmlns:p14="http://schemas.microsoft.com/office/powerpoint/2010/main" val="30370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161AAF-6548-47B2-B1C0-D2CBD9605F9E}" type="slidenum">
              <a:rPr lang="en-US" smtClean="0"/>
              <a:pPr/>
              <a:t>17</a:t>
            </a:fld>
            <a:endParaRPr lang="en-US"/>
          </a:p>
        </p:txBody>
      </p:sp>
    </p:spTree>
    <p:extLst>
      <p:ext uri="{BB962C8B-B14F-4D97-AF65-F5344CB8AC3E}">
        <p14:creationId xmlns="" xmlns:p14="http://schemas.microsoft.com/office/powerpoint/2010/main" val="302645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4800" spc="-50" baseline="0">
                <a:solidFill>
                  <a:schemeClr val="tx1">
                    <a:lumMod val="85000"/>
                    <a:lumOff val="1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9EC17B-C163-4552-BDBA-541EE49891CF}" type="datetime1">
              <a:rPr lang="en-US" smtClean="0"/>
              <a:pPr/>
              <a:t>9/15/2020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AC2DB3-9000-4EC8-B97E-74B7B115971C}"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800518"/>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9767766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FAD7E9-26F9-48AC-B49F-814ACF1E296E}" type="datetime1">
              <a:rPr lang="en-US" smtClean="0"/>
              <a:pPr/>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C2DB3-9000-4EC8-B97E-74B7B115971C}" type="slidenum">
              <a:rPr lang="en-US" smtClean="0"/>
              <a:pPr/>
              <a:t>‹#›</a:t>
            </a:fld>
            <a:endParaRPr lang="en-US"/>
          </a:p>
        </p:txBody>
      </p:sp>
    </p:spTree>
    <p:extLst>
      <p:ext uri="{BB962C8B-B14F-4D97-AF65-F5344CB8AC3E}">
        <p14:creationId xmlns="" xmlns:p14="http://schemas.microsoft.com/office/powerpoint/2010/main" val="21021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CD5D4-196D-429C-BBD7-C166EF71A917}" type="datetime1">
              <a:rPr lang="en-US" smtClean="0"/>
              <a:pPr/>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C2DB3-9000-4EC8-B97E-74B7B115971C}" type="slidenum">
              <a:rPr lang="en-US" smtClean="0"/>
              <a:pPr/>
              <a:t>‹#›</a:t>
            </a:fld>
            <a:endParaRPr lang="en-US"/>
          </a:p>
        </p:txBody>
      </p:sp>
      <p:sp>
        <p:nvSpPr>
          <p:cNvPr id="9" name="Rectangle 8"/>
          <p:cNvSpPr/>
          <p:nvPr userDrawn="1"/>
        </p:nvSpPr>
        <p:spPr>
          <a:xfrm>
            <a:off x="2381" y="6799463"/>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87912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D60D010B-58A1-4122-AB4D-BA0CA4BC6AA9}" type="datetime1">
              <a:rPr lang="en-US" smtClean="0"/>
              <a:pPr/>
              <a:t>9/15/2020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0AC2DB3-9000-4EC8-B97E-74B7B115971C}" type="slidenum">
              <a:rPr lang="en-US" smtClean="0"/>
              <a:pPr/>
              <a:t>‹#›</a:t>
            </a:fld>
            <a:endParaRPr lang="en-US" dirty="0"/>
          </a:p>
        </p:txBody>
      </p:sp>
    </p:spTree>
    <p:extLst>
      <p:ext uri="{BB962C8B-B14F-4D97-AF65-F5344CB8AC3E}">
        <p14:creationId xmlns="" xmlns:p14="http://schemas.microsoft.com/office/powerpoint/2010/main" val="293365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b" anchorCtr="0">
            <a:normAutofit/>
          </a:bodyPr>
          <a:lstStyle>
            <a:lvl1pPr>
              <a:lnSpc>
                <a:spcPct val="85000"/>
              </a:lnSpc>
              <a:defRPr sz="5400" b="0">
                <a:solidFill>
                  <a:schemeClr val="tx1">
                    <a:lumMod val="85000"/>
                    <a:lumOff val="1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solidFill>
              </a:defRPr>
            </a:lvl1pPr>
          </a:lstStyle>
          <a:p>
            <a:fld id="{604D9D51-8949-429C-954D-0AA7CC142678}" type="datetime1">
              <a:rPr lang="en-US" smtClean="0"/>
              <a:pPr/>
              <a:t>9/15/2020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0AC2DB3-9000-4EC8-B97E-74B7B115971C}"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801960"/>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0977505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404258"/>
            <a:ext cx="3703320" cy="4464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solidFill>
                  <a:schemeClr val="accent1"/>
                </a:solidFill>
              </a:defRPr>
            </a:lvl1pPr>
          </a:lstStyle>
          <a:p>
            <a:fld id="{A0460913-FB47-4FEE-ADB5-13DA5B208A8B}" type="datetime1">
              <a:rPr lang="en-US" smtClean="0"/>
              <a:pPr/>
              <a:t>9/15/2020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10AC2DB3-9000-4EC8-B97E-74B7B115971C}" type="slidenum">
              <a:rPr lang="en-US" smtClean="0"/>
              <a:pPr/>
              <a:t>‹#›</a:t>
            </a:fld>
            <a:endParaRPr lang="en-US" dirty="0"/>
          </a:p>
        </p:txBody>
      </p:sp>
    </p:spTree>
    <p:extLst>
      <p:ext uri="{BB962C8B-B14F-4D97-AF65-F5344CB8AC3E}">
        <p14:creationId xmlns="" xmlns:p14="http://schemas.microsoft.com/office/powerpoint/2010/main" val="39537463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7420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0900E2-EF49-4766-8CE7-84533B14FCA7}" type="datetime1">
              <a:rPr lang="en-US" smtClean="0"/>
              <a:pPr/>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C2DB3-9000-4EC8-B97E-74B7B115971C}" type="slidenum">
              <a:rPr lang="en-US" smtClean="0"/>
              <a:pPr/>
              <a:t>‹#›</a:t>
            </a:fld>
            <a:endParaRPr lang="en-US"/>
          </a:p>
        </p:txBody>
      </p:sp>
    </p:spTree>
    <p:extLst>
      <p:ext uri="{BB962C8B-B14F-4D97-AF65-F5344CB8AC3E}">
        <p14:creationId xmlns="" xmlns:p14="http://schemas.microsoft.com/office/powerpoint/2010/main" val="20430033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1B8ED4-8D5B-4E2E-A285-4C3FE17AD0A4}" type="datetime1">
              <a:rPr lang="en-US" smtClean="0"/>
              <a:pPr/>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C2DB3-9000-4EC8-B97E-74B7B115971C}" type="slidenum">
              <a:rPr lang="en-US" smtClean="0"/>
              <a:pPr/>
              <a:t>‹#›</a:t>
            </a:fld>
            <a:endParaRPr lang="en-US"/>
          </a:p>
        </p:txBody>
      </p:sp>
    </p:spTree>
    <p:extLst>
      <p:ext uri="{BB962C8B-B14F-4D97-AF65-F5344CB8AC3E}">
        <p14:creationId xmlns="" xmlns:p14="http://schemas.microsoft.com/office/powerpoint/2010/main" val="3206360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069C0A-0744-485C-88EE-14B684D4126A}" type="datetime1">
              <a:rPr lang="en-US" smtClean="0"/>
              <a:pPr/>
              <a:t>9/15/2020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AC2DB3-9000-4EC8-B97E-74B7B115971C}" type="slidenum">
              <a:rPr lang="en-US" smtClean="0"/>
              <a:pPr/>
              <a:t>‹#›</a:t>
            </a:fld>
            <a:endParaRPr lang="en-US"/>
          </a:p>
        </p:txBody>
      </p:sp>
      <p:sp>
        <p:nvSpPr>
          <p:cNvPr id="10" name="Rectangle 9"/>
          <p:cNvSpPr/>
          <p:nvPr userDrawn="1"/>
        </p:nvSpPr>
        <p:spPr>
          <a:xfrm>
            <a:off x="2381"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1322297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EB3442B-E1F5-4F8E-A763-ED38EF9E3648}" type="datetime1">
              <a:rPr lang="en-US" smtClean="0"/>
              <a:pPr/>
              <a:t>9/15/2020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AC2DB3-9000-4EC8-B97E-74B7B115971C}" type="slidenum">
              <a:rPr lang="en-US" smtClean="0"/>
              <a:pPr/>
              <a:t>‹#›</a:t>
            </a:fld>
            <a:endParaRPr lang="en-US"/>
          </a:p>
        </p:txBody>
      </p:sp>
    </p:spTree>
    <p:extLst>
      <p:ext uri="{BB962C8B-B14F-4D97-AF65-F5344CB8AC3E}">
        <p14:creationId xmlns="" xmlns:p14="http://schemas.microsoft.com/office/powerpoint/2010/main" val="37766969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B661DD-0541-4269-B8A3-F492202F977A}" type="datetime1">
              <a:rPr lang="en-US" smtClean="0"/>
              <a:pPr/>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C2DB3-9000-4EC8-B97E-74B7B115971C}" type="slidenum">
              <a:rPr lang="en-US" smtClean="0"/>
              <a:pPr/>
              <a:t>‹#›</a:t>
            </a:fld>
            <a:endParaRPr lang="en-US"/>
          </a:p>
        </p:txBody>
      </p:sp>
    </p:spTree>
    <p:extLst>
      <p:ext uri="{BB962C8B-B14F-4D97-AF65-F5344CB8AC3E}">
        <p14:creationId xmlns="" xmlns:p14="http://schemas.microsoft.com/office/powerpoint/2010/main" val="34325341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2576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59" y="1255006"/>
            <a:ext cx="7543801" cy="4614088"/>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3E110B8-A221-4E4B-B1C9-D66CAB891EDE}" type="datetime1">
              <a:rPr lang="en-US" smtClean="0"/>
              <a:pPr/>
              <a:t>9/15/2020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0AC2DB3-9000-4EC8-B97E-74B7B115971C}" type="slidenum">
              <a:rPr lang="en-US" smtClean="0"/>
              <a:pPr/>
              <a:t>‹#›</a:t>
            </a:fld>
            <a:endParaRPr lang="en-US"/>
          </a:p>
        </p:txBody>
      </p:sp>
      <p:cxnSp>
        <p:nvCxnSpPr>
          <p:cNvPr id="10" name="Straight Connector 9"/>
          <p:cNvCxnSpPr/>
          <p:nvPr/>
        </p:nvCxnSpPr>
        <p:spPr>
          <a:xfrm>
            <a:off x="891540" y="113368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 y="6800964"/>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311837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Chapter One</a:t>
            </a:r>
            <a:endParaRPr lang="en-US" sz="4000" dirty="0"/>
          </a:p>
        </p:txBody>
      </p:sp>
      <p:sp>
        <p:nvSpPr>
          <p:cNvPr id="3" name="Subtitle 2"/>
          <p:cNvSpPr>
            <a:spLocks noGrp="1"/>
          </p:cNvSpPr>
          <p:nvPr>
            <p:ph type="subTitle" idx="1"/>
          </p:nvPr>
        </p:nvSpPr>
        <p:spPr/>
        <p:txBody>
          <a:bodyPr>
            <a:normAutofit/>
          </a:bodyPr>
          <a:lstStyle/>
          <a:p>
            <a:r>
              <a:rPr lang="en-US" dirty="0" smtClean="0"/>
              <a:t>Introduction to Hardware, software, and The development environment</a:t>
            </a:r>
            <a:endParaRPr lang="en-US" dirty="0"/>
          </a:p>
        </p:txBody>
      </p:sp>
    </p:spTree>
    <p:extLst>
      <p:ext uri="{BB962C8B-B14F-4D97-AF65-F5344CB8AC3E}">
        <p14:creationId xmlns="" xmlns:p14="http://schemas.microsoft.com/office/powerpoint/2010/main" val="863607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Software</a:t>
            </a:r>
            <a:endParaRPr lang="en-US" dirty="0"/>
          </a:p>
        </p:txBody>
      </p:sp>
      <p:sp>
        <p:nvSpPr>
          <p:cNvPr id="13315" name="Content Placeholder 2"/>
          <p:cNvSpPr>
            <a:spLocks noGrp="1"/>
          </p:cNvSpPr>
          <p:nvPr>
            <p:ph idx="1"/>
          </p:nvPr>
        </p:nvSpPr>
        <p:spPr/>
        <p:txBody>
          <a:bodyPr/>
          <a:lstStyle/>
          <a:p>
            <a:r>
              <a:rPr lang="en-US" dirty="0"/>
              <a:t>Software </a:t>
            </a:r>
            <a:r>
              <a:rPr lang="en-US" dirty="0" smtClean="0"/>
              <a:t>is </a:t>
            </a:r>
            <a:r>
              <a:rPr lang="en-US" dirty="0"/>
              <a:t>typically </a:t>
            </a:r>
            <a:r>
              <a:rPr lang="en-US" dirty="0" smtClean="0"/>
              <a:t>realized as </a:t>
            </a:r>
            <a:r>
              <a:rPr lang="en-US" dirty="0"/>
              <a:t>an application </a:t>
            </a:r>
            <a:r>
              <a:rPr lang="en-US" dirty="0" smtClean="0"/>
              <a:t>program, but operating systems and device drivers are also software.</a:t>
            </a:r>
          </a:p>
          <a:p>
            <a:pPr>
              <a:spcBef>
                <a:spcPts val="600"/>
              </a:spcBef>
            </a:pPr>
            <a:r>
              <a:rPr lang="en-US" dirty="0" smtClean="0"/>
              <a:t>Software is </a:t>
            </a:r>
            <a:r>
              <a:rPr lang="en-US" dirty="0"/>
              <a:t>a sequence of instructions and </a:t>
            </a:r>
            <a:r>
              <a:rPr lang="en-US" dirty="0" smtClean="0"/>
              <a:t>decisions implemented </a:t>
            </a:r>
            <a:r>
              <a:rPr lang="en-US" dirty="0"/>
              <a:t>in some </a:t>
            </a:r>
            <a:r>
              <a:rPr lang="en-US" dirty="0" smtClean="0"/>
              <a:t>programming language </a:t>
            </a:r>
            <a:r>
              <a:rPr lang="en-US" dirty="0"/>
              <a:t>and translated to a form that can be executed or run on the computer. </a:t>
            </a:r>
            <a:endParaRPr lang="en-US" dirty="0" smtClean="0"/>
          </a:p>
          <a:p>
            <a:pPr>
              <a:spcBef>
                <a:spcPts val="600"/>
              </a:spcBef>
            </a:pPr>
            <a:r>
              <a:rPr lang="en-US" dirty="0" smtClean="0"/>
              <a:t>Computers execute very basic instructions in rapid succession. The basic instructions together can perform complex tasks.</a:t>
            </a:r>
          </a:p>
          <a:p>
            <a:pPr>
              <a:spcBef>
                <a:spcPts val="600"/>
              </a:spcBef>
            </a:pPr>
            <a:r>
              <a:rPr lang="en-US" dirty="0" smtClean="0"/>
              <a:t>Programming is the act of designing and implementing computer programs.</a:t>
            </a:r>
          </a:p>
          <a:p>
            <a:pPr lvl="1"/>
            <a:endParaRPr lang="en-US" dirty="0" smtClean="0"/>
          </a:p>
          <a:p>
            <a:endParaRPr lang="en-US" dirty="0" smtClean="0"/>
          </a:p>
          <a:p>
            <a:endParaRPr lang="en-US" dirty="0"/>
          </a:p>
        </p:txBody>
      </p:sp>
      <p:sp>
        <p:nvSpPr>
          <p:cNvPr id="2" name="Date Placeholder 1"/>
          <p:cNvSpPr>
            <a:spLocks noGrp="1"/>
          </p:cNvSpPr>
          <p:nvPr>
            <p:ph type="dt" sz="half" idx="10"/>
          </p:nvPr>
        </p:nvSpPr>
        <p:spPr/>
        <p:txBody>
          <a:bodyPr/>
          <a:lstStyle/>
          <a:p>
            <a:fld id="{4AE5867F-F1A9-475B-B9C9-8C942CCE3D02}" type="datetime1">
              <a:rPr lang="en-US" smtClean="0"/>
              <a:pPr/>
              <a:t>9/15/2020</a:t>
            </a:fld>
            <a:endParaRPr lang="en-US"/>
          </a:p>
        </p:txBody>
      </p:sp>
      <p:sp>
        <p:nvSpPr>
          <p:cNvPr id="3" name="Slide Number Placeholder 2"/>
          <p:cNvSpPr>
            <a:spLocks noGrp="1"/>
          </p:cNvSpPr>
          <p:nvPr>
            <p:ph type="sldNum" sz="quarter" idx="12"/>
          </p:nvPr>
        </p:nvSpPr>
        <p:spPr/>
        <p:txBody>
          <a:bodyPr/>
          <a:lstStyle/>
          <a:p>
            <a:fld id="{10AC2DB3-9000-4EC8-B97E-74B7B115971C}" type="slidenum">
              <a:rPr lang="en-US" smtClean="0"/>
              <a:pPr/>
              <a:t>10</a:t>
            </a:fld>
            <a:endParaRPr lang="en-US" dirty="0"/>
          </a:p>
        </p:txBody>
      </p:sp>
    </p:spTree>
    <p:extLst>
      <p:ext uri="{BB962C8B-B14F-4D97-AF65-F5344CB8AC3E}">
        <p14:creationId xmlns="" xmlns:p14="http://schemas.microsoft.com/office/powerpoint/2010/main" val="3855446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i="1" dirty="0" smtClean="0"/>
              <a:t>algorithm</a:t>
            </a:r>
            <a:r>
              <a:rPr lang="en-US" dirty="0" smtClean="0"/>
              <a:t> is a step by step description of how to solve a problem.</a:t>
            </a:r>
          </a:p>
          <a:p>
            <a:r>
              <a:rPr lang="en-US" dirty="0" smtClean="0"/>
              <a:t>For complex problems software developers write an algorithm before they attempt to write the program to implement the algorithm.</a:t>
            </a:r>
          </a:p>
          <a:p>
            <a:r>
              <a:rPr lang="en-US" dirty="0" smtClean="0"/>
              <a:t>Developing algorithms is a fundamental problem solving skill. It has uses in many fields outside of Computer Science.</a:t>
            </a:r>
          </a:p>
          <a:p>
            <a:pPr marL="0" indent="0">
              <a:buNone/>
            </a:pPr>
            <a:endParaRPr lang="en-US" b="1" i="1" dirty="0" smtClean="0"/>
          </a:p>
          <a:p>
            <a:pPr>
              <a:buNone/>
            </a:pPr>
            <a:endParaRPr lang="en-US" dirty="0"/>
          </a:p>
        </p:txBody>
      </p:sp>
      <p:sp>
        <p:nvSpPr>
          <p:cNvPr id="4" name="Date Placeholder 3"/>
          <p:cNvSpPr>
            <a:spLocks noGrp="1"/>
          </p:cNvSpPr>
          <p:nvPr>
            <p:ph type="dt" sz="half" idx="10"/>
          </p:nvPr>
        </p:nvSpPr>
        <p:spPr/>
        <p:txBody>
          <a:bodyPr/>
          <a:lstStyle/>
          <a:p>
            <a:fld id="{D60D010B-58A1-4122-AB4D-BA0CA4BC6AA9}" type="datetime1">
              <a:rPr lang="en-US" smtClean="0"/>
              <a:pPr/>
              <a:t>9/15/2020</a:t>
            </a:fld>
            <a:endParaRPr lang="en-US" dirty="0"/>
          </a:p>
        </p:txBody>
      </p:sp>
      <p:sp>
        <p:nvSpPr>
          <p:cNvPr id="5" name="Slide Number Placeholder 4"/>
          <p:cNvSpPr>
            <a:spLocks noGrp="1"/>
          </p:cNvSpPr>
          <p:nvPr>
            <p:ph type="sldNum" sz="quarter" idx="12"/>
          </p:nvPr>
        </p:nvSpPr>
        <p:spPr/>
        <p:txBody>
          <a:bodyPr/>
          <a:lstStyle/>
          <a:p>
            <a:fld id="{10AC2DB3-9000-4EC8-B97E-74B7B115971C}" type="slidenum">
              <a:rPr lang="en-US" smtClean="0"/>
              <a:pPr/>
              <a:t>11</a:t>
            </a:fld>
            <a:endParaRPr lang="en-US" dirty="0"/>
          </a:p>
        </p:txBody>
      </p:sp>
    </p:spTree>
    <p:extLst>
      <p:ext uri="{BB962C8B-B14F-4D97-AF65-F5344CB8AC3E}">
        <p14:creationId xmlns="" xmlns:p14="http://schemas.microsoft.com/office/powerpoint/2010/main" val="2662745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The Python Programming Language</a:t>
            </a:r>
            <a:endParaRPr lang="en-US" sz="4000" dirty="0"/>
          </a:p>
        </p:txBody>
      </p:sp>
      <p:sp>
        <p:nvSpPr>
          <p:cNvPr id="4" name="Date Placeholder 3"/>
          <p:cNvSpPr>
            <a:spLocks noGrp="1"/>
          </p:cNvSpPr>
          <p:nvPr>
            <p:ph type="dt" sz="half" idx="10"/>
          </p:nvPr>
        </p:nvSpPr>
        <p:spPr/>
        <p:txBody>
          <a:bodyPr/>
          <a:lstStyle/>
          <a:p>
            <a:fld id="{B2A9090E-D82B-4629-BF0D-C9CC19E8DC13}"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10AC2DB3-9000-4EC8-B97E-74B7B115971C}" type="slidenum">
              <a:rPr lang="en-US" smtClean="0"/>
              <a:pPr/>
              <a:t>12</a:t>
            </a:fld>
            <a:endParaRPr lang="en-US" dirty="0"/>
          </a:p>
        </p:txBody>
      </p:sp>
    </p:spTree>
    <p:extLst>
      <p:ext uri="{BB962C8B-B14F-4D97-AF65-F5344CB8AC3E}">
        <p14:creationId xmlns="" xmlns:p14="http://schemas.microsoft.com/office/powerpoint/2010/main" val="3977334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8"/>
          <p:cNvSpPr>
            <a:spLocks noGrp="1"/>
          </p:cNvSpPr>
          <p:nvPr>
            <p:ph type="title"/>
          </p:nvPr>
        </p:nvSpPr>
        <p:spPr/>
        <p:txBody>
          <a:bodyPr/>
          <a:lstStyle/>
          <a:p>
            <a:r>
              <a:rPr lang="en-US" dirty="0" smtClean="0"/>
              <a:t>The Python Language</a:t>
            </a:r>
            <a:endParaRPr lang="en-US" dirty="0"/>
          </a:p>
        </p:txBody>
      </p:sp>
      <p:sp>
        <p:nvSpPr>
          <p:cNvPr id="17411" name="Content Placeholder 9"/>
          <p:cNvSpPr>
            <a:spLocks noGrp="1"/>
          </p:cNvSpPr>
          <p:nvPr>
            <p:ph idx="1"/>
          </p:nvPr>
        </p:nvSpPr>
        <p:spPr/>
        <p:txBody>
          <a:bodyPr/>
          <a:lstStyle/>
          <a:p>
            <a:r>
              <a:rPr lang="en-US" dirty="0" smtClean="0"/>
              <a:t>In the early 1990s, Guido van Rossum designed what would become the Python programming language.</a:t>
            </a:r>
          </a:p>
          <a:p>
            <a:r>
              <a:rPr lang="en-US" dirty="0" smtClean="0"/>
              <a:t>Python was designed to have a simpler and cleaner syntax than other popular languages such as Java, C and C++.</a:t>
            </a:r>
          </a:p>
          <a:p>
            <a:r>
              <a:rPr lang="en-US" dirty="0" smtClean="0"/>
              <a:t>Python programs are executed by the Python interpreter. The interpreter reads each line of code in a program and executes it.</a:t>
            </a:r>
            <a:endParaRPr lang="en-US" dirty="0"/>
          </a:p>
        </p:txBody>
      </p:sp>
      <p:sp>
        <p:nvSpPr>
          <p:cNvPr id="2" name="Date Placeholder 1"/>
          <p:cNvSpPr>
            <a:spLocks noGrp="1"/>
          </p:cNvSpPr>
          <p:nvPr>
            <p:ph type="dt" sz="half" idx="10"/>
          </p:nvPr>
        </p:nvSpPr>
        <p:spPr/>
        <p:txBody>
          <a:bodyPr/>
          <a:lstStyle/>
          <a:p>
            <a:fld id="{9F2D1862-CAD8-4130-AD8C-5637E495E046}"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13</a:t>
            </a:fld>
            <a:endParaRPr lang="en-US" dirty="0"/>
          </a:p>
        </p:txBody>
      </p:sp>
    </p:spTree>
    <p:extLst>
      <p:ext uri="{BB962C8B-B14F-4D97-AF65-F5344CB8AC3E}">
        <p14:creationId xmlns="" xmlns:p14="http://schemas.microsoft.com/office/powerpoint/2010/main" val="729939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Python Programming Environment</a:t>
            </a:r>
            <a:endParaRPr lang="en-US" dirty="0"/>
          </a:p>
        </p:txBody>
      </p:sp>
      <p:sp>
        <p:nvSpPr>
          <p:cNvPr id="18435" name="Content Placeholder 2"/>
          <p:cNvSpPr>
            <a:spLocks noGrp="1"/>
          </p:cNvSpPr>
          <p:nvPr>
            <p:ph idx="1"/>
          </p:nvPr>
        </p:nvSpPr>
        <p:spPr>
          <a:xfrm>
            <a:off x="833007" y="1174618"/>
            <a:ext cx="7543801" cy="4894585"/>
          </a:xfrm>
        </p:spPr>
        <p:txBody>
          <a:bodyPr>
            <a:normAutofit lnSpcReduction="10000"/>
          </a:bodyPr>
          <a:lstStyle/>
          <a:p>
            <a:r>
              <a:rPr lang="en-US" dirty="0" smtClean="0"/>
              <a:t>There are several ways of creating a Python program or </a:t>
            </a:r>
            <a:r>
              <a:rPr lang="en-US" b="1" dirty="0" smtClean="0"/>
              <a:t>Python script</a:t>
            </a:r>
            <a:r>
              <a:rPr lang="en-US" dirty="0" smtClean="0"/>
              <a:t>:</a:t>
            </a:r>
          </a:p>
          <a:p>
            <a:pPr lvl="1">
              <a:spcBef>
                <a:spcPts val="0"/>
              </a:spcBef>
            </a:pPr>
            <a:r>
              <a:rPr lang="en-US" sz="2000" dirty="0" smtClean="0"/>
              <a:t>Using an Integrated Development Environment (IDE)</a:t>
            </a:r>
          </a:p>
          <a:p>
            <a:pPr lvl="1">
              <a:spcBef>
                <a:spcPts val="0"/>
              </a:spcBef>
            </a:pPr>
            <a:r>
              <a:rPr lang="en-US" sz="2000" dirty="0" smtClean="0"/>
              <a:t>Using a text editor </a:t>
            </a:r>
          </a:p>
          <a:p>
            <a:pPr>
              <a:spcBef>
                <a:spcPts val="600"/>
              </a:spcBef>
            </a:pPr>
            <a:r>
              <a:rPr lang="en-US" dirty="0" smtClean="0"/>
              <a:t>For this class we will use the Wing IDE, but you can use any IDE or text editor that you’re comfortable with.</a:t>
            </a:r>
          </a:p>
          <a:p>
            <a:pPr>
              <a:spcBef>
                <a:spcPts val="600"/>
              </a:spcBef>
            </a:pPr>
            <a:r>
              <a:rPr lang="en-US" dirty="0" smtClean="0"/>
              <a:t>The IDE provides a text editor, output window, as well as debugging tools.</a:t>
            </a:r>
          </a:p>
          <a:p>
            <a:pPr>
              <a:spcBef>
                <a:spcPts val="600"/>
              </a:spcBef>
            </a:pPr>
            <a:r>
              <a:rPr lang="en-US" dirty="0" smtClean="0"/>
              <a:t>Python code can also be run at the Python shell in </a:t>
            </a:r>
            <a:r>
              <a:rPr lang="en-US" b="1" dirty="0" smtClean="0"/>
              <a:t>interactive mode</a:t>
            </a:r>
            <a:r>
              <a:rPr lang="en-US" dirty="0" smtClean="0"/>
              <a:t>. The Python shell is useful to test snippets of code before incorporating them into a program.</a:t>
            </a:r>
          </a:p>
          <a:p>
            <a:pPr>
              <a:spcBef>
                <a:spcPts val="600"/>
              </a:spcBef>
            </a:pPr>
            <a:r>
              <a:rPr lang="en-US" dirty="0" smtClean="0"/>
              <a:t>The Python shell prompt is:   &gt;&gt;&gt;</a:t>
            </a:r>
          </a:p>
          <a:p>
            <a:pPr>
              <a:spcBef>
                <a:spcPts val="600"/>
              </a:spcBef>
            </a:pPr>
            <a:r>
              <a:rPr lang="en-US" dirty="0" smtClean="0"/>
              <a:t>When using the shell, enter a Python statement at the shell and the output of the statement will appear in the next line(s).</a:t>
            </a:r>
          </a:p>
          <a:p>
            <a:pPr>
              <a:spcBef>
                <a:spcPts val="600"/>
              </a:spcBef>
            </a:pPr>
            <a:r>
              <a:rPr lang="en-US" dirty="0" smtClean="0"/>
              <a:t>A Python shell that comes with Python is IDLE.</a:t>
            </a:r>
            <a:br>
              <a:rPr lang="en-US" dirty="0" smtClean="0"/>
            </a:br>
            <a:r>
              <a:rPr lang="en-US" dirty="0" smtClean="0"/>
              <a:t>When we use the Wing IDE, it also comes with a Python shell.</a:t>
            </a:r>
          </a:p>
          <a:p>
            <a:endParaRPr lang="en-US" dirty="0" smtClean="0"/>
          </a:p>
        </p:txBody>
      </p:sp>
      <p:sp>
        <p:nvSpPr>
          <p:cNvPr id="2" name="Date Placeholder 1"/>
          <p:cNvSpPr>
            <a:spLocks noGrp="1"/>
          </p:cNvSpPr>
          <p:nvPr>
            <p:ph type="dt" sz="half" idx="10"/>
          </p:nvPr>
        </p:nvSpPr>
        <p:spPr/>
        <p:txBody>
          <a:bodyPr/>
          <a:lstStyle/>
          <a:p>
            <a:fld id="{5113FCA9-A866-418A-B852-6D5C1142ADA9}"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14</a:t>
            </a:fld>
            <a:endParaRPr lang="en-US" dirty="0"/>
          </a:p>
        </p:txBody>
      </p:sp>
    </p:spTree>
    <p:extLst>
      <p:ext uri="{BB962C8B-B14F-4D97-AF65-F5344CB8AC3E}">
        <p14:creationId xmlns="" xmlns:p14="http://schemas.microsoft.com/office/powerpoint/2010/main" val="1249766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en-US" dirty="0" smtClean="0"/>
              <a:t>From Source Code to Executable</a:t>
            </a:r>
            <a:endParaRPr lang="en-US" dirty="0"/>
          </a:p>
        </p:txBody>
      </p:sp>
      <p:sp>
        <p:nvSpPr>
          <p:cNvPr id="25603" name="Content Placeholder 2"/>
          <p:cNvSpPr>
            <a:spLocks noGrp="1"/>
          </p:cNvSpPr>
          <p:nvPr>
            <p:ph idx="1"/>
          </p:nvPr>
        </p:nvSpPr>
        <p:spPr/>
        <p:txBody>
          <a:bodyPr/>
          <a:lstStyle/>
          <a:p>
            <a:pPr marL="274320">
              <a:spcBef>
                <a:spcPts val="600"/>
              </a:spcBef>
            </a:pPr>
            <a:r>
              <a:rPr lang="en-US" dirty="0" smtClean="0"/>
              <a:t>The compiler reads a source file and generates byte code instructions (simple instructions for the Python Virtual machine).</a:t>
            </a:r>
          </a:p>
          <a:p>
            <a:pPr marL="274320">
              <a:spcBef>
                <a:spcPts val="600"/>
              </a:spcBef>
            </a:pPr>
            <a:r>
              <a:rPr lang="en-US" dirty="0" smtClean="0"/>
              <a:t>The Python Virtual machine is a program that is similar to the CPU of our computer.</a:t>
            </a:r>
          </a:p>
          <a:p>
            <a:pPr marL="274320">
              <a:spcBef>
                <a:spcPts val="600"/>
              </a:spcBef>
            </a:pPr>
            <a:r>
              <a:rPr lang="en-US" dirty="0" smtClean="0"/>
              <a:t>Any necessary libraries (e.g. for drawing graphics) are automatically located and included by the virtual machine</a:t>
            </a:r>
            <a:endParaRPr lang="en-US" dirty="0"/>
          </a:p>
        </p:txBody>
      </p:sp>
      <p:pic>
        <p:nvPicPr>
          <p:cNvPr id="25606" name="Picture 7" descr="U:\PC\publisher\2013 wiley slides\Ch 1-4\Chapter  1\Media\Illustrations\py_01_07_300dpi.jpg"/>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1143752" y="3275308"/>
            <a:ext cx="6856926" cy="2629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856EF8B-3F31-4108-8C46-B022713E0FBC}"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15</a:t>
            </a:fld>
            <a:endParaRPr lang="en-US" dirty="0"/>
          </a:p>
        </p:txBody>
      </p:sp>
    </p:spTree>
    <p:extLst>
      <p:ext uri="{BB962C8B-B14F-4D97-AF65-F5344CB8AC3E}">
        <p14:creationId xmlns="" xmlns:p14="http://schemas.microsoft.com/office/powerpoint/2010/main" val="3712463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Analyzing The First Python Program</a:t>
            </a:r>
            <a:endParaRPr lang="en-US" dirty="0"/>
          </a:p>
        </p:txBody>
      </p:sp>
      <p:sp>
        <p:nvSpPr>
          <p:cNvPr id="29699" name="Content Placeholder 9"/>
          <p:cNvSpPr>
            <a:spLocks noGrp="1"/>
          </p:cNvSpPr>
          <p:nvPr>
            <p:ph idx="1"/>
          </p:nvPr>
        </p:nvSpPr>
        <p:spPr/>
        <p:txBody>
          <a:bodyPr/>
          <a:lstStyle/>
          <a:p>
            <a:r>
              <a:rPr lang="en-US" dirty="0" smtClean="0"/>
              <a:t>A Python program contains one or more lines of instructions (statements) that will be translated and executed by the interpreter.</a:t>
            </a:r>
          </a:p>
          <a:p>
            <a:pPr>
              <a:spcBef>
                <a:spcPts val="0"/>
              </a:spcBef>
            </a:pPr>
            <a:endParaRPr lang="en-US" dirty="0" smtClean="0"/>
          </a:p>
          <a:p>
            <a:pPr>
              <a:spcBef>
                <a:spcPts val="0"/>
              </a:spcBef>
            </a:pPr>
            <a:endParaRPr lang="en-US" dirty="0" smtClean="0"/>
          </a:p>
          <a:p>
            <a:pPr>
              <a:spcBef>
                <a:spcPts val="1800"/>
              </a:spcBef>
            </a:pPr>
            <a:r>
              <a:rPr lang="en-US" dirty="0" smtClean="0"/>
              <a:t>The first line is a comment (a statement that provides descriptive information about the program to a human reader).</a:t>
            </a:r>
          </a:p>
          <a:p>
            <a:pPr>
              <a:spcBef>
                <a:spcPts val="600"/>
              </a:spcBef>
            </a:pPr>
            <a:r>
              <a:rPr lang="en-US" dirty="0" smtClean="0"/>
              <a:t>The second line contains a statement that prints a line of text on screen:  Hello, World!</a:t>
            </a:r>
            <a:endParaRPr lang="en-US" dirty="0"/>
          </a:p>
        </p:txBody>
      </p:sp>
      <p:sp>
        <p:nvSpPr>
          <p:cNvPr id="2" name="Date Placeholder 1"/>
          <p:cNvSpPr>
            <a:spLocks noGrp="1"/>
          </p:cNvSpPr>
          <p:nvPr>
            <p:ph type="dt" sz="half" idx="10"/>
          </p:nvPr>
        </p:nvSpPr>
        <p:spPr/>
        <p:txBody>
          <a:bodyPr/>
          <a:lstStyle/>
          <a:p>
            <a:fld id="{E7358559-61BE-48C7-BD00-A935C52412D1}"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16</a:t>
            </a:fld>
            <a:endParaRPr lang="en-US" dirty="0"/>
          </a:p>
        </p:txBody>
      </p:sp>
      <p:sp>
        <p:nvSpPr>
          <p:cNvPr id="6" name="TextBox 5"/>
          <p:cNvSpPr txBox="1"/>
          <p:nvPr/>
        </p:nvSpPr>
        <p:spPr>
          <a:xfrm>
            <a:off x="2803901" y="1877878"/>
            <a:ext cx="3442930" cy="646331"/>
          </a:xfrm>
          <a:prstGeom prst="rect">
            <a:avLst/>
          </a:prstGeom>
          <a:solidFill>
            <a:schemeClr val="bg1">
              <a:lumMod val="85000"/>
            </a:schemeClr>
          </a:solidFill>
        </p:spPr>
        <p:txBody>
          <a:bodyPr wrap="none" rtlCol="0">
            <a:spAutoFit/>
          </a:bodyPr>
          <a:lstStyle/>
          <a:p>
            <a:pPr marL="91440" lvl="1" indent="0">
              <a:buNone/>
            </a:pPr>
            <a:r>
              <a:rPr lang="en-US" dirty="0" smtClean="0">
                <a:latin typeface="Consolas" pitchFamily="49" charset="0"/>
                <a:cs typeface="Consolas" pitchFamily="49" charset="0"/>
              </a:rPr>
              <a:t># My first Python program</a:t>
            </a:r>
          </a:p>
          <a:p>
            <a:pPr marL="91440" lvl="1" indent="0">
              <a:buNone/>
            </a:pPr>
            <a:r>
              <a:rPr lang="en-US" dirty="0" smtClean="0">
                <a:latin typeface="Consolas" pitchFamily="49" charset="0"/>
                <a:cs typeface="Consolas" pitchFamily="49" charset="0"/>
              </a:rPr>
              <a:t>print(“Hello World!”)</a:t>
            </a:r>
            <a:endParaRPr lang="en-US" sz="2400" dirty="0" smtClean="0">
              <a:latin typeface="Consolas" pitchFamily="49" charset="0"/>
              <a:cs typeface="Consolas" pitchFamily="49" charset="0"/>
            </a:endParaRPr>
          </a:p>
        </p:txBody>
      </p:sp>
    </p:spTree>
    <p:extLst>
      <p:ext uri="{BB962C8B-B14F-4D97-AF65-F5344CB8AC3E}">
        <p14:creationId xmlns="" xmlns:p14="http://schemas.microsoft.com/office/powerpoint/2010/main" val="2527715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A Python Program</a:t>
            </a:r>
            <a:endParaRPr lang="en-US" sz="4000" dirty="0"/>
          </a:p>
        </p:txBody>
      </p:sp>
      <p:sp>
        <p:nvSpPr>
          <p:cNvPr id="4" name="Date Placeholder 3"/>
          <p:cNvSpPr>
            <a:spLocks noGrp="1"/>
          </p:cNvSpPr>
          <p:nvPr>
            <p:ph type="dt" sz="half" idx="10"/>
          </p:nvPr>
        </p:nvSpPr>
        <p:spPr/>
        <p:txBody>
          <a:bodyPr/>
          <a:lstStyle/>
          <a:p>
            <a:fld id="{B2A9090E-D82B-4629-BF0D-C9CC19E8DC13}"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10AC2DB3-9000-4EC8-B97E-74B7B115971C}" type="slidenum">
              <a:rPr lang="en-US" smtClean="0"/>
              <a:pPr/>
              <a:t>17</a:t>
            </a:fld>
            <a:endParaRPr lang="en-US" dirty="0"/>
          </a:p>
        </p:txBody>
      </p:sp>
    </p:spTree>
    <p:extLst>
      <p:ext uri="{BB962C8B-B14F-4D97-AF65-F5344CB8AC3E}">
        <p14:creationId xmlns="" xmlns:p14="http://schemas.microsoft.com/office/powerpoint/2010/main" val="3977334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Basic </a:t>
            </a:r>
            <a:r>
              <a:rPr lang="en-US" dirty="0" smtClean="0"/>
              <a:t>Python Syntax: </a:t>
            </a:r>
            <a:r>
              <a:rPr lang="en-US" sz="3600" dirty="0" smtClean="0">
                <a:latin typeface="Consolas" pitchFamily="49" charset="0"/>
                <a:cs typeface="Consolas" pitchFamily="49" charset="0"/>
              </a:rPr>
              <a:t>print</a:t>
            </a:r>
            <a:endParaRPr lang="en-US" sz="3600" dirty="0">
              <a:latin typeface="Consolas" pitchFamily="49" charset="0"/>
              <a:cs typeface="Consolas" pitchFamily="49" charset="0"/>
            </a:endParaRPr>
          </a:p>
        </p:txBody>
      </p:sp>
      <p:sp>
        <p:nvSpPr>
          <p:cNvPr id="27651" name="Content Placeholder 2"/>
          <p:cNvSpPr>
            <a:spLocks noGrp="1"/>
          </p:cNvSpPr>
          <p:nvPr>
            <p:ph idx="1"/>
          </p:nvPr>
        </p:nvSpPr>
        <p:spPr>
          <a:xfrm>
            <a:off x="822959" y="1255006"/>
            <a:ext cx="7543801" cy="1512361"/>
          </a:xfrm>
        </p:spPr>
        <p:txBody>
          <a:bodyPr>
            <a:normAutofit/>
          </a:bodyPr>
          <a:lstStyle/>
          <a:p>
            <a:r>
              <a:rPr lang="en-US" dirty="0" smtClean="0"/>
              <a:t>Use the </a:t>
            </a:r>
            <a:r>
              <a:rPr lang="en-US" sz="1800" dirty="0" smtClean="0">
                <a:latin typeface="Consolas" pitchFamily="49" charset="0"/>
                <a:cs typeface="Consolas" pitchFamily="49" charset="0"/>
              </a:rPr>
              <a:t>print</a:t>
            </a:r>
            <a:r>
              <a:rPr lang="en-US" dirty="0" smtClean="0"/>
              <a:t> function to print text and data values to screen.</a:t>
            </a:r>
          </a:p>
          <a:p>
            <a:r>
              <a:rPr lang="en-US" dirty="0" smtClean="0"/>
              <a:t>A function is a collection of programming instructions that carry out a particular task (in this case to print a value onscreen).</a:t>
            </a:r>
          </a:p>
          <a:p>
            <a:pPr lvl="1"/>
            <a:r>
              <a:rPr lang="en-US" sz="2000" dirty="0" smtClean="0"/>
              <a:t>A function is code that someone else wrote for us to use.</a:t>
            </a:r>
            <a:endParaRPr lang="en-US" sz="2000" dirty="0"/>
          </a:p>
        </p:txBody>
      </p:sp>
      <p:pic>
        <p:nvPicPr>
          <p:cNvPr id="27654" name="Picture 7" descr="U:\PC\publisher\2013 wiley slides\Ch 1-4\Chapter  1\Media\Illustrations\py_syn_01_01_300dpi.jpg"/>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1012464" y="2779364"/>
            <a:ext cx="7131084" cy="2908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79F4EA2-85DF-47CA-A282-A7ED305EF029}"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18</a:t>
            </a:fld>
            <a:endParaRPr lang="en-US" dirty="0"/>
          </a:p>
        </p:txBody>
      </p:sp>
    </p:spTree>
    <p:extLst>
      <p:ext uri="{BB962C8B-B14F-4D97-AF65-F5344CB8AC3E}">
        <p14:creationId xmlns="" xmlns:p14="http://schemas.microsoft.com/office/powerpoint/2010/main" val="2049964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Syntax for Python Functions</a:t>
            </a:r>
            <a:endParaRPr lang="en-US" dirty="0"/>
          </a:p>
        </p:txBody>
      </p:sp>
      <p:sp>
        <p:nvSpPr>
          <p:cNvPr id="28675" name="Content Placeholder 2"/>
          <p:cNvSpPr>
            <a:spLocks noGrp="1"/>
          </p:cNvSpPr>
          <p:nvPr>
            <p:ph idx="1"/>
          </p:nvPr>
        </p:nvSpPr>
        <p:spPr/>
        <p:txBody>
          <a:bodyPr/>
          <a:lstStyle/>
          <a:p>
            <a:r>
              <a:rPr lang="en-US" dirty="0" smtClean="0"/>
              <a:t>To use, or call, a function we need to specify:</a:t>
            </a:r>
          </a:p>
          <a:p>
            <a:pPr lvl="1"/>
            <a:r>
              <a:rPr lang="en-US" sz="2000" dirty="0" smtClean="0"/>
              <a:t>The name of the function (Example: </a:t>
            </a:r>
            <a:r>
              <a:rPr lang="en-US" dirty="0" smtClean="0">
                <a:latin typeface="Consolas" pitchFamily="49" charset="0"/>
                <a:cs typeface="Consolas" pitchFamily="49" charset="0"/>
              </a:rPr>
              <a:t>print</a:t>
            </a:r>
            <a:r>
              <a:rPr lang="en-US" sz="2000" dirty="0" smtClean="0"/>
              <a:t> is the name of the function</a:t>
            </a:r>
          </a:p>
          <a:p>
            <a:pPr lvl="1"/>
            <a:r>
              <a:rPr lang="en-US" sz="2000" dirty="0" smtClean="0"/>
              <a:t>Input data (arguments) needed by the function to carry out its task (Example: the string “Hello World!”). </a:t>
            </a:r>
          </a:p>
          <a:p>
            <a:pPr lvl="1"/>
            <a:r>
              <a:rPr lang="en-US" sz="2000" dirty="0" smtClean="0"/>
              <a:t>Arguments are enclosed in parentheses and multiple arguments are separated with commas.</a:t>
            </a:r>
          </a:p>
          <a:p>
            <a:pPr lvl="1"/>
            <a:r>
              <a:rPr lang="en-US" sz="2000" dirty="0" smtClean="0"/>
              <a:t>A sequence of characters enclosed in quotations marks are called a string.</a:t>
            </a:r>
            <a:endParaRPr lang="en-US" sz="2000" dirty="0"/>
          </a:p>
        </p:txBody>
      </p:sp>
      <p:sp>
        <p:nvSpPr>
          <p:cNvPr id="2" name="Date Placeholder 1"/>
          <p:cNvSpPr>
            <a:spLocks noGrp="1"/>
          </p:cNvSpPr>
          <p:nvPr>
            <p:ph type="dt" sz="half" idx="10"/>
          </p:nvPr>
        </p:nvSpPr>
        <p:spPr/>
        <p:txBody>
          <a:bodyPr/>
          <a:lstStyle/>
          <a:p>
            <a:fld id="{B59A2E7D-92AB-4733-A335-FAE9DE5DE956}"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19</a:t>
            </a:fld>
            <a:endParaRPr lang="en-US" dirty="0"/>
          </a:p>
        </p:txBody>
      </p:sp>
    </p:spTree>
    <p:extLst>
      <p:ext uri="{BB962C8B-B14F-4D97-AF65-F5344CB8AC3E}">
        <p14:creationId xmlns="" xmlns:p14="http://schemas.microsoft.com/office/powerpoint/2010/main" val="289854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Hardware</a:t>
            </a:r>
            <a:endParaRPr lang="en-US" sz="4000" dirty="0"/>
          </a:p>
        </p:txBody>
      </p:sp>
      <p:sp>
        <p:nvSpPr>
          <p:cNvPr id="4" name="Date Placeholder 3"/>
          <p:cNvSpPr>
            <a:spLocks noGrp="1"/>
          </p:cNvSpPr>
          <p:nvPr>
            <p:ph type="dt" sz="half" idx="10"/>
          </p:nvPr>
        </p:nvSpPr>
        <p:spPr/>
        <p:txBody>
          <a:bodyPr/>
          <a:lstStyle/>
          <a:p>
            <a:fld id="{B2A9090E-D82B-4629-BF0D-C9CC19E8DC13}"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10AC2DB3-9000-4EC8-B97E-74B7B115971C}" type="slidenum">
              <a:rPr lang="en-US" smtClean="0"/>
              <a:pPr/>
              <a:t>2</a:t>
            </a:fld>
            <a:endParaRPr lang="en-US" dirty="0"/>
          </a:p>
        </p:txBody>
      </p:sp>
    </p:spTree>
    <p:extLst>
      <p:ext uri="{BB962C8B-B14F-4D97-AF65-F5344CB8AC3E}">
        <p14:creationId xmlns="" xmlns:p14="http://schemas.microsoft.com/office/powerpoint/2010/main" val="3977334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63" y="286604"/>
            <a:ext cx="7720997" cy="725767"/>
          </a:xfrm>
        </p:spPr>
        <p:txBody>
          <a:bodyPr>
            <a:normAutofit/>
          </a:bodyPr>
          <a:lstStyle/>
          <a:p>
            <a:r>
              <a:rPr lang="en-US" dirty="0" smtClean="0"/>
              <a:t>More Examples of the </a:t>
            </a:r>
            <a:r>
              <a:rPr lang="en-US" sz="3600" dirty="0" smtClean="0">
                <a:latin typeface="Consolas" pitchFamily="49" charset="0"/>
                <a:cs typeface="Consolas" pitchFamily="49" charset="0"/>
              </a:rPr>
              <a:t>print</a:t>
            </a:r>
            <a:r>
              <a:rPr lang="en-US" dirty="0" smtClean="0"/>
              <a:t> Function</a:t>
            </a:r>
            <a:endParaRPr lang="en-US" dirty="0"/>
          </a:p>
        </p:txBody>
      </p:sp>
      <p:sp>
        <p:nvSpPr>
          <p:cNvPr id="3" name="Content Placeholder 2"/>
          <p:cNvSpPr>
            <a:spLocks noGrp="1"/>
          </p:cNvSpPr>
          <p:nvPr>
            <p:ph idx="1"/>
          </p:nvPr>
        </p:nvSpPr>
        <p:spPr>
          <a:xfrm>
            <a:off x="822959" y="1255005"/>
            <a:ext cx="7543801" cy="4884537"/>
          </a:xfrm>
        </p:spPr>
        <p:txBody>
          <a:bodyPr>
            <a:normAutofit/>
          </a:bodyPr>
          <a:lstStyle/>
          <a:p>
            <a:r>
              <a:rPr lang="en-US" dirty="0" smtClean="0"/>
              <a:t>Printing numerical values from an expression:</a:t>
            </a:r>
          </a:p>
          <a:p>
            <a:endParaRPr lang="en-US" dirty="0" smtClean="0"/>
          </a:p>
          <a:p>
            <a:r>
              <a:rPr lang="en-US" dirty="0" smtClean="0"/>
              <a:t>Printing multiple, comma separated values:</a:t>
            </a:r>
          </a:p>
          <a:p>
            <a:pPr lvl="1"/>
            <a:endParaRPr lang="en-US" dirty="0" smtClean="0"/>
          </a:p>
          <a:p>
            <a:pPr lvl="1">
              <a:spcBef>
                <a:spcPts val="600"/>
              </a:spcBef>
            </a:pPr>
            <a:r>
              <a:rPr lang="en-US" sz="2000" dirty="0" smtClean="0"/>
              <a:t>Each value passed to the function is displayed, one after another, with a blank space after each value</a:t>
            </a:r>
            <a:r>
              <a:rPr lang="en-US" dirty="0" smtClean="0"/>
              <a:t>.</a:t>
            </a:r>
          </a:p>
          <a:p>
            <a:r>
              <a:rPr lang="en-US" dirty="0" smtClean="0"/>
              <a:t>By default </a:t>
            </a:r>
            <a:r>
              <a:rPr lang="en-US" sz="1800" dirty="0" smtClean="0">
                <a:latin typeface="Consolas" pitchFamily="49" charset="0"/>
                <a:cs typeface="Consolas" pitchFamily="49" charset="0"/>
              </a:rPr>
              <a:t>print</a:t>
            </a:r>
            <a:r>
              <a:rPr lang="en-US" dirty="0" smtClean="0"/>
              <a:t> starts a new line after it prints all input values.</a:t>
            </a:r>
          </a:p>
          <a:p>
            <a:pPr lvl="1"/>
            <a:endParaRPr lang="en-US" dirty="0" smtClean="0"/>
          </a:p>
        </p:txBody>
      </p:sp>
      <p:sp>
        <p:nvSpPr>
          <p:cNvPr id="4" name="Date Placeholder 3"/>
          <p:cNvSpPr>
            <a:spLocks noGrp="1"/>
          </p:cNvSpPr>
          <p:nvPr>
            <p:ph type="dt" sz="half" idx="10"/>
          </p:nvPr>
        </p:nvSpPr>
        <p:spPr/>
        <p:txBody>
          <a:bodyPr/>
          <a:lstStyle/>
          <a:p>
            <a:fld id="{A16648C4-19AE-495C-A5EC-02B37B8CB5A4}" type="datetime1">
              <a:rPr lang="en-US" smtClean="0"/>
              <a:pPr/>
              <a:t>9/15/2020</a:t>
            </a:fld>
            <a:endParaRPr lang="en-US" dirty="0"/>
          </a:p>
        </p:txBody>
      </p:sp>
      <p:sp>
        <p:nvSpPr>
          <p:cNvPr id="6" name="Slide Number Placeholder 5"/>
          <p:cNvSpPr>
            <a:spLocks noGrp="1"/>
          </p:cNvSpPr>
          <p:nvPr>
            <p:ph type="sldNum" sz="quarter" idx="12"/>
          </p:nvPr>
        </p:nvSpPr>
        <p:spPr/>
        <p:txBody>
          <a:bodyPr/>
          <a:lstStyle/>
          <a:p>
            <a:fld id="{10AC2DB3-9000-4EC8-B97E-74B7B115971C}" type="slidenum">
              <a:rPr lang="en-US" smtClean="0"/>
              <a:pPr/>
              <a:t>20</a:t>
            </a:fld>
            <a:endParaRPr lang="en-US" dirty="0"/>
          </a:p>
        </p:txBody>
      </p:sp>
      <p:sp>
        <p:nvSpPr>
          <p:cNvPr id="7" name="Rectangle 6"/>
          <p:cNvSpPr/>
          <p:nvPr/>
        </p:nvSpPr>
        <p:spPr>
          <a:xfrm>
            <a:off x="1100380" y="1566338"/>
            <a:ext cx="7211878" cy="369332"/>
          </a:xfrm>
          <a:prstGeom prst="rect">
            <a:avLst/>
          </a:prstGeom>
          <a:solidFill>
            <a:schemeClr val="bg1">
              <a:lumMod val="85000"/>
            </a:schemeClr>
          </a:solidFill>
        </p:spPr>
        <p:txBody>
          <a:bodyPr wrap="square">
            <a:spAutoFit/>
          </a:bodyPr>
          <a:lstStyle/>
          <a:p>
            <a:pPr marL="91440" lvl="1" indent="0">
              <a:buNone/>
            </a:pPr>
            <a:r>
              <a:rPr lang="en-US" dirty="0" smtClean="0">
                <a:latin typeface="Consolas" pitchFamily="49" charset="0"/>
                <a:cs typeface="Consolas" pitchFamily="49" charset="0"/>
              </a:rPr>
              <a:t>print(3 + 4)   # evaluate expression to 7 and print: 7</a:t>
            </a:r>
            <a:endParaRPr lang="en-US" sz="2400" dirty="0" smtClean="0">
              <a:latin typeface="Consolas" pitchFamily="49" charset="0"/>
              <a:cs typeface="Consolas" pitchFamily="49" charset="0"/>
            </a:endParaRPr>
          </a:p>
        </p:txBody>
      </p:sp>
      <p:sp>
        <p:nvSpPr>
          <p:cNvPr id="8" name="Rectangle 7"/>
          <p:cNvSpPr/>
          <p:nvPr/>
        </p:nvSpPr>
        <p:spPr>
          <a:xfrm>
            <a:off x="1084880" y="2478155"/>
            <a:ext cx="7232544" cy="369332"/>
          </a:xfrm>
          <a:prstGeom prst="rect">
            <a:avLst/>
          </a:prstGeom>
          <a:solidFill>
            <a:schemeClr val="bg1">
              <a:lumMod val="85000"/>
            </a:schemeClr>
          </a:solidFill>
        </p:spPr>
        <p:txBody>
          <a:bodyPr wrap="square">
            <a:spAutoFit/>
          </a:bodyPr>
          <a:lstStyle/>
          <a:p>
            <a:pPr marL="91440" lvl="1" indent="0">
              <a:buNone/>
            </a:pPr>
            <a:r>
              <a:rPr lang="en-US" dirty="0" smtClean="0">
                <a:latin typeface="Consolas" pitchFamily="49" charset="0"/>
                <a:cs typeface="Consolas" pitchFamily="49" charset="0"/>
              </a:rPr>
              <a:t>print(“the answer is”, 6 * 7)  # print: The answer is 7</a:t>
            </a:r>
            <a:endParaRPr lang="en-US" sz="2400" dirty="0" smtClean="0">
              <a:latin typeface="Consolas" pitchFamily="49" charset="0"/>
              <a:cs typeface="Consolas" pitchFamily="49" charset="0"/>
            </a:endParaRPr>
          </a:p>
        </p:txBody>
      </p:sp>
      <p:sp>
        <p:nvSpPr>
          <p:cNvPr id="9" name="Rectangle 8"/>
          <p:cNvSpPr/>
          <p:nvPr/>
        </p:nvSpPr>
        <p:spPr>
          <a:xfrm>
            <a:off x="1066798" y="3984074"/>
            <a:ext cx="7232544" cy="923330"/>
          </a:xfrm>
          <a:prstGeom prst="rect">
            <a:avLst/>
          </a:prstGeom>
          <a:solidFill>
            <a:schemeClr val="bg1">
              <a:lumMod val="85000"/>
            </a:schemeClr>
          </a:solidFill>
        </p:spPr>
        <p:txBody>
          <a:bodyPr wrap="square">
            <a:spAutoFit/>
          </a:bodyPr>
          <a:lstStyle/>
          <a:p>
            <a:pPr marL="91440" lvl="1" indent="0">
              <a:buNone/>
            </a:pPr>
            <a:r>
              <a:rPr lang="en-US" dirty="0" smtClean="0">
                <a:latin typeface="Consolas" pitchFamily="49" charset="0"/>
                <a:cs typeface="Consolas" pitchFamily="49" charset="0"/>
              </a:rPr>
              <a:t>print(“Hello there”)     # print: Hello there</a:t>
            </a:r>
          </a:p>
          <a:p>
            <a:pPr marL="91440" lvl="1" indent="0">
              <a:buNone/>
            </a:pPr>
            <a:r>
              <a:rPr lang="en-US" dirty="0" smtClean="0">
                <a:latin typeface="Consolas" pitchFamily="49" charset="0"/>
                <a:cs typeface="Consolas" pitchFamily="49" charset="0"/>
              </a:rPr>
              <a:t>print(“world”)           # print: world</a:t>
            </a:r>
          </a:p>
          <a:p>
            <a:pPr marL="91440" lvl="1" indent="0">
              <a:buNone/>
            </a:pPr>
            <a:r>
              <a:rPr lang="en-US" dirty="0" smtClean="0">
                <a:latin typeface="Consolas" pitchFamily="49" charset="0"/>
                <a:cs typeface="Consolas" pitchFamily="49" charset="0"/>
              </a:rPr>
              <a:t>     # one output line for each print</a:t>
            </a:r>
          </a:p>
        </p:txBody>
      </p:sp>
    </p:spTree>
    <p:extLst>
      <p:ext uri="{BB962C8B-B14F-4D97-AF65-F5344CB8AC3E}">
        <p14:creationId xmlns="" xmlns:p14="http://schemas.microsoft.com/office/powerpoint/2010/main" val="2050346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Errors</a:t>
            </a:r>
            <a:endParaRPr lang="en-US" dirty="0"/>
          </a:p>
        </p:txBody>
      </p:sp>
      <p:sp>
        <p:nvSpPr>
          <p:cNvPr id="29699" name="Content Placeholder 8"/>
          <p:cNvSpPr>
            <a:spLocks noGrp="1"/>
          </p:cNvSpPr>
          <p:nvPr>
            <p:ph idx="1"/>
          </p:nvPr>
        </p:nvSpPr>
        <p:spPr/>
        <p:txBody>
          <a:bodyPr>
            <a:normAutofit/>
          </a:bodyPr>
          <a:lstStyle/>
          <a:p>
            <a:r>
              <a:rPr lang="en-US" dirty="0" smtClean="0"/>
              <a:t>There are two categories of errors:</a:t>
            </a:r>
          </a:p>
          <a:p>
            <a:pPr lvl="1"/>
            <a:r>
              <a:rPr lang="en-US" sz="2000" dirty="0" smtClean="0"/>
              <a:t>Compile-time errors or syntax errors</a:t>
            </a:r>
          </a:p>
          <a:p>
            <a:pPr lvl="3"/>
            <a:r>
              <a:rPr lang="en-US" sz="1800" dirty="0" smtClean="0"/>
              <a:t>Spelling, capitalization, punctuation, indentation</a:t>
            </a:r>
          </a:p>
          <a:p>
            <a:pPr lvl="3"/>
            <a:r>
              <a:rPr lang="en-US" sz="1800" dirty="0" smtClean="0"/>
              <a:t>Ordering of statements, matching of parentheses, quotes…</a:t>
            </a:r>
          </a:p>
          <a:p>
            <a:pPr lvl="2"/>
            <a:r>
              <a:rPr lang="en-US" sz="1800" dirty="0" smtClean="0"/>
              <a:t>Program will not run to completion until all errors are fixed</a:t>
            </a:r>
          </a:p>
          <a:p>
            <a:pPr lvl="1"/>
            <a:r>
              <a:rPr lang="en-US" sz="2000" dirty="0" smtClean="0"/>
              <a:t>Run-time errors</a:t>
            </a:r>
            <a:endParaRPr lang="en-US" sz="1800" dirty="0" smtClean="0"/>
          </a:p>
          <a:p>
            <a:pPr lvl="2"/>
            <a:r>
              <a:rPr lang="en-US" sz="1800" dirty="0" smtClean="0"/>
              <a:t>The program runs but produces unintended results</a:t>
            </a:r>
          </a:p>
          <a:p>
            <a:pPr lvl="2"/>
            <a:r>
              <a:rPr lang="en-US" sz="1800" dirty="0" smtClean="0"/>
              <a:t>The program may ‘</a:t>
            </a:r>
            <a:r>
              <a:rPr lang="en-US" altLang="ja-JP" sz="1800" dirty="0" smtClean="0"/>
              <a:t>crash’ (end abruptly with error messages)</a:t>
            </a:r>
            <a:endParaRPr lang="en-US" sz="1800" dirty="0"/>
          </a:p>
        </p:txBody>
      </p:sp>
      <p:sp>
        <p:nvSpPr>
          <p:cNvPr id="2" name="Date Placeholder 1"/>
          <p:cNvSpPr>
            <a:spLocks noGrp="1"/>
          </p:cNvSpPr>
          <p:nvPr>
            <p:ph type="dt" sz="half" idx="10"/>
          </p:nvPr>
        </p:nvSpPr>
        <p:spPr/>
        <p:txBody>
          <a:bodyPr/>
          <a:lstStyle/>
          <a:p>
            <a:fld id="{DC15C148-3039-477A-A9EE-08265D274158}"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21</a:t>
            </a:fld>
            <a:endParaRPr lang="en-US" dirty="0"/>
          </a:p>
        </p:txBody>
      </p:sp>
    </p:spTree>
    <p:extLst>
      <p:ext uri="{BB962C8B-B14F-4D97-AF65-F5344CB8AC3E}">
        <p14:creationId xmlns="" xmlns:p14="http://schemas.microsoft.com/office/powerpoint/2010/main" val="2847433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Program Errors</a:t>
            </a:r>
            <a:endParaRPr lang="en-US" sz="4000" dirty="0"/>
          </a:p>
        </p:txBody>
      </p:sp>
      <p:sp>
        <p:nvSpPr>
          <p:cNvPr id="4" name="Date Placeholder 3"/>
          <p:cNvSpPr>
            <a:spLocks noGrp="1"/>
          </p:cNvSpPr>
          <p:nvPr>
            <p:ph type="dt" sz="half" idx="10"/>
          </p:nvPr>
        </p:nvSpPr>
        <p:spPr/>
        <p:txBody>
          <a:bodyPr/>
          <a:lstStyle/>
          <a:p>
            <a:fld id="{B2A9090E-D82B-4629-BF0D-C9CC19E8DC13}"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10AC2DB3-9000-4EC8-B97E-74B7B115971C}" type="slidenum">
              <a:rPr lang="en-US" smtClean="0"/>
              <a:pPr/>
              <a:t>22</a:t>
            </a:fld>
            <a:endParaRPr lang="en-US" dirty="0"/>
          </a:p>
        </p:txBody>
      </p:sp>
    </p:spTree>
    <p:extLst>
      <p:ext uri="{BB962C8B-B14F-4D97-AF65-F5344CB8AC3E}">
        <p14:creationId xmlns="" xmlns:p14="http://schemas.microsoft.com/office/powerpoint/2010/main" val="3977334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Syntax Errors</a:t>
            </a:r>
            <a:endParaRPr lang="en-US" dirty="0"/>
          </a:p>
        </p:txBody>
      </p:sp>
      <p:sp>
        <p:nvSpPr>
          <p:cNvPr id="30723" name="Content Placeholder 8"/>
          <p:cNvSpPr>
            <a:spLocks noGrp="1"/>
          </p:cNvSpPr>
          <p:nvPr>
            <p:ph idx="1"/>
          </p:nvPr>
        </p:nvSpPr>
        <p:spPr/>
        <p:txBody>
          <a:bodyPr/>
          <a:lstStyle/>
          <a:p>
            <a:r>
              <a:rPr lang="en-US" dirty="0" smtClean="0"/>
              <a:t>Syntax error are caught by the Python interpreter</a:t>
            </a:r>
          </a:p>
          <a:p>
            <a:pPr>
              <a:spcBef>
                <a:spcPts val="600"/>
              </a:spcBef>
            </a:pPr>
            <a:r>
              <a:rPr lang="en-US" dirty="0" smtClean="0"/>
              <a:t>What happens if we</a:t>
            </a:r>
          </a:p>
          <a:p>
            <a:pPr lvl="1">
              <a:spcBef>
                <a:spcPts val="0"/>
              </a:spcBef>
            </a:pPr>
            <a:r>
              <a:rPr lang="en-US" sz="2000" dirty="0" smtClean="0"/>
              <a:t>Use the wrong case		</a:t>
            </a:r>
            <a:r>
              <a:rPr lang="en-US" dirty="0" smtClean="0">
                <a:latin typeface="Consolas" pitchFamily="49" charset="0"/>
                <a:cs typeface="Consolas" pitchFamily="49" charset="0"/>
              </a:rPr>
              <a:t>print("Hello World!")</a:t>
            </a:r>
          </a:p>
          <a:p>
            <a:pPr lvl="1">
              <a:spcBef>
                <a:spcPts val="0"/>
              </a:spcBef>
            </a:pPr>
            <a:r>
              <a:rPr lang="en-US" sz="2000" dirty="0" smtClean="0"/>
              <a:t>Leave out quotes 		</a:t>
            </a:r>
            <a:r>
              <a:rPr lang="en-US" dirty="0" smtClean="0">
                <a:latin typeface="Consolas" pitchFamily="49" charset="0"/>
                <a:cs typeface="Consolas" pitchFamily="49" charset="0"/>
              </a:rPr>
              <a:t>print(Hello World!)</a:t>
            </a:r>
          </a:p>
          <a:p>
            <a:pPr lvl="1">
              <a:spcBef>
                <a:spcPts val="0"/>
              </a:spcBef>
            </a:pPr>
            <a:r>
              <a:rPr lang="en-US" sz="2000" dirty="0" smtClean="0"/>
              <a:t>Mismatch quotes		</a:t>
            </a:r>
            <a:r>
              <a:rPr lang="en-US" dirty="0" smtClean="0">
                <a:latin typeface="Consolas" pitchFamily="49" charset="0"/>
                <a:cs typeface="Consolas" pitchFamily="49" charset="0"/>
              </a:rPr>
              <a:t>print("Hello World!')</a:t>
            </a:r>
            <a:endParaRPr lang="en-US" altLang="ja-JP" dirty="0" smtClean="0">
              <a:latin typeface="Consolas" pitchFamily="49" charset="0"/>
              <a:cs typeface="Consolas" pitchFamily="49" charset="0"/>
            </a:endParaRPr>
          </a:p>
          <a:p>
            <a:pPr lvl="1">
              <a:spcBef>
                <a:spcPts val="0"/>
              </a:spcBef>
            </a:pPr>
            <a:r>
              <a:rPr lang="en-US" altLang="ja-JP" sz="2000" dirty="0" smtClean="0"/>
              <a:t>Mismatch brackets		</a:t>
            </a:r>
            <a:r>
              <a:rPr lang="en-US" altLang="ja-JP" dirty="0" smtClean="0">
                <a:latin typeface="Consolas" pitchFamily="49" charset="0"/>
                <a:cs typeface="Consolas" pitchFamily="49" charset="0"/>
              </a:rPr>
              <a:t>print(</a:t>
            </a:r>
            <a:r>
              <a:rPr lang="en-US" dirty="0" smtClean="0">
                <a:latin typeface="Consolas" pitchFamily="49" charset="0"/>
                <a:cs typeface="Consolas" pitchFamily="49" charset="0"/>
              </a:rPr>
              <a:t>'Hello'</a:t>
            </a:r>
          </a:p>
          <a:p>
            <a:pPr>
              <a:spcBef>
                <a:spcPts val="600"/>
              </a:spcBef>
            </a:pPr>
            <a:r>
              <a:rPr lang="en-US" altLang="ja-JP" dirty="0" smtClean="0"/>
              <a:t>When a syntax error is found by the Python interpreter, the error message will contain the line number of the line of code where the error is found.</a:t>
            </a:r>
          </a:p>
          <a:p>
            <a:pPr>
              <a:spcBef>
                <a:spcPts val="600"/>
              </a:spcBef>
            </a:pPr>
            <a:r>
              <a:rPr lang="en-US" altLang="ja-JP" dirty="0" smtClean="0"/>
              <a:t>We need to fix each error, one at a time, before the program can run completely from beginning to end.</a:t>
            </a:r>
          </a:p>
        </p:txBody>
      </p:sp>
      <p:sp>
        <p:nvSpPr>
          <p:cNvPr id="2" name="Date Placeholder 1"/>
          <p:cNvSpPr>
            <a:spLocks noGrp="1"/>
          </p:cNvSpPr>
          <p:nvPr>
            <p:ph type="dt" sz="half" idx="10"/>
          </p:nvPr>
        </p:nvSpPr>
        <p:spPr/>
        <p:txBody>
          <a:bodyPr/>
          <a:lstStyle/>
          <a:p>
            <a:fld id="{5EDEC976-E713-4F74-905C-79E28FEEAE50}"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23</a:t>
            </a:fld>
            <a:endParaRPr lang="en-US" dirty="0"/>
          </a:p>
        </p:txBody>
      </p:sp>
    </p:spTree>
    <p:extLst>
      <p:ext uri="{BB962C8B-B14F-4D97-AF65-F5344CB8AC3E}">
        <p14:creationId xmlns="" xmlns:p14="http://schemas.microsoft.com/office/powerpoint/2010/main" val="2050118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Run-Time Errors</a:t>
            </a:r>
            <a:endParaRPr lang="en-US" dirty="0"/>
          </a:p>
        </p:txBody>
      </p:sp>
      <p:sp>
        <p:nvSpPr>
          <p:cNvPr id="31747" name="Content Placeholder 8"/>
          <p:cNvSpPr>
            <a:spLocks noGrp="1"/>
          </p:cNvSpPr>
          <p:nvPr>
            <p:ph idx="1"/>
          </p:nvPr>
        </p:nvSpPr>
        <p:spPr/>
        <p:txBody>
          <a:bodyPr>
            <a:normAutofit lnSpcReduction="10000"/>
          </a:bodyPr>
          <a:lstStyle/>
          <a:p>
            <a:r>
              <a:rPr lang="en-US" dirty="0" smtClean="0"/>
              <a:t>Run time errors occur when the code is running.</a:t>
            </a:r>
          </a:p>
          <a:p>
            <a:pPr>
              <a:spcBef>
                <a:spcPts val="600"/>
              </a:spcBef>
            </a:pPr>
            <a:r>
              <a:rPr lang="en-US" dirty="0" smtClean="0"/>
              <a:t>What happens if we</a:t>
            </a:r>
          </a:p>
          <a:p>
            <a:pPr lvl="1">
              <a:spcBef>
                <a:spcPts val="0"/>
              </a:spcBef>
            </a:pPr>
            <a:r>
              <a:rPr lang="en-US" sz="2000" dirty="0" smtClean="0"/>
              <a:t>Divide by zero</a:t>
            </a:r>
            <a:r>
              <a:rPr lang="en-US" dirty="0" smtClean="0"/>
              <a:t>	</a:t>
            </a:r>
            <a:r>
              <a:rPr lang="en-US" dirty="0" smtClean="0">
                <a:latin typeface="Consolas" pitchFamily="49" charset="0"/>
                <a:cs typeface="Consolas" pitchFamily="49" charset="0"/>
              </a:rPr>
              <a:t>print(12/0)</a:t>
            </a:r>
          </a:p>
          <a:p>
            <a:pPr lvl="1">
              <a:spcBef>
                <a:spcPts val="0"/>
              </a:spcBef>
            </a:pPr>
            <a:r>
              <a:rPr lang="en-US" sz="2000" dirty="0" smtClean="0"/>
              <a:t>Misspell output</a:t>
            </a:r>
            <a:r>
              <a:rPr lang="en-US" dirty="0" smtClean="0"/>
              <a:t>	</a:t>
            </a:r>
            <a:r>
              <a:rPr lang="en-US" dirty="0" smtClean="0">
                <a:latin typeface="Consolas" pitchFamily="49" charset="0"/>
                <a:cs typeface="Consolas" pitchFamily="49" charset="0"/>
              </a:rPr>
              <a:t>print(</a:t>
            </a:r>
            <a:r>
              <a:rPr lang="en-US" altLang="ja-JP" dirty="0" smtClean="0">
                <a:latin typeface="Consolas" pitchFamily="49" charset="0"/>
                <a:cs typeface="Consolas" pitchFamily="49" charset="0"/>
              </a:rPr>
              <a:t>"Hello, </a:t>
            </a:r>
            <a:r>
              <a:rPr lang="en-US" altLang="ja-JP" dirty="0" err="1" smtClean="0">
                <a:latin typeface="Consolas" pitchFamily="49" charset="0"/>
                <a:cs typeface="Consolas" pitchFamily="49" charset="0"/>
              </a:rPr>
              <a:t>Worrd</a:t>
            </a:r>
            <a:r>
              <a:rPr lang="en-US" altLang="ja-JP" dirty="0" smtClean="0">
                <a:latin typeface="Consolas" pitchFamily="49" charset="0"/>
                <a:cs typeface="Consolas" pitchFamily="49" charset="0"/>
              </a:rPr>
              <a:t>")</a:t>
            </a:r>
          </a:p>
          <a:p>
            <a:pPr lvl="1">
              <a:spcBef>
                <a:spcPts val="0"/>
              </a:spcBef>
            </a:pPr>
            <a:r>
              <a:rPr lang="en-US" sz="2000" dirty="0" smtClean="0"/>
              <a:t>Forget to output</a:t>
            </a:r>
            <a:r>
              <a:rPr lang="en-US" dirty="0" smtClean="0"/>
              <a:t>	</a:t>
            </a:r>
            <a:r>
              <a:rPr lang="en-US" dirty="0" smtClean="0">
                <a:latin typeface="Consolas" pitchFamily="49" charset="0"/>
                <a:cs typeface="Consolas" pitchFamily="49" charset="0"/>
              </a:rPr>
              <a:t>no print statement</a:t>
            </a:r>
          </a:p>
          <a:p>
            <a:pPr>
              <a:spcBef>
                <a:spcPts val="600"/>
              </a:spcBef>
            </a:pPr>
            <a:r>
              <a:rPr lang="en-US" dirty="0" smtClean="0"/>
              <a:t>The program will compile and run but will not produce the expected output.</a:t>
            </a:r>
          </a:p>
          <a:p>
            <a:pPr>
              <a:spcBef>
                <a:spcPts val="600"/>
              </a:spcBef>
            </a:pPr>
            <a:r>
              <a:rPr lang="en-US" dirty="0" smtClean="0"/>
              <a:t>Sometime the output will be missing information or contain a wrong output value. In this case we need to re-evaluate the algorithm that we use to see where the logic error is.</a:t>
            </a:r>
          </a:p>
          <a:p>
            <a:pPr>
              <a:spcBef>
                <a:spcPts val="600"/>
              </a:spcBef>
            </a:pPr>
            <a:r>
              <a:rPr lang="en-US" dirty="0" smtClean="0"/>
              <a:t>Sometime the output will be an exception, which is an error message from the Python interpreter because a line of code cannot be run. </a:t>
            </a:r>
          </a:p>
          <a:p>
            <a:pPr>
              <a:spcBef>
                <a:spcPts val="600"/>
              </a:spcBef>
            </a:pPr>
            <a:r>
              <a:rPr lang="en-US" dirty="0" smtClean="0"/>
              <a:t> In this case the error message will show us the exception type and the line of code where the error occurs. We will need to go to the specified line of code to fix the error.</a:t>
            </a:r>
          </a:p>
        </p:txBody>
      </p:sp>
      <p:sp>
        <p:nvSpPr>
          <p:cNvPr id="2" name="Date Placeholder 1"/>
          <p:cNvSpPr>
            <a:spLocks noGrp="1"/>
          </p:cNvSpPr>
          <p:nvPr>
            <p:ph type="dt" sz="half" idx="10"/>
          </p:nvPr>
        </p:nvSpPr>
        <p:spPr/>
        <p:txBody>
          <a:bodyPr/>
          <a:lstStyle/>
          <a:p>
            <a:fld id="{69B00C8C-6F1C-465C-BE21-FD68BEE193CB}"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24</a:t>
            </a:fld>
            <a:endParaRPr lang="en-US" dirty="0"/>
          </a:p>
        </p:txBody>
      </p:sp>
    </p:spTree>
    <p:extLst>
      <p:ext uri="{BB962C8B-B14F-4D97-AF65-F5344CB8AC3E}">
        <p14:creationId xmlns="" xmlns:p14="http://schemas.microsoft.com/office/powerpoint/2010/main" val="2000642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8"/>
          <p:cNvSpPr>
            <a:spLocks noGrp="1"/>
          </p:cNvSpPr>
          <p:nvPr>
            <p:ph idx="1"/>
          </p:nvPr>
        </p:nvSpPr>
        <p:spPr>
          <a:xfrm>
            <a:off x="3526973" y="2557306"/>
            <a:ext cx="2401556" cy="582805"/>
          </a:xfrm>
        </p:spPr>
        <p:txBody>
          <a:bodyPr>
            <a:normAutofit/>
          </a:bodyPr>
          <a:lstStyle/>
          <a:p>
            <a:pPr>
              <a:buNone/>
            </a:pPr>
            <a:r>
              <a:rPr lang="en-US" dirty="0" smtClean="0"/>
              <a:t>End of Chapter 1 Notes</a:t>
            </a:r>
          </a:p>
        </p:txBody>
      </p:sp>
      <p:sp>
        <p:nvSpPr>
          <p:cNvPr id="2" name="Date Placeholder 1"/>
          <p:cNvSpPr>
            <a:spLocks noGrp="1"/>
          </p:cNvSpPr>
          <p:nvPr>
            <p:ph type="dt" sz="half" idx="10"/>
          </p:nvPr>
        </p:nvSpPr>
        <p:spPr/>
        <p:txBody>
          <a:bodyPr/>
          <a:lstStyle/>
          <a:p>
            <a:fld id="{69B00C8C-6F1C-465C-BE21-FD68BEE193CB}" type="datetime1">
              <a:rPr lang="en-US" smtClean="0"/>
              <a:pPr/>
              <a:t>9/15/2020</a:t>
            </a:fld>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25</a:t>
            </a:fld>
            <a:endParaRPr lang="en-US" dirty="0"/>
          </a:p>
        </p:txBody>
      </p:sp>
    </p:spTree>
    <p:extLst>
      <p:ext uri="{BB962C8B-B14F-4D97-AF65-F5344CB8AC3E}">
        <p14:creationId xmlns="" xmlns:p14="http://schemas.microsoft.com/office/powerpoint/2010/main" val="2000642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Computer Hardware</a:t>
            </a:r>
            <a:endParaRPr lang="en-US" dirty="0"/>
          </a:p>
        </p:txBody>
      </p:sp>
      <p:sp>
        <p:nvSpPr>
          <p:cNvPr id="14339" name="Content Placeholder 7"/>
          <p:cNvSpPr>
            <a:spLocks noGrp="1"/>
          </p:cNvSpPr>
          <p:nvPr>
            <p:ph idx="1"/>
          </p:nvPr>
        </p:nvSpPr>
        <p:spPr/>
        <p:txBody>
          <a:bodyPr/>
          <a:lstStyle/>
          <a:p>
            <a:r>
              <a:rPr lang="en-US" i="1" dirty="0"/>
              <a:t>Hardware</a:t>
            </a:r>
            <a:r>
              <a:rPr lang="en-US" dirty="0"/>
              <a:t> consists of </a:t>
            </a:r>
            <a:r>
              <a:rPr lang="en-US" dirty="0" smtClean="0"/>
              <a:t>the physical elements in </a:t>
            </a:r>
            <a:r>
              <a:rPr lang="en-US" dirty="0"/>
              <a:t>a computer system. </a:t>
            </a:r>
            <a:endParaRPr lang="en-US" dirty="0" smtClean="0"/>
          </a:p>
          <a:p>
            <a:pPr lvl="1"/>
            <a:r>
              <a:rPr lang="en-US" dirty="0" smtClean="0"/>
              <a:t>Some </a:t>
            </a:r>
            <a:r>
              <a:rPr lang="en-US" dirty="0"/>
              <a:t>very visible examples are the monitor, the mouse</a:t>
            </a:r>
            <a:r>
              <a:rPr lang="en-US" dirty="0" smtClean="0"/>
              <a:t>, external storage, </a:t>
            </a:r>
            <a:r>
              <a:rPr lang="en-US" dirty="0"/>
              <a:t>and the keyboard</a:t>
            </a:r>
            <a:r>
              <a:rPr lang="en-US" dirty="0" smtClean="0"/>
              <a:t>.</a:t>
            </a:r>
          </a:p>
          <a:p>
            <a:r>
              <a:rPr lang="en-US" dirty="0" smtClean="0"/>
              <a:t>The </a:t>
            </a:r>
            <a:r>
              <a:rPr lang="en-US" i="1" dirty="0" smtClean="0"/>
              <a:t>central processing unit </a:t>
            </a:r>
            <a:r>
              <a:rPr lang="en-US" dirty="0" smtClean="0"/>
              <a:t>(CPU) performs program control and data processing </a:t>
            </a:r>
          </a:p>
          <a:p>
            <a:r>
              <a:rPr lang="en-US" i="1" dirty="0" smtClean="0"/>
              <a:t>Storage devices </a:t>
            </a:r>
            <a:r>
              <a:rPr lang="en-US" dirty="0" smtClean="0"/>
              <a:t>include</a:t>
            </a:r>
          </a:p>
          <a:p>
            <a:pPr lvl="1"/>
            <a:r>
              <a:rPr lang="en-US" sz="2000" dirty="0" smtClean="0"/>
              <a:t>Memory (RAM)</a:t>
            </a:r>
            <a:endParaRPr lang="en-US" dirty="0" smtClean="0"/>
          </a:p>
          <a:p>
            <a:pPr lvl="1"/>
            <a:r>
              <a:rPr lang="en-US" sz="2000" dirty="0" smtClean="0"/>
              <a:t>Secondary storage: hard disk, flash drives, CD/DVD drives…</a:t>
            </a:r>
          </a:p>
          <a:p>
            <a:r>
              <a:rPr lang="en-US" i="1" dirty="0" smtClean="0"/>
              <a:t>Input / output devices </a:t>
            </a:r>
            <a:r>
              <a:rPr lang="en-US" dirty="0" smtClean="0"/>
              <a:t>allow the user to interact with the computer:</a:t>
            </a:r>
          </a:p>
          <a:p>
            <a:pPr lvl="1"/>
            <a:r>
              <a:rPr lang="en-US" sz="2000" dirty="0" smtClean="0"/>
              <a:t>Mouse, keyboard, printer, screen…</a:t>
            </a:r>
            <a:endParaRPr lang="en-US" sz="2000" dirty="0"/>
          </a:p>
        </p:txBody>
      </p:sp>
      <p:sp>
        <p:nvSpPr>
          <p:cNvPr id="2" name="Date Placeholder 1"/>
          <p:cNvSpPr>
            <a:spLocks noGrp="1"/>
          </p:cNvSpPr>
          <p:nvPr>
            <p:ph type="dt" sz="half" idx="10"/>
          </p:nvPr>
        </p:nvSpPr>
        <p:spPr/>
        <p:txBody>
          <a:bodyPr/>
          <a:lstStyle/>
          <a:p>
            <a:fld id="{0DA528E1-262F-40E3-A048-922B4DF0517C}" type="datetime1">
              <a:rPr lang="en-US" smtClean="0"/>
              <a:pPr/>
              <a:t>9/15/2020</a:t>
            </a:fld>
            <a:endParaRPr lang="en-US"/>
          </a:p>
        </p:txBody>
      </p:sp>
      <p:sp>
        <p:nvSpPr>
          <p:cNvPr id="3" name="Slide Number Placeholder 2"/>
          <p:cNvSpPr>
            <a:spLocks noGrp="1"/>
          </p:cNvSpPr>
          <p:nvPr>
            <p:ph type="sldNum" sz="quarter" idx="12"/>
          </p:nvPr>
        </p:nvSpPr>
        <p:spPr/>
        <p:txBody>
          <a:bodyPr/>
          <a:lstStyle/>
          <a:p>
            <a:fld id="{10AC2DB3-9000-4EC8-B97E-74B7B115971C}" type="slidenum">
              <a:rPr lang="en-US" smtClean="0"/>
              <a:pPr/>
              <a:t>3</a:t>
            </a:fld>
            <a:endParaRPr lang="en-US" dirty="0"/>
          </a:p>
        </p:txBody>
      </p:sp>
    </p:spTree>
    <p:extLst>
      <p:ext uri="{BB962C8B-B14F-4D97-AF65-F5344CB8AC3E}">
        <p14:creationId xmlns="" xmlns:p14="http://schemas.microsoft.com/office/powerpoint/2010/main" val="1587604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22959" y="286604"/>
            <a:ext cx="7831183" cy="725767"/>
          </a:xfrm>
        </p:spPr>
        <p:txBody>
          <a:bodyPr>
            <a:noAutofit/>
          </a:bodyPr>
          <a:lstStyle/>
          <a:p>
            <a:r>
              <a:rPr lang="en-US" dirty="0" smtClean="0"/>
              <a:t>Basic Hardware Components</a:t>
            </a:r>
            <a:endParaRPr lang="en-US" dirty="0"/>
          </a:p>
        </p:txBody>
      </p:sp>
      <p:pic>
        <p:nvPicPr>
          <p:cNvPr id="15365" name="Picture 6" descr="U:\PC\publisher\2013 wiley slides\Ch 1-4\Chapter  1\Media\Illustrations\py_01_03_300dpi.jpg"/>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315132" y="1092604"/>
            <a:ext cx="8458200" cy="491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445F90F-4E8C-49B7-BDD4-C67CB59D2339}" type="datetime1">
              <a:rPr lang="en-US" smtClean="0"/>
              <a:pPr/>
              <a:t>9/15/2020</a:t>
            </a:fld>
            <a:endParaRPr lang="en-US"/>
          </a:p>
        </p:txBody>
      </p:sp>
      <p:sp>
        <p:nvSpPr>
          <p:cNvPr id="3" name="Slide Number Placeholder 2"/>
          <p:cNvSpPr>
            <a:spLocks noGrp="1"/>
          </p:cNvSpPr>
          <p:nvPr>
            <p:ph type="sldNum" sz="quarter" idx="12"/>
          </p:nvPr>
        </p:nvSpPr>
        <p:spPr/>
        <p:txBody>
          <a:bodyPr/>
          <a:lstStyle/>
          <a:p>
            <a:fld id="{10AC2DB3-9000-4EC8-B97E-74B7B115971C}" type="slidenum">
              <a:rPr lang="en-US" smtClean="0"/>
              <a:pPr/>
              <a:t>4</a:t>
            </a:fld>
            <a:endParaRPr lang="en-US" dirty="0"/>
          </a:p>
        </p:txBody>
      </p:sp>
    </p:spTree>
    <p:extLst>
      <p:ext uri="{BB962C8B-B14F-4D97-AF65-F5344CB8AC3E}">
        <p14:creationId xmlns="" xmlns:p14="http://schemas.microsoft.com/office/powerpoint/2010/main" val="3715507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CPU</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CPU </a:t>
            </a:r>
            <a:r>
              <a:rPr lang="en-US" dirty="0"/>
              <a:t>has two components, the </a:t>
            </a:r>
            <a:r>
              <a:rPr lang="en-US" b="1" dirty="0"/>
              <a:t>control unit</a:t>
            </a:r>
            <a:r>
              <a:rPr lang="en-US" dirty="0"/>
              <a:t> and the </a:t>
            </a:r>
            <a:r>
              <a:rPr lang="en-US" b="1" dirty="0"/>
              <a:t>arithmetic logic </a:t>
            </a:r>
            <a:r>
              <a:rPr lang="en-US" b="1" dirty="0" smtClean="0"/>
              <a:t>unit</a:t>
            </a:r>
            <a:endParaRPr lang="en-US" dirty="0"/>
          </a:p>
          <a:p>
            <a:pPr lvl="0"/>
            <a:r>
              <a:rPr lang="en-US" dirty="0" smtClean="0"/>
              <a:t>The </a:t>
            </a:r>
            <a:r>
              <a:rPr lang="en-US" b="1" i="1" dirty="0"/>
              <a:t>control unit</a:t>
            </a:r>
            <a:r>
              <a:rPr lang="en-US" i="1" dirty="0"/>
              <a:t> </a:t>
            </a:r>
            <a:r>
              <a:rPr lang="en-US" dirty="0" smtClean="0"/>
              <a:t>directs </a:t>
            </a:r>
            <a:r>
              <a:rPr lang="en-US" dirty="0"/>
              <a:t>operation of the processor. </a:t>
            </a:r>
            <a:endParaRPr lang="en-US" dirty="0" smtClean="0"/>
          </a:p>
          <a:p>
            <a:pPr lvl="1">
              <a:spcBef>
                <a:spcPts val="0"/>
              </a:spcBef>
            </a:pPr>
            <a:r>
              <a:rPr lang="en-US" sz="2000" dirty="0"/>
              <a:t>All computer resources are managed by </a:t>
            </a:r>
            <a:r>
              <a:rPr lang="en-US" sz="2000" dirty="0" smtClean="0"/>
              <a:t>the </a:t>
            </a:r>
            <a:r>
              <a:rPr lang="en-US" sz="2000" b="1" dirty="0" smtClean="0"/>
              <a:t>control unit</a:t>
            </a:r>
            <a:r>
              <a:rPr lang="en-US" sz="2000" dirty="0" smtClean="0"/>
              <a:t>.</a:t>
            </a:r>
            <a:endParaRPr lang="en-US" sz="2000" dirty="0"/>
          </a:p>
          <a:p>
            <a:pPr lvl="1">
              <a:spcBef>
                <a:spcPts val="0"/>
              </a:spcBef>
            </a:pPr>
            <a:r>
              <a:rPr lang="en-US" sz="2000" dirty="0" smtClean="0"/>
              <a:t>It </a:t>
            </a:r>
            <a:r>
              <a:rPr lang="en-US" sz="2000" dirty="0"/>
              <a:t>controls communication and co-ordination between input/output devices. </a:t>
            </a:r>
            <a:endParaRPr lang="en-US" sz="2000" dirty="0" smtClean="0"/>
          </a:p>
          <a:p>
            <a:pPr lvl="1">
              <a:spcBef>
                <a:spcPts val="0"/>
              </a:spcBef>
            </a:pPr>
            <a:r>
              <a:rPr lang="en-US" sz="2000" dirty="0" smtClean="0"/>
              <a:t>It </a:t>
            </a:r>
            <a:r>
              <a:rPr lang="en-US" sz="2000" dirty="0"/>
              <a:t>reads and interprets instructions and determines the sequence for processing the data.</a:t>
            </a:r>
          </a:p>
          <a:p>
            <a:pPr lvl="1">
              <a:spcBef>
                <a:spcPts val="0"/>
              </a:spcBef>
            </a:pPr>
            <a:r>
              <a:rPr lang="en-US" sz="2000" dirty="0"/>
              <a:t>It </a:t>
            </a:r>
            <a:r>
              <a:rPr lang="en-US" sz="2000" dirty="0" smtClean="0"/>
              <a:t>provides </a:t>
            </a:r>
            <a:r>
              <a:rPr lang="en-US" sz="2000" dirty="0"/>
              <a:t>timing and control </a:t>
            </a:r>
            <a:r>
              <a:rPr lang="en-US" sz="2000" dirty="0" smtClean="0"/>
              <a:t>signals </a:t>
            </a:r>
          </a:p>
          <a:p>
            <a:r>
              <a:rPr lang="en-US" dirty="0" smtClean="0"/>
              <a:t>The </a:t>
            </a:r>
            <a:r>
              <a:rPr lang="en-US" dirty="0" err="1"/>
              <a:t>the</a:t>
            </a:r>
            <a:r>
              <a:rPr lang="en-US" dirty="0"/>
              <a:t> </a:t>
            </a:r>
            <a:r>
              <a:rPr lang="en-US" b="1" i="1" dirty="0"/>
              <a:t>arithmetic logic unit</a:t>
            </a:r>
            <a:r>
              <a:rPr lang="en-US" i="1" dirty="0" smtClean="0"/>
              <a:t> </a:t>
            </a:r>
            <a:r>
              <a:rPr lang="en-US" dirty="0"/>
              <a:t>contains the circuitry to perform calculations and do comparisons. </a:t>
            </a:r>
            <a:endParaRPr lang="en-US" dirty="0" smtClean="0"/>
          </a:p>
          <a:p>
            <a:pPr lvl="1"/>
            <a:r>
              <a:rPr lang="en-US" sz="2000" dirty="0" smtClean="0"/>
              <a:t>It </a:t>
            </a:r>
            <a:r>
              <a:rPr lang="en-US" sz="2000" dirty="0"/>
              <a:t>is the workhorse portion of the computer and its job is to do precisely what the control unit tells it to do</a:t>
            </a:r>
            <a:r>
              <a:rPr lang="en-US" sz="2000" dirty="0" smtClean="0"/>
              <a:t>.</a:t>
            </a:r>
            <a:endParaRPr lang="en-US" sz="2000" dirty="0"/>
          </a:p>
        </p:txBody>
      </p:sp>
      <p:sp>
        <p:nvSpPr>
          <p:cNvPr id="4" name="Date Placeholder 3"/>
          <p:cNvSpPr>
            <a:spLocks noGrp="1"/>
          </p:cNvSpPr>
          <p:nvPr>
            <p:ph type="dt" sz="half" idx="10"/>
          </p:nvPr>
        </p:nvSpPr>
        <p:spPr/>
        <p:txBody>
          <a:bodyPr/>
          <a:lstStyle/>
          <a:p>
            <a:fld id="{55CC6CA6-B659-42B5-9240-E738F7432AB8}" type="datetime1">
              <a:rPr lang="en-US" smtClean="0"/>
              <a:pPr/>
              <a:t>9/15/2020</a:t>
            </a:fld>
            <a:endParaRPr lang="en-US" dirty="0"/>
          </a:p>
        </p:txBody>
      </p:sp>
      <p:sp>
        <p:nvSpPr>
          <p:cNvPr id="6" name="Slide Number Placeholder 5"/>
          <p:cNvSpPr>
            <a:spLocks noGrp="1"/>
          </p:cNvSpPr>
          <p:nvPr>
            <p:ph type="sldNum" sz="quarter" idx="12"/>
          </p:nvPr>
        </p:nvSpPr>
        <p:spPr/>
        <p:txBody>
          <a:bodyPr/>
          <a:lstStyle/>
          <a:p>
            <a:fld id="{10AC2DB3-9000-4EC8-B97E-74B7B115971C}" type="slidenum">
              <a:rPr lang="en-US" smtClean="0"/>
              <a:pPr/>
              <a:t>5</a:t>
            </a:fld>
            <a:endParaRPr lang="en-US" dirty="0"/>
          </a:p>
        </p:txBody>
      </p:sp>
    </p:spTree>
    <p:extLst>
      <p:ext uri="{BB962C8B-B14F-4D97-AF65-F5344CB8AC3E}">
        <p14:creationId xmlns="" xmlns:p14="http://schemas.microsoft.com/office/powerpoint/2010/main" val="1183983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smtClean="0"/>
              <a:t>There are two types of storage:</a:t>
            </a:r>
          </a:p>
          <a:p>
            <a:pPr lvl="1">
              <a:spcBef>
                <a:spcPts val="0"/>
              </a:spcBef>
            </a:pPr>
            <a:r>
              <a:rPr lang="en-US" sz="2000" dirty="0" smtClean="0"/>
              <a:t>Primary Storage</a:t>
            </a:r>
          </a:p>
          <a:p>
            <a:pPr lvl="1">
              <a:spcBef>
                <a:spcPts val="0"/>
              </a:spcBef>
            </a:pPr>
            <a:r>
              <a:rPr lang="en-US" sz="2000" dirty="0" smtClean="0"/>
              <a:t>Secondary Storage</a:t>
            </a:r>
          </a:p>
          <a:p>
            <a:r>
              <a:rPr lang="en-US" dirty="0" smtClean="0"/>
              <a:t>Primary storage is composed of memory chips: electronic circuits that can store data as long as it is provided electric power.</a:t>
            </a:r>
          </a:p>
          <a:p>
            <a:r>
              <a:rPr lang="en-US" dirty="0" smtClean="0"/>
              <a:t>Secondary storage is a slower, less expensive storage that is persistent: the data persists without electric power.</a:t>
            </a:r>
          </a:p>
          <a:p>
            <a:r>
              <a:rPr lang="en-US" dirty="0" smtClean="0"/>
              <a:t>Computers store both data and code (programs).</a:t>
            </a:r>
          </a:p>
          <a:p>
            <a:pPr lvl="1"/>
            <a:r>
              <a:rPr lang="en-US" sz="2000" dirty="0" smtClean="0"/>
              <a:t>The data and code are located in secondary storage and loaded into memory when the program is executed.</a:t>
            </a:r>
            <a:endParaRPr lang="en-US" sz="2000" dirty="0"/>
          </a:p>
        </p:txBody>
      </p:sp>
      <p:sp>
        <p:nvSpPr>
          <p:cNvPr id="4" name="Date Placeholder 3"/>
          <p:cNvSpPr>
            <a:spLocks noGrp="1"/>
          </p:cNvSpPr>
          <p:nvPr>
            <p:ph type="dt" sz="half" idx="10"/>
          </p:nvPr>
        </p:nvSpPr>
        <p:spPr/>
        <p:txBody>
          <a:bodyPr/>
          <a:lstStyle/>
          <a:p>
            <a:fld id="{D60D010B-58A1-4122-AB4D-BA0CA4BC6AA9}" type="datetime1">
              <a:rPr lang="en-US" smtClean="0"/>
              <a:pPr/>
              <a:t>9/15/2020</a:t>
            </a:fld>
            <a:endParaRPr lang="en-US" dirty="0"/>
          </a:p>
        </p:txBody>
      </p:sp>
      <p:sp>
        <p:nvSpPr>
          <p:cNvPr id="5" name="Slide Number Placeholder 4"/>
          <p:cNvSpPr>
            <a:spLocks noGrp="1"/>
          </p:cNvSpPr>
          <p:nvPr>
            <p:ph type="sldNum" sz="quarter" idx="12"/>
          </p:nvPr>
        </p:nvSpPr>
        <p:spPr/>
        <p:txBody>
          <a:bodyPr/>
          <a:lstStyle/>
          <a:p>
            <a:fld id="{10AC2DB3-9000-4EC8-B97E-74B7B115971C}" type="slidenum">
              <a:rPr lang="en-US" smtClean="0"/>
              <a:pPr/>
              <a:t>6</a:t>
            </a:fld>
            <a:endParaRPr lang="en-US" dirty="0"/>
          </a:p>
        </p:txBody>
      </p:sp>
    </p:spTree>
    <p:extLst>
      <p:ext uri="{BB962C8B-B14F-4D97-AF65-F5344CB8AC3E}">
        <p14:creationId xmlns="" xmlns:p14="http://schemas.microsoft.com/office/powerpoint/2010/main" val="4266418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a:xfrm>
            <a:off x="822959" y="1255006"/>
            <a:ext cx="7706275" cy="4614088"/>
          </a:xfrm>
        </p:spPr>
        <p:txBody>
          <a:bodyPr/>
          <a:lstStyle/>
          <a:p>
            <a:r>
              <a:rPr lang="en-US" dirty="0"/>
              <a:t>A simple way to envision primary memory is a table of cells all the same </a:t>
            </a:r>
            <a:r>
              <a:rPr lang="en-US" dirty="0" smtClean="0"/>
              <a:t>size (one byte), </a:t>
            </a:r>
            <a:r>
              <a:rPr lang="en-US" dirty="0"/>
              <a:t>and each </a:t>
            </a:r>
            <a:r>
              <a:rPr lang="en-US" dirty="0" smtClean="0"/>
              <a:t>byte containing </a:t>
            </a:r>
            <a:r>
              <a:rPr lang="en-US" dirty="0"/>
              <a:t>a unique </a:t>
            </a:r>
            <a:r>
              <a:rPr lang="en-US" dirty="0" smtClean="0"/>
              <a:t>address, </a:t>
            </a:r>
            <a:r>
              <a:rPr lang="en-US" dirty="0"/>
              <a:t>beginning </a:t>
            </a:r>
            <a:r>
              <a:rPr lang="en-US" dirty="0" smtClean="0"/>
              <a:t>with address </a:t>
            </a:r>
            <a:r>
              <a:rPr lang="en-US" dirty="0"/>
              <a:t>0. </a:t>
            </a:r>
            <a:endParaRPr lang="en-US" dirty="0" smtClean="0"/>
          </a:p>
          <a:p>
            <a:pPr lvl="1"/>
            <a:r>
              <a:rPr lang="en-US" sz="2000" dirty="0" smtClean="0"/>
              <a:t>The “typical” computer </a:t>
            </a:r>
            <a:r>
              <a:rPr lang="en-US" sz="2000" dirty="0"/>
              <a:t>has a </a:t>
            </a:r>
            <a:r>
              <a:rPr lang="en-US" sz="2000" dirty="0" smtClean="0"/>
              <a:t>main </a:t>
            </a:r>
            <a:r>
              <a:rPr lang="en-US" sz="2000" dirty="0"/>
              <a:t>memory </a:t>
            </a:r>
            <a:r>
              <a:rPr lang="en-US" sz="2000" dirty="0" smtClean="0"/>
              <a:t>ranging </a:t>
            </a:r>
            <a:r>
              <a:rPr lang="en-US" sz="2000" dirty="0"/>
              <a:t>from </a:t>
            </a:r>
            <a:r>
              <a:rPr lang="en-US" sz="2000" dirty="0" smtClean="0"/>
              <a:t>4 gigabytes  </a:t>
            </a:r>
            <a:r>
              <a:rPr lang="en-US" sz="2000" dirty="0"/>
              <a:t>to 32 </a:t>
            </a:r>
            <a:r>
              <a:rPr lang="en-US" sz="2000" dirty="0" smtClean="0"/>
              <a:t>gigabyte. </a:t>
            </a:r>
            <a:endParaRPr lang="en-US" sz="2000" dirty="0"/>
          </a:p>
          <a:p>
            <a:r>
              <a:rPr lang="en-US" dirty="0"/>
              <a:t>How big is a </a:t>
            </a:r>
            <a:r>
              <a:rPr lang="en-US" dirty="0" smtClean="0"/>
              <a:t>gigabyte</a:t>
            </a:r>
            <a:r>
              <a:rPr lang="en-US" dirty="0"/>
              <a:t>? </a:t>
            </a:r>
          </a:p>
          <a:p>
            <a:pPr lvl="1"/>
            <a:r>
              <a:rPr lang="en-US" sz="2000" dirty="0"/>
              <a:t>A byte is 8 </a:t>
            </a:r>
            <a:r>
              <a:rPr lang="en-US" sz="2000" dirty="0" smtClean="0"/>
              <a:t>bits, each bit contains a 1 or 0 value.</a:t>
            </a:r>
            <a:endParaRPr lang="en-US" sz="2000" dirty="0"/>
          </a:p>
          <a:p>
            <a:pPr lvl="1"/>
            <a:r>
              <a:rPr lang="en-US" sz="2000" dirty="0"/>
              <a:t>A kilobyte, KB, is </a:t>
            </a:r>
            <a:r>
              <a:rPr lang="en-US" sz="2000" dirty="0" smtClean="0"/>
              <a:t>1024 bytes, or “about 1 thousand bytes.”</a:t>
            </a:r>
          </a:p>
          <a:p>
            <a:pPr lvl="1"/>
            <a:r>
              <a:rPr lang="en-US" sz="2000" dirty="0" smtClean="0"/>
              <a:t>A </a:t>
            </a:r>
            <a:r>
              <a:rPr lang="en-US" sz="2000" dirty="0"/>
              <a:t>megabyte, MB, is 1,048,576 bytes, or “about 1 million bytes.”</a:t>
            </a:r>
          </a:p>
          <a:p>
            <a:pPr lvl="1"/>
            <a:r>
              <a:rPr lang="en-US" sz="2000" dirty="0"/>
              <a:t>A </a:t>
            </a:r>
            <a:r>
              <a:rPr lang="en-US" sz="2000" b="1" i="1" dirty="0"/>
              <a:t>gigabyte</a:t>
            </a:r>
            <a:r>
              <a:rPr lang="en-US" sz="2000" dirty="0"/>
              <a:t>, GB, is 1,073,741,824 bytes or “about 1 billion bytes</a:t>
            </a:r>
            <a:r>
              <a:rPr lang="en-US" sz="2000" dirty="0" smtClean="0"/>
              <a:t>.”</a:t>
            </a:r>
          </a:p>
        </p:txBody>
      </p:sp>
      <p:sp>
        <p:nvSpPr>
          <p:cNvPr id="4" name="Date Placeholder 3"/>
          <p:cNvSpPr>
            <a:spLocks noGrp="1"/>
          </p:cNvSpPr>
          <p:nvPr>
            <p:ph type="dt" sz="half" idx="10"/>
          </p:nvPr>
        </p:nvSpPr>
        <p:spPr/>
        <p:txBody>
          <a:bodyPr/>
          <a:lstStyle/>
          <a:p>
            <a:fld id="{60D653FC-C4A1-437B-9E76-1D3724A2E292}" type="datetime1">
              <a:rPr lang="en-US" smtClean="0"/>
              <a:pPr/>
              <a:t>9/15/2020</a:t>
            </a:fld>
            <a:endParaRPr lang="en-US" dirty="0"/>
          </a:p>
        </p:txBody>
      </p:sp>
      <p:sp>
        <p:nvSpPr>
          <p:cNvPr id="6" name="Slide Number Placeholder 5"/>
          <p:cNvSpPr>
            <a:spLocks noGrp="1"/>
          </p:cNvSpPr>
          <p:nvPr>
            <p:ph type="sldNum" sz="quarter" idx="12"/>
          </p:nvPr>
        </p:nvSpPr>
        <p:spPr/>
        <p:txBody>
          <a:bodyPr/>
          <a:lstStyle/>
          <a:p>
            <a:fld id="{10AC2DB3-9000-4EC8-B97E-74B7B115971C}" type="slidenum">
              <a:rPr lang="en-US" smtClean="0"/>
              <a:pPr/>
              <a:t>7</a:t>
            </a:fld>
            <a:endParaRPr lang="en-US" dirty="0"/>
          </a:p>
        </p:txBody>
      </p:sp>
    </p:spTree>
    <p:extLst>
      <p:ext uri="{BB962C8B-B14F-4D97-AF65-F5344CB8AC3E}">
        <p14:creationId xmlns="" xmlns:p14="http://schemas.microsoft.com/office/powerpoint/2010/main" val="886013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8"/>
          <p:cNvSpPr>
            <a:spLocks noGrp="1"/>
          </p:cNvSpPr>
          <p:nvPr>
            <p:ph type="title"/>
          </p:nvPr>
        </p:nvSpPr>
        <p:spPr>
          <a:xfrm>
            <a:off x="822960" y="286604"/>
            <a:ext cx="7716606" cy="725767"/>
          </a:xfrm>
        </p:spPr>
        <p:txBody>
          <a:bodyPr>
            <a:normAutofit/>
          </a:bodyPr>
          <a:lstStyle/>
          <a:p>
            <a:r>
              <a:rPr lang="en-US" dirty="0" smtClean="0"/>
              <a:t>Executing a Program on the Hardware</a:t>
            </a:r>
            <a:endParaRPr lang="en-US" dirty="0"/>
          </a:p>
        </p:txBody>
      </p:sp>
      <p:sp>
        <p:nvSpPr>
          <p:cNvPr id="16387" name="Content Placeholder 9"/>
          <p:cNvSpPr>
            <a:spLocks noGrp="1"/>
          </p:cNvSpPr>
          <p:nvPr>
            <p:ph idx="1"/>
          </p:nvPr>
        </p:nvSpPr>
        <p:spPr/>
        <p:txBody>
          <a:bodyPr/>
          <a:lstStyle/>
          <a:p>
            <a:r>
              <a:rPr lang="en-US" dirty="0" smtClean="0"/>
              <a:t>Program instructions and data are stored in secondary storage in binary format.</a:t>
            </a:r>
          </a:p>
          <a:p>
            <a:pPr>
              <a:spcBef>
                <a:spcPts val="600"/>
              </a:spcBef>
            </a:pPr>
            <a:r>
              <a:rPr lang="en-US" dirty="0" smtClean="0"/>
              <a:t>When a program is started, it is copied into main memory, where the CPU can read it. </a:t>
            </a:r>
          </a:p>
          <a:p>
            <a:pPr>
              <a:spcBef>
                <a:spcPts val="600"/>
              </a:spcBef>
            </a:pPr>
            <a:r>
              <a:rPr lang="en-US" dirty="0" smtClean="0"/>
              <a:t>The CPU runs the program one instruction at a time.  </a:t>
            </a:r>
          </a:p>
          <a:p>
            <a:pPr lvl="1">
              <a:spcBef>
                <a:spcPts val="0"/>
              </a:spcBef>
            </a:pPr>
            <a:r>
              <a:rPr lang="en-US" sz="2000" dirty="0" smtClean="0"/>
              <a:t>The program may react to input from the user or from an IO device.</a:t>
            </a:r>
          </a:p>
          <a:p>
            <a:pPr lvl="1">
              <a:spcBef>
                <a:spcPts val="0"/>
              </a:spcBef>
            </a:pPr>
            <a:r>
              <a:rPr lang="en-US" sz="2000" dirty="0" smtClean="0"/>
              <a:t>The program may produce output, which goes to an IO device.</a:t>
            </a:r>
          </a:p>
          <a:p>
            <a:pPr>
              <a:spcBef>
                <a:spcPts val="600"/>
              </a:spcBef>
            </a:pPr>
            <a:r>
              <a:rPr lang="en-US" dirty="0" smtClean="0"/>
              <a:t>The instructions and program input guide the program execution.</a:t>
            </a:r>
          </a:p>
          <a:p>
            <a:pPr lvl="1">
              <a:spcBef>
                <a:spcPts val="600"/>
              </a:spcBef>
            </a:pPr>
            <a:r>
              <a:rPr lang="en-US" sz="2000" dirty="0"/>
              <a:t>T</a:t>
            </a:r>
            <a:r>
              <a:rPr lang="en-US" sz="2000" dirty="0" smtClean="0"/>
              <a:t>he CPU reads input data, modifies it, and writes the result back to memory, the screen, or secondary storage.</a:t>
            </a:r>
            <a:endParaRPr lang="en-US" sz="2000" dirty="0"/>
          </a:p>
        </p:txBody>
      </p:sp>
      <p:sp>
        <p:nvSpPr>
          <p:cNvPr id="2" name="Date Placeholder 1"/>
          <p:cNvSpPr>
            <a:spLocks noGrp="1"/>
          </p:cNvSpPr>
          <p:nvPr>
            <p:ph type="dt" sz="half" idx="10"/>
          </p:nvPr>
        </p:nvSpPr>
        <p:spPr/>
        <p:txBody>
          <a:bodyPr/>
          <a:lstStyle/>
          <a:p>
            <a:fld id="{E8BD0AFF-5B5A-4B20-AD71-9A178400562D}" type="datetime1">
              <a:rPr lang="en-US" smtClean="0"/>
              <a:pPr/>
              <a:t>9/15/2020</a:t>
            </a:fld>
            <a:endParaRPr lang="en-US"/>
          </a:p>
        </p:txBody>
      </p:sp>
      <p:sp>
        <p:nvSpPr>
          <p:cNvPr id="3" name="Slide Number Placeholder 2"/>
          <p:cNvSpPr>
            <a:spLocks noGrp="1"/>
          </p:cNvSpPr>
          <p:nvPr>
            <p:ph type="sldNum" sz="quarter" idx="12"/>
          </p:nvPr>
        </p:nvSpPr>
        <p:spPr/>
        <p:txBody>
          <a:bodyPr/>
          <a:lstStyle/>
          <a:p>
            <a:fld id="{10AC2DB3-9000-4EC8-B97E-74B7B115971C}" type="slidenum">
              <a:rPr lang="en-US" smtClean="0"/>
              <a:pPr/>
              <a:t>8</a:t>
            </a:fld>
            <a:endParaRPr lang="en-US" dirty="0"/>
          </a:p>
        </p:txBody>
      </p:sp>
    </p:spTree>
    <p:extLst>
      <p:ext uri="{BB962C8B-B14F-4D97-AF65-F5344CB8AC3E}">
        <p14:creationId xmlns="" xmlns:p14="http://schemas.microsoft.com/office/powerpoint/2010/main" val="363343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Software</a:t>
            </a:r>
            <a:endParaRPr lang="en-US" sz="4000" dirty="0"/>
          </a:p>
        </p:txBody>
      </p:sp>
      <p:sp>
        <p:nvSpPr>
          <p:cNvPr id="4" name="Date Placeholder 3"/>
          <p:cNvSpPr>
            <a:spLocks noGrp="1"/>
          </p:cNvSpPr>
          <p:nvPr>
            <p:ph type="dt" sz="half" idx="10"/>
          </p:nvPr>
        </p:nvSpPr>
        <p:spPr/>
        <p:txBody>
          <a:bodyPr/>
          <a:lstStyle/>
          <a:p>
            <a:fld id="{B2A9090E-D82B-4629-BF0D-C9CC19E8DC13}" type="datetime1">
              <a:rPr lang="en-US" smtClean="0"/>
              <a:pPr/>
              <a:t>9/15/2020</a:t>
            </a:fld>
            <a:endParaRPr lang="en-US" dirty="0"/>
          </a:p>
        </p:txBody>
      </p:sp>
      <p:sp>
        <p:nvSpPr>
          <p:cNvPr id="2" name="Slide Number Placeholder 1"/>
          <p:cNvSpPr>
            <a:spLocks noGrp="1"/>
          </p:cNvSpPr>
          <p:nvPr>
            <p:ph type="sldNum" sz="quarter" idx="12"/>
          </p:nvPr>
        </p:nvSpPr>
        <p:spPr/>
        <p:txBody>
          <a:bodyPr/>
          <a:lstStyle/>
          <a:p>
            <a:fld id="{10AC2DB3-9000-4EC8-B97E-74B7B115971C}" type="slidenum">
              <a:rPr lang="en-US" smtClean="0"/>
              <a:pPr/>
              <a:t>9</a:t>
            </a:fld>
            <a:endParaRPr lang="en-US" dirty="0"/>
          </a:p>
        </p:txBody>
      </p:sp>
    </p:spTree>
    <p:extLst>
      <p:ext uri="{BB962C8B-B14F-4D97-AF65-F5344CB8AC3E}">
        <p14:creationId xmlns="" xmlns:p14="http://schemas.microsoft.com/office/powerpoint/2010/main" val="39773340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3505e255ea5f7a98ad1ed6b23529cfd91e8f28"/>
</p:tagLst>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MC Template.potx" id="{6EBBCB00-F8F2-4A48-A94D-76144CD085FC}" vid="{E36A14DB-A0B7-4314-9A2C-7805A5BEB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2031</TotalTime>
  <Words>1434</Words>
  <Application>Microsoft Office PowerPoint</Application>
  <PresentationFormat>On-screen Show (4:3)</PresentationFormat>
  <Paragraphs>201</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Chapter One</vt:lpstr>
      <vt:lpstr>Hardware</vt:lpstr>
      <vt:lpstr>Computer Hardware</vt:lpstr>
      <vt:lpstr>Basic Hardware Components</vt:lpstr>
      <vt:lpstr>The CPU</vt:lpstr>
      <vt:lpstr>Storage</vt:lpstr>
      <vt:lpstr>Memory</vt:lpstr>
      <vt:lpstr>Executing a Program on the Hardware</vt:lpstr>
      <vt:lpstr>Software</vt:lpstr>
      <vt:lpstr>Software</vt:lpstr>
      <vt:lpstr>Algorithms</vt:lpstr>
      <vt:lpstr>The Python Programming Language</vt:lpstr>
      <vt:lpstr>The Python Language</vt:lpstr>
      <vt:lpstr>Python Programming Environment</vt:lpstr>
      <vt:lpstr>From Source Code to Executable</vt:lpstr>
      <vt:lpstr>Analyzing The First Python Program</vt:lpstr>
      <vt:lpstr>A Python Program</vt:lpstr>
      <vt:lpstr>Basic Python Syntax: print</vt:lpstr>
      <vt:lpstr>Syntax for Python Functions</vt:lpstr>
      <vt:lpstr>More Examples of the print Function</vt:lpstr>
      <vt:lpstr>Errors</vt:lpstr>
      <vt:lpstr>Program Errors</vt:lpstr>
      <vt:lpstr>Syntax Errors</vt:lpstr>
      <vt:lpstr>Run-Time Errors</vt:lpstr>
      <vt:lpstr>Slide 25</vt:lpstr>
    </vt:vector>
  </TitlesOfParts>
  <Company>Randolph-Macon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McManus, John</dc:creator>
  <cp:lastModifiedBy>Clare</cp:lastModifiedBy>
  <cp:revision>182</cp:revision>
  <cp:lastPrinted>2014-08-31T16:41:42Z</cp:lastPrinted>
  <dcterms:created xsi:type="dcterms:W3CDTF">2014-08-23T16:20:37Z</dcterms:created>
  <dcterms:modified xsi:type="dcterms:W3CDTF">2020-09-16T04:58:02Z</dcterms:modified>
</cp:coreProperties>
</file>