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3"/>
  </p:notesMasterIdLst>
  <p:handoutMasterIdLst>
    <p:handoutMasterId r:id="rId54"/>
  </p:handoutMasterIdLst>
  <p:sldIdLst>
    <p:sldId id="369" r:id="rId2"/>
    <p:sldId id="340" r:id="rId3"/>
    <p:sldId id="360" r:id="rId4"/>
    <p:sldId id="354" r:id="rId5"/>
    <p:sldId id="261" r:id="rId6"/>
    <p:sldId id="263" r:id="rId7"/>
    <p:sldId id="267" r:id="rId8"/>
    <p:sldId id="361" r:id="rId9"/>
    <p:sldId id="271" r:id="rId10"/>
    <p:sldId id="272" r:id="rId11"/>
    <p:sldId id="358" r:id="rId12"/>
    <p:sldId id="276" r:id="rId13"/>
    <p:sldId id="278" r:id="rId14"/>
    <p:sldId id="279" r:id="rId15"/>
    <p:sldId id="353" r:id="rId16"/>
    <p:sldId id="283" r:id="rId17"/>
    <p:sldId id="284" r:id="rId18"/>
    <p:sldId id="359" r:id="rId19"/>
    <p:sldId id="288" r:id="rId20"/>
    <p:sldId id="362" r:id="rId21"/>
    <p:sldId id="363" r:id="rId22"/>
    <p:sldId id="370" r:id="rId23"/>
    <p:sldId id="290" r:id="rId24"/>
    <p:sldId id="292" r:id="rId25"/>
    <p:sldId id="293" r:id="rId26"/>
    <p:sldId id="294" r:id="rId27"/>
    <p:sldId id="295" r:id="rId28"/>
    <p:sldId id="296" r:id="rId29"/>
    <p:sldId id="281" r:id="rId30"/>
    <p:sldId id="357" r:id="rId31"/>
    <p:sldId id="352" r:id="rId32"/>
    <p:sldId id="298" r:id="rId33"/>
    <p:sldId id="349" r:id="rId34"/>
    <p:sldId id="302" r:id="rId35"/>
    <p:sldId id="303" r:id="rId36"/>
    <p:sldId id="304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50" r:id="rId46"/>
    <p:sldId id="314" r:id="rId47"/>
    <p:sldId id="315" r:id="rId48"/>
    <p:sldId id="317" r:id="rId49"/>
    <p:sldId id="319" r:id="rId50"/>
    <p:sldId id="372" r:id="rId51"/>
    <p:sldId id="368" r:id="rId52"/>
  </p:sldIdLst>
  <p:sldSz cx="9144000" cy="6858000" type="screen4x3"/>
  <p:notesSz cx="7010400" cy="9236075"/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337F7"/>
    <a:srgbClr val="11156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9" autoAdjust="0"/>
    <p:restoredTop sz="98708" autoAdjust="0"/>
  </p:normalViewPr>
  <p:slideViewPr>
    <p:cSldViewPr snapToGrid="0">
      <p:cViewPr>
        <p:scale>
          <a:sx n="90" d="100"/>
          <a:sy n="90" d="100"/>
        </p:scale>
        <p:origin x="-39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5" d="100"/>
        <a:sy n="175" d="100"/>
      </p:scale>
      <p:origin x="0" y="16096"/>
    </p:cViewPr>
  </p:sorterViewPr>
  <p:notesViewPr>
    <p:cSldViewPr snapToGrid="0">
      <p:cViewPr varScale="1">
        <p:scale>
          <a:sx n="80" d="100"/>
          <a:sy n="80" d="100"/>
        </p:scale>
        <p:origin x="2940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D402E-9C21-4FAD-B8F5-1A2140952737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B9A89-653A-4358-BA41-7A6FC5DE35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34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C2699-9614-4F82-A6D8-DE6FF9F485FB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546"/>
            <a:ext cx="5608320" cy="36370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379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379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61AAF-6548-47B2-B1C0-D2CBD9605F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34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6457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2997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8878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6566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9083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8001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5586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5509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1911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1615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0570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3147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2228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2228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2228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4876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5335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4690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3178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4485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59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46749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77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714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05878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2228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03341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28090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64575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30678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18312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21302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39064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8514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1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681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36452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51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72571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6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83195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22434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0760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72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04915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57467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06122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16199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63411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1304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84709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1304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1381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5902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5902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03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fld id="{5D01F781-5EE7-4EEE-83A9-8FC7EC79E265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053374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1E4F4B6-EE81-4687-A2F1-977E4B192862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262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D7DB-DB4F-4220-BA68-B46D563FDA80}" type="datetime1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81" y="679946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2381" y="679946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159206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fld id="{ADF923BB-C7CB-4519-B04B-3EF4E3B3233A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6776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B0FDB9A8-BCDD-4471-B360-F669C0F67A9D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3190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738650D3-A29D-4F11-B428-A2A0D8EE0870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196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80196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69906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4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04257"/>
            <a:ext cx="3703320" cy="446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04258"/>
            <a:ext cx="3703320" cy="446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C2BC08B-FBEB-4D14-886B-4CE873088313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4113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20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D045471E-CFE7-4B87-A7FA-452E35EB0FCD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57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6CB66A6-453C-4756-B0F0-A1E103D6D5A3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1669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AC33-D494-40DC-AA02-74ACEE1AA166}" type="datetime1">
              <a:rPr lang="en-US" smtClean="0"/>
              <a:pPr/>
              <a:t>9/15/2020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81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2381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78416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 sz="1200"/>
            </a:lvl1pPr>
          </a:lstStyle>
          <a:p>
            <a:fld id="{FE9EE07C-AD4B-44B5-A3B6-611AC90C07F7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07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1532D08-0C3C-48FF-B789-147C811ABEA0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078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5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55006"/>
            <a:ext cx="7543801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4C11C94-5C27-4679-8195-D2E4D39BDE90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336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" y="680096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-1" y="680096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31280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3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090E-D82B-4629-BF0D-C9CC19E8DC13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1" y="3553072"/>
            <a:ext cx="7543800" cy="72576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Chapter Two</a:t>
            </a:r>
            <a:endParaRPr kumimoji="0" lang="en-US" sz="5400" b="0" i="0" u="none" strike="noStrike" kern="1200" cap="none" spc="-5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93325" y="4402765"/>
            <a:ext cx="75438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all" spc="2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Programming with numbers and strings, Standard input and output</a:t>
            </a:r>
          </a:p>
        </p:txBody>
      </p:sp>
    </p:spTree>
    <p:extLst>
      <p:ext uri="{BB962C8B-B14F-4D97-AF65-F5344CB8AC3E}">
        <p14:creationId xmlns="" xmlns:p14="http://schemas.microsoft.com/office/powerpoint/2010/main" val="39773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Names in Python</a:t>
            </a:r>
            <a:endParaRPr lang="en-US" dirty="0"/>
          </a:p>
        </p:txBody>
      </p:sp>
      <p:pic>
        <p:nvPicPr>
          <p:cNvPr id="25606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1170577"/>
            <a:ext cx="7822883" cy="4286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E101-762A-4008-A246-EAB11E2F75D7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6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Variables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must define a variable before we can use it.</a:t>
            </a:r>
          </a:p>
          <a:p>
            <a:r>
              <a:rPr lang="en-US" dirty="0" smtClean="0"/>
              <a:t>The following code will cause syntax error:</a:t>
            </a:r>
          </a:p>
          <a:p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The correct order for the statements is: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5D87-2135-41EE-9B4F-63A29FA4C80D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14218" y="2034936"/>
            <a:ext cx="476756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canVolume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12 *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literPerOunce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9144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literPerOunce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0.0296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4626" y="3281445"/>
            <a:ext cx="476756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" lvl="2">
              <a:spcBef>
                <a:spcPts val="600"/>
              </a:spcBef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literPerOunce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0.0296</a:t>
            </a:r>
          </a:p>
          <a:p>
            <a:pPr marL="91440" lvl="2" indent="0">
              <a:spcAft>
                <a:spcPts val="0"/>
              </a:spcAft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canVolume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12 *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literPerOunce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2973" y="2685058"/>
            <a:ext cx="23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What is </a:t>
            </a:r>
            <a:r>
              <a:rPr lang="en-US" dirty="0" err="1" smtClean="0">
                <a:solidFill>
                  <a:srgbClr val="C00000"/>
                </a:solidFill>
              </a:rPr>
              <a:t>literPerOunce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724250" y="2383783"/>
            <a:ext cx="132139" cy="36470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915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18435" name="Content Placeholder 9"/>
          <p:cNvSpPr>
            <a:spLocks noGrp="1"/>
          </p:cNvSpPr>
          <p:nvPr>
            <p:ph idx="1"/>
          </p:nvPr>
        </p:nvSpPr>
        <p:spPr>
          <a:xfrm>
            <a:off x="822959" y="1120536"/>
            <a:ext cx="7543801" cy="4748558"/>
          </a:xfrm>
        </p:spPr>
        <p:txBody>
          <a:bodyPr>
            <a:normAutofit/>
          </a:bodyPr>
          <a:lstStyle/>
          <a:p>
            <a:r>
              <a:rPr lang="en-US" dirty="0" smtClean="0"/>
              <a:t>In Python a </a:t>
            </a:r>
            <a:r>
              <a:rPr lang="en-US" b="1" dirty="0" smtClean="0"/>
              <a:t>constant</a:t>
            </a:r>
            <a:r>
              <a:rPr lang="en-US" dirty="0" smtClean="0"/>
              <a:t> is a variable whose value </a:t>
            </a:r>
            <a:r>
              <a:rPr lang="en-US" b="1" i="1" u="sng" dirty="0" smtClean="0"/>
              <a:t>should not </a:t>
            </a:r>
            <a:r>
              <a:rPr lang="en-US" dirty="0" smtClean="0"/>
              <a:t>be changed after it’s assigned an initial value.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It is a good practice to use all caps when naming constants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good style to use named constants to explain numerical values to be used in calculations.</a:t>
            </a:r>
          </a:p>
          <a:p>
            <a:pPr lvl="1"/>
            <a:r>
              <a:rPr lang="en-US" dirty="0" smtClean="0"/>
              <a:t>Which of the two statements below is clearer?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Python will let us change the value of a constant, just like how we change the value of a variable.</a:t>
            </a:r>
          </a:p>
          <a:p>
            <a:pPr lvl="1"/>
            <a:r>
              <a:rPr lang="en-US" dirty="0" smtClean="0"/>
              <a:t>Just because we can do it doesn’t mean we should do it.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301D-87AD-483E-9A0D-E53CA5CD4232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7098" y="2177645"/>
            <a:ext cx="542826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BOTTLE_VOLUME = 2.0   # Constant </a:t>
            </a:r>
          </a:p>
          <a:p>
            <a:pPr marL="0" lvl="2" indent="0">
              <a:buFont typeface="Wingdings" pitchFamily="2" charset="2"/>
              <a:buNone/>
              <a:tabLst>
                <a:tab pos="801688" algn="l"/>
                <a:tab pos="4510088" algn="l"/>
              </a:tabLs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MAX_SIZE = 100        # Constant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taxRate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5           # Variable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2075" y="4058420"/>
            <a:ext cx="5455567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buNone/>
            </a:pPr>
            <a:r>
              <a:rPr lang="en-US" sz="1600" dirty="0" err="1" smtClean="0">
                <a:latin typeface="Lucida Console" panose="020B0609040504020204" pitchFamily="49" charset="0"/>
              </a:rPr>
              <a:t>totalVolume</a:t>
            </a:r>
            <a:r>
              <a:rPr lang="en-US" sz="1600" dirty="0" smtClean="0">
                <a:latin typeface="Lucida Console" panose="020B0609040504020204" pitchFamily="49" charset="0"/>
              </a:rPr>
              <a:t> = </a:t>
            </a:r>
            <a:r>
              <a:rPr lang="en-US" sz="1600" dirty="0" err="1" smtClean="0">
                <a:latin typeface="Lucida Console" panose="020B0609040504020204" pitchFamily="49" charset="0"/>
              </a:rPr>
              <a:t>numBottles</a:t>
            </a:r>
            <a:r>
              <a:rPr lang="en-US" sz="1600" dirty="0" smtClean="0">
                <a:latin typeface="Lucida Console" panose="020B0609040504020204" pitchFamily="49" charset="0"/>
              </a:rPr>
              <a:t> * 2.0</a:t>
            </a:r>
          </a:p>
          <a:p>
            <a:pPr marL="0" lvl="2" indent="0">
              <a:spcBef>
                <a:spcPts val="1200"/>
              </a:spcBef>
              <a:buNone/>
            </a:pPr>
            <a:r>
              <a:rPr lang="en-US" sz="1600" dirty="0" err="1" smtClean="0">
                <a:latin typeface="Lucida Console" panose="020B0609040504020204" pitchFamily="49" charset="0"/>
              </a:rPr>
              <a:t>totalVolume</a:t>
            </a:r>
            <a:r>
              <a:rPr lang="en-US" sz="1600" dirty="0" smtClean="0">
                <a:latin typeface="Lucida Console" panose="020B0609040504020204" pitchFamily="49" charset="0"/>
              </a:rPr>
              <a:t> = </a:t>
            </a:r>
            <a:r>
              <a:rPr lang="en-US" sz="1600" dirty="0" err="1" smtClean="0">
                <a:latin typeface="Lucida Console" panose="020B0609040504020204" pitchFamily="49" charset="0"/>
              </a:rPr>
              <a:t>numBottles</a:t>
            </a:r>
            <a:r>
              <a:rPr lang="en-US" sz="1600" dirty="0" smtClean="0">
                <a:latin typeface="Lucida Console" panose="020B0609040504020204" pitchFamily="49" charset="0"/>
              </a:rPr>
              <a:t> * BOTTLE_VOLUME</a:t>
            </a:r>
          </a:p>
        </p:txBody>
      </p:sp>
    </p:spTree>
    <p:extLst>
      <p:ext uri="{BB962C8B-B14F-4D97-AF65-F5344CB8AC3E}">
        <p14:creationId xmlns="" xmlns:p14="http://schemas.microsoft.com/office/powerpoint/2010/main" val="8845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1747" name="Content Placeholder 9"/>
          <p:cNvSpPr>
            <a:spLocks noGrp="1"/>
          </p:cNvSpPr>
          <p:nvPr>
            <p:ph idx="1"/>
          </p:nvPr>
        </p:nvSpPr>
        <p:spPr>
          <a:xfrm>
            <a:off x="822959" y="1152250"/>
            <a:ext cx="7543801" cy="4120790"/>
          </a:xfrm>
        </p:spPr>
        <p:txBody>
          <a:bodyPr/>
          <a:lstStyle/>
          <a:p>
            <a:r>
              <a:rPr lang="en-US" dirty="0" smtClean="0"/>
              <a:t>Use comments at the beginning of each program and throughout the program to clarify details of the code.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cs typeface="Arial" charset="0"/>
              </a:rPr>
              <a:t>Comments add explanation for humans who read your code and are a way to document your thinking. 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cs typeface="Arial" charset="0"/>
              </a:rPr>
              <a:t>The Python interpreter ignores all comments when it translates the code to </a:t>
            </a:r>
            <a:r>
              <a:rPr lang="en-US" dirty="0" err="1" smtClean="0">
                <a:cs typeface="Arial" charset="0"/>
              </a:rPr>
              <a:t>bytecode</a:t>
            </a:r>
            <a:r>
              <a:rPr lang="en-US" dirty="0" smtClean="0">
                <a:cs typeface="Arial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cs typeface="Arial" charset="0"/>
              </a:rPr>
              <a:t>A comment starts with the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cs typeface="Arial" charset="0"/>
              </a:rPr>
              <a:t> symbol and ends at the end of the line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cs typeface="Arial" charset="0"/>
              </a:rPr>
              <a:t>To create a comment block, start and end the comment block with a sets of: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cs typeface="Arial" charset="0"/>
              </a:rPr>
              <a:t>3 single quotes:  </a:t>
            </a:r>
            <a:r>
              <a:rPr lang="en-US" sz="2000" dirty="0" smtClean="0">
                <a:solidFill>
                  <a:srgbClr val="0337F7"/>
                </a:solidFill>
                <a:cs typeface="Arial" charset="0"/>
              </a:rPr>
              <a:t>’’’</a:t>
            </a:r>
            <a:r>
              <a:rPr lang="en-US" sz="2000" dirty="0" smtClean="0">
                <a:cs typeface="Arial" charset="0"/>
              </a:rPr>
              <a:t> comments </a:t>
            </a:r>
            <a:r>
              <a:rPr lang="en-US" sz="2000" dirty="0" smtClean="0">
                <a:solidFill>
                  <a:srgbClr val="0337F7"/>
                </a:solidFill>
                <a:cs typeface="Arial" charset="0"/>
              </a:rPr>
              <a:t>’’’ </a:t>
            </a:r>
            <a:endParaRPr lang="en-US" sz="2000" dirty="0" smtClean="0">
              <a:cs typeface="Arial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 smtClean="0">
                <a:cs typeface="Arial" charset="0"/>
              </a:rPr>
              <a:t>3 double quotes:   </a:t>
            </a:r>
            <a:r>
              <a:rPr lang="en-US" sz="2000" dirty="0" smtClean="0">
                <a:solidFill>
                  <a:srgbClr val="0337F7"/>
                </a:solidFill>
                <a:cs typeface="Arial" charset="0"/>
              </a:rPr>
              <a:t>”””</a:t>
            </a:r>
            <a:r>
              <a:rPr lang="en-US" sz="2000" dirty="0" smtClean="0">
                <a:cs typeface="Arial" charset="0"/>
              </a:rPr>
              <a:t>  comments </a:t>
            </a:r>
            <a:r>
              <a:rPr lang="en-US" sz="2000" dirty="0" smtClean="0">
                <a:solidFill>
                  <a:srgbClr val="0337F7"/>
                </a:solidFill>
                <a:cs typeface="Arial" charset="0"/>
              </a:rPr>
              <a:t>”””</a:t>
            </a:r>
            <a:endParaRPr lang="en-US" sz="2000" dirty="0">
              <a:cs typeface="Arial" charset="0"/>
            </a:endParaRP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00EE-8E24-475B-B428-47C93A69F41B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Commenting Code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9707" y="1241410"/>
            <a:ext cx="7917859" cy="4694262"/>
          </a:xfrm>
          <a:solidFill>
            <a:schemeClr val="bg1">
              <a:lumMod val="85000"/>
            </a:schemeClr>
          </a:solidFill>
        </p:spPr>
        <p:txBody>
          <a:bodyPr>
            <a:normAutofit lnSpcReduction="10000"/>
          </a:bodyPr>
          <a:lstStyle/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solidFill>
                  <a:srgbClr val="0337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</a:t>
            </a:r>
            <a:r>
              <a:rPr lang="en-US" sz="1500" dirty="0">
                <a:solidFill>
                  <a:srgbClr val="0337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program computes the volume (in liters) of a six-pack of soda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337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cans and the total volume of a six-pack and a two-liter </a:t>
            </a:r>
            <a:r>
              <a:rPr lang="en-US" sz="1500" dirty="0" smtClean="0">
                <a:solidFill>
                  <a:srgbClr val="0337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bottle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solidFill>
                  <a:srgbClr val="0337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CONSTANTS ##</a:t>
            </a:r>
            <a:endParaRPr lang="en-US" sz="1500" dirty="0">
              <a:solidFill>
                <a:srgbClr val="0337F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CAN_VOLUME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0.355    </a:t>
            </a:r>
            <a:r>
              <a:rPr lang="en-US" sz="1500" dirty="0" smtClean="0">
                <a:solidFill>
                  <a:srgbClr val="0337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500" dirty="0">
                <a:solidFill>
                  <a:srgbClr val="0337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Liters in a 12-ounce </a:t>
            </a:r>
            <a:r>
              <a:rPr lang="en-US" sz="1500" dirty="0" smtClean="0">
                <a:solidFill>
                  <a:srgbClr val="0337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</a:t>
            </a:r>
            <a:endParaRPr lang="en-US" sz="1500" dirty="0">
              <a:solidFill>
                <a:srgbClr val="0337F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BOTTLE_VOLUME =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    </a:t>
            </a:r>
            <a:r>
              <a:rPr lang="en-US" sz="1500" dirty="0" smtClean="0">
                <a:solidFill>
                  <a:srgbClr val="0337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500" dirty="0">
                <a:solidFill>
                  <a:srgbClr val="0337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Liters in a two-liter bottle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337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Number of cans per </a:t>
            </a:r>
            <a:r>
              <a:rPr lang="en-US" sz="1500" dirty="0" smtClean="0">
                <a:solidFill>
                  <a:srgbClr val="0337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cansPerPack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337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Calculate total volume in the </a:t>
            </a:r>
            <a:r>
              <a:rPr lang="en-US" sz="1500" dirty="0" smtClean="0">
                <a:solidFill>
                  <a:srgbClr val="0337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cans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cansPerPack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* CAN_VOLUME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print("A six-pack of 12-ounce cans contains",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"liters.")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337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Calculate total volume in the cans and a 2-liter </a:t>
            </a:r>
            <a:r>
              <a:rPr lang="en-US" sz="1500" dirty="0" smtClean="0">
                <a:solidFill>
                  <a:srgbClr val="0337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bottle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+ BOTTLE_VOLUME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print("A six-pack and a two-liter bottle contain",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"liters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.")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337F7"/>
                </a:solidFill>
                <a:cs typeface="Consolas" panose="020B0609020204030204" pitchFamily="49" charset="0"/>
              </a:rPr>
              <a:t>’’’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solidFill>
                  <a:srgbClr val="0337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 output: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solidFill>
                  <a:srgbClr val="0337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six-pack of 12-ounce cans contains 2.13 liters.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solidFill>
                  <a:srgbClr val="0337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six-pack and a two-liter bottle contain 4.13 liters.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337F7"/>
                </a:solidFill>
                <a:cs typeface="Consolas" panose="020B0609020204030204" pitchFamily="49" charset="0"/>
              </a:rPr>
              <a:t>’’’</a:t>
            </a:r>
            <a:endParaRPr lang="en-US" sz="1800" dirty="0">
              <a:solidFill>
                <a:srgbClr val="0337F7"/>
              </a:solidFill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48CE-BF7D-4926-ADBD-8C13FE8C1B51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97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Arithmetic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CD1-0260-4261-8CA8-198C4B825D18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551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Arithmetic Operations</a:t>
            </a:r>
            <a:endParaRPr lang="en-US" dirty="0"/>
          </a:p>
        </p:txBody>
      </p:sp>
      <p:sp>
        <p:nvSpPr>
          <p:cNvPr id="36866" name="Content Placeholder 7"/>
          <p:cNvSpPr>
            <a:spLocks noGrp="1"/>
          </p:cNvSpPr>
          <p:nvPr>
            <p:ph idx="1"/>
          </p:nvPr>
        </p:nvSpPr>
        <p:spPr>
          <a:xfrm>
            <a:off x="822959" y="1132840"/>
            <a:ext cx="7543801" cy="5085080"/>
          </a:xfrm>
        </p:spPr>
        <p:txBody>
          <a:bodyPr>
            <a:normAutofit/>
          </a:bodyPr>
          <a:lstStyle/>
          <a:p>
            <a:r>
              <a:rPr lang="en-US" dirty="0" smtClean="0"/>
              <a:t>Python supports all of the basic arithmetic operations: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Addition  	      </a:t>
            </a:r>
            <a:r>
              <a:rPr lang="en-US" sz="2000" dirty="0" smtClean="0">
                <a:solidFill>
                  <a:srgbClr val="0337F7"/>
                </a:solidFill>
              </a:rPr>
              <a:t>+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Subtraction  	      </a:t>
            </a:r>
            <a:r>
              <a:rPr lang="en-US" sz="2000" dirty="0" smtClean="0">
                <a:solidFill>
                  <a:srgbClr val="0337F7"/>
                </a:solidFill>
              </a:rPr>
              <a:t>-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Multiplication     </a:t>
            </a:r>
            <a:r>
              <a:rPr lang="en-US" sz="2000" dirty="0" smtClean="0">
                <a:solidFill>
                  <a:srgbClr val="0337F7"/>
                </a:solidFill>
              </a:rPr>
              <a:t>*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Division                </a:t>
            </a:r>
            <a:r>
              <a:rPr lang="en-US" sz="2000" dirty="0" smtClean="0">
                <a:solidFill>
                  <a:srgbClr val="0337F7"/>
                </a:solidFill>
              </a:rPr>
              <a:t>/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Modulus              </a:t>
            </a:r>
            <a:r>
              <a:rPr lang="en-US" sz="2000" dirty="0" smtClean="0">
                <a:solidFill>
                  <a:srgbClr val="0337F7"/>
                </a:solidFill>
              </a:rPr>
              <a:t>%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Exponent            </a:t>
            </a:r>
            <a:r>
              <a:rPr lang="en-US" sz="2000" dirty="0" smtClean="0">
                <a:solidFill>
                  <a:srgbClr val="0337F7"/>
                </a:solidFill>
              </a:rPr>
              <a:t>**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Integer division  </a:t>
            </a:r>
            <a:r>
              <a:rPr lang="en-US" sz="2000" dirty="0" smtClean="0">
                <a:solidFill>
                  <a:srgbClr val="0337F7"/>
                </a:solidFill>
              </a:rPr>
              <a:t>//</a:t>
            </a:r>
            <a:r>
              <a:rPr lang="en-US" sz="2000" dirty="0" smtClean="0"/>
              <a:t>     (also called floor division)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Python supports update operators by adding a </a:t>
            </a:r>
            <a:r>
              <a:rPr lang="en-US" dirty="0" smtClean="0">
                <a:solidFill>
                  <a:srgbClr val="0337F7"/>
                </a:solidFill>
              </a:rPr>
              <a:t>=</a:t>
            </a:r>
            <a:r>
              <a:rPr lang="en-US" dirty="0" smtClean="0"/>
              <a:t> after each arithmetic operator above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Example:    Addition then assign  	</a:t>
            </a:r>
            <a:r>
              <a:rPr lang="en-US" dirty="0" smtClean="0">
                <a:solidFill>
                  <a:srgbClr val="0337F7"/>
                </a:solidFill>
              </a:rPr>
              <a:t>     +=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0337F7"/>
                </a:solidFill>
              </a:rPr>
              <a:t/>
            </a:r>
            <a:br>
              <a:rPr lang="en-US" dirty="0" smtClean="0">
                <a:solidFill>
                  <a:srgbClr val="0337F7"/>
                </a:solidFill>
              </a:rPr>
            </a:br>
            <a:r>
              <a:rPr lang="en-US" dirty="0" smtClean="0">
                <a:solidFill>
                  <a:srgbClr val="0337F7"/>
                </a:solidFill>
              </a:rPr>
              <a:t>              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CF53-622F-4BF1-8C98-E17FD08080BF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6247" y="4978107"/>
            <a:ext cx="61259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" lvl="2">
              <a:spcBef>
                <a:spcPts val="600"/>
              </a:spcBef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count </a:t>
            </a:r>
            <a:r>
              <a:rPr lang="en-US" dirty="0" smtClean="0">
                <a:solidFill>
                  <a:srgbClr val="0337F7"/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5       # same as: count = count + 5</a:t>
            </a:r>
          </a:p>
        </p:txBody>
      </p:sp>
    </p:spTree>
    <p:extLst>
      <p:ext uri="{BB962C8B-B14F-4D97-AF65-F5344CB8AC3E}">
        <p14:creationId xmlns="" xmlns:p14="http://schemas.microsoft.com/office/powerpoint/2010/main" val="2055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701040" y="286604"/>
            <a:ext cx="7665720" cy="7257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Precedence and Mixed Numeric Types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822959" y="1178677"/>
            <a:ext cx="7543801" cy="4690417"/>
          </a:xfrm>
        </p:spPr>
        <p:txBody>
          <a:bodyPr>
            <a:normAutofit/>
          </a:bodyPr>
          <a:lstStyle/>
          <a:p>
            <a:r>
              <a:rPr lang="en-US" dirty="0" smtClean="0"/>
              <a:t>Precedence is the same as in math:</a:t>
            </a:r>
          </a:p>
          <a:p>
            <a:pPr lvl="1"/>
            <a:r>
              <a:rPr lang="en-US" sz="2000" dirty="0" smtClean="0"/>
              <a:t>PEMDAS:  Parenthesis, Exponent, Multiply/Divide, Add/Subtract</a:t>
            </a:r>
          </a:p>
          <a:p>
            <a:pPr lvl="1"/>
            <a:r>
              <a:rPr lang="en-US" sz="2000" dirty="0" smtClean="0"/>
              <a:t>If two operators have the same precedence (</a:t>
            </a:r>
            <a:r>
              <a:rPr lang="en-US" sz="2000" dirty="0" err="1" smtClean="0"/>
              <a:t>ie</a:t>
            </a:r>
            <a:r>
              <a:rPr lang="en-US" sz="2000" dirty="0" smtClean="0"/>
              <a:t>. multiply and divide) then the order is from left to right.</a:t>
            </a:r>
          </a:p>
          <a:p>
            <a:r>
              <a:rPr lang="en-US" dirty="0" smtClean="0"/>
              <a:t>Assignment operators ( = as well as += ) have the lowest precedence.</a:t>
            </a:r>
          </a:p>
          <a:p>
            <a:r>
              <a:rPr lang="en-US" dirty="0" smtClean="0"/>
              <a:t>In an expression with mixed integer and floating point values, the result is promoted to a floating point value.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FADE-FF9E-42A3-9822-8D0275575CD6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4928" y="3762430"/>
            <a:ext cx="60369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" lvl="2">
              <a:spcBef>
                <a:spcPts val="600"/>
              </a:spcBef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7 + 4.0      # Yields the floating value 11.0</a:t>
            </a:r>
          </a:p>
        </p:txBody>
      </p:sp>
    </p:spTree>
    <p:extLst>
      <p:ext uri="{BB962C8B-B14F-4D97-AF65-F5344CB8AC3E}">
        <p14:creationId xmlns="" xmlns:p14="http://schemas.microsoft.com/office/powerpoint/2010/main" val="210817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p:pic>
        <p:nvPicPr>
          <p:cNvPr id="5120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447800"/>
            <a:ext cx="8442325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A49C-F0A0-4170-BAAD-C7F149756E52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68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Integer Division and Remainder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Handy to use for making change:</a:t>
            </a:r>
          </a:p>
          <a:p>
            <a:pPr lvl="1"/>
            <a:r>
              <a:rPr lang="en-US" smtClean="0"/>
              <a:t>  pennies = 1729</a:t>
            </a:r>
          </a:p>
          <a:p>
            <a:pPr lvl="1"/>
            <a:r>
              <a:rPr lang="en-US" smtClean="0"/>
              <a:t>  dollars = pennies / 100  # 17</a:t>
            </a:r>
          </a:p>
          <a:p>
            <a:pPr lvl="1"/>
            <a:r>
              <a:rPr lang="en-US" smtClean="0"/>
              <a:t>  cents = pennies % 100    # 29</a:t>
            </a:r>
          </a:p>
          <a:p>
            <a:pPr lvl="1"/>
            <a:endParaRPr lang="en-US" dirty="0"/>
          </a:p>
        </p:txBody>
      </p:sp>
      <p:pic>
        <p:nvPicPr>
          <p:cNvPr id="4199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249648"/>
            <a:ext cx="8401050" cy="339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7EB9-7609-4EBA-859E-55A927F8014C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67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822959" y="1173392"/>
            <a:ext cx="7543801" cy="4695702"/>
          </a:xfrm>
        </p:spPr>
        <p:txBody>
          <a:bodyPr/>
          <a:lstStyle/>
          <a:p>
            <a:r>
              <a:rPr lang="en-US" dirty="0" smtClean="0"/>
              <a:t>Numbers and character strings are 2 basic data types in any Python program.</a:t>
            </a:r>
            <a:r>
              <a:rPr lang="en-US" dirty="0"/>
              <a:t> </a:t>
            </a:r>
            <a:r>
              <a:rPr lang="en-US" dirty="0" smtClean="0"/>
              <a:t>These are the fundamental building blocks that we use to build more complex data structures.</a:t>
            </a:r>
          </a:p>
          <a:p>
            <a:r>
              <a:rPr lang="en-US" dirty="0" smtClean="0"/>
              <a:t>Numbers in Python can be: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integers or whole numbers: 27, -3, 0, 2684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floating point numbers or numbers with decimal point: 2.393, -3.7, 0.0558624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complex numbers with real and imaginary parts: 2 + 3j, 1.42 - 0.852j</a:t>
            </a:r>
          </a:p>
          <a:p>
            <a:r>
              <a:rPr lang="en-US" dirty="0" smtClean="0"/>
              <a:t>Strings in Python are a sequence of characters that can be single or double quoted:  ‘123 Main St.’ ,  “Python Programming”</a:t>
            </a:r>
          </a:p>
          <a:p>
            <a:r>
              <a:rPr lang="en-US" dirty="0" smtClean="0"/>
              <a:t>A character is a string of 1 element.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ECB7-BA90-41E9-9BA3-1D57430A7EB0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930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60" y="286604"/>
            <a:ext cx="7645400" cy="725767"/>
          </a:xfrm>
        </p:spPr>
        <p:txBody>
          <a:bodyPr/>
          <a:lstStyle/>
          <a:p>
            <a:r>
              <a:rPr lang="en-US" dirty="0" smtClean="0"/>
              <a:t>Binary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49" y="1173479"/>
            <a:ext cx="7700963" cy="5046346"/>
          </a:xfrm>
        </p:spPr>
        <p:txBody>
          <a:bodyPr>
            <a:normAutofit/>
          </a:bodyPr>
          <a:lstStyle/>
          <a:p>
            <a:pPr>
              <a:spcBef>
                <a:spcPts val="432"/>
              </a:spcBef>
            </a:pPr>
            <a:r>
              <a:rPr lang="en-US" dirty="0" smtClean="0"/>
              <a:t>In addition to arithmetic operators, Python provides bitwise operators that work with the binary format (raw format) of data.</a:t>
            </a:r>
          </a:p>
          <a:p>
            <a:pPr>
              <a:spcBef>
                <a:spcPts val="432"/>
              </a:spcBef>
            </a:pPr>
            <a:r>
              <a:rPr lang="en-US" dirty="0" smtClean="0"/>
              <a:t>Data in memory are in binary format, which is a sequence of 0’s and 1’s.</a:t>
            </a:r>
          </a:p>
          <a:p>
            <a:pPr>
              <a:spcBef>
                <a:spcPts val="432"/>
              </a:spcBef>
            </a:pPr>
            <a:r>
              <a:rPr lang="en-US" dirty="0" smtClean="0"/>
              <a:t>Example:  the number 52 in base 10 is stored in memory as the following 8-bit binary value:</a:t>
            </a:r>
          </a:p>
          <a:p>
            <a:r>
              <a:rPr lang="en-US" dirty="0" smtClean="0"/>
              <a:t>Binary data typically have 8, 16, 32, or 64 bits, depending on the size of the data.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To convert a base 10 data value to binary, keep dividing the value (integer division) until the quotient is 0. The remainder of each integer division form the binary value.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Example of converting the value 12 to binary:</a:t>
            </a:r>
            <a:br>
              <a:rPr lang="en-US" dirty="0" smtClean="0"/>
            </a:br>
            <a:r>
              <a:rPr lang="en-US" dirty="0" smtClean="0"/>
              <a:t>12 / 2 = 6 R 0,      6 / 2 = 3 R 0,     3 / 2 = 1 R 1,     1 / 2 = 0 R 1  =&gt; 1100</a:t>
            </a:r>
            <a:br>
              <a:rPr lang="en-US" dirty="0" smtClean="0"/>
            </a:br>
            <a:r>
              <a:rPr lang="en-US" dirty="0" smtClean="0"/>
              <a:t>Adding leading 0 to turn it into an 8-bit value:  0000 1100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To convert a binary value to base 10, sum up all the powers of 2 where the bit is 1. The powers of 2 starts with 2^0 at the right most bit.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Example of converting 0000 1010:  2^1 + 2^3 = 2 + 8 = 10 decimal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FC81-59CA-44E3-AD0D-C9567ABA7AAF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200043" y="2477052"/>
            <a:ext cx="2407829" cy="383045"/>
            <a:chOff x="2778760" y="2260600"/>
            <a:chExt cx="2407829" cy="383045"/>
          </a:xfrm>
        </p:grpSpPr>
        <p:sp>
          <p:nvSpPr>
            <p:cNvPr id="8" name="TextBox 7"/>
            <p:cNvSpPr txBox="1"/>
            <p:nvPr/>
          </p:nvSpPr>
          <p:spPr>
            <a:xfrm>
              <a:off x="2778760" y="226060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78480" y="226486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79952" y="2267102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82467" y="2265883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84752" y="2268322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5162" y="227222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83843" y="227337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84903" y="2274313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5918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60" y="286604"/>
            <a:ext cx="7645400" cy="725767"/>
          </a:xfrm>
        </p:spPr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173479"/>
            <a:ext cx="7680960" cy="493204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Python provides the following bitwise operators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FC81-59CA-44E3-AD0D-C9567ABA7AAF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42963" y="1595775"/>
          <a:ext cx="755332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87"/>
                <a:gridCol w="1598712"/>
                <a:gridCol w="1263247"/>
                <a:gridCol w="364458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if num is 3 or 0000 0011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337F7"/>
                          </a:solidFill>
                        </a:rPr>
                        <a:t>      &lt;&lt;</a:t>
                      </a:r>
                      <a:endParaRPr lang="en-US" dirty="0">
                        <a:solidFill>
                          <a:srgbClr val="0337F7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Left shift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337F7"/>
                          </a:solidFill>
                        </a:rPr>
                        <a:t>&lt;&lt;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6   or   0000 0110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337F7"/>
                          </a:solidFill>
                        </a:rPr>
                        <a:t>      &gt;&gt;</a:t>
                      </a:r>
                      <a:endParaRPr lang="en-US" dirty="0">
                        <a:solidFill>
                          <a:srgbClr val="0337F7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Right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shift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num </a:t>
                      </a:r>
                      <a:r>
                        <a:rPr lang="en-US" dirty="0" smtClean="0">
                          <a:solidFill>
                            <a:srgbClr val="0337F7"/>
                          </a:solidFill>
                        </a:rPr>
                        <a:t>&gt;&gt;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1   or   0000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0001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337F7"/>
                          </a:solidFill>
                        </a:rPr>
                        <a:t>       &amp;</a:t>
                      </a:r>
                      <a:endParaRPr lang="en-US" dirty="0">
                        <a:solidFill>
                          <a:srgbClr val="0337F7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Bitwise and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num </a:t>
                      </a:r>
                      <a:r>
                        <a:rPr lang="en-US" dirty="0" smtClean="0">
                          <a:solidFill>
                            <a:srgbClr val="0337F7"/>
                          </a:solidFill>
                        </a:rPr>
                        <a:t>&amp;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2   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0000 0010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337F7"/>
                          </a:solidFill>
                        </a:rPr>
                        <a:t>       |</a:t>
                      </a:r>
                      <a:endParaRPr lang="en-US" dirty="0">
                        <a:solidFill>
                          <a:srgbClr val="0337F7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Bitwise 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num </a:t>
                      </a:r>
                      <a:r>
                        <a:rPr lang="en-US" dirty="0" smtClean="0">
                          <a:solidFill>
                            <a:srgbClr val="0337F7"/>
                          </a:solidFill>
                        </a:rPr>
                        <a:t>|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3   or   0000 0011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337F7"/>
                          </a:solidFill>
                        </a:rPr>
                        <a:t>       ^</a:t>
                      </a:r>
                      <a:endParaRPr lang="en-US" dirty="0">
                        <a:solidFill>
                          <a:srgbClr val="0337F7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Exclusive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num </a:t>
                      </a:r>
                      <a:r>
                        <a:rPr lang="en-US" dirty="0" smtClean="0">
                          <a:solidFill>
                            <a:srgbClr val="0337F7"/>
                          </a:solidFill>
                        </a:rPr>
                        <a:t>^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1   or   0000 0001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337F7"/>
                          </a:solidFill>
                        </a:rPr>
                        <a:t>       ~</a:t>
                      </a:r>
                      <a:endParaRPr lang="en-US" dirty="0">
                        <a:solidFill>
                          <a:srgbClr val="0337F7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Complement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337F7"/>
                          </a:solidFill>
                        </a:rPr>
                        <a:t>~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-4   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1111 1100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918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60" y="286604"/>
            <a:ext cx="7645400" cy="725767"/>
          </a:xfrm>
        </p:spPr>
        <p:txBody>
          <a:bodyPr/>
          <a:lstStyle/>
          <a:p>
            <a:r>
              <a:rPr lang="en-US" dirty="0" smtClean="0"/>
              <a:t>Use of 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173479"/>
            <a:ext cx="7680960" cy="493204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Some operations with numbers are faster if we use bit-wise operation.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To do an integer division by a power of 2: shift right the data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To do a multiplication of an integer by a power of 2: shift left the data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To zero out bits of an integer: do a bitwise AND with 0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To set bits of an integer to 1: do a bitwise OR with 1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To toggle certain bits (turn 1 to 0 or 0 to 1): do a bitwise exclusive-or with 1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FC81-59CA-44E3-AD0D-C9567ABA7AAF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18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762000" y="1162821"/>
            <a:ext cx="7818119" cy="4973819"/>
          </a:xfrm>
        </p:spPr>
        <p:txBody>
          <a:bodyPr>
            <a:normAutofit/>
          </a:bodyPr>
          <a:lstStyle/>
          <a:p>
            <a:r>
              <a:rPr lang="en-US" dirty="0" smtClean="0"/>
              <a:t>Recall that a function is a block of programming instructions that carry out a particular task.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The print function can display information, but there are many other functions available in Python.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When calling a function we must provide the input argument(s) that the function needs to do its task.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Most functions return a value when the function completes its task.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Example:</a:t>
            </a:r>
          </a:p>
          <a:p>
            <a:pPr lvl="1"/>
            <a:r>
              <a:rPr lang="en-US" sz="2000" dirty="0" smtClean="0"/>
              <a:t>The call:</a:t>
            </a:r>
          </a:p>
          <a:p>
            <a:pPr lvl="1"/>
            <a:r>
              <a:rPr lang="en-US" sz="2000" dirty="0" smtClean="0"/>
              <a:t>And the returned value can be stored in a variable:     </a:t>
            </a:r>
            <a:br>
              <a:rPr lang="en-US" sz="2000" dirty="0" smtClean="0"/>
            </a:b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/>
              <a:t>       Or we can use a function call as an argument to another function:</a:t>
            </a:r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C073-7424-4E03-A3A9-8A9C2D3D5EE4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9765" y="3794143"/>
            <a:ext cx="60369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" lvl="2">
              <a:spcBef>
                <a:spcPts val="600"/>
              </a:spcBef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abs(-173)    # returns the absolute value 173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6028" y="4517383"/>
            <a:ext cx="609071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" lvl="2">
              <a:spcBef>
                <a:spcPts val="600"/>
              </a:spcBef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distance = abs(-173)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06289" y="5219480"/>
            <a:ext cx="60704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" lvl="2">
              <a:spcBef>
                <a:spcPts val="600"/>
              </a:spcBef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print(abs(-173))   # the returned value of abs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# becomes the input for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# print</a:t>
            </a:r>
          </a:p>
        </p:txBody>
      </p:sp>
    </p:spTree>
    <p:extLst>
      <p:ext uri="{BB962C8B-B14F-4D97-AF65-F5344CB8AC3E}">
        <p14:creationId xmlns="" xmlns:p14="http://schemas.microsoft.com/office/powerpoint/2010/main" val="21839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Built-in Math Functions</a:t>
            </a:r>
            <a:endParaRPr lang="en-US" dirty="0"/>
          </a:p>
        </p:txBody>
      </p:sp>
      <p:pic>
        <p:nvPicPr>
          <p:cNvPr id="4608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" y="2082800"/>
            <a:ext cx="855503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3582-7DC4-4C97-9FF4-C0DEC9EFB0D1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5000" y="1181576"/>
            <a:ext cx="78130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Built-in </a:t>
            </a:r>
            <a:r>
              <a:rPr lang="en-US" sz="2000" dirty="0" smtClean="0"/>
              <a:t>functions are a small set of functions that are part of the Python language. They can be used without importing any modules.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8000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(Libraries)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library</a:t>
            </a:r>
            <a:r>
              <a:rPr lang="en-US" dirty="0" smtClean="0"/>
              <a:t> is a collection of code, written and compiled by someone else, that is ready for us to use in a program.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standard library </a:t>
            </a:r>
            <a:r>
              <a:rPr lang="en-US" dirty="0" smtClean="0"/>
              <a:t>is a library that is considered part of the language and must be included with any Python system.</a:t>
            </a:r>
          </a:p>
          <a:p>
            <a:r>
              <a:rPr lang="en-US" dirty="0" smtClean="0"/>
              <a:t>Python’s standard library is organized into </a:t>
            </a:r>
            <a:r>
              <a:rPr lang="en-US" b="1" dirty="0" smtClean="0"/>
              <a:t>modules</a:t>
            </a:r>
            <a:r>
              <a:rPr lang="en-US" dirty="0" smtClean="0"/>
              <a:t>. </a:t>
            </a:r>
          </a:p>
          <a:p>
            <a:pPr lvl="1"/>
            <a:r>
              <a:rPr lang="en-US" sz="2000" dirty="0" smtClean="0"/>
              <a:t>Related functions and data types are grouped into the same module. </a:t>
            </a:r>
          </a:p>
          <a:p>
            <a:pPr lvl="1"/>
            <a:r>
              <a:rPr lang="en-US" sz="2000" dirty="0" smtClean="0"/>
              <a:t>Functions defined in a module must be explicitly loaded into your program before they can be used.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6578-F067-49AB-BB87-AE9E1AE35766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75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599440" y="286604"/>
            <a:ext cx="7767320" cy="7257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Functions from the Math Module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563881" y="1188720"/>
            <a:ext cx="7802880" cy="5000658"/>
          </a:xfrm>
        </p:spPr>
        <p:txBody>
          <a:bodyPr>
            <a:normAutofit/>
          </a:bodyPr>
          <a:lstStyle/>
          <a:p>
            <a:r>
              <a:rPr lang="en-US" dirty="0" smtClean="0"/>
              <a:t>Functions in a module must be imported into the program before they can be called.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There are 2 ways to import a module and work with it.</a:t>
            </a:r>
          </a:p>
          <a:p>
            <a:pPr marL="6858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Import entire math module: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 startAt="2"/>
            </a:pPr>
            <a:endParaRPr lang="en-US" dirty="0" smtClean="0"/>
          </a:p>
          <a:p>
            <a:pPr marL="685800" lvl="1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sz="2000" dirty="0" smtClean="0"/>
              <a:t>Import only the function or data that we need:</a:t>
            </a:r>
          </a:p>
          <a:p>
            <a:pPr>
              <a:spcBef>
                <a:spcPts val="600"/>
              </a:spcBef>
            </a:pPr>
            <a:endParaRPr lang="en-US" sz="2200" dirty="0" smtClean="0"/>
          </a:p>
          <a:p>
            <a:pPr>
              <a:spcBef>
                <a:spcPts val="600"/>
              </a:spcBef>
            </a:pPr>
            <a:endParaRPr lang="en-US" sz="2200" dirty="0" smtClean="0"/>
          </a:p>
          <a:p>
            <a:pPr>
              <a:spcBef>
                <a:spcPts val="600"/>
              </a:spcBef>
            </a:pPr>
            <a:endParaRPr lang="en-US" sz="2200" dirty="0" smtClean="0"/>
          </a:p>
          <a:p>
            <a:pPr marL="2286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49C2-DDE1-485A-97B7-7B86DA0850C2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0186" y="2587277"/>
            <a:ext cx="7597979" cy="13542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# At the top of the program:</a:t>
            </a:r>
          </a:p>
          <a:p>
            <a:pPr marL="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import math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# Then call the square root function of the math module:</a:t>
            </a:r>
          </a:p>
          <a:p>
            <a:pPr marL="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y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math.sqrt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591" y="4452196"/>
            <a:ext cx="7597979" cy="13542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# At the top of the program:</a:t>
            </a:r>
          </a:p>
          <a:p>
            <a:pPr marL="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from math import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sqrt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120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# Then simply call the square root function:</a:t>
            </a:r>
          </a:p>
          <a:p>
            <a:pPr marL="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y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sqrt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(x)</a:t>
            </a:r>
          </a:p>
        </p:txBody>
      </p:sp>
    </p:spTree>
    <p:extLst>
      <p:ext uri="{BB962C8B-B14F-4D97-AF65-F5344CB8AC3E}">
        <p14:creationId xmlns="" xmlns:p14="http://schemas.microsoft.com/office/powerpoint/2010/main" val="22952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Math Module Functions </a:t>
            </a:r>
            <a:endParaRPr lang="en-US" dirty="0"/>
          </a:p>
        </p:txBody>
      </p:sp>
      <p:pic>
        <p:nvPicPr>
          <p:cNvPr id="49155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31" y="1143306"/>
            <a:ext cx="6743802" cy="4576175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7347-658C-444B-8D42-0659A18134C6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8823" y="5761249"/>
            <a:ext cx="6857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 addition, pi is also stored in the math module:  2 * </a:t>
            </a:r>
            <a:r>
              <a:rPr lang="en-US" sz="2000" dirty="0" err="1" smtClean="0"/>
              <a:t>math.pi</a:t>
            </a:r>
            <a:r>
              <a:rPr lang="en-US" sz="2000" dirty="0" smtClean="0"/>
              <a:t> * r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155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Conversion for Numbers</a:t>
            </a:r>
            <a:endParaRPr lang="en-US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822959" y="1178677"/>
            <a:ext cx="7543801" cy="4690417"/>
          </a:xfrm>
        </p:spPr>
        <p:txBody>
          <a:bodyPr/>
          <a:lstStyle/>
          <a:p>
            <a:r>
              <a:rPr lang="en-US" dirty="0" smtClean="0"/>
              <a:t>The function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337F7"/>
                </a:solidFill>
              </a:rPr>
              <a:t>int</a:t>
            </a:r>
            <a:r>
              <a:rPr lang="en-US" altLang="ja-JP" dirty="0" smtClean="0">
                <a:solidFill>
                  <a:srgbClr val="0337F7"/>
                </a:solidFill>
              </a:rPr>
              <a:t>()</a:t>
            </a:r>
            <a:r>
              <a:rPr lang="en-US" altLang="ja-JP" dirty="0" smtClean="0"/>
              <a:t> and </a:t>
            </a:r>
            <a:r>
              <a:rPr lang="en-US" altLang="ja-JP" dirty="0" smtClean="0">
                <a:solidFill>
                  <a:srgbClr val="0337F7"/>
                </a:solidFill>
              </a:rPr>
              <a:t>float() </a:t>
            </a:r>
            <a:r>
              <a:rPr lang="en-US" altLang="ja-JP" dirty="0" smtClean="0"/>
              <a:t>convert between integer and floating point values.</a:t>
            </a:r>
          </a:p>
          <a:p>
            <a:r>
              <a:rPr lang="en-US" altLang="ja-JP" dirty="0" smtClean="0"/>
              <a:t>Example: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When converting from float to </a:t>
            </a:r>
            <a:r>
              <a:rPr lang="en-US" dirty="0" err="1" smtClean="0"/>
              <a:t>int</a:t>
            </a:r>
            <a:r>
              <a:rPr lang="en-US" dirty="0" smtClean="0"/>
              <a:t>, we lose the fractional part of the floating-point value (truncating, not rounding).</a:t>
            </a:r>
          </a:p>
          <a:p>
            <a:pPr lvl="2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4FCB-D1ED-4C73-92B4-8F16305C041D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6322" y="2264858"/>
            <a:ext cx="72914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balance = total + tax        # balance: float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dollars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(balance)       # dollars: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81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Roundoff Errors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822959" y="1188720"/>
            <a:ext cx="7543801" cy="4680374"/>
          </a:xfrm>
        </p:spPr>
        <p:txBody>
          <a:bodyPr/>
          <a:lstStyle/>
          <a:p>
            <a:r>
              <a:rPr lang="en-US" dirty="0" smtClean="0"/>
              <a:t>Floating point values are not exact.</a:t>
            </a:r>
          </a:p>
          <a:p>
            <a:pPr lvl="1"/>
            <a:r>
              <a:rPr lang="en-US" sz="2000" dirty="0" smtClean="0"/>
              <a:t>This is a limitation of binary values: not all floating point numbers can have an exact representation because they go on indefinitely and computers work with a finite number of bits.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We can work around the </a:t>
            </a:r>
            <a:r>
              <a:rPr lang="en-US" dirty="0" err="1" smtClean="0"/>
              <a:t>roundoff</a:t>
            </a:r>
            <a:r>
              <a:rPr lang="en-US" dirty="0" smtClean="0"/>
              <a:t> errors by: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Rounding to fewer digits by using the round() function 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Printing with formatting so there is a fixed number of digits after the decimal point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D99-C4F6-41EE-9364-E9AF416C5FD5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0466" y="2888553"/>
            <a:ext cx="735484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price = 4.35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quantity = 100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total = price * quantity    # total should be: 435.00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print(total)                # print: 434.99999999999994</a:t>
            </a:r>
          </a:p>
        </p:txBody>
      </p:sp>
    </p:spTree>
    <p:extLst>
      <p:ext uri="{BB962C8B-B14F-4D97-AF65-F5344CB8AC3E}">
        <p14:creationId xmlns="" xmlns:p14="http://schemas.microsoft.com/office/powerpoint/2010/main" val="30637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Literals in Python</a:t>
            </a:r>
            <a:endParaRPr lang="en-US" dirty="0"/>
          </a:p>
        </p:txBody>
      </p:sp>
      <p:pic>
        <p:nvPicPr>
          <p:cNvPr id="22534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74" y="1487715"/>
            <a:ext cx="7147006" cy="46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725A-2F06-415A-8928-5E7D49563C62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4560" y="1183640"/>
            <a:ext cx="623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literals can appear in a program in the following format: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58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120" y="286604"/>
            <a:ext cx="7642640" cy="725767"/>
          </a:xfrm>
        </p:spPr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975" y="1173392"/>
            <a:ext cx="7654385" cy="4710942"/>
          </a:xfrm>
        </p:spPr>
        <p:txBody>
          <a:bodyPr>
            <a:normAutofit/>
          </a:bodyPr>
          <a:lstStyle/>
          <a:p>
            <a:r>
              <a:rPr lang="en-US" dirty="0" smtClean="0"/>
              <a:t>In addition to integers and floats, Python also supports complex numbers.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The following are examples of complex numbers at the shell: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There is a </a:t>
            </a:r>
            <a:r>
              <a:rPr lang="en-US" dirty="0" err="1" smtClean="0">
                <a:solidFill>
                  <a:srgbClr val="0337F7"/>
                </a:solidFill>
              </a:rPr>
              <a:t>cmath</a:t>
            </a:r>
            <a:r>
              <a:rPr lang="en-US" dirty="0" smtClean="0"/>
              <a:t> (for complex math) module that has math functions for complex numbers.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FC81-59CA-44E3-AD0D-C9567ABA7AAF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1182" y="2175004"/>
            <a:ext cx="7804117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Console" panose="020B0609040504020204" pitchFamily="49" charset="0"/>
              </a:rPr>
              <a:t>&gt;&gt;&gt; x = 2 + 3j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&gt;&gt;&gt; print(x)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(2+3j)        # rectangular format, real + imaginary parts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&gt;&gt;&gt; print(</a:t>
            </a:r>
            <a:r>
              <a:rPr lang="en-US" sz="1600" dirty="0" err="1" smtClean="0">
                <a:latin typeface="Lucida Console" panose="020B0609040504020204" pitchFamily="49" charset="0"/>
              </a:rPr>
              <a:t>x.real</a:t>
            </a:r>
            <a:r>
              <a:rPr lang="en-US" sz="1600" dirty="0" smtClean="0">
                <a:latin typeface="Lucida Console" panose="020B0609040504020204" pitchFamily="49" charset="0"/>
              </a:rPr>
              <a:t>, </a:t>
            </a:r>
            <a:r>
              <a:rPr lang="en-US" sz="1600" dirty="0" err="1" smtClean="0">
                <a:latin typeface="Lucida Console" panose="020B0609040504020204" pitchFamily="49" charset="0"/>
              </a:rPr>
              <a:t>x.imag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2.0  3.0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&gt;&gt;&gt; print(polar(x))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(3.605551275463989, 0.982793723247329)  # polar format,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		 		          # magnitude and angle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18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Problem Solving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F0AD-B53A-47EF-8C0A-129D81411FE8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85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Problem Solving</a:t>
            </a:r>
            <a:endParaRPr lang="en-US" dirty="0"/>
          </a:p>
        </p:txBody>
      </p:sp>
      <p:sp>
        <p:nvSpPr>
          <p:cNvPr id="52228" name="Content Placeholder 2"/>
          <p:cNvSpPr>
            <a:spLocks noGrp="1"/>
          </p:cNvSpPr>
          <p:nvPr>
            <p:ph idx="1"/>
          </p:nvPr>
        </p:nvSpPr>
        <p:spPr>
          <a:xfrm>
            <a:off x="822959" y="1255005"/>
            <a:ext cx="7543801" cy="446507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A very important step for developing an algorithm is to first figure out the computations by hand. 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If we can’t figure out a solution by hand, then we would not be able to write the program.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Start with a few example data values and compute the result with them. 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The step by step computation will become our algorithm to solve the problem.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Test our algorithm with other sample data values to make sure it works for multiple input values.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Convert the step by step algorithm into Python statements.</a:t>
            </a:r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22B-002C-445F-834F-1AA28A9FBD83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90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Strings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090E-D82B-4629-BF0D-C9CC19E8DC13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73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6323" name="Content Placeholder 7"/>
          <p:cNvSpPr>
            <a:spLocks noGrp="1"/>
          </p:cNvSpPr>
          <p:nvPr>
            <p:ph idx="1"/>
          </p:nvPr>
        </p:nvSpPr>
        <p:spPr>
          <a:xfrm>
            <a:off x="822959" y="1152250"/>
            <a:ext cx="7543801" cy="4716844"/>
          </a:xfrm>
        </p:spPr>
        <p:txBody>
          <a:bodyPr/>
          <a:lstStyle/>
          <a:p>
            <a:r>
              <a:rPr lang="en-US" dirty="0" smtClean="0"/>
              <a:t>A string is a sequence of characters:</a:t>
            </a:r>
          </a:p>
          <a:p>
            <a:pPr lvl="1"/>
            <a:r>
              <a:rPr lang="en-US" sz="2000" dirty="0" smtClean="0"/>
              <a:t>Characters</a:t>
            </a:r>
            <a:r>
              <a:rPr lang="en-US" sz="2000" b="1" dirty="0" smtClean="0"/>
              <a:t> </a:t>
            </a:r>
            <a:r>
              <a:rPr lang="en-US" sz="2000" dirty="0" smtClean="0"/>
              <a:t>are letters, numbers, punctuation marks, spaces…</a:t>
            </a:r>
            <a:endParaRPr lang="en-US" sz="2000" b="1" dirty="0" smtClean="0"/>
          </a:p>
          <a:p>
            <a:r>
              <a:rPr lang="en-US" dirty="0" smtClean="0"/>
              <a:t>In Python, string literals are specified by enclosing a sequence of characters within a matching pair of either single or double quotes.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	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By allowing both types of delimiters, Python makes it easy to include an apostrophe or quotation mark within a string.</a:t>
            </a:r>
          </a:p>
          <a:p>
            <a:pPr lvl="1">
              <a:buNone/>
            </a:pPr>
            <a:r>
              <a:rPr lang="en-US" dirty="0" smtClean="0"/>
              <a:t>		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Remember to use matching pairs of quotes, single with single, double with double.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BF82-51A3-4CFF-AD09-00ADC0AFC61B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3164" y="2576705"/>
            <a:ext cx="55049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dirty="0" smtClean="0">
                <a:solidFill>
                  <a:srgbClr val="0337F7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This is a string</a:t>
            </a:r>
            <a:r>
              <a:rPr lang="en-US" dirty="0" smtClean="0">
                <a:solidFill>
                  <a:srgbClr val="0337F7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337F7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So is this.</a:t>
            </a:r>
            <a:r>
              <a:rPr lang="en-US" dirty="0" smtClean="0">
                <a:solidFill>
                  <a:srgbClr val="0337F7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4712" y="3564223"/>
            <a:ext cx="555335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message = </a:t>
            </a:r>
            <a:r>
              <a:rPr lang="en-US" dirty="0" smtClean="0">
                <a:solidFill>
                  <a:srgbClr val="0337F7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He said </a:t>
            </a:r>
            <a:r>
              <a:rPr lang="en-US" dirty="0" smtClean="0">
                <a:solidFill>
                  <a:srgbClr val="0337F7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Hello</a:t>
            </a:r>
            <a:r>
              <a:rPr lang="en-US" dirty="0" smtClean="0">
                <a:solidFill>
                  <a:srgbClr val="0337F7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to me</a:t>
            </a:r>
            <a:r>
              <a:rPr lang="en-US" dirty="0" smtClean="0">
                <a:solidFill>
                  <a:srgbClr val="0337F7"/>
                </a:solidFill>
                <a:latin typeface="Consolas" pitchFamily="49" charset="0"/>
                <a:cs typeface="Consolas" pitchFamily="49" charset="0"/>
              </a:rPr>
              <a:t>'</a:t>
            </a:r>
          </a:p>
        </p:txBody>
      </p:sp>
    </p:spTree>
    <p:extLst>
      <p:ext uri="{BB962C8B-B14F-4D97-AF65-F5344CB8AC3E}">
        <p14:creationId xmlns="" xmlns:p14="http://schemas.microsoft.com/office/powerpoint/2010/main" val="144907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</a:t>
            </a:r>
            <a:endParaRPr lang="en-US" dirty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822959" y="1157535"/>
            <a:ext cx="7543801" cy="4711559"/>
          </a:xfrm>
        </p:spPr>
        <p:txBody>
          <a:bodyPr/>
          <a:lstStyle/>
          <a:p>
            <a:r>
              <a:rPr lang="en-US" dirty="0" smtClean="0"/>
              <a:t>The number of characters in a string is called the length of the string.</a:t>
            </a:r>
          </a:p>
          <a:p>
            <a:pPr lvl="1"/>
            <a:r>
              <a:rPr lang="en-US" sz="2000" dirty="0" smtClean="0"/>
              <a:t>Example, the length of "Harry" is 5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We can compute the length of a string using the </a:t>
            </a:r>
            <a:r>
              <a:rPr lang="en-US" dirty="0" err="1" smtClean="0">
                <a:solidFill>
                  <a:srgbClr val="0337F7"/>
                </a:solidFill>
              </a:rPr>
              <a:t>len</a:t>
            </a:r>
            <a:r>
              <a:rPr lang="en-US" dirty="0" smtClean="0"/>
              <a:t> function: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	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A string of length 0 is called the empty string. It contains no characters and is written as 2 double quotes "" or 2 single quotes '' next to each other.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 character is a string with length 1:   ‘P’  has data type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B18B-C52E-4638-9304-860C6788CAAD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8564" y="2242836"/>
            <a:ext cx="555335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length = </a:t>
            </a:r>
            <a:r>
              <a:rPr lang="en-US" dirty="0" err="1" smtClean="0">
                <a:solidFill>
                  <a:srgbClr val="0337F7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("World!")      # length is 6</a:t>
            </a:r>
          </a:p>
        </p:txBody>
      </p:sp>
    </p:spTree>
    <p:extLst>
      <p:ext uri="{BB962C8B-B14F-4D97-AF65-F5344CB8AC3E}">
        <p14:creationId xmlns="" xmlns:p14="http://schemas.microsoft.com/office/powerpoint/2010/main" val="20239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with +</a:t>
            </a:r>
            <a:endParaRPr lang="en-US" dirty="0"/>
          </a:p>
        </p:txBody>
      </p:sp>
      <p:sp>
        <p:nvSpPr>
          <p:cNvPr id="58371" name="Content Placeholder 7"/>
          <p:cNvSpPr>
            <a:spLocks noGrp="1"/>
          </p:cNvSpPr>
          <p:nvPr>
            <p:ph idx="1"/>
          </p:nvPr>
        </p:nvSpPr>
        <p:spPr>
          <a:xfrm>
            <a:off x="822959" y="1162821"/>
            <a:ext cx="7543801" cy="4706273"/>
          </a:xfrm>
        </p:spPr>
        <p:txBody>
          <a:bodyPr/>
          <a:lstStyle/>
          <a:p>
            <a:r>
              <a:rPr lang="en-US" dirty="0" smtClean="0"/>
              <a:t>We can ‘</a:t>
            </a:r>
            <a:r>
              <a:rPr lang="en-US" altLang="ja-JP" dirty="0" smtClean="0"/>
              <a:t>add’ one string onto the end of another or append a string by using the </a:t>
            </a:r>
            <a:r>
              <a:rPr lang="en-US" altLang="ja-JP" dirty="0" smtClean="0">
                <a:solidFill>
                  <a:srgbClr val="0337F7"/>
                </a:solidFill>
              </a:rPr>
              <a:t>+</a:t>
            </a:r>
            <a:r>
              <a:rPr lang="en-US" altLang="ja-JP" dirty="0" smtClean="0"/>
              <a:t> operator:</a:t>
            </a:r>
          </a:p>
          <a:p>
            <a:endParaRPr lang="en-US" altLang="ja-JP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put a space in between the two names?</a:t>
            </a:r>
          </a:p>
          <a:p>
            <a:pPr marL="457200" lvl="2" indent="0">
              <a:buNone/>
            </a:pPr>
            <a:r>
              <a:rPr lang="en-US" dirty="0" smtClean="0"/>
              <a:t> </a:t>
            </a:r>
            <a:endParaRPr lang="en-US" altLang="ja-JP" sz="1600" dirty="0" smtClean="0">
              <a:latin typeface="Consolas" pitchFamily="49" charset="0"/>
              <a:cs typeface="Consolas" pitchFamily="49" charset="0"/>
            </a:endParaRPr>
          </a:p>
          <a:p>
            <a:pPr marL="274320" indent="-274320">
              <a:spcBef>
                <a:spcPts val="1800"/>
              </a:spcBef>
            </a:pPr>
            <a:r>
              <a:rPr lang="en-US" altLang="ja-JP" dirty="0" smtClean="0"/>
              <a:t>Using </a:t>
            </a:r>
            <a:r>
              <a:rPr lang="en-US" altLang="ja-JP" dirty="0" smtClean="0">
                <a:solidFill>
                  <a:srgbClr val="0337F7"/>
                </a:solidFill>
              </a:rPr>
              <a:t>+</a:t>
            </a:r>
            <a:r>
              <a:rPr lang="en-US" altLang="ja-JP" dirty="0" smtClean="0"/>
              <a:t> to concatenate strings is an example of a concept called operator overloading.  The </a:t>
            </a:r>
            <a:r>
              <a:rPr lang="en-US" altLang="ja-JP" dirty="0" smtClean="0">
                <a:solidFill>
                  <a:srgbClr val="0337F7"/>
                </a:solidFill>
              </a:rPr>
              <a:t>+</a:t>
            </a:r>
            <a:r>
              <a:rPr lang="en-US" altLang="ja-JP" dirty="0" smtClean="0"/>
              <a:t> operator behaves differently depending on the data types of the operands (numbers or strings).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1042-BBF8-44EB-8062-5CFD4EFD4F8F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3683" y="1789159"/>
            <a:ext cx="71936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"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Harry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"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Morgan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name 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337F7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# name is: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HarryMorgan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7401" y="3136093"/>
            <a:ext cx="77221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name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"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# name is: Harry Morgan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50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Repetition with *</a:t>
            </a:r>
            <a:endParaRPr lang="en-US" dirty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replicate a string multiple times with the </a:t>
            </a:r>
            <a:r>
              <a:rPr lang="en-US" dirty="0" smtClean="0">
                <a:solidFill>
                  <a:srgbClr val="0337F7"/>
                </a:solidFill>
              </a:rPr>
              <a:t>*</a:t>
            </a:r>
            <a:r>
              <a:rPr lang="en-US" dirty="0" smtClean="0"/>
              <a:t> operator.</a:t>
            </a:r>
          </a:p>
          <a:p>
            <a:r>
              <a:rPr lang="en-US" dirty="0" smtClean="0"/>
              <a:t>Example: to print a dashed line, instead of typing a literal string with 50 dashes, we use the </a:t>
            </a:r>
            <a:r>
              <a:rPr lang="en-US" dirty="0" smtClean="0">
                <a:solidFill>
                  <a:srgbClr val="0337F7"/>
                </a:solidFill>
              </a:rPr>
              <a:t>*</a:t>
            </a:r>
            <a:r>
              <a:rPr lang="en-US" dirty="0" smtClean="0"/>
              <a:t> operator to create a string that is comprised of the string "-" repeated 50 times.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	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/>
              <a:t>	results in the string </a:t>
            </a:r>
            <a:r>
              <a:rPr lang="en-US" dirty="0" err="1" smtClean="0"/>
              <a:t>dashedLine</a:t>
            </a:r>
            <a:r>
              <a:rPr lang="en-US" dirty="0" smtClean="0"/>
              <a:t>: 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337F7"/>
                </a:solidFill>
              </a:rPr>
              <a:t>*</a:t>
            </a:r>
            <a:r>
              <a:rPr lang="en-US" dirty="0" smtClean="0"/>
              <a:t> operator is also overloaded. It behaves differently depending on the data type of the operands.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F288-6C07-4180-AE3F-862D3FF3ACB7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8205" y="2623393"/>
            <a:ext cx="32558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spcBef>
                <a:spcPts val="600"/>
              </a:spcBef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dashedLine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"-" </a:t>
            </a:r>
            <a:r>
              <a:rPr lang="en-US" dirty="0" smtClean="0">
                <a:solidFill>
                  <a:srgbClr val="0337F7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2105" y="3357204"/>
            <a:ext cx="65963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-------------------------------------------------</a:t>
            </a:r>
          </a:p>
        </p:txBody>
      </p:sp>
    </p:spTree>
    <p:extLst>
      <p:ext uri="{BB962C8B-B14F-4D97-AF65-F5344CB8AC3E}">
        <p14:creationId xmlns="" xmlns:p14="http://schemas.microsoft.com/office/powerpoint/2010/main" val="26558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695960" y="286604"/>
            <a:ext cx="7670800" cy="725767"/>
          </a:xfrm>
        </p:spPr>
        <p:txBody>
          <a:bodyPr/>
          <a:lstStyle/>
          <a:p>
            <a:r>
              <a:rPr lang="en-US" dirty="0" smtClean="0"/>
              <a:t>Converting Numbers to/from Strings</a:t>
            </a:r>
            <a:endParaRPr lang="en-US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675641" y="1183963"/>
            <a:ext cx="7691120" cy="4685131"/>
          </a:xfrm>
        </p:spPr>
        <p:txBody>
          <a:bodyPr>
            <a:normAutofit/>
          </a:bodyPr>
          <a:lstStyle/>
          <a:p>
            <a:r>
              <a:rPr lang="en-US" dirty="0" smtClean="0"/>
              <a:t>Use the </a:t>
            </a:r>
            <a:r>
              <a:rPr lang="en-US" altLang="ja-JP" dirty="0" err="1" smtClean="0">
                <a:solidFill>
                  <a:srgbClr val="0337F7"/>
                </a:solidFill>
              </a:rPr>
              <a:t>str</a:t>
            </a:r>
            <a:r>
              <a:rPr lang="en-US" altLang="ja-JP" dirty="0" smtClean="0">
                <a:solidFill>
                  <a:srgbClr val="0337F7"/>
                </a:solidFill>
              </a:rPr>
              <a:t>()</a:t>
            </a:r>
            <a:r>
              <a:rPr lang="en-US" altLang="ja-JP" dirty="0" smtClean="0"/>
              <a:t> </a:t>
            </a:r>
            <a:r>
              <a:rPr lang="en-US" dirty="0" smtClean="0"/>
              <a:t>function to convert between numbers and strings.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Examples: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To turn a string </a:t>
            </a:r>
            <a:r>
              <a:rPr lang="en-US" i="1" dirty="0" smtClean="0"/>
              <a:t>containing a number </a:t>
            </a:r>
            <a:r>
              <a:rPr lang="en-US" dirty="0" smtClean="0"/>
              <a:t>into a numerical value, we use the </a:t>
            </a:r>
            <a:r>
              <a:rPr lang="en-US" dirty="0" err="1" smtClean="0">
                <a:solidFill>
                  <a:srgbClr val="0337F7"/>
                </a:solidFill>
              </a:rPr>
              <a:t>int</a:t>
            </a:r>
            <a:r>
              <a:rPr lang="en-US" dirty="0" smtClean="0">
                <a:solidFill>
                  <a:srgbClr val="0337F7"/>
                </a:solidFill>
              </a:rPr>
              <a:t>()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337F7"/>
                </a:solidFill>
              </a:rPr>
              <a:t>float() </a:t>
            </a:r>
            <a:r>
              <a:rPr lang="en-US" dirty="0" smtClean="0"/>
              <a:t>functions: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 smtClean="0"/>
          </a:p>
          <a:p>
            <a:r>
              <a:rPr lang="en-US" dirty="0" smtClean="0"/>
              <a:t>The conversion from string to number is important when the strings come from the keyboard as user input.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F7B7-C19C-40BA-AB08-808FD4138AB5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2395" y="1904559"/>
            <a:ext cx="7531908" cy="13111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balance = 123.45</a:t>
            </a:r>
          </a:p>
          <a:p>
            <a:pPr marL="0" lvl="2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dollars = 88   </a:t>
            </a:r>
          </a:p>
          <a:p>
            <a:pPr marL="0" lvl="2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balanceString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balance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    # 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balanceString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: “123.45”</a:t>
            </a:r>
          </a:p>
          <a:p>
            <a:pPr marL="0" lvl="2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dollarsString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(dollars)    # 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dollarString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:  “88”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9801" y="4060182"/>
            <a:ext cx="753190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id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("1729")                   # id:  1729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price = float("17.29")             # price:  17.29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974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 in a String</a:t>
            </a:r>
            <a:endParaRPr lang="en-US" dirty="0"/>
          </a:p>
        </p:txBody>
      </p:sp>
      <p:sp>
        <p:nvSpPr>
          <p:cNvPr id="62467" name="Content Placeholder 7"/>
          <p:cNvSpPr>
            <a:spLocks noGrp="1"/>
          </p:cNvSpPr>
          <p:nvPr>
            <p:ph idx="1"/>
          </p:nvPr>
        </p:nvSpPr>
        <p:spPr>
          <a:xfrm>
            <a:off x="822959" y="1178677"/>
            <a:ext cx="7467601" cy="4902083"/>
          </a:xfrm>
        </p:spPr>
        <p:txBody>
          <a:bodyPr>
            <a:normAutofit/>
          </a:bodyPr>
          <a:lstStyle/>
          <a:p>
            <a:r>
              <a:rPr lang="en-US" dirty="0" smtClean="0"/>
              <a:t>Python uses </a:t>
            </a:r>
            <a:r>
              <a:rPr lang="en-US" b="1" dirty="0" smtClean="0"/>
              <a:t>Unicode</a:t>
            </a:r>
            <a:r>
              <a:rPr lang="en-US" dirty="0" smtClean="0"/>
              <a:t> characters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Unicode defines over 100,000 characters.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Unicode was designed to be able to encode text in essentially all written languages.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Characters are stored as integer values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See the ASCII subset on Unicode chart in Appendix A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For example, the letter ‘</a:t>
            </a:r>
            <a:r>
              <a:rPr lang="en-US" altLang="ja-JP" sz="2000" dirty="0" smtClean="0"/>
              <a:t>H’ has a value of 72</a:t>
            </a:r>
          </a:p>
          <a:p>
            <a:pPr>
              <a:spcBef>
                <a:spcPts val="600"/>
              </a:spcBef>
            </a:pPr>
            <a:r>
              <a:rPr lang="en-US" altLang="ja-JP" dirty="0" smtClean="0"/>
              <a:t>Use </a:t>
            </a:r>
            <a:r>
              <a:rPr lang="en-US" altLang="ja-JP" dirty="0" err="1" smtClean="0">
                <a:solidFill>
                  <a:srgbClr val="0337F7"/>
                </a:solidFill>
              </a:rPr>
              <a:t>chr</a:t>
            </a:r>
            <a:r>
              <a:rPr lang="en-US" altLang="ja-JP" dirty="0" smtClean="0"/>
              <a:t> and </a:t>
            </a:r>
            <a:r>
              <a:rPr lang="en-US" altLang="ja-JP" dirty="0" err="1" smtClean="0">
                <a:solidFill>
                  <a:srgbClr val="0337F7"/>
                </a:solidFill>
              </a:rPr>
              <a:t>ord</a:t>
            </a:r>
            <a:r>
              <a:rPr lang="en-US" altLang="ja-JP" dirty="0" smtClean="0"/>
              <a:t> functions to convert between a character and its ASCII  value.</a:t>
            </a:r>
          </a:p>
          <a:p>
            <a:r>
              <a:rPr lang="en-US" altLang="ja-JP" dirty="0" smtClean="0"/>
              <a:t>Examples at the shell: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AA2E-4C1F-4361-B967-DAF65D4E1094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3683" y="4542048"/>
            <a:ext cx="700863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>
              <a:spcBef>
                <a:spcPts val="0"/>
              </a:spcBef>
              <a:buNone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ord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('A')       # convert character to ASCII value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65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chr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(66)        # convert ASCII value to character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'B'</a:t>
            </a:r>
          </a:p>
        </p:txBody>
      </p:sp>
    </p:spTree>
    <p:extLst>
      <p:ext uri="{BB962C8B-B14F-4D97-AF65-F5344CB8AC3E}">
        <p14:creationId xmlns="" xmlns:p14="http://schemas.microsoft.com/office/powerpoint/2010/main" val="19487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Variables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B039-D0DE-44BF-BB29-8E772EAF0F8D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70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 Character from a String</a:t>
            </a:r>
            <a:endParaRPr lang="en-US" dirty="0"/>
          </a:p>
        </p:txBody>
      </p:sp>
      <p:sp>
        <p:nvSpPr>
          <p:cNvPr id="36869" name="Content Placeholder 7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259594"/>
          </a:xfrm>
        </p:spPr>
        <p:txBody>
          <a:bodyPr/>
          <a:lstStyle/>
          <a:p>
            <a:r>
              <a:rPr lang="en-US" dirty="0" smtClean="0"/>
              <a:t>Each character inside a string has an index number: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72941093"/>
              </p:ext>
            </p:extLst>
          </p:nvPr>
        </p:nvGraphicFramePr>
        <p:xfrm>
          <a:off x="762000" y="1600200"/>
          <a:ext cx="67056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ircular Arrow 8"/>
          <p:cNvSpPr/>
          <p:nvPr/>
        </p:nvSpPr>
        <p:spPr>
          <a:xfrm rot="5131825">
            <a:off x="4871244" y="3596481"/>
            <a:ext cx="869950" cy="1404938"/>
          </a:xfrm>
          <a:prstGeom prst="circularArrow">
            <a:avLst>
              <a:gd name="adj1" fmla="val 18145"/>
              <a:gd name="adj2" fmla="val 2318749"/>
              <a:gd name="adj3" fmla="val 19686277"/>
              <a:gd name="adj4" fmla="val 16590971"/>
              <a:gd name="adj5" fmla="val 19506"/>
            </a:avLst>
          </a:prstGeom>
          <a:solidFill>
            <a:srgbClr val="FAE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5400000">
            <a:off x="4637882" y="1305718"/>
            <a:ext cx="1562100" cy="611346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07997"/>
              <a:gd name="adj5" fmla="val 11513"/>
            </a:avLst>
          </a:prstGeom>
          <a:solidFill>
            <a:srgbClr val="FAE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0008349"/>
              </p:ext>
            </p:extLst>
          </p:nvPr>
        </p:nvGraphicFramePr>
        <p:xfrm>
          <a:off x="5562600" y="3581400"/>
          <a:ext cx="3048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0CBF-399A-415E-AE0F-7393CF62DAF0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762000" y="2757235"/>
            <a:ext cx="7543801" cy="29577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first character is at index 0</a:t>
            </a:r>
          </a:p>
          <a:p>
            <a:r>
              <a:rPr lang="en-US" dirty="0" smtClean="0"/>
              <a:t>The [] operator returns a char at a given index inside a String: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/>
              <a:t>			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/>
              <a:t>			name = "Harry”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/>
              <a:t>			start = name[0]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/>
              <a:t>			last = name[4]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6569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pic>
        <p:nvPicPr>
          <p:cNvPr id="64517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347788"/>
            <a:ext cx="87439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13A2-6452-4C02-BABB-5FBD9C166F11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24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an Object</a:t>
            </a:r>
            <a:endParaRPr lang="en-US" dirty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797560" y="1189249"/>
            <a:ext cx="7818119" cy="4855951"/>
          </a:xfrm>
        </p:spPr>
        <p:txBody>
          <a:bodyPr>
            <a:normAutofit/>
          </a:bodyPr>
          <a:lstStyle/>
          <a:p>
            <a:r>
              <a:rPr lang="en-US" dirty="0" smtClean="0"/>
              <a:t>In programming, an object is a “smart” data type that contains data values and has certain behavior.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The data value can be simple, such as an integer, or it can be complex, such as a graphical window.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The behavior of an object is determined by its </a:t>
            </a:r>
            <a:r>
              <a:rPr lang="en-US" b="1" dirty="0" smtClean="0"/>
              <a:t>methods</a:t>
            </a:r>
            <a:r>
              <a:rPr lang="en-US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A method is similar to a function in that it accepts input data and does a specific task with the input data.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But unlike a function, which is a standalone operation, a method can only be used with an object of the type for which it was defined.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Methods can only be called from a specific type of object.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Functions are general and can be called without an object.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Example: a string object has the upper() method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35E1-737C-4CEF-86E9-E41AF8A5AAB7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0390" y="5038891"/>
            <a:ext cx="700863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name = "John Smith"</a:t>
            </a:r>
          </a:p>
          <a:p>
            <a:pPr marL="0" lvl="2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uppercaseName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name.upper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    </a:t>
            </a:r>
          </a:p>
          <a:p>
            <a:pPr marL="0" lvl="2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#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uppercaseName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is "JOHN SMITH"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750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761119" y="286604"/>
            <a:ext cx="7605641" cy="725767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E925-FF9A-453D-8DC0-FDD4C81E31D4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4614088"/>
          </a:xfrm>
        </p:spPr>
        <p:txBody>
          <a:bodyPr/>
          <a:lstStyle/>
          <a:p>
            <a:r>
              <a:rPr lang="en-US" dirty="0" smtClean="0"/>
              <a:t>Common string methods</a:t>
            </a:r>
          </a:p>
          <a:p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82261" y="1691640"/>
          <a:ext cx="803403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52"/>
                <a:gridCol w="2158639"/>
                <a:gridCol w="2505862"/>
                <a:gridCol w="22912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Methods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“this is Python!”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Returned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upper()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Returns a string in all uppercase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s.upper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“THIS IS PYTHON!”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lower()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Returns a string in all lowercase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s.lower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“this is python!”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replace()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Returns 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string with replaced substrings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s.replace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(“is”, “was”)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thwas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was Python!”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title()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Returns a string with uppercase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first letter in each word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s.title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“This Is Python!”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854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Escape Sequences</a:t>
            </a:r>
            <a:endParaRPr lang="en-US" dirty="0"/>
          </a:p>
        </p:txBody>
      </p:sp>
      <p:sp>
        <p:nvSpPr>
          <p:cNvPr id="6758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print a double quote inside a double quoted string:</a:t>
            </a:r>
          </a:p>
          <a:p>
            <a:pPr lvl="1"/>
            <a:r>
              <a:rPr lang="en-US" sz="2000" dirty="0" smtClean="0"/>
              <a:t>Preface the " with a “\” inside the double quoted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228600" lvl="1" indent="0">
              <a:spcBef>
                <a:spcPts val="1200"/>
              </a:spcBef>
            </a:pPr>
            <a:r>
              <a:rPr lang="en-US" sz="2000" dirty="0" smtClean="0">
                <a:cs typeface="Consolas" pitchFamily="49" charset="0"/>
              </a:rPr>
              <a:t>  Similarly, use \’ to print a single quote inside a single quoted string</a:t>
            </a:r>
            <a:endParaRPr lang="en-US" sz="2000" dirty="0" smtClean="0"/>
          </a:p>
          <a:p>
            <a:r>
              <a:rPr lang="en-US" dirty="0" smtClean="0"/>
              <a:t>To print a backslash</a:t>
            </a:r>
          </a:p>
          <a:p>
            <a:pPr lvl="1"/>
            <a:r>
              <a:rPr lang="en-US" sz="2000" dirty="0" smtClean="0"/>
              <a:t>Preface the \ with another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Common escape sequences inside strings</a:t>
            </a:r>
          </a:p>
          <a:p>
            <a:pPr lvl="1"/>
            <a:r>
              <a:rPr lang="en-US" sz="2000" dirty="0" smtClean="0"/>
              <a:t>Newline:  ‘</a:t>
            </a:r>
            <a:r>
              <a:rPr lang="en-US" altLang="ja-JP" sz="2000" dirty="0" smtClean="0"/>
              <a:t>\n’</a:t>
            </a:r>
          </a:p>
          <a:p>
            <a:pPr lvl="1"/>
            <a:r>
              <a:rPr lang="en-US" altLang="ja-JP" sz="2000" dirty="0" smtClean="0"/>
              <a:t>Tab:  ‘\t</a:t>
            </a:r>
            <a:r>
              <a:rPr lang="en-US" altLang="ja-JP" dirty="0" smtClean="0"/>
              <a:t>’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629B-5A6D-46BE-A0A3-75FBDBC7724B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2540" y="1915131"/>
            <a:ext cx="725177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print("He said \"Hello\"")    # output: He said "Hello"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090" y="3478773"/>
            <a:ext cx="772306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print("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C:\\Temp\\Secret.txt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  # output: C:\Temp\Secret.txt</a:t>
            </a:r>
          </a:p>
        </p:txBody>
      </p:sp>
    </p:spTree>
    <p:extLst>
      <p:ext uri="{BB962C8B-B14F-4D97-AF65-F5344CB8AC3E}">
        <p14:creationId xmlns="" xmlns:p14="http://schemas.microsoft.com/office/powerpoint/2010/main" val="60800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Input and Output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C336-0612-4821-AA46-2127F01681DD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46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Input</a:t>
            </a:r>
            <a:endParaRPr lang="en-US" dirty="0"/>
          </a:p>
        </p:txBody>
      </p:sp>
      <p:sp>
        <p:nvSpPr>
          <p:cNvPr id="63491" name="Content Placeholder 7"/>
          <p:cNvSpPr>
            <a:spLocks noGrp="1"/>
          </p:cNvSpPr>
          <p:nvPr>
            <p:ph idx="1"/>
          </p:nvPr>
        </p:nvSpPr>
        <p:spPr>
          <a:xfrm>
            <a:off x="822959" y="1168106"/>
            <a:ext cx="7543801" cy="4700988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smtClean="0">
                <a:solidFill>
                  <a:srgbClr val="0337F7"/>
                </a:solidFill>
              </a:rPr>
              <a:t>input</a:t>
            </a:r>
            <a:r>
              <a:rPr lang="en-US" dirty="0" smtClean="0"/>
              <a:t> function to read a string from the keyboard:</a:t>
            </a:r>
          </a:p>
          <a:p>
            <a:pPr lvl="1">
              <a:buNone/>
            </a:pPr>
            <a:r>
              <a:rPr lang="en-US" dirty="0" smtClean="0"/>
              <a:t>  		</a:t>
            </a:r>
            <a:endParaRPr lang="en-US" altLang="ja-JP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337F7"/>
                </a:solidFill>
              </a:rPr>
              <a:t>input </a:t>
            </a:r>
            <a:r>
              <a:rPr lang="en-US" dirty="0" smtClean="0"/>
              <a:t>function accepts a single string to be used as the prompt.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The return value of the input function is always a text string.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If the </a:t>
            </a:r>
            <a:r>
              <a:rPr lang="en-US" dirty="0" smtClean="0">
                <a:solidFill>
                  <a:srgbClr val="0337F7"/>
                </a:solidFill>
              </a:rPr>
              <a:t>input</a:t>
            </a:r>
            <a:r>
              <a:rPr lang="en-US" dirty="0" smtClean="0"/>
              <a:t> needs to be converted to a number:</a:t>
            </a:r>
          </a:p>
          <a:p>
            <a:pPr lvl="1">
              <a:buNone/>
            </a:pPr>
            <a:r>
              <a:rPr lang="en-US" dirty="0" smtClean="0"/>
              <a:t>  		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The above is equivalent to the two steps: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46B2-BBB8-4724-80F6-071C38363617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53950" y="1518715"/>
            <a:ext cx="55181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name = </a:t>
            </a:r>
            <a:r>
              <a:rPr lang="en-US" dirty="0" smtClean="0">
                <a:solidFill>
                  <a:srgbClr val="0337F7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("Please enter your name")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0786" y="3040073"/>
            <a:ext cx="55181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age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337F7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("Please enter age: "))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6904" y="3853166"/>
            <a:ext cx="551811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aString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smtClean="0">
                <a:solidFill>
                  <a:srgbClr val="0337F7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("Please enter age: ")</a:t>
            </a:r>
          </a:p>
          <a:p>
            <a:pPr marL="0"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age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aString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  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75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Output</a:t>
            </a:r>
            <a:endParaRPr lang="en-US" dirty="0"/>
          </a:p>
        </p:txBody>
      </p:sp>
      <p:sp>
        <p:nvSpPr>
          <p:cNvPr id="69635" name="Content Placeholder 7"/>
          <p:cNvSpPr>
            <a:spLocks noGrp="1"/>
          </p:cNvSpPr>
          <p:nvPr>
            <p:ph idx="1"/>
          </p:nvPr>
        </p:nvSpPr>
        <p:spPr>
          <a:xfrm>
            <a:off x="822959" y="1173392"/>
            <a:ext cx="7543801" cy="4695702"/>
          </a:xfrm>
        </p:spPr>
        <p:txBody>
          <a:bodyPr>
            <a:normAutofit/>
          </a:bodyPr>
          <a:lstStyle/>
          <a:p>
            <a:r>
              <a:rPr lang="en-US" dirty="0" smtClean="0"/>
              <a:t>Floating point results can have too many digits after the decimal point:</a:t>
            </a:r>
          </a:p>
          <a:p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To control the output appearance of numeric variables, we use the </a:t>
            </a:r>
            <a:r>
              <a:rPr lang="en-US" dirty="0" smtClean="0">
                <a:solidFill>
                  <a:srgbClr val="0337F7"/>
                </a:solidFill>
              </a:rPr>
              <a:t>format</a:t>
            </a:r>
            <a:r>
              <a:rPr lang="en-US" dirty="0" smtClean="0"/>
              <a:t> function.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Syntax of format():    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"text with {format field}".</a:t>
            </a:r>
            <a:r>
              <a:rPr lang="en-US" sz="1800" dirty="0" smtClean="0">
                <a:solidFill>
                  <a:srgbClr val="0337F7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(argument list)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Will print:     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The result is       1.22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The data value is rounded to 2 digits after the decimal point due to the .2f</a:t>
            </a:r>
          </a:p>
          <a:p>
            <a:pPr lvl="1"/>
            <a:r>
              <a:rPr lang="en-US" dirty="0" smtClean="0"/>
              <a:t>The data value is 4 characters long, </a:t>
            </a:r>
            <a:br>
              <a:rPr lang="en-US" dirty="0" smtClean="0"/>
            </a:br>
            <a:r>
              <a:rPr lang="en-US" dirty="0" smtClean="0"/>
              <a:t>so there are 6 spaces in front of the </a:t>
            </a:r>
            <a:br>
              <a:rPr lang="en-US" dirty="0" smtClean="0"/>
            </a:br>
            <a:r>
              <a:rPr lang="en-US" dirty="0" smtClean="0"/>
              <a:t>number 1.22, to make up a total</a:t>
            </a:r>
            <a:br>
              <a:rPr lang="en-US" dirty="0" smtClean="0"/>
            </a:br>
            <a:r>
              <a:rPr lang="en-US" dirty="0" smtClean="0"/>
              <a:t>of 10 characters, due to the 10 in</a:t>
            </a:r>
            <a:br>
              <a:rPr lang="en-US" dirty="0" smtClean="0"/>
            </a:br>
            <a:r>
              <a:rPr lang="en-US" dirty="0" smtClean="0"/>
              <a:t>10.2f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746422" y="4598428"/>
            <a:ext cx="3345767" cy="1224397"/>
            <a:chOff x="4730566" y="4147840"/>
            <a:chExt cx="3345767" cy="1447707"/>
          </a:xfrm>
        </p:grpSpPr>
        <p:sp>
          <p:nvSpPr>
            <p:cNvPr id="69638" name="TextBox 9"/>
            <p:cNvSpPr txBox="1">
              <a:spLocks noChangeArrowheads="1"/>
            </p:cNvSpPr>
            <p:nvPr/>
          </p:nvSpPr>
          <p:spPr bwMode="auto">
            <a:xfrm>
              <a:off x="5537541" y="4946520"/>
              <a:ext cx="11673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00B050"/>
                  </a:solidFill>
                  <a:cs typeface="Arial" charset="0"/>
                </a:rPr>
                <a:t>10 </a:t>
              </a:r>
              <a:r>
                <a:rPr lang="en-US" sz="2000" dirty="0" smtClean="0">
                  <a:solidFill>
                    <a:srgbClr val="00B050"/>
                  </a:solidFill>
                  <a:cs typeface="Arial" charset="0"/>
                </a:rPr>
                <a:t>chars</a:t>
              </a:r>
              <a:endParaRPr lang="en-US" sz="2000" dirty="0">
                <a:solidFill>
                  <a:srgbClr val="00B050"/>
                </a:solidFill>
                <a:cs typeface="Arial" charset="0"/>
              </a:endParaRPr>
            </a:p>
          </p:txBody>
        </p:sp>
        <p:sp>
          <p:nvSpPr>
            <p:cNvPr id="69639" name="TextBox 10"/>
            <p:cNvSpPr txBox="1">
              <a:spLocks noChangeArrowheads="1"/>
            </p:cNvSpPr>
            <p:nvPr/>
          </p:nvSpPr>
          <p:spPr bwMode="auto">
            <a:xfrm>
              <a:off x="7051694" y="5195437"/>
              <a:ext cx="10246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0033CC"/>
                  </a:solidFill>
                  <a:cs typeface="Arial" charset="0"/>
                </a:rPr>
                <a:t>4</a:t>
              </a:r>
              <a:r>
                <a:rPr lang="en-US" sz="2000" dirty="0" smtClean="0">
                  <a:solidFill>
                    <a:srgbClr val="0033CC"/>
                  </a:solidFill>
                  <a:cs typeface="Arial" charset="0"/>
                </a:rPr>
                <a:t> chars</a:t>
              </a:r>
              <a:endParaRPr lang="en-US" sz="2000" dirty="0">
                <a:solidFill>
                  <a:srgbClr val="0033CC"/>
                </a:solidFill>
                <a:cs typeface="Arial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730566" y="4147840"/>
              <a:ext cx="3207440" cy="1130329"/>
              <a:chOff x="4730566" y="4147840"/>
              <a:chExt cx="3207440" cy="1130329"/>
            </a:xfrm>
          </p:grpSpPr>
          <p:sp>
            <p:nvSpPr>
              <p:cNvPr id="8" name="Right Brace 7"/>
              <p:cNvSpPr/>
              <p:nvPr/>
            </p:nvSpPr>
            <p:spPr>
              <a:xfrm rot="5400000">
                <a:off x="6167791" y="3108348"/>
                <a:ext cx="385845" cy="3154584"/>
              </a:xfrm>
              <a:prstGeom prst="rightBrace">
                <a:avLst>
                  <a:gd name="adj1" fmla="val 8333"/>
                  <a:gd name="adj2" fmla="val 48325"/>
                </a:avLst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 dirty="0"/>
              </a:p>
            </p:txBody>
          </p:sp>
          <p:sp>
            <p:nvSpPr>
              <p:cNvPr id="9" name="Right Brace 8"/>
              <p:cNvSpPr/>
              <p:nvPr/>
            </p:nvSpPr>
            <p:spPr>
              <a:xfrm rot="5400000">
                <a:off x="6945812" y="4307120"/>
                <a:ext cx="764311" cy="1177787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 dirty="0"/>
              </a:p>
            </p:txBody>
          </p:sp>
          <p:pic>
            <p:nvPicPr>
              <p:cNvPr id="69640" name="Picture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566" y="4147840"/>
                <a:ext cx="3202442" cy="319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C12-5C5B-4FD5-A7C5-4338EEF0C175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09329" y="1501979"/>
            <a:ext cx="40020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Price per liter:  1.219997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9601" y="3303471"/>
            <a:ext cx="64131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print("The result is {:10.2f}".</a:t>
            </a:r>
            <a:r>
              <a:rPr lang="en-US" dirty="0" smtClean="0">
                <a:solidFill>
                  <a:srgbClr val="0337F7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(1.2232052))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29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676550" y="286604"/>
            <a:ext cx="7690210" cy="725767"/>
          </a:xfrm>
        </p:spPr>
        <p:txBody>
          <a:bodyPr/>
          <a:lstStyle/>
          <a:p>
            <a:r>
              <a:rPr lang="en-US" dirty="0" smtClean="0"/>
              <a:t>Format Field</a:t>
            </a:r>
            <a:endParaRPr lang="en-US" dirty="0"/>
          </a:p>
        </p:txBody>
      </p:sp>
      <p:sp>
        <p:nvSpPr>
          <p:cNvPr id="71683" name="Content Placeholder 7"/>
          <p:cNvSpPr>
            <a:spLocks noGrp="1"/>
          </p:cNvSpPr>
          <p:nvPr>
            <p:ph idx="1"/>
          </p:nvPr>
        </p:nvSpPr>
        <p:spPr>
          <a:xfrm>
            <a:off x="718836" y="1152250"/>
            <a:ext cx="7891324" cy="50582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format field is placed inside the </a:t>
            </a:r>
            <a:r>
              <a:rPr lang="en-US" dirty="0" smtClean="0">
                <a:solidFill>
                  <a:schemeClr val="tx1"/>
                </a:solidFill>
              </a:rPr>
              <a:t>{ }</a:t>
            </a:r>
            <a:r>
              <a:rPr lang="en-US" dirty="0" smtClean="0"/>
              <a:t> to specify how the data should be formatted.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The format field syntax is:   </a:t>
            </a:r>
            <a:r>
              <a:rPr lang="en-US" dirty="0" err="1" smtClean="0"/>
              <a:t>position:format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sz="2000" dirty="0" smtClean="0"/>
              <a:t>position specifies a particular argument in the argument list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format specifies the minimum number of digits or characters that will be printed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Some common format fields: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{:d}		print as an 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en-US" sz="2000" dirty="0" smtClean="0"/>
              <a:t>{:5d}	print as an </a:t>
            </a:r>
            <a:r>
              <a:rPr lang="en-US" sz="2000" dirty="0" err="1" smtClean="0"/>
              <a:t>int</a:t>
            </a:r>
            <a:r>
              <a:rPr lang="en-US" sz="2000" dirty="0" smtClean="0"/>
              <a:t>, with minimum width of 5 characters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{:03d}	print as an </a:t>
            </a:r>
            <a:r>
              <a:rPr lang="en-US" sz="2000" dirty="0" err="1" smtClean="0"/>
              <a:t>int</a:t>
            </a:r>
            <a:r>
              <a:rPr lang="en-US" sz="2000" dirty="0" smtClean="0"/>
              <a:t>, with minimum width of 3 characters by 		filling with 0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{:f}		print as a float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{:8.1f}	print as a float, with 1 digit after the decimal point and </a:t>
            </a:r>
            <a:br>
              <a:rPr lang="en-US" sz="2000" dirty="0" smtClean="0"/>
            </a:br>
            <a:r>
              <a:rPr lang="en-US" sz="2000" dirty="0" smtClean="0"/>
              <a:t>		minimum width of 8 characters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{:.3f}	print as a float, with 3 digits after the decimal point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{:s}		print as a string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{:10s} 	print as a string, with minimum width of 10 characters</a:t>
            </a:r>
            <a:r>
              <a:rPr lang="en-US" sz="2200" dirty="0" smtClean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07F1-1145-40C6-BED0-92A3544F738F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53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665979" y="286604"/>
            <a:ext cx="7700781" cy="725767"/>
          </a:xfrm>
        </p:spPr>
        <p:txBody>
          <a:bodyPr/>
          <a:lstStyle/>
          <a:p>
            <a:r>
              <a:rPr lang="en-US" dirty="0" smtClean="0"/>
              <a:t>Format with f-strings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9219-F5CC-4A0F-8C78-578AA121BC48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7121" y="1189249"/>
            <a:ext cx="7912467" cy="4904989"/>
          </a:xfrm>
        </p:spPr>
        <p:txBody>
          <a:bodyPr>
            <a:normAutofit/>
          </a:bodyPr>
          <a:lstStyle/>
          <a:p>
            <a:r>
              <a:rPr lang="en-US" dirty="0" smtClean="0"/>
              <a:t>Starting with Python 3.6, it is also possible to use f-strings instead of the format function.</a:t>
            </a:r>
          </a:p>
          <a:p>
            <a:pPr>
              <a:spcBef>
                <a:spcPts val="432"/>
              </a:spcBef>
            </a:pPr>
            <a:r>
              <a:rPr lang="en-US" dirty="0" smtClean="0"/>
              <a:t>f-strings use the same format fields as the format function.</a:t>
            </a:r>
          </a:p>
          <a:p>
            <a:pPr>
              <a:spcBef>
                <a:spcPts val="432"/>
              </a:spcBef>
            </a:pPr>
            <a:r>
              <a:rPr lang="en-US" dirty="0" smtClean="0"/>
              <a:t>Example of using format function:</a:t>
            </a:r>
          </a:p>
          <a:p>
            <a:pPr>
              <a:spcBef>
                <a:spcPts val="432"/>
              </a:spcBef>
              <a:buNone/>
            </a:pPr>
            <a:endParaRPr lang="en-US" dirty="0" smtClean="0"/>
          </a:p>
          <a:p>
            <a:r>
              <a:rPr lang="en-US" dirty="0" smtClean="0"/>
              <a:t>Example of using f-string:</a:t>
            </a:r>
          </a:p>
          <a:p>
            <a:pPr>
              <a:spcBef>
                <a:spcPts val="432"/>
              </a:spcBef>
              <a:buNone/>
            </a:pPr>
            <a:endParaRPr lang="en-US" dirty="0" smtClean="0"/>
          </a:p>
          <a:p>
            <a:r>
              <a:rPr lang="en-US" dirty="0" smtClean="0"/>
              <a:t>Both print statements produce the output:     The result is      1.22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3196" y="2552923"/>
            <a:ext cx="64131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print("The result is {:10.2f}".</a:t>
            </a:r>
            <a:r>
              <a:rPr lang="en-US" dirty="0" smtClean="0">
                <a:solidFill>
                  <a:srgbClr val="0337F7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(1.2232052))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7030" y="3329017"/>
            <a:ext cx="64131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dirty="0" err="1" smtClean="0">
                <a:solidFill>
                  <a:srgbClr val="0337F7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"The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result is {1.2232052:10.2f}")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05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is a named memory location in a computer program that is used to temporarily store data for the program.</a:t>
            </a:r>
          </a:p>
          <a:p>
            <a:r>
              <a:rPr lang="en-US" dirty="0" smtClean="0"/>
              <a:t>A variable can store any type of data (numbers or strings) and the data can be small or large size.</a:t>
            </a:r>
          </a:p>
          <a:p>
            <a:r>
              <a:rPr lang="en-US" dirty="0" smtClean="0"/>
              <a:t>Internally all data in Python are stored in Python </a:t>
            </a:r>
            <a:r>
              <a:rPr lang="en-US" i="1" dirty="0" smtClean="0"/>
              <a:t>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altLang="ja-JP" b="1" dirty="0" smtClean="0"/>
              <a:t>define</a:t>
            </a:r>
            <a:r>
              <a:rPr lang="en-US" altLang="ja-JP" dirty="0" smtClean="0"/>
              <a:t> or create a variable by telling the compiler:</a:t>
            </a:r>
          </a:p>
          <a:p>
            <a:pPr lvl="1"/>
            <a:r>
              <a:rPr lang="en-US" sz="2000" dirty="0" smtClean="0"/>
              <a:t>The variable name that we will use to refer to it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The initial value of the variable</a:t>
            </a:r>
          </a:p>
          <a:p>
            <a:r>
              <a:rPr lang="en-US" dirty="0" smtClean="0"/>
              <a:t>The name of a variable is a reference to the memory location that holds the data.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9B87-11D3-4A96-925A-8B23F8EEDC83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69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665979" y="286604"/>
            <a:ext cx="7700781" cy="725767"/>
          </a:xfrm>
        </p:spPr>
        <p:txBody>
          <a:bodyPr/>
          <a:lstStyle/>
          <a:p>
            <a:r>
              <a:rPr lang="en-US" dirty="0" smtClean="0"/>
              <a:t>Formatted Output Examples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9219-F5CC-4A0F-8C78-578AA121BC48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7121" y="1218008"/>
            <a:ext cx="7912467" cy="4876230"/>
          </a:xfrm>
        </p:spPr>
        <p:txBody>
          <a:bodyPr>
            <a:normAutofit/>
          </a:bodyPr>
          <a:lstStyle/>
          <a:p>
            <a:r>
              <a:rPr lang="en-US" dirty="0" smtClean="0"/>
              <a:t>Example 1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spcBef>
                <a:spcPts val="2400"/>
              </a:spcBef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cs typeface="Consolas" pitchFamily="49" charset="0"/>
              </a:rPr>
              <a:t>Output:    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Result is    52 39.4200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cs typeface="Consolas" pitchFamily="49" charset="0"/>
              </a:rPr>
              <a:t>There are 4 spaces after the word “is”, can you see why?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cs typeface="Consolas" pitchFamily="49" charset="0"/>
              </a:rPr>
              <a:t>There are 4 digits after the decimal point for 39.42, can you see why?</a:t>
            </a:r>
          </a:p>
          <a:p>
            <a:pPr lvl="1">
              <a:spcBef>
                <a:spcPts val="0"/>
              </a:spcBef>
              <a:buNone/>
            </a:pPr>
            <a:endParaRPr lang="en-US" sz="2000" dirty="0" smtClean="0"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Example 2</a:t>
            </a:r>
            <a:br>
              <a:rPr lang="en-US" dirty="0" smtClean="0">
                <a:cs typeface="Consolas" pitchFamily="49" charset="0"/>
              </a:rPr>
            </a:br>
            <a:r>
              <a:rPr lang="en-US" dirty="0" smtClean="0">
                <a:cs typeface="Consolas" pitchFamily="49" charset="0"/>
              </a:rPr>
              <a:t/>
            </a:r>
            <a:br>
              <a:rPr lang="en-US" dirty="0" smtClean="0">
                <a:cs typeface="Consolas" pitchFamily="49" charset="0"/>
              </a:rPr>
            </a:br>
            <a:endParaRPr lang="en-US" dirty="0" smtClean="0">
              <a:cs typeface="Consolas" pitchFamily="49" charset="0"/>
            </a:endParaRPr>
          </a:p>
          <a:p>
            <a:pPr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6259" y="1633238"/>
            <a:ext cx="79864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print(f</a:t>
            </a:r>
            <a:r>
              <a:rPr lang="en-US" dirty="0" smtClean="0">
                <a:cs typeface="Consolas" pitchFamily="49" charset="0"/>
              </a:rPr>
              <a:t>’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{"Result is":12s} {52:d} {39.42:.4f}</a:t>
            </a:r>
            <a:r>
              <a:rPr lang="en-US" dirty="0" smtClean="0">
                <a:cs typeface="Consolas" pitchFamily="49" charset="0"/>
              </a:rPr>
              <a:t>’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0093" y="3957999"/>
            <a:ext cx="542914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nsolas" pitchFamily="49" charset="0"/>
              </a:rPr>
              <a:t>var1 = 1234</a:t>
            </a:r>
            <a:br>
              <a:rPr lang="en-US" dirty="0" smtClean="0">
                <a:cs typeface="Consolas" pitchFamily="49" charset="0"/>
              </a:rPr>
            </a:br>
            <a:r>
              <a:rPr lang="en-US" dirty="0" smtClean="0">
                <a:cs typeface="Consolas" pitchFamily="49" charset="0"/>
              </a:rPr>
              <a:t>var2 = 8</a:t>
            </a:r>
            <a:br>
              <a:rPr lang="en-US" dirty="0" smtClean="0"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print(f"{var1:2d}{var2:4d}")</a:t>
            </a:r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print(f"{var2:2d}{var1:4d}")</a:t>
            </a:r>
            <a:endParaRPr lang="en-US" dirty="0" smtClean="0"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6656" y="3800310"/>
            <a:ext cx="2105063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nsolas" pitchFamily="49" charset="0"/>
              </a:rPr>
              <a:t>output</a:t>
            </a:r>
            <a:r>
              <a:rPr lang="en-US" sz="2000" dirty="0" smtClean="0">
                <a:cs typeface="Consolas" pitchFamily="49" charset="0"/>
              </a:rPr>
              <a:t>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1234   8</a:t>
            </a:r>
          </a:p>
          <a:p>
            <a:r>
              <a:rPr lang="en-US" sz="2000" dirty="0" smtClean="0">
                <a:cs typeface="Consolas" pitchFamily="49" charset="0"/>
              </a:rPr>
              <a:t>3 spaces before 8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53655" y="4645998"/>
            <a:ext cx="2071935" cy="6771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nsolas" pitchFamily="49" charset="0"/>
              </a:rPr>
              <a:t>output: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81234</a:t>
            </a:r>
          </a:p>
          <a:p>
            <a:r>
              <a:rPr lang="en-US" sz="2000" dirty="0" smtClean="0">
                <a:cs typeface="Consolas" pitchFamily="49" charset="0"/>
              </a:rPr>
              <a:t>1 space before 8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829961" y="4069873"/>
            <a:ext cx="544411" cy="50212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840532" y="4868270"/>
            <a:ext cx="613124" cy="500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605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8"/>
          <p:cNvSpPr>
            <a:spLocks noGrp="1"/>
          </p:cNvSpPr>
          <p:nvPr>
            <p:ph idx="1"/>
          </p:nvPr>
        </p:nvSpPr>
        <p:spPr>
          <a:xfrm>
            <a:off x="3526973" y="2557306"/>
            <a:ext cx="2401556" cy="58280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End of </a:t>
            </a:r>
            <a:r>
              <a:rPr lang="en-US" smtClean="0"/>
              <a:t>Chapter 2 </a:t>
            </a:r>
            <a:r>
              <a:rPr lang="en-US" dirty="0" smtClean="0"/>
              <a:t>Notes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0C8C-6F1C-465C-BE21-FD68BEE193CB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06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Assignment Statement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81100" y="1159866"/>
            <a:ext cx="7543801" cy="1884434"/>
          </a:xfrm>
        </p:spPr>
        <p:txBody>
          <a:bodyPr>
            <a:normAutofit/>
          </a:bodyPr>
          <a:lstStyle/>
          <a:p>
            <a:r>
              <a:rPr lang="en-US" dirty="0" smtClean="0"/>
              <a:t>Use the </a:t>
            </a:r>
            <a:r>
              <a:rPr lang="en-US" altLang="ja-JP" b="1" dirty="0" smtClean="0"/>
              <a:t>assignment operator </a:t>
            </a:r>
            <a:r>
              <a:rPr lang="en-US" altLang="ja-JP" dirty="0" smtClean="0"/>
              <a:t>'=' to place a data value into a variable.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958-7451-412D-8BC9-37F746109FE8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7" descr="U:\PC\publisher\2013 wiley slides\Ch 1-4\Chapter  2\Media\Illustrations\py_syn_02_01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365" y="1539794"/>
            <a:ext cx="6400800" cy="351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0049" y="5135409"/>
            <a:ext cx="7525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Font typeface="Arial" pitchFamily="34" charset="0"/>
              <a:buChar char="•"/>
            </a:pPr>
            <a:r>
              <a:rPr lang="en-US" sz="2000" dirty="0" smtClean="0"/>
              <a:t>Python supports the swapping of 2 or more data values with an assignment: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544618" y="5559488"/>
            <a:ext cx="3491479" cy="34447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var1, var2 = var2, var1</a:t>
            </a:r>
            <a:endParaRPr lang="en-US" sz="2400" b="1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32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057400" y="457200"/>
            <a:ext cx="464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1800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934720" y="1152250"/>
            <a:ext cx="7528560" cy="38882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182880" indent="-228600" eaLnBrk="0" hangingPunct="0">
              <a:spcBef>
                <a:spcPts val="2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There are three </a:t>
            </a:r>
            <a:r>
              <a:rPr lang="en-US" sz="2000" dirty="0" smtClean="0"/>
              <a:t>basic types </a:t>
            </a:r>
            <a:r>
              <a:rPr lang="en-US" sz="2000" dirty="0"/>
              <a:t>of data that we will use in this chapter:</a:t>
            </a:r>
          </a:p>
          <a:p>
            <a:pPr marL="800100" lvl="1" indent="-342900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+mj-lt"/>
              <a:buAutoNum type="arabicPeriod"/>
              <a:tabLst>
                <a:tab pos="5948363" algn="l"/>
                <a:tab pos="6519863" algn="l"/>
              </a:tabLst>
              <a:defRPr/>
            </a:pP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</a:rPr>
              <a:t>A </a:t>
            </a:r>
            <a:r>
              <a:rPr lang="en-US" sz="2000" dirty="0">
                <a:solidFill>
                  <a:srgbClr val="000000"/>
                </a:solidFill>
              </a:rPr>
              <a:t>whole </a:t>
            </a:r>
            <a:r>
              <a:rPr lang="en-US" sz="2000" dirty="0" smtClean="0">
                <a:solidFill>
                  <a:srgbClr val="000000"/>
                </a:solidFill>
              </a:rPr>
              <a:t>number</a:t>
            </a:r>
            <a:endParaRPr lang="en-US" sz="2000" dirty="0">
              <a:solidFill>
                <a:srgbClr val="000000"/>
              </a:solidFill>
              <a:latin typeface="Consolas" charset="0"/>
            </a:endParaRPr>
          </a:p>
          <a:p>
            <a:pPr marL="800100" lvl="1" indent="-342900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+mj-lt"/>
              <a:buAutoNum type="arabicPeriod"/>
              <a:tabLst>
                <a:tab pos="6110288" algn="l"/>
                <a:tab pos="6519863" algn="l"/>
              </a:tabLst>
              <a:defRPr/>
            </a:pP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000" dirty="0" smtClean="0">
                <a:solidFill>
                  <a:srgbClr val="000000"/>
                </a:solidFill>
              </a:rPr>
              <a:t>A </a:t>
            </a:r>
            <a:r>
              <a:rPr lang="en-US" sz="2000" dirty="0">
                <a:solidFill>
                  <a:srgbClr val="000000"/>
                </a:solidFill>
              </a:rPr>
              <a:t>number with a </a:t>
            </a:r>
            <a:r>
              <a:rPr lang="en-US" sz="2000" dirty="0" smtClean="0">
                <a:solidFill>
                  <a:srgbClr val="000000"/>
                </a:solidFill>
              </a:rPr>
              <a:t>decimal point</a:t>
            </a:r>
            <a:endParaRPr lang="en-US" sz="2000" dirty="0">
              <a:solidFill>
                <a:srgbClr val="000000"/>
              </a:solidFill>
              <a:latin typeface="Consolas" charset="0"/>
            </a:endParaRPr>
          </a:p>
          <a:p>
            <a:pPr marL="800100" lvl="1" indent="-342900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+mj-lt"/>
              <a:buAutoNum type="arabicPeriod"/>
              <a:tabLst>
                <a:tab pos="6519863" algn="l"/>
              </a:tabLst>
              <a:defRPr/>
            </a:pP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</a:rPr>
              <a:t>A </a:t>
            </a:r>
            <a:r>
              <a:rPr lang="en-US" sz="2000" dirty="0">
                <a:solidFill>
                  <a:srgbClr val="000000"/>
                </a:solidFill>
              </a:rPr>
              <a:t>sequence of </a:t>
            </a:r>
            <a:r>
              <a:rPr lang="en-US" sz="2000" dirty="0" smtClean="0">
                <a:solidFill>
                  <a:srgbClr val="000000"/>
                </a:solidFill>
              </a:rPr>
              <a:t>characters that is quoted</a:t>
            </a:r>
            <a:endParaRPr lang="en-US" sz="2000" dirty="0">
              <a:solidFill>
                <a:srgbClr val="0033CC"/>
              </a:solidFill>
              <a:latin typeface="Consolas" charset="0"/>
            </a:endParaRPr>
          </a:p>
          <a:p>
            <a:pPr marL="182880" indent="-228600" eaLnBrk="0" hangingPunct="0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sz="2000" dirty="0" smtClean="0"/>
              <a:t>The data type is associated with the data </a:t>
            </a:r>
            <a:r>
              <a:rPr lang="en-US" sz="2000" b="1" dirty="0" smtClean="0"/>
              <a:t>value</a:t>
            </a:r>
            <a:r>
              <a:rPr lang="en-US" sz="2000" dirty="0" smtClean="0"/>
              <a:t>, not the </a:t>
            </a:r>
            <a:r>
              <a:rPr lang="en-US" sz="2000" b="1" dirty="0" smtClean="0"/>
              <a:t>variable name</a:t>
            </a:r>
            <a:r>
              <a:rPr lang="en-US" sz="2000" dirty="0" smtClean="0"/>
              <a:t>:</a:t>
            </a:r>
          </a:p>
          <a:p>
            <a:pPr marL="182880" indent="-228600" eaLnBrk="0" hangingPunct="0">
              <a:spcBef>
                <a:spcPts val="600"/>
              </a:spcBef>
              <a:buSzPct val="100000"/>
              <a:defRPr/>
            </a:pPr>
            <a:r>
              <a:rPr lang="en-US" sz="2000" dirty="0" smtClean="0">
                <a:latin typeface="Consolas" charset="0"/>
              </a:rPr>
              <a:t>	</a:t>
            </a:r>
            <a:endParaRPr lang="en-US" dirty="0" smtClean="0">
              <a:latin typeface="Consolas" charset="0"/>
            </a:endParaRPr>
          </a:p>
          <a:p>
            <a:pPr eaLnBrk="0" hangingPunct="0">
              <a:buClr>
                <a:srgbClr val="835E01"/>
              </a:buClr>
              <a:buSzPct val="60000"/>
              <a:tabLst>
                <a:tab pos="627063" algn="l"/>
              </a:tabLst>
              <a:defRPr/>
            </a:pPr>
            <a:endParaRPr lang="en-US" dirty="0" smtClean="0">
              <a:latin typeface="Consolas" charset="0"/>
            </a:endParaRPr>
          </a:p>
          <a:p>
            <a:pPr eaLnBrk="0" hangingPunct="0">
              <a:buClr>
                <a:srgbClr val="835E01"/>
              </a:buClr>
              <a:buSzPct val="60000"/>
              <a:tabLst>
                <a:tab pos="627063" algn="l"/>
              </a:tabLst>
              <a:defRPr/>
            </a:pPr>
            <a:endParaRPr lang="en-US" dirty="0" smtClean="0">
              <a:latin typeface="Consolas" charset="0"/>
            </a:endParaRPr>
          </a:p>
          <a:p>
            <a:pPr eaLnBrk="0" hangingPunct="0">
              <a:buClr>
                <a:srgbClr val="835E01"/>
              </a:buClr>
              <a:buSzPct val="60000"/>
              <a:tabLst>
                <a:tab pos="627063" algn="l"/>
              </a:tabLst>
              <a:defRPr/>
            </a:pPr>
            <a:r>
              <a:rPr lang="en-US" dirty="0" smtClean="0">
                <a:latin typeface="Consolas" charset="0"/>
              </a:rPr>
              <a:t>     </a:t>
            </a:r>
          </a:p>
          <a:p>
            <a:pPr eaLnBrk="0" hangingPunct="0">
              <a:buClr>
                <a:srgbClr val="835E01"/>
              </a:buClr>
              <a:buSzPct val="60000"/>
              <a:tabLst>
                <a:tab pos="627063" algn="l"/>
              </a:tabLst>
              <a:defRPr/>
            </a:pPr>
            <a:endParaRPr lang="en-US" dirty="0" smtClean="0">
              <a:latin typeface="Consolas" charset="0"/>
            </a:endParaRPr>
          </a:p>
          <a:p>
            <a:pPr eaLnBrk="0" hangingPunct="0">
              <a:spcBef>
                <a:spcPts val="200"/>
              </a:spcBef>
              <a:buClr>
                <a:srgbClr val="835E01"/>
              </a:buClr>
              <a:buSzPct val="60000"/>
              <a:tabLst>
                <a:tab pos="627063" algn="l"/>
              </a:tabLst>
              <a:defRPr/>
            </a:pPr>
            <a:r>
              <a:rPr lang="en-US" dirty="0">
                <a:latin typeface="Consolas" charset="0"/>
              </a:rPr>
              <a:t> </a:t>
            </a:r>
            <a:r>
              <a:rPr lang="en-US" dirty="0" smtClean="0">
                <a:latin typeface="Consolas" charset="0"/>
              </a:rPr>
              <a:t>   </a:t>
            </a:r>
            <a:endParaRPr lang="en-US" dirty="0">
              <a:latin typeface="Consolas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Data Types and Variables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2A94-ABFC-4782-9DF7-A0FECA317428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15080" y="3205480"/>
            <a:ext cx="1830766" cy="389652"/>
            <a:chOff x="2143760" y="3373120"/>
            <a:chExt cx="1830766" cy="389652"/>
          </a:xfrm>
        </p:grpSpPr>
        <p:sp>
          <p:nvSpPr>
            <p:cNvPr id="7" name="TextBox 6"/>
            <p:cNvSpPr txBox="1"/>
            <p:nvPr/>
          </p:nvSpPr>
          <p:spPr>
            <a:xfrm>
              <a:off x="2143760" y="3393440"/>
              <a:ext cx="6126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72840" y="337312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</a:p>
          </p:txBody>
        </p:sp>
        <p:cxnSp>
          <p:nvCxnSpPr>
            <p:cNvPr id="11" name="Straight Arrow Connector 10"/>
            <p:cNvCxnSpPr>
              <a:stCxn id="7" idx="3"/>
            </p:cNvCxnSpPr>
            <p:nvPr/>
          </p:nvCxnSpPr>
          <p:spPr>
            <a:xfrm flipV="1">
              <a:off x="2756428" y="3561080"/>
              <a:ext cx="891012" cy="170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57880" y="3596640"/>
            <a:ext cx="511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 is a reference to the memory location that holds the data 6, which is an 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764486" y="4556760"/>
            <a:ext cx="2193632" cy="882412"/>
            <a:chOff x="3789680" y="4394200"/>
            <a:chExt cx="2193632" cy="882412"/>
          </a:xfrm>
        </p:grpSpPr>
        <p:sp>
          <p:nvSpPr>
            <p:cNvPr id="15" name="TextBox 14"/>
            <p:cNvSpPr txBox="1"/>
            <p:nvPr/>
          </p:nvSpPr>
          <p:spPr>
            <a:xfrm>
              <a:off x="3789680" y="4414520"/>
              <a:ext cx="6126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9560" y="439420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</a:p>
          </p:txBody>
        </p:sp>
        <p:cxnSp>
          <p:nvCxnSpPr>
            <p:cNvPr id="17" name="Straight Arrow Connector 16"/>
            <p:cNvCxnSpPr>
              <a:stCxn id="15" idx="3"/>
              <a:endCxn id="18" idx="1"/>
            </p:cNvCxnSpPr>
            <p:nvPr/>
          </p:nvCxnSpPr>
          <p:spPr>
            <a:xfrm>
              <a:off x="4402348" y="4599186"/>
              <a:ext cx="987532" cy="4927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389880" y="4907280"/>
              <a:ext cx="5934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12.4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495040" y="5450840"/>
            <a:ext cx="511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 is now a reference to the memory location that holds the data 12.4, which is a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95389" y="3265476"/>
            <a:ext cx="10711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charset="0"/>
              </a:rPr>
              <a:t>num = 6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94508" y="4533128"/>
            <a:ext cx="14510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charset="0"/>
              </a:rPr>
              <a:t>num = 12.4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95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057400" y="457200"/>
            <a:ext cx="464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1800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934720" y="1203324"/>
            <a:ext cx="7818120" cy="19184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182880" indent="-228600" eaLnBrk="0" hangingPunct="0">
              <a:spcBef>
                <a:spcPts val="2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Use the function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000" dirty="0" smtClean="0"/>
              <a:t> to check for the data type of a variable.</a:t>
            </a:r>
            <a:endParaRPr lang="en-US" sz="2000" dirty="0"/>
          </a:p>
          <a:p>
            <a:pPr marL="182880" indent="-228600" eaLnBrk="0" hangingPunct="0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sz="2000" dirty="0" smtClean="0"/>
              <a:t>From the previous example with the variable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num</a:t>
            </a:r>
            <a:r>
              <a:rPr lang="en-US" sz="2000" dirty="0" smtClean="0"/>
              <a:t>, we see the following Python code and their output at the shell:</a:t>
            </a:r>
          </a:p>
          <a:p>
            <a:pPr eaLnBrk="0" hangingPunct="0">
              <a:buClr>
                <a:srgbClr val="835E01"/>
              </a:buClr>
              <a:buSzPct val="60000"/>
              <a:tabLst>
                <a:tab pos="627063" algn="l"/>
              </a:tabLst>
              <a:defRPr/>
            </a:pPr>
            <a:r>
              <a:rPr lang="en-US" sz="1600" dirty="0" smtClean="0">
                <a:latin typeface="Consolas" charset="0"/>
              </a:rPr>
              <a:t>     </a:t>
            </a:r>
          </a:p>
          <a:p>
            <a:pPr eaLnBrk="0" hangingPunct="0">
              <a:buClr>
                <a:srgbClr val="835E01"/>
              </a:buClr>
              <a:buSzPct val="60000"/>
              <a:tabLst>
                <a:tab pos="627063" algn="l"/>
              </a:tabLst>
              <a:defRPr/>
            </a:pPr>
            <a:endParaRPr lang="en-US" dirty="0" smtClean="0">
              <a:latin typeface="Consolas" charset="0"/>
            </a:endParaRPr>
          </a:p>
          <a:p>
            <a:pPr eaLnBrk="0" hangingPunct="0">
              <a:spcBef>
                <a:spcPts val="200"/>
              </a:spcBef>
              <a:buClr>
                <a:srgbClr val="835E01"/>
              </a:buClr>
              <a:buSzPct val="60000"/>
              <a:tabLst>
                <a:tab pos="627063" algn="l"/>
              </a:tabLst>
              <a:defRPr/>
            </a:pPr>
            <a:r>
              <a:rPr lang="en-US" dirty="0">
                <a:latin typeface="Consolas" charset="0"/>
              </a:rPr>
              <a:t> </a:t>
            </a:r>
            <a:r>
              <a:rPr lang="en-US" dirty="0" smtClean="0">
                <a:latin typeface="Consolas" charset="0"/>
              </a:rPr>
              <a:t>  </a:t>
            </a:r>
            <a:endParaRPr lang="en-US" dirty="0">
              <a:latin typeface="Consolas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Find the Data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2A94-ABFC-4782-9DF7-A0FECA317428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9045" y="2420781"/>
            <a:ext cx="2293928" cy="18825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82880" indent="-228600" eaLnBrk="0" hangingPunct="0">
              <a:spcBef>
                <a:spcPts val="200"/>
              </a:spcBef>
              <a:buSzPct val="100000"/>
              <a:defRPr/>
            </a:pPr>
            <a:r>
              <a:rPr lang="en-US" dirty="0" smtClean="0">
                <a:latin typeface="Consolas" charset="0"/>
              </a:rPr>
              <a:t>&gt;&gt;&gt; num = 6</a:t>
            </a:r>
          </a:p>
          <a:p>
            <a:pPr marL="182880" indent="-228600" eaLnBrk="0" hangingPunct="0">
              <a:spcBef>
                <a:spcPts val="200"/>
              </a:spcBef>
              <a:buSzPct val="100000"/>
              <a:defRPr/>
            </a:pPr>
            <a:r>
              <a:rPr lang="en-US" dirty="0" smtClean="0">
                <a:latin typeface="Consolas" charset="0"/>
              </a:rPr>
              <a:t>&gt;&gt;&gt;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(num</a:t>
            </a:r>
            <a:r>
              <a:rPr lang="en-US" dirty="0" smtClean="0">
                <a:latin typeface="Consolas" charset="0"/>
              </a:rPr>
              <a:t>)</a:t>
            </a:r>
          </a:p>
          <a:p>
            <a:pPr eaLnBrk="0" hangingPunct="0">
              <a:spcBef>
                <a:spcPts val="200"/>
              </a:spcBef>
              <a:buClr>
                <a:srgbClr val="835E01"/>
              </a:buClr>
              <a:buSzPct val="60000"/>
              <a:tabLst>
                <a:tab pos="627063" algn="l"/>
              </a:tabLst>
              <a:defRPr/>
            </a:pPr>
            <a:r>
              <a:rPr lang="en-US" dirty="0" smtClean="0">
                <a:latin typeface="Consolas" charset="0"/>
              </a:rPr>
              <a:t>&lt;class '</a:t>
            </a:r>
            <a:r>
              <a:rPr lang="en-US" dirty="0" err="1" smtClean="0">
                <a:latin typeface="Consolas" charset="0"/>
              </a:rPr>
              <a:t>int</a:t>
            </a:r>
            <a:r>
              <a:rPr lang="en-US" dirty="0" smtClean="0">
                <a:latin typeface="Consolas" charset="0"/>
              </a:rPr>
              <a:t>'&gt;</a:t>
            </a:r>
          </a:p>
          <a:p>
            <a:pPr eaLnBrk="0" hangingPunct="0">
              <a:spcBef>
                <a:spcPts val="200"/>
              </a:spcBef>
              <a:buClr>
                <a:srgbClr val="835E01"/>
              </a:buClr>
              <a:buSzPct val="60000"/>
              <a:tabLst>
                <a:tab pos="627063" algn="l"/>
              </a:tabLst>
              <a:defRPr/>
            </a:pPr>
            <a:r>
              <a:rPr lang="en-US" dirty="0" smtClean="0">
                <a:latin typeface="Consolas" charset="0"/>
              </a:rPr>
              <a:t>&gt;&gt;&gt; num = 12.0</a:t>
            </a:r>
          </a:p>
          <a:p>
            <a:pPr eaLnBrk="0" hangingPunct="0">
              <a:spcBef>
                <a:spcPts val="200"/>
              </a:spcBef>
              <a:buClr>
                <a:srgbClr val="835E01"/>
              </a:buClr>
              <a:buSzPct val="60000"/>
              <a:tabLst>
                <a:tab pos="627063" algn="l"/>
              </a:tabLst>
              <a:defRPr/>
            </a:pPr>
            <a:r>
              <a:rPr lang="en-US" dirty="0" smtClean="0">
                <a:latin typeface="Consolas" charset="0"/>
              </a:rPr>
              <a:t>&gt;&gt;&gt;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(num</a:t>
            </a:r>
            <a:r>
              <a:rPr lang="en-US" dirty="0" smtClean="0">
                <a:latin typeface="Consolas" charset="0"/>
              </a:rPr>
              <a:t>)</a:t>
            </a:r>
          </a:p>
          <a:p>
            <a:pPr eaLnBrk="0" hangingPunct="0">
              <a:spcBef>
                <a:spcPts val="200"/>
              </a:spcBef>
              <a:buClr>
                <a:srgbClr val="835E01"/>
              </a:buClr>
              <a:buSzPct val="60000"/>
              <a:tabLst>
                <a:tab pos="627063" algn="l"/>
              </a:tabLst>
              <a:defRPr/>
            </a:pPr>
            <a:r>
              <a:rPr lang="en-US" dirty="0" smtClean="0">
                <a:latin typeface="Consolas" charset="0"/>
              </a:rPr>
              <a:t>&lt;class ‘float'&gt;</a:t>
            </a:r>
          </a:p>
        </p:txBody>
      </p:sp>
    </p:spTree>
    <p:extLst>
      <p:ext uri="{BB962C8B-B14F-4D97-AF65-F5344CB8AC3E}">
        <p14:creationId xmlns="" xmlns:p14="http://schemas.microsoft.com/office/powerpoint/2010/main" val="31495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Variables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22959" y="1183963"/>
            <a:ext cx="7543801" cy="4685131"/>
          </a:xfrm>
        </p:spPr>
        <p:txBody>
          <a:bodyPr>
            <a:normAutofit/>
          </a:bodyPr>
          <a:lstStyle/>
          <a:p>
            <a:r>
              <a:rPr lang="en-US" dirty="0" smtClean="0"/>
              <a:t>Variable names should describe the purpose of the variable.</a:t>
            </a:r>
          </a:p>
          <a:p>
            <a:r>
              <a:rPr lang="en-US" altLang="ja-JP" sz="2000" dirty="0" smtClean="0"/>
              <a:t>Example:  </a:t>
            </a:r>
            <a:r>
              <a:rPr lang="en-US" altLang="ja-JP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canVolume</a:t>
            </a:r>
            <a:r>
              <a:rPr lang="en-US" altLang="ja-JP" sz="2000" dirty="0" smtClean="0"/>
              <a:t>  is better than  </a:t>
            </a:r>
            <a:r>
              <a:rPr lang="en-US" altLang="ja-JP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cv</a:t>
            </a:r>
            <a:r>
              <a:rPr lang="en-US" altLang="ja-JP" dirty="0" smtClean="0"/>
              <a:t> </a:t>
            </a:r>
            <a:r>
              <a:rPr lang="en-US" altLang="ja-JP" sz="2000" dirty="0" smtClean="0"/>
              <a:t> or  </a:t>
            </a:r>
            <a:r>
              <a:rPr lang="en-US" altLang="ja-JP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x</a:t>
            </a:r>
          </a:p>
          <a:p>
            <a:r>
              <a:rPr lang="en-US" dirty="0" smtClean="0"/>
              <a:t>Use These Simple Rules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000" dirty="0" smtClean="0"/>
              <a:t>Variable names must start with a letter or the underscore ( _ ). Continue with letters (upper or lower case), digits, or underscore.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000" dirty="0" smtClean="0"/>
              <a:t>Don’t use punctuation (? or %...) or space.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000" dirty="0" smtClean="0"/>
              <a:t>Separate words with 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camelCase</a:t>
            </a:r>
            <a:r>
              <a:rPr lang="en-US" altLang="ja-JP" sz="2000" dirty="0" smtClean="0"/>
              <a:t> notation:  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taxRate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Or use underscore to separate words:  </a:t>
            </a:r>
            <a:r>
              <a:rPr lang="en-US" sz="2000" dirty="0" err="1" smtClean="0">
                <a:solidFill>
                  <a:srgbClr val="0070C0"/>
                </a:solidFill>
              </a:rPr>
              <a:t>tax_rate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en-US" sz="2000" dirty="0" smtClean="0"/>
              <a:t>Don’</a:t>
            </a:r>
            <a:r>
              <a:rPr lang="en-US" altLang="ja-JP" sz="2000" dirty="0" smtClean="0"/>
              <a:t>t use reserved words (see Appendix C, pages A6 and A7).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000" dirty="0" smtClean="0"/>
              <a:t>Just as anything else in Python, variable names are case sensitive.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CE6D-15B0-4175-BBF7-A41208066FA4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668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833731cdbfc8bd34b22e68fb52337bcaf5a46"/>
  <p:tag name="ISPRING_ULTRA_SCORM_COURSE_ID" val="9043D583-7764-43FD-B431-764AA014C3E9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IOT10aKJOKo+gIAALAIAAAUAAAAdW5pdmVyc2FsL3BsYXllci54bWytVU1v2zAMPafA/oOhe6WkXdc2sFt0BYId1qFA1m23QLUZW4u/Jsl1018/yvL3nG4FdkhgU3yPFPlIu9fPSew8gVQiSz2yoHPiQOpngUhDjzx8XR1fkOurd0duHvM9SEcEHilSYQA8Jk4Aypci1wi+5zrySM9AkZk4uRSZFHqP3GfI3UW6JO+OZuiSKo9EWudLxsqypEIhIg1VFheGRFE/S1guQUGqQTKbBnEa7FL/HY2/JEuZ3uegeshcvz1wTdJyPCsxIClPaSZDdjKfL9iPu89rP4KEH4tUaZ76QBys5Kwq5SP3d3dZUMSgjG3m2iTXoLVJorLNXL0Ui4vUUdL3iHXYJKAUD0HROA0Js1g2AXa3MVdRzaMGtIZX7UTNW/ltzPumcas6xzrnvHiMhYrwqA/prJNAlw2jukl13UpBD42CVoaJOBJ+FUJCUL1+ayUyXxAbsFVclSdVpY8H+LTivs7k/hZhqKK6g7RtGrVNoxWo5aBt9HVHQZrbboHrQkJTqpn7JALIvnApuZHFlZYFuGxkrLFsCHaZvXLdpK4hbqST+OwfemP8Rq35qV7rTAX4H435hERtTUQawPNKoI+GBGuqAYttbFTnMTUxu5xU8Zj0dD0w2RzrpuBFHM1lCDiGAdecdXZ2CAqSK3TxCznC9g4OgiMRRjH+9CTD+PQgTcLlbpKhd3AQHGf+bgLamtsysnEdR2JqFeSyiXXi+oXSWSJeKnkO9oxeVjp8beSao5tctAfn8z9GcRCjGcwtmVhd5qm3r5rDezOnWnU+m9xaBmrFeQBd5NarmYUiH/kEsOVFrG/7OTX7sAcd5Tw1HdNc31HvWbkWL+CUIjBfusWpqUkERjMe+XBx2mPAfuJ2GYSvTIcibrO0qQOlrHqz/1VFmy1ft852/VCHXazhk4DSYuxMfUR1hDIr0mDUQ5p3HxEV4067kcCdGLZ4o8UJijTLPfIeH+o7X55ddlc+x084631r7m1gm8sbVnqdcKcgVuu6vYhb7wZ8/A1QSwMEFAACAAgAKUztRopXMSViMAAAEVwAABcAAAB1bml2ZXJzYWwvdW5pdmVyc2FsLnBuZ+18e1hTV9a3HTvamaKM0+kL4ZK0g5VWLRgiQiQktbZQtUq9YOwIpDYC3kiEcIvk0o5TaGsgtYgRuaQdVBQ0KbUSArnUUhMkkOONRhsgQkiOEpOQHEMScvsSsNU67fPN97zv+z3fxT94znMOe6299rr81lo7+5xP3tmQOu+PYX+cNWvWvDVvvbFp1qzfY2fNml34zBz/kwZxwmH/5SnKptTXZ/GUEXf9N0/nrlq/atasNvaz7h2/99//Yf9b71JmzZrfHfh7Sk4+vXPWrO2n1ryxaktplnGIzD6XS9WQszZnvZb12sLGbzZ92oI94z7bUp/66l9XrV/3yQubwqMXpIc1L3jhxeuL3jzzyRv/GP2hZtfv0hfsPvfxkR/mpD+16pVjp1b4Mu64GZodBL3VSDFRcvob6eeEoOOtism+qYS9OWbhFe/XOa7IkM04r4UdO1yqrTyE8E5UcCQ+j3m2X8RZ9SfbiDnX+9rRdv1E7ZLWpOmHg3NvJaZyukE2436TtTzwZJZ9TbtSMQL5PFIffnj6yW1sr945Hzc6P3ATsWYFUOK+PRf3Mv/pwH0H+2uqpKnzdzMDUbTGL93RDt9YmveEqEoLuYL9j/eXlQOonY4DN93ewKSDw0QYFnf/y2DxpWacZ3d3/6uYT0YMab77aRp9ncadQ1VHdVwG7U6A6bVOErxWjsJg/rHa4QHsd6Oxlk+snRmMgaIGjEnr7dQJ+0DFvRsgegy51YMNMC8xtAVxcRAKR7Gsk95fR65aIJ14VrrfcmNzWmYLCZBEI2me88xJIGbueBDNadMifA5ddqz4/iaq63ns1FU2tn3jYq66CG5oJXjGdXlsLE1ftqKduH8Y0DUzzHoJ2yUEukHAMwhkYgUWb14F0FUq8c/7LbV0XzdYjOn5wArhfBCn6UcaWhwdTyNViFmNsHBQsbXTtI0aqaKfHVwUtb9oqNp6ohygMUkV3SKc7JLTaug0vJjPahwoal5G8+vy2/yhWxMw2FbZW4efup/LnMyNJYfD8DJjQeYwQtVP7EvFWg8nxLJFXxdmcOwgOynr90cFqM9oEwcRItF6LCkmvEnZsW/QfgMsxm+dx6XiOKDRsvaKxtmgEYqWri6OUahX8xD2/iJtuzOeXx+h0u1doSGLWpbbL19ZmZW3kpCgycUAYvktrCoDW4eIJvtGEN6ROnY12yf12X0MNchR67HafO2aoO60PY4++w/FtyM0CZDO2RjG9EL0OIncGkHponHZcgVfKwTtSwQIaZrQWFofqlk3oB2zriUlYL1L+XF8eBKvrLyPfRjc5EEHfMjETnJutPd8/NlVIms9LBj8ch/8TcpQ6GIZ+8ccVg8dmuzI5NXNVeR3iSK1RNAYtFDbTq2n3RPhGldjh0MT06gkbXvJyJp5XKdgKXQBFjenCihifQA7V5CJtQd9AHuGQmf027SdogYCZYjp4ftsVo+owQXwv+gr0ubL5D3ZwhggWlWprpIDahW13pIhz8uBiDojjUeVCJmyPtq9DI66r+ldniJPDjYYrBaZbWa6UMi+i9HPtWc0mrkZRwWQZ5mJw883JfEUathaORTJruNvNiXAy0Q4eC4Np7d/caC+dUt3LrzMO6wksuRKOUAsyX0LTqyf2xbJfGrWrA9cYNt8LuzZuMVvZGXHl3+FPLrzvVBZHoU+p4IVRGSFxm0dK4ayqbimPcNwNpqnMMq/PSwPFxwaJLu2Cc1nAGNM8pkRypLu0dKTOTIx9R99y44ZUAvnwQ7JXj7myi0Nk4KreYAO8lg7tLgXjshDBZFs1DCgFnqK4LkMXo2zTS/QXgoh0Ch9fTotWmek7qtEdig5yaS0Ar+9jaUfZftX68mQRHpkr8GE5JhwMli2azDGDCIhD8r3bo/9/RgEe4G2/jQcXEzNUo+gOJVXKT09x+USEyxOdn2Q4coNDcAH1zSWOoTa38c3hXWnzPn0XAb3w92sl4iJlx3LgmtXDyPsasagc1LYT9MYXd1ngDxXIvt6dRgWtJD3Jq2tykdy+uPC9FNBp2DRUAfxsz6dcH1WvFBMSOEZ5R8PMhllGPmgaRH7fDzuh0kK4Ikig1bLNki9OqaOq80s/bw7d063RXycANn8q/QDztnchRGaKCe8Vy0k0cwsOUvEldcSXokUmh24BTnC9bZE/GV6u0Yu3OeyhQnC9QYrgweonR1aCTWGahIuBYqSTgXc2K5o8IRzYX+SLTkXd2psBfTeMYGcLuNrv7as/arnSqLpOWpf/q1JrTJKXvzC5dLzdB2eB3Tk91LCBeJnwURaFZ6mFFxWLTyYm3UGDV/C0dmT2FwBqrwqv7CHXjC0vhyowyp/cG9TA56WERRb6klIhj4FjNlsdXUEVq52YntucuwUZ+gcEJ+aIhkWejqGSstC2eHOLBgBHHfFMjcU0P1LucUgpMLLXC4uFM3JtAddhkKBeGCJ4DLENc8NAHVsyQpazhs9Om36Zli6/qn34a/HLetr6im9cLOUhdyz87OePLm8l8hasDOjZGCiVt5jEw6VMoOSmzF+ZMxMlI+gDuJNKAkDlgT1KoM+9AffkEOwUp5HqRvEChR5BZmMfpcKhpUvSU2j1p9zQg2aqtZyoKcH7Q0CqTvdkQLxkrQDjj6u3Y1GHGTEILpzeXXSBGuxqY5fRuII5EVt9EFLovO4UsN0xptBQ2ayMr1lhOK6qfVg5BgGvMzdWMVOatSWSpyDcgjGRioDq7rNOLC0O1f2MXJlX9yine4etZDhDt3dR3yfp+hZxqurOMraAFsoKyJ+G2oPV+m8zlLtFMZLU/e8FwePFiAAZwBTG7+fqOH3hy5Y4hQJ+F9F+CTZ5d3ItVUG62RHjEy1Iu4vVQrUwir2djrLad8XdJz4jviydl8/1xxwQTnUr/MjiofVoNUWI8D80j9LfZB9nx8xvaGeAqcD3qP2e6JEJbMXNhJ44d36ZThSuVyEK9eKzVKjNuPklKSqFZ40qfzM6dS3yfMKXE7krBm8COJistLed4zSnJ7ASjuSu0FYHC15H8PnB5RZJGCCWh5ECK7TMAPj1f5c/WK3qltvRwS0MhnEDaTwb0dCsYHBH3QjadM5vYLomM7z8+UTf5jO/1UjzwWuiRHd0YHr/kSzI5Dxng3cfBD1b1OVp01XDPv/16bdZtJxCJJS2wA+NovpsT27pvfdz1Av5q4uysmomBkwfojgHr0UzHR0p1IqFnq+qZ+Hjmo53zTD7uhUq3SqNfW5ioVicf2CgVtXZ2Zbt2YTvqi4cFqUbzd9fiO9ITJyWs6vjiwsSs9NnZFh6UtrMp+Q/B9CYkrliyd/vAQBOKal0S4Cr3UN23iHSiRQQ+5LwG6MFKPC5EY2jd+7M+1XH5ws9Ga/Rpu626xos9Tr0OE49saHjFf6Gqn62oJtomDrYJGvVVn1wNfWghq0d5urSCfkXns2VjRx59WG1Q9lu+tunXPJNXYq+z5Gx+jseuhj15yCyD+b6+qWpwB1w2kl2x+dSL8g/6ivYGqdv+K8s9VwQFeDj+Gus0VoO/ubwPWm5i7+yqSV05Hx3isNTCg0MUnQAoaqdicdyLIzDsQ91NJJiJz0zHxwqy2iqTUsmU/BJQsfFQBf+fd8UjqAnOzccz+oIe0XQqdcTAwwxV9IOFCubH5UQ+lN79VvH6CwWki/RaTmoX6LSGioavwSOvOo/AMvhwYkJBZWX0UVYh8Vnh/2e+1gSyPxRN1vEWmP/AaNNu8OreURExHi/ygTpifL1VecWx66h1K65y8sSuuBKsGvsyevBjc/apeWjcuU58bRw7+xuNxG6imRqOlXWUU1xDHGf1Wk0KFC941flQpZUm3Z/KsSyNoNVdyV3F8zZgsP9RsTdbSQfmOiNtWw48yvit1kaPktEYpaZGm/tL96/t+7/aHmu/MfhrKRj0J6/T6Zl/SYMBrMnOHUhN1wXNEvzEaGLzA31a14nGOZPxY1KxYNh1BNzUceF6SxzCQs2PIr4biXLy4OtHI13aNoBUVJUXkeCZghdtwLgW43dq6McgTccx+z4f8DUDxAo2vDNR2ld09yhvUv3v9xLz+TwXNe2JPB5ZUl/ULlFtsgBcgUQQ1mWl1z44Hx0Rp8FrWwFVoMOPOPXLRmmg+oLk3b+HPBUTYUwFSrkbaeF5ZAofJU1EcEgxOIjnrFC8cuxjbdRk8mpsr80aEfvdvMZdwf3q5wuL57NjZDIrZ/mtYNUrc+SuavEbGuW0BWViOervdXh7P0Xw8yRFakVO95URCevbCPLitSX90vieF31PMR7HgeII/UeTD8/Lpv7BhrvhXNMrTrOjHDNO4ReX2FxqhVstGSrU20GGe9zEbERPZzt7P4zXDyo4uuGTkXhkX9oLOyCg7jcSlZfzj+JTmoHMC67umILIP8g1r8xoDPSEUk0QF/L71xmRnsHMSRwfYmDGnMUlCXgZMBFhq0d873JuoYEfS4VzJZQoxqsCSG/3Q/scqKlL1WC8aZUNgcHkKnZRmgRCHJnUhvVJVWCRk0rxNzv/QRD2bzWWTiW/XZrHDc7xovxgpqCZZjL+Zn4MKIWb1GueNYARUezdG1gRuR7Do1e0c+hruRVMdO6LU1+WefYrHLssf66SlatJJrdrv1L67IvhEB7Kad0xsghzANXuISnsCojNmd9F9o4OqrqzPLBe/662ddKKSX0Qu6Xpy9M2adM55IyPIcG/H3i7BZoEvf7ozXTSHjTmVg4Qn9gG4lQMSY0iu/pIjG44ASb+luTDPyGimco/M3w07nGCXSzm9Ms9kGjL9YHvKGMX0ehYrjn6ifK+nZlRg2+31SHX6LPl9GzDOHCGN0U5bi3iLoT2gcx0TNyHW8DbHbQSwEHpZRwgCmumMpYq9otHBJ05kR6PIvXA420nn1XJg+zpQnv+guLdl5W11VBnNbxwHLp5ed8p7NjAyaaDRORShxDJbB73Z252InSwdyGUMrGjdnRXbSvVrKWmoMxO5vHowGXpTmZAx579CLEEOSh2h/37GyyNHn0SOCAT6UeMwgW/LyZoabFvQZLApikDhxbt2k1mNJbBokJ9FyXo48OJoORGWWON7Wpo6BYPJxBKo7e0ybauIYNg8DUK28P0iidYLIAk/pWdYpSJXC5j86Ve+dRPan6bDnWtU7zypuh8AgPT5Lj6U+r+1gwCfj5ucERah0xcSOt53bIBd1kMrqO31MzcIXmZLZg2QGk4/J8ht7z43luGYjpGHMo3Qhy1N4CnqKM5HaKIzhlsV/Mz75pKJ8QvLvk9ww8KXeXT9+dkLAQf3z55x6hkNgOEdTcVNXmz5Z/Tnjb8ryR7omBf3uOkKnY9guse8a/+zEIcUvGrH/dKv3P2PwwfkJXSzTOZqkcSov+aVnrCEbKxOGS6G91fzrPgfC1+ReOfw9iLULD2l8Ho3UcaUCW2jZK53cG2Jm2LuCl3A1nwFobpktfiRxRiEFMGshFMgGBJHbqtCpvoFGgpkdEc8gPvUvUcwhHBzf2418EMKSqQE+9rilcG0zi0v9KDd+DvYNqi3XFj/qRc1oOrvjurGXfZFpOURYKpVsl3rU0sz5HwTfasbazlj3XvLkPCjvtK/4Ml6z2RrEE989q5uwX9HJh1v5Ifa6nyE11q9mnao0cYr57Z0VjUyv07pX5sn+iXqJL2uPLb7Kje9rvcjm9uCeeoc+1CH9uTgQe6cMOlUifIp5ybNSMvFR7BFCkin6J1Ql4z0dLpffgAX3tM3uDlfbg8VtMIZrHLJL/i6l8BUy4O+z9nI4UmvvEnaMc41aARlKWWtJOKxykthXqWa3m9m8zsxss9ZoO0emG/II2s2+phSp1yBlOKNuS90KKe2cQnsQ4b6tKzqszizKfEkFIlsN5U4iCRFrBhDmU1byFyRp8SDhgc/VHcXrxIZMc2cp6LftfwRyddN29853+rLNVKAMnmmtbueAKieyvcAF+itFq9F9IF072WRhzJELW0n4W67SMrFFFk52heX+5Wy5RBn6Mc7nBDgcgF0nINBtAwoFaLXItznlTLecHXNOYaPWi2Xyvh7nBT7dePUkzmhnmO3DtA3NPdKPOj1T+TjYjFZIm1IA1t9hWFTQfOIzkau1RRXAIAMj25yWXEQdQgEYSJ9NHchm9OuctpYCOkvmomZRB+7caVFXshMUlOQLgVh6laAN+JKuR1VLQCax69UjKP69CLoexRVGLCMGVRMT+43yIi3SauhYqkrt/XhlDLcSX1R1uCijkX3YT2geGq/hOgXvgPxIO+fBhkdn9j8iZoO5ONetVI73hIirQGWdMsznUrQDXPVFZNTOGICPrzEQlw+znTWn8UOm/ARfR5lsdM/triqqo+9joZgWxCXe7ruDJj0HewH1xiljaG1bnE7ltCJpemIfB9DnF0owXLJJ4FngqvPrZKWkeJD8wFaGFVlGtKw/T/t8HUyizHb4yxF3WQN+KAZBMazox5m8XwbTT0c4eMSgeu1AjVbeA45QGBdybWsVlrV9aQxrNVkoCseiTumNt0KXQ00Q8Z1IflC/TUA9CS7lP93oYxX8pH2eOvSF1qtx/d3ZWwTicWthSDdY+tK4oxQ/xCtQW7UmguO7kN4d5k7Zt7UXUauJOwvrK4DQdHb+wLe35nHTnR3aYtgq86jGwcJUjAOL7Yd+Ut6QvxAVBypAWhnriwGjjNI41O4PhTxGX7L+QxT/5tvO/MloJM0kHqWUuUQthfBVlFuTxQk1VzumoF7Pjpk47CQREwe9cw9uGkb4vLnDyv3HBMAOR4RvxV1Hm72VZO9wWdhM2jT46E6XZELf1trlHYmM+8kc8Pkvmvbsj2BbrrIZ91/llHSD7nHlucFFdjU2J+XWNx7+Fe5fm/JtYI2rewbOi6plpcd81qmMYUAHfYFOuYQUnczv2vO9qHUEVSm/459LPf9gwoVIrPxldBiHzZSjuneVX8n3uW9Sw3B/xcWw1UFcpygF0lbhT+qBAZpr887lw953dYwHGWLoBGuHtqYhDee5r9tWS4AYMdxUJXJnynCjhs844jfWEmFamNkf9c0WTKs6XUbUnFJLrPlJNFlpenYYJ5dWT5h33NUvDRmQdvk1j48nSe0WUpJjPtc1CPbizg8G/xzmiGxuah/yzySmOzkvVcFiD9ypbaRP3lLIa+d+c8T3nb/EHsPuFuF+lHCt+Xw/xGAm83qXvNq6ym9kKYj2qY/D0PIrHZ6EBHDj8uwjZ72Zyp7Q4/KbVf8UekrdvR30RnnpybsvE+9ow5K13QjvfmfuUdfFB31plzF//ofB/QHwswJL7QcfwG2JWusI9mB2Ui+RbeBRKPcBzA4JPMHP5tOdCamtOEE97qc9KAnTxvemo8evlpnLNNu9Qp37gbMW2nW4P26pPJABTMM9EAP2P5g3+vpc7MSHBTeaQPmQ+Scgbnyb6+zL7d3INji/C5G843XqaA8Y3d95wDaAV6xiG6heJ6jASetjf6LJ8Lm5PsjPyR6IMTekcMY9KPkv25wAUxJh64DjTAzpA0xfuFsdSJJOADWd3IT5kQ/a5jWdLYEfikMI7tEQxc/bDp+fEHvH+d4WzM/t9ZrxR7r9zztbHhnKe1jaLjzTuvJ/TvKjwZ+pOxzKEgnFMt7Kz3IDPifuw4OX7cUSOSSWPFKjlAV+o5PGSFxD5iz3RAWOVvjJiagas5HGBsvoj5TUk71LvlsYKTWViR8WL+Ig7rXunmnFRyizytPu7tg5Pf383Nju5vvLZtRVcZ4zsvlA6Iy+u28pJl5JZs3MPXIv23FEKfUnrrkhseL71y4hvCMIyd3rXO/9SxzJ/ZOpgjuoByxU2jCsdPICX7w72+mAfXKi6T7TC/iEjp5UbIHl3nngqNcm9arYJCF3WhmJ9WISipbznvs6znNdYXmp++05x9zH8afOvTx7Y+M6Rk3VOxK5lV6DU3F9blATNw4C1CxbrSGLZrmUyslqeJTH7b6JOE7+otV9n+IZDN0SgjAi62TTcgmXF7YC3PGNq/FnCfPKAXfSQeolsD0D61MfhO2Mu/39pGZhX+sPsiIkO0EYI0DYEarse5fvdNJFIi7b40/mrTTMXcn0tkGVE1qSLNABjqIs2+4HSuSrJaOog+sY4j3HLi87bskJOiykl1/emHXuP4SkweIj8v5j1SPRB3PKr7AwVByHLVcsSd5MqpaH+bN+RSFBwTUb3P6cYfxJ2UV1I6h+nwwsntX/Qq1Bz6SgBAgcnIvfS2JuwTbpSmtyZP0inIkrV8phq3N7iSx8g77TUhzG/0e1ae+0xT+ILBsqDjRkAGqT/nmO9vkGqDW2goWCXqvOL5BgZytDsRSfM/UWVBzT2pt43KXkL+rXZhaV3cUewUmdFLG9yaT1vXcs1bd4Osb2J5Y1rKTlbKknXEaH4cob42QsxBpuP/9O31fVirhhFqIhDXag/WAaiTnQUe3K3dmg+PbHylXX0BxzpYW+pcbMRlYpm5g1P1lrQyQW9c3O04NHF+SwlqsR64C3ql+MPrg7fot/FXuusJqEvgyeIi+FWp+xAl6SNF+HViIInezKHRT3u4jsO332d3iHBkkSRt2j/OJyjvWxubknWJZP+y2fKt2uBiLrE+pf+vMoPsviC+7jrqodFPiqVKpNH7pOfgcNJyd9WiWvq/gCoxpHgi7dpHC9fRx9d00NrtqZFTYbbBRbrv8ULs3zuTC8zIFmx6jxpcqD/ZhlpwaZGZyn4oh3Sp/fTUryuRp3sz7XYqn3kNYxI7LjFIaN/LTKekytsJZCFCVxn3zj3Yhe7nX3rQhrLloTBdnfy4hnhD0IM8ONkc3XqEfw0YAWdK8dR/+kcBj2pEsTiuOHJVf/tM7/giCGp0z7x+39kwE0jQ2ACfZA2rUFCnupRGV/iFF7+P7+QTtap3Hrda0XPyD2Pvb//yzs/e8hGZ/yJ7USC9lnlIodIb5RQoa7mmlNixn2J7vf2TMkHCi5IQCgJQ97xAsqgcR27lCJ1DUU4s/8y/e/44QD9qmsh42j0dbGpp+NWPsB8fIvn+sGGieWjf0Si1vm/Pn2sclH9bon4qmq3b8YIjvs2Ms08vP3D5iT5O2PIn669q2doa5JgbR/Fd1azV3K1KDbxY/kjtaw1O8mqPvKgYrHOS6jwetGoB0/tj6SA1ryFwZx5TkO2uMC/aEbbINhEaeesH7C+gnrf5v1UI7DfVOOLT7TSTJIPQLf5IpYiWO0TpVH1jj7Ne5+q7V1jOjxl47jOjWeLqqjYbu7NB5TAqJE4sO5K3wT1yatlLbH4j0UyzbeGIGe4zq+13Hr0ujjm3W27a8QdfuCyhMikVHpHMJLRNCR6OdHi1F5aOVOLHQTzRRthtt5xkf2sLIGEv9cDhCTsh3uWJ9OmuHWEbw6HV8VeX/Sy+rv3pEFcyZJoSRO00hpvC50fmBbV31inAiuEGJVunyZTv1igb/PrlWAbBRPkS0kYTj5zs9c+nw5EfDDIzmTZqJwu0T9k/mgup9tX/jrU0fwbwzOP1B2DeO4FPrcZkZ/Niwoivh+Sndg04mDiMK1NAoo72IZvUaQvQAWLn+hLr/Ymz+V7zpCgCzy12C7aVjqm3uxWSYcfC9teLUJZ0oKrqcmCQDi2AqtdTAaeBVByTgqaN1o+7Wld/VLLejgAw3LsyLRrBeROlVQ9e6gD2HzUX+pkp+WXTvHqtHmy986LvA3iwDdK0hAvVcFRB8cm+wMNQdDqvcYZd5SrRXDPUKQewQIcM2tf3WLyYUVwLg1VJX9ct97iTEI/um+Y36Ffbh/MHcJbrgRv70KX1B1uC0MCyre99Ja9ODWoVxGGeNePnWYH2anfv4rHtUATaAVRbDlcgfaRKkJaqRe2jXniogwjwtLAZlzC700Wd5KiK4X8MOw/Cl34ze/4thsiqPvZqIUp3ahVvD8/S9sEaq4yg4RzTAUVBzWPbqMcYTGqnUi7aK/LSfju0HHxilLyxXWCa2TzYwudO/yt4oO++u5wv7S7N3DcDsgb/VWAhiuxV2QeVyuis7+16BR++tp0VSB1wIFVeLF/8w311RpOweZ8BBUUM7+CF0x8eO+ZWgpbszJiourAjnyBp8YyHdlYEl1T1EGsew6NrIlBejZVStX9KCZyXGFemsGjtAILsM2O53Ju8seSc34+Kp/jEA3/cV+AfNXLI6iYd/+leFB3ODrj6bp9MqoHQ7Mim6w+5t/jb3+CeeyJ6yfsH7C+j/FGoZF86SWBG+K06Vs+8U/A9iv+PDpxKM0vvnR5wjXTXnv4X99rpn6QSAaf25+jEbrzNI8AsK8wH66yBFItAXLnjIJaGSwTPTf1EesPMn0mX3Jc6P7H+qqaC1MJvEYyZR3uO6xaIRnwzrcw8MlZzbHBaqJzepHeLw0XY1cOPdk0JNB/8aghjgaY/o8y8hHITGBY0Dr+CJrb9Nenuk813Pvkkvj8x6yi8BkTmCjOFV1dgngWgQQJXSGeBxSgiXch4cRxo/4i5Xi3gln4M2P+dzABp5ugtrwpfluM1cS8SyF26OGvY4/CuZXHy6Q0FMAVVaZ0WrMM9PAJIS4CPc4o+sjKK0m8CPPHTH3xjw69aNdpGoCqL+KjBoNfVPAP9Hn4XWSMrC4YtnNfK5lcpc3MX9gopaNyrq6co7SOQljgPJINketJLCdQkCAAx9b99CkxtE3q7QBv17/PFeYyRijb5d9J/p0uSp3Vz1h3kqe4uZxw7CNVyJGZ+mN+VQS5IYAwnB0NxGbFQNoxzo3YlNM1ezDLjyQPDubFw68RGYH6gyp3nNEXcnmsOPLAVYzNXAYPhcjp/B+aYdALRNUBptq5393tncbes53rA+FmtD5qEaldmeKbHCRVI8VMo6MLEfEEkdpztDXN5vq2Alhq3eSql2VvLA81AYlrpzrqmy7EIZtBRutbe0IssQofHj058YrsOn6nsIqVcGSW61re4P+AQtGkfTGc8jlVR/m8zox9lpmZKUdyn9/OZy5PUUZdFT7/JfE9xrIOCzDFqrV6qwicZHpURiaqbX7/pTIcLtW6iYHmD273KWO4s/qw2drXyaDlgKnmwjBloB4mtLPd60yiNe055vBo+oxqp6oFCCAJYSDGbgE7PCkUMN53BaFjghcb8MCZNPwMl7rnD7k2ir8hlOso0TMkLfHTRtytEGihrhFeuK+WGDJcvlp6sAEGqvsSDP5S1bqWWpfn1EGdkViNzcaQndAaOVqgzsCcrdH3UU/rpFT3bkyEYux/ZXu0dKy7TIpiwH7fdTB226ilXivr0iN+BL4E9qUIH2fIsGwE7yZgJFyTAMsq5Uj2PG44ZfZKJxqEMfRoSvVoMoSARlK+4zHjh8udiWCWQ/TVfNOB6Zd7ZZXFvb91wStOq8CsBBWaIoHdCt9/xq9St+AtXVYybyUYT//MOFsuOwv0puDuPjK45CuHHBtf0zAuvnc6SNZp9FZQ+g5ytaYNADnc+t0Fq9dqmFf5FIfpuWGzwPFsOtTwGTEZ1F1ViOyWO8pERsyOWQD5vGoVXWDFCC5ZPrtL+/KvtWnlfzHhEp739HH7gC6c2kB2BFlgfjHROuCYwl+NDoUOORmNQYO2MGwgOjxpc3nDjC/P92JWQ1eT8PRnYj43tu1BvDFLf/CbnM54J77qZVcmHOj3ncusFJnbFeuo2/Ja0XD/+rfN9oeW1GO40b7Y3OXp+U9GfRk0H/XoDhaQYbvLs7TnCq9fi3t/7a98CckT0iekDwheULyhOQJyROSJyRPSJ6QPCF5QvKE5AnJ/3skBzw2FWJ9+Of3JwtStvy8nWazKmIJ7jupuAPL89+6lqa49dkj7zgJAy/YhGhcw3b4+sjPC/Opi8b2nVayDMv+e79kMSuxvoTmc2mk05/YSvzzf9nLUtHzuBqnsiTGe4ftvTMqYBgEMdiJD4MzRIFTj0nULCqD2kiVDIABtt964sybBhYVEsaccoT7ImJwV1dvHoWb7xtvMx/C+LoGTSQMjeExEKSOwFEa6+XGVowGYx6Hnpr+kIqjFy8paI/9rqtyH9452AJQj6oHBZmmldayAw2A71SA1q1FxHJvCxUQD8tVT30fjc0PHBziMO5yYiRuXazUaMU5q3HC6Zez7kYhnD1qHmgS3b+2jsww4jx306S6Tqf9JUEdv05n3zdoChzN3M4L5xDsdlsLLoqtJRYKXLfn4jpc1OEf3L6e5Crf4ZW29KHGuYHFHQm5kFwlxTW0Bj4HogOTFXktLvgqBhlhfzaEjKENq9LRQNcUjRQ1+xrg7gMyqtYM2LanJdtuqGMUu44rUF9fmv7Ql7dTHFkSRXAFNTqP+76LdX9Xp82VXbKULcD5IBxTt6vBpVMNJgjCVTrgTdn3GQnDjebtZ7wsTBW7raSLxqO63e8qbZAHzulinCyFu1ZWNAWUvx+n+z0cwEBvO0u+iDqDtb9bxI26bLZoaUigsgIYXzMUMgBSWoLehH1h3Vt+YnzFeVbOwMs1eEc/cTPcsJItN+oMWPbH1AtEmVIkjpyLKgDti8m5Z+HSXGJipEDBrbD88XbQJ1ArijmZy2yPSKto9bLqp5BWNEtgJ3EAqpsqaR2B1og2uVfyxycxgW9vNbsLt9tKuE0z0jRdNhfZhNzvJqj/tERdVEUuRtX3awfSRaPQ5cvmy5P2mNk7GEPzr1HLRGEo7VgoHPVClfp7B/TZxnzXeL9Iai8rG+Ae3oxLGVZyr5uKibMaYssGTdaBytXYFFtb7oyFqpmutqkyYEE613e2E7g6Zj7PNmhcy2nD10K/bDHkUN8ccn/atVbWbml53ZRlK0soB4zPHBMItDtY6mAtslVd0j2azkwhuZC8si6TcyjF5ikNaWEnt5ooDy/z/Lrmjskb2W7zAVI64WBA0b1sEZ7rWw/Dknez3hkoOm+cWK64WWOobEzbaisTFDjOwnFBXBWefs8/uOud6UvrlFjjElsnVRvp+wKf2xnr8SG5a23xx9Lt6Bac4yDuZemchB0O0Unk6+mqeU6LrpVUfRXla3/fRk4qEFi149BNjC+cK6S5E8v6fDJwqQCBWwzXajR92dq2cjFTSzEDPXk4WRFZcMAxDVYWkOkFQwI/gF4mEvwqG6CbXp++tJBQB/w69DuR6RDAmDyv0xRVnZ1a2dfiirjF9dzi1hAqDH9bQSN1mYoEG+lYQVHDCKpJ70hYJYg7Vek73fdV5ImOcOfK3FkR0gSnOFSbU37JLdl5DK69H/o6ZAh9BnSN5etXIYlaGtfoSDT4/caKtILWRUD2wITTIPUaQgiuH1VwusB3AufV4mLI6jPYybOdaWAL+HmLomnq5vlxrHqDJ6xvRvkImh9BmH/10f9B2Ux/NWeAXrWUOcea++XU3zIqRqCjcX+tXHV3sRqBgsvYHeQitlxbzS9iHMHIrqB5ipuJPEXrUrkOYg7uYv1TWwyZh0JfoVAZQ+HPQ66sTHgzg4XRh27mQxmTMpW6RYKImnuzlS+ZupPkGbUax5/nBs4pxPIVujJf94w5W8e0Y8IT41OtMexxItDi2hd4B6gE/Ue8QMwbJ84OfBPRmQBvlYIZqVlvfV3DjYtQgWYpVORMAsm+SbLUaH4Pystxdt0tZY1H26zbhDFSEt+whXDIz3tD4zqs3Pm1JQKijnlocKr0cwNkU6ghFdLaIcQwKxrN54t6Ve939Evtux1PmzJsnlDitrfRz7Sq32A8zTBBXB8N/cetiLJ2sSe94IXc0oh+VaVdzq+ZFpRlFVZaIybLhzdMm16Z6c2Tj5sTVUXpRLdC4+QtZvruwaOZnH6b1lyplgoquXsimkbXbyGw/ZIpd8ERUMmE82unGVQX0L3zG/XS5pyn12sNbaphjZOvvcE0X5/4w6Bw3IX0ka+9TCQU1Y20tM/N9TsclCeY/HGY5L2waVqBy73c75x7q30XMUXus9gV/jBGuw5JHYes5oSEw7LQEBgGVMgm0L6GuCid45PvkdtOOfPbZc/i9fjNeskrTE4duSxzQLVz61AzqhdMiOna44hQ4WV0KxU0nyE6huaLtIYu+4WkN737thCqk8vTbivTNWxtej261F4utvheqCz4Sv/VOS/3vF8r7QKuMZ7HZ5zbgijbOpTr0i5wMq9bhbIzOGvWdJhSJhO9S0y7kzor8Tv0xj0OFkDTozgcNnKZsbJEm/4Z1INO+cGosfBap47746dQLwNpvRMwrSGRJPWEyTLncZ3nN9LXT4ZiP0zC03FVVtzSAVu3u0mz2+yLbw14PfCVqkMy9UA3a72p929cRc34vbJFqh7c0quJRH17KXQ59N3nGbhgCsz0flmdJTEdupmQ9dJKr2lF+cWuqcvicWzDESAeeJVLyHqrcGBCmJeUVdWW0M9/oWFoYALmVxd7hCIPnMfxjN7K5Yrds5GKbCGvM3iieMCuPT3FrMgRMtxRvU3jxRunBdnBz6fb9p6cDkVVDep0p2jTjD62eob0p3h73BVU2bKEFMWRVctwtYm+hr0ZjU+RV0iPU4JOOePt64dwYHvzjEY2NdodIoiaFU9TcnP3Ec4u931cxuPyw4O4PmmeSmxa0QI0f74RxdzGZUzdPUTwDBDEjkqNo1LgqCE4aw5JoRKvUpcX9MWVVgkiVb36/mIt8+1NRfQZg93cm0Hw/G0aPYCiMSYGwi1T4z/MsrVcmQ7F+vPBtNuzdRoy6a/9fEeEdnhZudDyej3ydyQf43inhST6XRwTH47TSzyxXM0btvjadPvdExYqi9vS59pNy5O5IM9iCLedo2dqCkMJGnkyTQ+k2OJvER2DjkmBlG6xe4c1XREJ0FzbYqmrS1pGrRtcYT8Df9bxybgrP6IFL17O2OvueI1xjjcDFkFleeQE34zAabnu4NTjcsB93C4QsB/IG0Kgtbld/etPiK/mJdFkjiRwUjrOaLCQGLo7Rb6qsprxvXGtputrtNAxQlstKY5W5fsTmZQULFGHaAcHJmpx4TO2juLfcV8iuC8V3Ds71i5Ms237Nm2Lhg0xhTQvom6tRJUy4KtbPq3D5jivRnKVNlTKdP+kyD7CeTd73TDCdzB9SDJ105/aQVOgEOyVajPwP4YPtYxQ3McOhBHf69UIrdu2axnIrLu1PNfmSvwZCdzvMA3LcaDTfFM9QvFGVATVOafG9i6gJtlhXPvk79eWIP1KfMNm8xfm0dOnathfAd36Ivc5qU0Q4+2XOhNCfE6cL9dUO/3avTt6Xsff5neMu3SLWszyYz5CW6sMoLEr82OlJs/sqwPyxnS7cO38cUt+q4HfiZnJ2pmQA40fan8geuAN/8u+/C96brcnvKY3C4XrvYx4QuOLsRy2lKs3tvbZFX9KjEE03T7Twpf77RIN7HXZetgi0GrZ05+Bw1acG1xEqBaJ6chrpfXuIXrGColEEPlhhfvdHu4n44arSNoGK+LVXuldNPv4Yc2gbwLh7T4pEou9CJ+WSbOwvVdxiyvilYT4ScvWAbtivd8Qh7v3sw694ovdKJGXW8gVLKtna7Jypk5IRmdQtuFVJ8etp6etsX5s7/lznZkz6fqgHyelL/saKYUDqve3DoF3vPcA71n33zLkX49QPhqHaj1DUldJLEEXzz7+7teC1e/G1JGrOepptWqKk0wVe+5oz7WYOXWnJYgKt3SHVrNJ2MJq0ursZb8oezLVbaVbHijQfgnhuYqoYarQX48blvn/uRPhc8gV/O4iGDY6UO1un9N/uvzrm8OmwKuWWcNVEH4eXZRu8xQ858eWpfyzfb4vl/nulPW6qLvdRcwtX0yDSsmXM9iSP3CntkWNR4QHPv9L1dfm9krNEekPyiI3fjDNs8B+cQKNpGHfHrgi356uiU3YSMcNfzQdToMPL4HEG03wTanINjN9OGFA9Z5fPacl1hr+EcLBumW0DS2IIkB6UhDZW3CLFo4bZ0jTVyPI6XTp4PfVDsQZGsvPCRMcKMyifTKizd4Y1YL1BUq9qXu5uO0Mb0K2o94tI7tTnIiEqRKfSSNGf64zGm1OdrhnNNY7ul223MT+Sbs90ssb6WnYDSpnCW6G6d017uTxiC1cV6BMxSilwHCpg/Zn/pbOZ1VU2/XAVyYUh3OT9hV7JzVedYjPSvAqCrZoRR65z4HQrLBatk5jt9UfBaap1OesN52hfs+nwgPmwTNG26eSrmwc03xzFmt+l7R5yP6ytSyDPtzcaZmgEkImDbxLvtsI98FDfjwlvDJXuZZU59rC/r17izevqsu/dox+vXcoGJgdaMk6DSGHzxY3GMd7+DTxoRDLYKlDxGb2kKwfucbx0gNOMl1ippuXVChHSpj2klhytVqPHSAG2rkJx9hH8NQIHL8rM7LI3Q8WhsSOCi0TsBLb2pNd+3tbuXE79RpXH9uhVxnvONN8d3Fi94LbGbn3A/1oaYHpekxRZMIQDz4FMp/z96DBlw7FSkotF4MZE6NnmhsPHMo4amhxTTe7Bthv9LRgJM5xMbh3yfQoU9O+RnOptjKhd8lTP987LGxmRtZ057sfkQ3R5Jd8XDx9mkvqZ+dQmfO5d31ejW/78J9mvkfdI0MfoDjexk1dZccwHN2IoyXTYxNTby0/n+f95tAhX3DM99/zfrftzdTA8zVvbniD9/p7f/8fUEsDBBQAAgAIAClM7UaRdQmITAAAAGsAAAAbAAAAdW5pdmVyc2FsL3VuaXZlcnNhbC5wbmcueG1ss7GvyM1RKEstKs7Mz7NVMtQzULK34+WyKShKLctMLVeoAIoBBSFASaHSVsnECMEtz0wpyQCqMDAxQAhmpGamZ5TYKplbIAT1gWYCAFBLAQIAABQAAgAIAIOT10aKJOKo+gIAALAIAAAUAAAAAAAAAAEAAAAAAAAAAAB1bml2ZXJzYWwvcGxheWVyLnhtbFBLAQIAABQAAgAIAClM7UaKVzElYjAAABFcAAAXAAAAAAAAAAAAAAAAACwDAAB1bml2ZXJzYWwvdW5pdmVyc2FsLnBuZ1BLAQIAABQAAgAIAClM7UaRdQmITAAAAGsAAAAbAAAAAAAAAAEAAAAAAMMzAAB1bml2ZXJzYWwvdW5pdmVyc2FsLnBuZy54bWxQSwUGAAAAAAMAAwDQAAAASDQAAAAA"/>
  <p:tag name="ISPRING_OUTPUT_FOLDER" val="C:\Users\johnmcmanus\Desktop"/>
  <p:tag name="ISPRING_PRESENTATION_TITLE" val="Chapter 02 (v1-3)"/>
</p:tagLst>
</file>

<file path=ppt/theme/theme1.xml><?xml version="1.0" encoding="utf-8"?>
<a:theme xmlns:a="http://schemas.openxmlformats.org/drawingml/2006/main" name="RMC Presentation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MC Presentation" id="{F133566A-6107-4ECA-B6E3-BC26A31F9F4B}" vid="{0E2C91F3-DABD-4653-8A6F-0A5A5848A1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22645</TotalTime>
  <Words>3354</Words>
  <Application>Microsoft Office PowerPoint</Application>
  <PresentationFormat>On-screen Show (4:3)</PresentationFormat>
  <Paragraphs>657</Paragraphs>
  <Slides>51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RMC Presentation</vt:lpstr>
      <vt:lpstr>Slide 1</vt:lpstr>
      <vt:lpstr>Introduction</vt:lpstr>
      <vt:lpstr>Number Literals in Python</vt:lpstr>
      <vt:lpstr>Variables</vt:lpstr>
      <vt:lpstr>Variables</vt:lpstr>
      <vt:lpstr>The Assignment Statement</vt:lpstr>
      <vt:lpstr>Data Types and Variables</vt:lpstr>
      <vt:lpstr>Find the Data Type</vt:lpstr>
      <vt:lpstr>Naming Variables</vt:lpstr>
      <vt:lpstr>Variable Names in Python</vt:lpstr>
      <vt:lpstr>Undefined Variables</vt:lpstr>
      <vt:lpstr>Constants</vt:lpstr>
      <vt:lpstr>Comments</vt:lpstr>
      <vt:lpstr>Commenting Code Example</vt:lpstr>
      <vt:lpstr>Arithmetic</vt:lpstr>
      <vt:lpstr>Basic Arithmetic Operations</vt:lpstr>
      <vt:lpstr>Precedence and Mixed Numeric Types</vt:lpstr>
      <vt:lpstr>Arithmetic Expressions</vt:lpstr>
      <vt:lpstr>Integer Division and Remainder Examples</vt:lpstr>
      <vt:lpstr>Binary Data</vt:lpstr>
      <vt:lpstr>Bitwise Operators</vt:lpstr>
      <vt:lpstr>Use of Bitwise Operators</vt:lpstr>
      <vt:lpstr>Calling Functions</vt:lpstr>
      <vt:lpstr>Common Built-in Math Functions</vt:lpstr>
      <vt:lpstr>Python Modules (Libraries)</vt:lpstr>
      <vt:lpstr>Using Functions from the Math Module</vt:lpstr>
      <vt:lpstr>Common Math Module Functions </vt:lpstr>
      <vt:lpstr>Data Type Conversion for Numbers</vt:lpstr>
      <vt:lpstr>Roundoff Errors</vt:lpstr>
      <vt:lpstr>Complex Numbers</vt:lpstr>
      <vt:lpstr>Problem Solving</vt:lpstr>
      <vt:lpstr>Steps in Problem Solving</vt:lpstr>
      <vt:lpstr>Strings</vt:lpstr>
      <vt:lpstr>Strings</vt:lpstr>
      <vt:lpstr>String Length</vt:lpstr>
      <vt:lpstr>String Concatenation with +</vt:lpstr>
      <vt:lpstr>String Repetition with *</vt:lpstr>
      <vt:lpstr>Converting Numbers to/from Strings</vt:lpstr>
      <vt:lpstr>Characters in a String</vt:lpstr>
      <vt:lpstr>Accessing a Character from a String</vt:lpstr>
      <vt:lpstr>String Operations</vt:lpstr>
      <vt:lpstr>Methods of an Object</vt:lpstr>
      <vt:lpstr>Common String Methods</vt:lpstr>
      <vt:lpstr>String Escape Sequences</vt:lpstr>
      <vt:lpstr>Input and Output</vt:lpstr>
      <vt:lpstr>Reading in Input</vt:lpstr>
      <vt:lpstr>Formatted Output</vt:lpstr>
      <vt:lpstr>Format Field</vt:lpstr>
      <vt:lpstr>Format with f-strings</vt:lpstr>
      <vt:lpstr>Formatted Output Examples</vt:lpstr>
      <vt:lpstr>Slide 51</vt:lpstr>
    </vt:vector>
  </TitlesOfParts>
  <Company>Randolph-Macon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02 (v1-3)</dc:title>
  <dc:creator>McManus, John</dc:creator>
  <cp:lastModifiedBy>Clare</cp:lastModifiedBy>
  <cp:revision>247</cp:revision>
  <cp:lastPrinted>2015-07-21T11:52:37Z</cp:lastPrinted>
  <dcterms:created xsi:type="dcterms:W3CDTF">2014-08-23T16:20:37Z</dcterms:created>
  <dcterms:modified xsi:type="dcterms:W3CDTF">2020-09-16T04:58:37Z</dcterms:modified>
</cp:coreProperties>
</file>