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0" r:id="rId3"/>
    <p:sldId id="261" r:id="rId4"/>
    <p:sldId id="262" r:id="rId5"/>
    <p:sldId id="263" r:id="rId6"/>
    <p:sldId id="301" r:id="rId7"/>
    <p:sldId id="302" r:id="rId8"/>
    <p:sldId id="265" r:id="rId9"/>
    <p:sldId id="266" r:id="rId10"/>
    <p:sldId id="267" r:id="rId11"/>
    <p:sldId id="268" r:id="rId12"/>
    <p:sldId id="358" r:id="rId13"/>
    <p:sldId id="361" r:id="rId14"/>
    <p:sldId id="269" r:id="rId15"/>
    <p:sldId id="359" r:id="rId16"/>
    <p:sldId id="360" r:id="rId17"/>
    <p:sldId id="270" r:id="rId18"/>
    <p:sldId id="271" r:id="rId19"/>
    <p:sldId id="278" r:id="rId20"/>
    <p:sldId id="362" r:id="rId21"/>
    <p:sldId id="284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4" r:id="rId30"/>
    <p:sldId id="325" r:id="rId31"/>
    <p:sldId id="326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5" r:id="rId41"/>
    <p:sldId id="347" r:id="rId42"/>
    <p:sldId id="348" r:id="rId43"/>
    <p:sldId id="349" r:id="rId44"/>
    <p:sldId id="350" r:id="rId45"/>
    <p:sldId id="351" r:id="rId46"/>
    <p:sldId id="353" r:id="rId47"/>
    <p:sldId id="354" r:id="rId48"/>
    <p:sldId id="355" r:id="rId49"/>
    <p:sldId id="356" r:id="rId50"/>
    <p:sldId id="357" r:id="rId51"/>
  </p:sldIdLst>
  <p:sldSz cx="9144000" cy="6858000" type="screen4x3"/>
  <p:notesSz cx="6858000" cy="92964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943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61" autoAdjust="0"/>
  </p:normalViewPr>
  <p:slideViewPr>
    <p:cSldViewPr snapToGrid="0">
      <p:cViewPr varScale="1">
        <p:scale>
          <a:sx n="88" d="100"/>
          <a:sy n="88" d="100"/>
        </p:scale>
        <p:origin x="-66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45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8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071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47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36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01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446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097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1287BC-00FD-4038-8BD7-94E5EB7D100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98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69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76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132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222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694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274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5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359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985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97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57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06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4165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98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305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876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15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101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170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885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787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526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495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819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3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else statement is not needed in the case, since it just actual</a:t>
            </a:r>
            <a:r>
              <a:rPr lang="en-US" baseline="0" dirty="0" smtClean="0"/>
              <a:t> floor = to the floor.</a:t>
            </a:r>
          </a:p>
          <a:p>
            <a:r>
              <a:rPr lang="en-US" baseline="0" dirty="0" smtClean="0"/>
              <a:t>This is essentially a no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5031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813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5095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445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2744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14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5016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939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alphanumeric</a:t>
            </a:r>
          </a:p>
          <a:p>
            <a:r>
              <a:rPr lang="en-US" dirty="0" smtClean="0"/>
              <a:t>Is alphabetic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264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4ABB1F-5115-4225-BF72-0B16C8ED4D3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942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09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19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03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43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106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3088D1-2CD1-49AD-9242-C73BE438907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8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43FA2CB9-F6DB-4D40-9E20-9AE7F02EF99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1" y="3416536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6330A02-1B16-4D47-9AEF-B5F47C5A990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D533-9E99-42DE-9A30-570FF88AF546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8791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2568269-E87D-4508-BC67-7856D3F58D4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E068956A-5E0A-497F-B7AF-0F9C3D7AF52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97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7FE91BD-51D5-4CBB-8458-9FBAFED19D5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374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0074D16-2B3F-4135-9F47-E922E54BD51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0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21F5FD6-D678-4C3E-AA05-A1547532939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3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B7EB-3C03-4F13-A678-3A6BE867E88E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132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319833B3-DF17-4D86-A256-6272CB972B7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669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75C3AD8-C33A-4DAB-BE23-D92D7276053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53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7315EC-6DA9-4DB1-829A-3C75F77AA1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3118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Decisions, Relational Operators, logical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66" y="3581851"/>
            <a:ext cx="7543800" cy="725767"/>
          </a:xfrm>
        </p:spPr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44050" y="286604"/>
            <a:ext cx="7543800" cy="71583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Conditional Expression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73240" y="1140488"/>
            <a:ext cx="7814611" cy="485837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There are 2 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shortcut” ways to write an if statement </a:t>
            </a:r>
            <a:r>
              <a:rPr lang="en-US" altLang="ja-JP" i="1" dirty="0" smtClean="0">
                <a:ea typeface="ＭＳ Ｐゴシック" panose="020B0600070205080204" pitchFamily="34" charset="-128"/>
              </a:rPr>
              <a:t>when the true block and the false block are one line of code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each.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ja-JP" dirty="0" smtClean="0">
                <a:ea typeface="ＭＳ Ｐゴシック" panose="020B0600070205080204" pitchFamily="34" charset="-128"/>
              </a:rPr>
              <a:t>When the if statement has no else clause, it is acceptable practice to write the if statement in one line code: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dirty="0" smtClean="0">
                <a:ea typeface="ＭＳ Ｐゴシック" panose="020B0600070205080204" pitchFamily="34" charset="-128"/>
              </a:rPr>
              <a:t>            	</a:t>
            </a:r>
            <a:r>
              <a:rPr lang="en-US" altLang="ja-JP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num &gt; 0 : print(num, “is positive”)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dirty="0" smtClean="0">
                <a:ea typeface="ＭＳ Ｐゴシック" panose="020B0600070205080204" pitchFamily="34" charset="-128"/>
              </a:rPr>
              <a:t>When the if statement has an else clause, we can also choose to write the if statement in one line of code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This is Python’s way of implementing the ternary operator in other languages.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6692" y="3954026"/>
            <a:ext cx="6305854" cy="1316335"/>
            <a:chOff x="940073" y="3145064"/>
            <a:chExt cx="7581900" cy="1778628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4929554" y="3145064"/>
              <a:ext cx="1447800" cy="769938"/>
              <a:chOff x="5105400" y="2504967"/>
              <a:chExt cx="1447800" cy="769385"/>
            </a:xfrm>
          </p:grpSpPr>
          <p:sp>
            <p:nvSpPr>
              <p:cNvPr id="8" name="Left Brace 7"/>
              <p:cNvSpPr/>
              <p:nvPr/>
            </p:nvSpPr>
            <p:spPr>
              <a:xfrm rot="5400000">
                <a:off x="5638937" y="2360089"/>
                <a:ext cx="380726" cy="1447800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22544" name="TextBox 10"/>
              <p:cNvSpPr txBox="1">
                <a:spLocks noChangeArrowheads="1"/>
              </p:cNvSpPr>
              <p:nvPr/>
            </p:nvSpPr>
            <p:spPr bwMode="auto">
              <a:xfrm>
                <a:off x="5194300" y="2504967"/>
                <a:ext cx="12700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35E0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35E01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cs typeface="Arial" panose="020B0604020202020204" pitchFamily="34" charset="0"/>
                  </a:rPr>
                  <a:t>Condition</a:t>
                </a:r>
              </a:p>
            </p:txBody>
          </p:sp>
        </p:grpSp>
        <p:grpSp>
          <p:nvGrpSpPr>
            <p:cNvPr id="22534" name="Group 10"/>
            <p:cNvGrpSpPr>
              <a:grpSpLocks/>
            </p:cNvGrpSpPr>
            <p:nvPr/>
          </p:nvGrpSpPr>
          <p:grpSpPr bwMode="auto">
            <a:xfrm>
              <a:off x="1100295" y="3173378"/>
              <a:ext cx="3305070" cy="736600"/>
              <a:chOff x="1066799" y="2538786"/>
              <a:chExt cx="3428999" cy="735568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2596614" y="1375170"/>
                <a:ext cx="369370" cy="3428999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22542" name="TextBox 11"/>
              <p:cNvSpPr txBox="1">
                <a:spLocks noChangeArrowheads="1"/>
              </p:cNvSpPr>
              <p:nvPr/>
            </p:nvSpPr>
            <p:spPr bwMode="auto">
              <a:xfrm>
                <a:off x="2002629" y="2538786"/>
                <a:ext cx="15573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35E0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35E01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cs typeface="Arial" panose="020B0604020202020204" pitchFamily="34" charset="0"/>
                  </a:rPr>
                  <a:t>True branch</a:t>
                </a:r>
              </a:p>
            </p:txBody>
          </p:sp>
        </p:grpSp>
        <p:grpSp>
          <p:nvGrpSpPr>
            <p:cNvPr id="22535" name="Group 3"/>
            <p:cNvGrpSpPr>
              <a:grpSpLocks/>
            </p:cNvGrpSpPr>
            <p:nvPr/>
          </p:nvGrpSpPr>
          <p:grpSpPr bwMode="auto">
            <a:xfrm>
              <a:off x="6636256" y="3158026"/>
              <a:ext cx="1666875" cy="762000"/>
              <a:chOff x="7086600" y="2286000"/>
              <a:chExt cx="1666875" cy="762000"/>
            </a:xfrm>
          </p:grpSpPr>
          <p:sp>
            <p:nvSpPr>
              <p:cNvPr id="10" name="Left Brace 9"/>
              <p:cNvSpPr/>
              <p:nvPr/>
            </p:nvSpPr>
            <p:spPr>
              <a:xfrm rot="5400000">
                <a:off x="7696200" y="2209800"/>
                <a:ext cx="381000" cy="1295400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22540" name="TextBox 12"/>
              <p:cNvSpPr txBox="1">
                <a:spLocks noChangeArrowheads="1"/>
              </p:cNvSpPr>
              <p:nvPr/>
            </p:nvSpPr>
            <p:spPr bwMode="auto">
              <a:xfrm>
                <a:off x="7086600" y="2286000"/>
                <a:ext cx="166687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35E01"/>
                  </a:buClr>
                  <a:buSzPct val="60000"/>
                  <a:buFont typeface="Wingdings" panose="05000000000000000000" pitchFamily="2" charset="2"/>
                  <a:buChar char="q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35E01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cs typeface="Arial" panose="020B0604020202020204" pitchFamily="34" charset="0"/>
                  </a:rPr>
                  <a:t>False branch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40073" y="3916400"/>
              <a:ext cx="7581900" cy="1007292"/>
              <a:chOff x="940073" y="3916400"/>
              <a:chExt cx="7581900" cy="1007292"/>
            </a:xfrm>
          </p:grpSpPr>
          <p:pic>
            <p:nvPicPr>
              <p:cNvPr id="22537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101" y="3916400"/>
                <a:ext cx="7269984" cy="573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8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917" b="25349"/>
              <a:stretch>
                <a:fillRect/>
              </a:stretch>
            </p:blipFill>
            <p:spPr bwMode="auto">
              <a:xfrm>
                <a:off x="940073" y="4577024"/>
                <a:ext cx="7581900" cy="346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C01C-D2D5-43A3-8701-FDA7CD7B165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50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9335" y="1977022"/>
            <a:ext cx="5658897" cy="359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>
                <a:ea typeface="ＭＳ Ｐゴシック" panose="020B0600070205080204" pitchFamily="34" charset="-128"/>
              </a:rPr>
              <a:t>Relational Operators</a:t>
            </a:r>
          </a:p>
        </p:txBody>
      </p:sp>
      <p:sp>
        <p:nvSpPr>
          <p:cNvPr id="2355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Every </a:t>
            </a:r>
            <a:r>
              <a:rPr lang="en-US" altLang="en-US" dirty="0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has a condition.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It usually involves comparing two values with an operator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04D-F6CA-4920-AB64-BBA3A31572F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58167" y="2215661"/>
            <a:ext cx="2246307" cy="306957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floor &gt;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floor &gt;=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floor &lt;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floor &lt;=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kern="0" dirty="0">
                <a:latin typeface="Consolas" pitchFamily="49" charset="0"/>
              </a:rPr>
              <a:t> floor == 13 : </a:t>
            </a:r>
            <a:r>
              <a:rPr lang="en-US" kern="0" dirty="0" smtClean="0">
                <a:latin typeface="Consolas" pitchFamily="49" charset="0"/>
              </a:rPr>
              <a:t>..</a:t>
            </a:r>
            <a:endParaRPr lang="en-US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Relational Operator Examples</a:t>
            </a:r>
          </a:p>
        </p:txBody>
      </p:sp>
      <p:pic>
        <p:nvPicPr>
          <p:cNvPr id="2867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90" r="167"/>
          <a:stretch/>
        </p:blipFill>
        <p:spPr>
          <a:xfrm>
            <a:off x="1088511" y="1155560"/>
            <a:ext cx="7059058" cy="511529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51D5-1FE8-46EB-A571-98F54896FEA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Operator Precedence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relational operators have lower precedence than arithmetic operators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Calculations are done before comparisons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Normally our calculations are on the 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right side of the relational or assignment operator.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12770" y="3586424"/>
            <a:ext cx="3840878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actualFloor = floor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384064" y="2869589"/>
            <a:ext cx="381000" cy="12712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3732213" y="294322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142916" y="4216958"/>
            <a:ext cx="3850926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rgbClr val="C00000"/>
                </a:solidFill>
                <a:latin typeface="Consolas" pitchFamily="49" charset="0"/>
              </a:rPr>
              <a:t>   if</a:t>
            </a:r>
            <a:r>
              <a:rPr lang="en-US" kern="0" dirty="0" smtClean="0">
                <a:latin typeface="Consolas" pitchFamily="49" charset="0"/>
              </a:rPr>
              <a:t> </a:t>
            </a:r>
            <a:r>
              <a:rPr lang="en-US" kern="0" dirty="0">
                <a:latin typeface="Consolas" pitchFamily="49" charset="0"/>
              </a:rPr>
              <a:t>floor &gt; height + 1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D6B-692A-4AC3-A923-336EB62EC99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Assignment vs. Equality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2342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Assignment: </a:t>
            </a:r>
            <a:r>
              <a:rPr lang="en-US" i="1" dirty="0" smtClean="0"/>
              <a:t>make</a:t>
            </a:r>
            <a:r>
              <a:rPr lang="en-US" dirty="0" smtClean="0"/>
              <a:t> something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65020" y="1638235"/>
            <a:ext cx="1905000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floor = 13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54855" y="2612138"/>
            <a:ext cx="2667681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floor ==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C1E1-4F63-4666-87BC-A47375EDCC7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8662" y="2234519"/>
            <a:ext cx="5020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Equality testing: </a:t>
            </a:r>
            <a:r>
              <a:rPr lang="en-US" sz="2000" i="1" dirty="0" smtClean="0"/>
              <a:t>check</a:t>
            </a:r>
            <a:r>
              <a:rPr lang="en-US" sz="2000" dirty="0" smtClean="0"/>
              <a:t> </a:t>
            </a:r>
            <a:r>
              <a:rPr lang="en-US" sz="2000" dirty="0"/>
              <a:t>if something is true.</a:t>
            </a:r>
          </a:p>
        </p:txBody>
      </p:sp>
    </p:spTree>
    <p:extLst>
      <p:ext uri="{BB962C8B-B14F-4D97-AF65-F5344CB8AC3E}">
        <p14:creationId xmlns:p14="http://schemas.microsoft.com/office/powerpoint/2010/main" xmlns="" val="30002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Comparing Floating Point Numbers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43623" y="1172348"/>
            <a:ext cx="7543801" cy="46140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Floating-point numbers have only a limited precision, and calculations can introduce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roundoff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errors.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must take these inevitable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roundoffs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into account when comparing floating point numbers.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For example, the following code multiplies the square root of 2 by itself.  Ideally, we expect to get the answer 2:</a:t>
            </a: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7E07-A4A1-4351-B9AC-6ED20A15B70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30925" y="3171928"/>
            <a:ext cx="6626886" cy="145031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r * r == 2.0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print("sqrt(2.0) squared is 2.0")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print("sqrt(2.0) squared is not 2.0 but", r * r)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79715" y="4813124"/>
            <a:ext cx="7315200" cy="7620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Output: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sqrt(2.0) squared is not 2.0 but 2.0000000000000004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Use of EPSILON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22959" y="1167539"/>
            <a:ext cx="7543801" cy="2369481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As seen from the example on the previous slide, when comparing 2 floating point numbers for equality, we cannot expect exact values.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Instead, we use a very small value to compare the difference and determine if floating-point values are ‘</a:t>
            </a:r>
            <a:r>
              <a:rPr lang="en-US" altLang="ja-JP" i="1" dirty="0" smtClean="0">
                <a:ea typeface="ＭＳ Ｐゴシック" panose="020B0600070205080204" pitchFamily="34" charset="-128"/>
              </a:rPr>
              <a:t>close enough.’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magnitude of their difference should be less than some threshold.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Mathematically, we would write that x and y are close enough if:</a:t>
            </a:r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0661" y="3566830"/>
            <a:ext cx="1584580" cy="5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28661" y="4290646"/>
            <a:ext cx="6779875" cy="120621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EPSILON = 1E-14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pt-BR" dirty="0">
                <a:latin typeface="Consolas" pitchFamily="49" charset="0"/>
                <a:cs typeface="Consolas" pitchFamily="49" charset="0"/>
              </a:rPr>
              <a:t>if abs(r * r - 2.0) &lt; EPSILON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print("sqrt(2.0) squared is approximately 2.0")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11B-B10E-4B54-8A32-16C571865D8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759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Checking if two strings are equal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36469" y="1652116"/>
            <a:ext cx="5548103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name1 ==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print("The strings are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52954" y="3243943"/>
            <a:ext cx="5586883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name1 !=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print("The strings are not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239-D4F2-4DBD-A90F-FF40D7E783C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2879960"/>
            <a:ext cx="7543801" cy="4975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Checking if two strings are not equal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Checking for String Equality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17975" y="1255007"/>
            <a:ext cx="7748786" cy="470366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two strings to be equal, they must be of the same length and contain the same sequence of characters: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any character is different, the two strings will not be equal: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6630" name="Picture 2" descr="U:\PC\publisher\2013 wiley slides\Ch 1-4\Chapter  3\Media\Illustrations\py_03_un04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317" y="1934308"/>
            <a:ext cx="5421086" cy="116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A773-E496-46B3-BF4E-F9307E597D6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2" descr="U:\PC\publisher\2013 wiley slides\Ch 1-4\Chapter  3\Media\Illustrations\py_03_un05_300d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175" y="3949839"/>
            <a:ext cx="8359775" cy="16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Lexicographical Order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 When we compare strings with relational operators for inequality such as</a:t>
            </a:r>
            <a:r>
              <a:rPr lang="en-US" altLang="ja-JP" dirty="0" smtClean="0">
                <a:ea typeface="ＭＳ Ｐゴシック" pitchFamily="34" charset="-128"/>
              </a:rPr>
              <a:t>:         </a:t>
            </a:r>
            <a:r>
              <a:rPr lang="en-US" altLang="ja-JP" sz="2000" dirty="0" smtClean="0">
                <a:ea typeface="ＭＳ Ｐゴシック" pitchFamily="34" charset="-128"/>
              </a:rPr>
              <a:t>string1 &lt; string2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    we are comparing strings in ‘</a:t>
            </a:r>
            <a:r>
              <a:rPr lang="en-US" altLang="ja-JP" dirty="0" smtClean="0">
                <a:ea typeface="ＭＳ Ｐゴシック" pitchFamily="34" charset="-128"/>
              </a:rPr>
              <a:t>dictionary’ like order, or more precisely in ASCII order.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2">
              <a:spcBef>
                <a:spcPts val="400"/>
              </a:spcBef>
              <a:buFontTx/>
              <a:buNone/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ASCII order: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 All UPPERCASE letters come before lowercase</a:t>
            </a:r>
          </a:p>
          <a:p>
            <a:pPr lvl="1">
              <a:spcBef>
                <a:spcPts val="400"/>
              </a:spcBef>
              <a:defRPr/>
            </a:pPr>
            <a:r>
              <a:rPr lang="en-US" altLang="ja-JP" sz="2000" dirty="0" smtClean="0">
                <a:ea typeface="ＭＳ Ｐゴシック" pitchFamily="34" charset="-128"/>
              </a:rPr>
              <a:t>‘space’ comes before all other printable characters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Digits (0-9) come before all letters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See Appendix A for the </a:t>
            </a:r>
            <a:r>
              <a:rPr lang="en-US" sz="2000" dirty="0" smtClean="0"/>
              <a:t>Basic </a:t>
            </a:r>
            <a:r>
              <a:rPr lang="en-US" sz="2000" dirty="0"/>
              <a:t>Latin (ASCII) Subset of </a:t>
            </a:r>
            <a:r>
              <a:rPr lang="en-US" sz="2000" dirty="0" smtClean="0"/>
              <a:t>Unicode</a:t>
            </a: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30-ADDE-43D9-ABA1-C26B4639817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71219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computer program often needs to make decisions based on input, or circumstances.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For example, buildings and elevators often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skip the 13</a:t>
            </a:r>
            <a:r>
              <a:rPr lang="en-US" altLang="ja-JP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floor.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14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 is really the 13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So every floor above 12 is really (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floor – 1)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If floor &gt; 12, actual floor = floor - 1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two keywords of the if statement are:</a:t>
            </a:r>
          </a:p>
          <a:p>
            <a:pPr lvl="1"/>
            <a:r>
              <a:rPr lang="en-US" altLang="en-US" sz="20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</a:p>
          <a:p>
            <a:pPr lvl="1"/>
            <a:r>
              <a:rPr lang="en-US" altLang="en-US" sz="20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3175888" y="4351982"/>
            <a:ext cx="47244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The 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1800" dirty="0">
                <a:cs typeface="Arial" panose="020B0604020202020204" pitchFamily="34" charset="0"/>
              </a:rPr>
              <a:t> statement allows a program to carry out different actions depending on the nature of the data to be processed.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F27-E27A-4C5E-B84D-33B2DCE604D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Comparing for Equality: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==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vs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57"/>
            <a:ext cx="7543801" cy="51347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There are 2 ways to compare for equality between 2 variables:</a:t>
            </a:r>
          </a:p>
          <a:p>
            <a:pPr marL="5715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000" dirty="0" smtClean="0"/>
              <a:t>Using == to check whether the 2 variables have the same value</a:t>
            </a:r>
          </a:p>
          <a:p>
            <a:pPr marL="5715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000" dirty="0" smtClean="0"/>
              <a:t>Using </a:t>
            </a:r>
            <a:r>
              <a:rPr lang="en-US" sz="2000" b="1" dirty="0" smtClean="0"/>
              <a:t>is</a:t>
            </a:r>
            <a:r>
              <a:rPr lang="en-US" sz="2000" dirty="0" smtClean="0"/>
              <a:t> to test whether the 2 variable names are references to the same memory location (same object)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Example:</a:t>
            </a:r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endParaRPr lang="en-US" dirty="0" smtClean="0"/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 smtClean="0"/>
              <a:t>In general, use == to compare for equality because the majority of the time we want to compare data values </a:t>
            </a:r>
            <a:br>
              <a:rPr lang="en-US" dirty="0" smtClean="0"/>
            </a:br>
            <a:r>
              <a:rPr lang="en-US" dirty="0" smtClean="0"/>
              <a:t>We use </a:t>
            </a:r>
            <a:r>
              <a:rPr lang="en-US" b="1" dirty="0" smtClean="0"/>
              <a:t>is</a:t>
            </a:r>
            <a:r>
              <a:rPr lang="en-US" dirty="0" smtClean="0"/>
              <a:t> to check when a variable has no data value:   if var1 is None</a:t>
            </a:r>
          </a:p>
          <a:p>
            <a:pPr marL="342900" indent="-342900">
              <a:spcBef>
                <a:spcPts val="0"/>
              </a:spcBef>
              <a:buNone/>
              <a:defRPr/>
            </a:pPr>
            <a:r>
              <a:rPr lang="en-US" dirty="0" smtClean="0"/>
              <a:t>	A variable with a value None means it contains no data.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50536" y="2763297"/>
            <a:ext cx="7214716" cy="181372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latin typeface="Consolas" pitchFamily="49" charset="0"/>
              </a:rPr>
              <a:t>var1 = 1000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latin typeface="Consolas" pitchFamily="49" charset="0"/>
              </a:rPr>
              <a:t>var2 = 1000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latin typeface="Consolas" pitchFamily="49" charset="0"/>
              </a:rPr>
              <a:t>var1 == var2	# returns True, both var1’s and var2’s </a:t>
            </a:r>
            <a:br>
              <a:rPr lang="en-US" kern="0" dirty="0" smtClean="0">
                <a:latin typeface="Consolas" pitchFamily="49" charset="0"/>
              </a:rPr>
            </a:br>
            <a:r>
              <a:rPr lang="en-US" kern="0" dirty="0" smtClean="0">
                <a:latin typeface="Consolas" pitchFamily="49" charset="0"/>
              </a:rPr>
              <a:t>            # values are 1000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latin typeface="Consolas" pitchFamily="49" charset="0"/>
              </a:rPr>
              <a:t>var1 is var2	# returns False, var1 references a </a:t>
            </a:r>
            <a:br>
              <a:rPr lang="en-US" kern="0" dirty="0" smtClean="0">
                <a:latin typeface="Consolas" pitchFamily="49" charset="0"/>
              </a:rPr>
            </a:br>
            <a:r>
              <a:rPr lang="en-US" kern="0" dirty="0" smtClean="0">
                <a:latin typeface="Consolas" pitchFamily="49" charset="0"/>
              </a:rPr>
              <a:t>            # different memory location than var2</a:t>
            </a: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239-D4F2-4DBD-A90F-FF40D7E783C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Nested Branches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24887" y="1255006"/>
            <a:ext cx="7841314" cy="485331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can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nest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inside either true or false branch of another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Simple example:  Ordering drinks</a:t>
            </a:r>
          </a:p>
          <a:p>
            <a:pPr lvl="2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Ask the customer for their drink order</a:t>
            </a:r>
          </a:p>
          <a:p>
            <a:pPr lvl="2">
              <a:buNone/>
            </a:pPr>
            <a:r>
              <a:rPr lang="en-US" altLang="en-US" sz="1800" dirty="0" smtClean="0">
                <a:solidFill>
                  <a:srgbClr val="1943C9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</a:t>
            </a: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customer orders wine</a:t>
            </a:r>
          </a:p>
          <a:p>
            <a:pPr lvl="3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Ask customer for ID</a:t>
            </a:r>
          </a:p>
          <a:p>
            <a:pPr lvl="3">
              <a:buNone/>
            </a:pPr>
            <a:r>
              <a:rPr lang="en-US" altLang="en-US" sz="1800" dirty="0" smtClean="0">
                <a:solidFill>
                  <a:srgbClr val="1943C9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if</a:t>
            </a: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customer’</a:t>
            </a:r>
            <a:r>
              <a:rPr lang="en-US" altLang="ja-JP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 age is 21 or over</a:t>
            </a:r>
          </a:p>
          <a:p>
            <a:pPr lvl="4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Serve wine</a:t>
            </a:r>
          </a:p>
          <a:p>
            <a:pPr lvl="3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else</a:t>
            </a:r>
          </a:p>
          <a:p>
            <a:pPr lvl="4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Politely explain the law to the customer</a:t>
            </a:r>
          </a:p>
          <a:p>
            <a:pPr lvl="2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else</a:t>
            </a:r>
          </a:p>
          <a:p>
            <a:pPr lvl="3"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Serve customers a non-alcoholic drink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3A2F-613C-4D74-A2B3-E95D66EB048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6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Alternatives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1BC9-B5A0-42BA-ABCE-BA03D5D70EE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Multiple Alternatives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>
          <a:xfrm>
            <a:off x="822959" y="1183037"/>
            <a:ext cx="7543801" cy="468605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if we have more than two branches?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Count the branches for the following earthquake effect example: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8 (or greater)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7 to 7.99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6 to 6.99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4.5 to 5.99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Less than 4.5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494242" y="3822419"/>
            <a:ext cx="3806639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When using multiple </a:t>
            </a:r>
            <a:r>
              <a:rPr lang="en-US" altLang="en-US" sz="2000" dirty="0">
                <a:solidFill>
                  <a:srgbClr val="1943C9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statements, test 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the general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conditions after 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the more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specific conditions.</a:t>
            </a:r>
          </a:p>
        </p:txBody>
      </p:sp>
      <p:pic>
        <p:nvPicPr>
          <p:cNvPr id="1331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0373" y="2100412"/>
            <a:ext cx="4314120" cy="30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66-1562-42E1-A15F-4AA5363470E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1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Multiway Branching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45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66"/>
          <p:cNvSpPr txBox="1">
            <a:spLocks noChangeArrowheads="1"/>
          </p:cNvSpPr>
          <p:nvPr/>
        </p:nvSpPr>
        <p:spPr bwMode="auto">
          <a:xfrm>
            <a:off x="3384549" y="241867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0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7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63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0894-05EC-46C4-8A3D-12EFD970936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81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for:  else if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 soon as one of the test conditions evaluates to True: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corresponding True block is executed</a:t>
            </a:r>
          </a:p>
          <a:p>
            <a:pPr lvl="1"/>
            <a:r>
              <a:rPr lang="en-US" sz="2000" dirty="0" smtClean="0"/>
              <a:t>No other tests will be attempted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none of the test conditions succeed, then the final else clause is executed.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CCF6-9A96-413E-A9D0-16E84B809CC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3600" dirty="0" err="1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Multiway Branching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62-DDBD-492F-8EF4-FC7B20F31D1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40700" y="1137677"/>
            <a:ext cx="7755181" cy="295702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richter &gt;= 8.0 :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Handle the ‘</a:t>
            </a:r>
            <a:r>
              <a:rPr lang="en-US" altLang="ja-JP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special cases’ first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print("Most structures fall")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richter &gt;= 7.0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print("Many buildings destroyed")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richter &gt;= 6.0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print("Many buildings damaged, some collapse")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richter &gt;= 4.5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print("Damage to poorly constructed buildings")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800" dirty="0" smtClean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lse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so that the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ja-JP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general case’ can be handled last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print("No destruction of buildings")</a:t>
            </a:r>
          </a:p>
        </p:txBody>
      </p:sp>
    </p:spTree>
    <p:extLst>
      <p:ext uri="{BB962C8B-B14F-4D97-AF65-F5344CB8AC3E}">
        <p14:creationId xmlns:p14="http://schemas.microsoft.com/office/powerpoint/2010/main" xmlns="" val="6897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is Wrong With This Code?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71117" y="1476375"/>
            <a:ext cx="6742444" cy="241736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dirty="0">
                <a:latin typeface="Consolas" pitchFamily="49" charset="0"/>
              </a:rPr>
              <a:t> richter &gt;= 8.0 : 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   print("Most structures fall")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richter &gt;= 7.0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   print("Many buildings destroyed")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richter &gt;= 6.0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   print("Many buildings damaged, some collapse")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1943C9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richter &gt;= 4.5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   print("Damage to poorly constructed buildings")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2617-F9BA-4D2C-AEBA-9E822E14F3F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0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Flowcharts to Develop </a:t>
            </a:r>
            <a:r>
              <a:rPr lang="en-US" smtClean="0"/>
              <a:t>and Refine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877C-0DAE-4A6F-85C4-998360C96C1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1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885" y="2438401"/>
            <a:ext cx="7762875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Problem Solving: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2706"/>
            <a:ext cx="7543801" cy="174399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have seen a few basic flowcharts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A flowchart shows the structure of decisions and tasks to solve a problem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Basic flowchart elements: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5729530" y="4485782"/>
            <a:ext cx="2923691" cy="10160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Each branch of a decision can contain tasks and further 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decisions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87D1-5EDE-4503-B978-FE20B9744BB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470" y="4121973"/>
            <a:ext cx="4572000" cy="102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them with arrows</a:t>
            </a:r>
          </a:p>
          <a:p>
            <a:pPr marL="685800" lvl="2" indent="-2286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never point 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another branch!</a:t>
            </a:r>
          </a:p>
        </p:txBody>
      </p:sp>
    </p:spTree>
    <p:extLst>
      <p:ext uri="{BB962C8B-B14F-4D97-AF65-F5344CB8AC3E}">
        <p14:creationId xmlns:p14="http://schemas.microsoft.com/office/powerpoint/2010/main" xmlns="" val="42654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the </a:t>
            </a:r>
            <a:r>
              <a:rPr lang="en-US" altLang="en-US" sz="36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One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the two branches is executed once.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True (</a:t>
            </a:r>
            <a:r>
              <a:rPr lang="en-US" altLang="en-US" sz="20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 	or 	False (</a:t>
            </a:r>
            <a:r>
              <a:rPr lang="en-US" altLang="en-US" sz="2000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</a:t>
            </a: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708" y="2105129"/>
            <a:ext cx="4843306" cy="36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38" r="4355"/>
          <a:stretch>
            <a:fillRect/>
          </a:stretch>
        </p:blipFill>
        <p:spPr bwMode="auto">
          <a:xfrm>
            <a:off x="5410844" y="2975675"/>
            <a:ext cx="3094107" cy="166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4C95-7394-4CD5-A8FA-22E94FCD525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67539"/>
            <a:ext cx="7543801" cy="4701555"/>
          </a:xfrm>
        </p:spPr>
        <p:txBody>
          <a:bodyPr>
            <a:normAutofit/>
          </a:bodyPr>
          <a:lstStyle/>
          <a:p>
            <a:r>
              <a:rPr lang="en-US" dirty="0" smtClean="0"/>
              <a:t>Flowcharts are an excellent tool to help us visualize the flow of the algorithm.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Building the flowchart:</a:t>
            </a:r>
          </a:p>
          <a:p>
            <a:pPr lvl="1"/>
            <a:r>
              <a:rPr lang="en-US" sz="2000" dirty="0" smtClean="0"/>
              <a:t>Link the tasks and input / output boxes in the sequence they need to be executed.</a:t>
            </a:r>
          </a:p>
          <a:p>
            <a:pPr lvl="1"/>
            <a:r>
              <a:rPr lang="en-US" sz="2000" dirty="0" smtClean="0"/>
              <a:t>When the code needs to make a decision, use the diamond (a conditional statement) with two outcomes.</a:t>
            </a:r>
          </a:p>
          <a:p>
            <a:pPr lvl="1"/>
            <a:r>
              <a:rPr lang="en-US" sz="2000" dirty="0" smtClean="0"/>
              <a:t>Never point an arrow  inside another branch.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2551-857D-474F-939E-3D0A55A8FB8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2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438275"/>
            <a:ext cx="3237288" cy="4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Conditional Flowcharts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95352" y="1183378"/>
            <a:ext cx="1781812" cy="432940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Two Outcomes</a:t>
            </a:r>
          </a:p>
        </p:txBody>
      </p:sp>
      <p:sp>
        <p:nvSpPr>
          <p:cNvPr id="18439" name="Content Placeholder 2"/>
          <p:cNvSpPr txBox="1">
            <a:spLocks/>
          </p:cNvSpPr>
          <p:nvPr/>
        </p:nvSpPr>
        <p:spPr bwMode="auto">
          <a:xfrm>
            <a:off x="5257799" y="1183378"/>
            <a:ext cx="232981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buNone/>
            </a:pPr>
            <a:r>
              <a:rPr lang="en-US" altLang="en-US" sz="2000" dirty="0">
                <a:latin typeface="+mn-lt"/>
              </a:rPr>
              <a:t> Multiple Outcomes</a:t>
            </a: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939" y="1438275"/>
            <a:ext cx="36004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F1CC-EA60-4E19-995F-277DA749F0D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Boolean Variables and Operators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B10-EFE7-4547-9896-D07DAB28D91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4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Variables and Operators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buNone/>
              <a:defRPr/>
            </a:pPr>
            <a:r>
              <a:rPr lang="en-US" dirty="0" smtClean="0"/>
              <a:t>Boolean Variables</a:t>
            </a:r>
          </a:p>
          <a:p>
            <a:pPr>
              <a:defRPr/>
            </a:pPr>
            <a:r>
              <a:rPr lang="en-US" dirty="0" smtClean="0"/>
              <a:t>A Boolean variable is often called a flag because it can be either set 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) or not set (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Boolean values are either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rue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alse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The data type for True or False is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defRPr/>
            </a:pPr>
            <a:endParaRPr lang="en-US" dirty="0" smtClean="0"/>
          </a:p>
          <a:p>
            <a:pPr>
              <a:spcBef>
                <a:spcPts val="400"/>
              </a:spcBef>
              <a:buNone/>
              <a:defRPr/>
            </a:pPr>
            <a:r>
              <a:rPr lang="en-US" dirty="0" smtClean="0"/>
              <a:t>Boolean Operators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There are 3 Boolean Operators: 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</a:p>
          <a:p>
            <a:pPr>
              <a:spcBef>
                <a:spcPts val="40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 </a:t>
            </a:r>
            <a:r>
              <a:rPr lang="en-US" dirty="0" smtClean="0"/>
              <a:t>are used to combine multiple conditions</a:t>
            </a:r>
          </a:p>
          <a:p>
            <a:pPr>
              <a:spcBef>
                <a:spcPts val="40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is </a:t>
            </a:r>
            <a:r>
              <a:rPr lang="en-US" dirty="0" smtClean="0"/>
              <a:t>used to reverse the </a:t>
            </a:r>
            <a:r>
              <a:rPr lang="en-US" dirty="0" err="1" smtClean="0"/>
              <a:t>boolean</a:t>
            </a:r>
            <a:r>
              <a:rPr lang="en-US" dirty="0" smtClean="0"/>
              <a:t> value of an expression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FED-F234-487F-96F5-F77BC293C41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39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22959" y="1141708"/>
            <a:ext cx="7543801" cy="4727386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Combining two conditions is often used in range checking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Is a value between two other values?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Both sides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must be true for the result to be true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It is also possible to write: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62823" y="2302528"/>
            <a:ext cx="4120449" cy="81498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temp &gt; 0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print("Liquid")</a:t>
            </a:r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2545" y="2281483"/>
            <a:ext cx="3012888" cy="234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C723-2457-4D93-AD4A-40D9A17EF88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69238" y="3683013"/>
            <a:ext cx="4120449" cy="81498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</a:t>
            </a:r>
            <a:r>
              <a:rPr lang="en-US" kern="0" dirty="0" smtClean="0">
                <a:latin typeface="Consolas" pitchFamily="49" charset="0"/>
              </a:rPr>
              <a:t>0 &lt; </a:t>
            </a:r>
            <a:r>
              <a:rPr lang="en-US" kern="0" dirty="0">
                <a:latin typeface="Consolas" pitchFamily="49" charset="0"/>
              </a:rPr>
              <a:t>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print("Liquid")</a:t>
            </a:r>
          </a:p>
        </p:txBody>
      </p:sp>
    </p:spTree>
    <p:extLst>
      <p:ext uri="{BB962C8B-B14F-4D97-AF65-F5344CB8AC3E}">
        <p14:creationId xmlns:p14="http://schemas.microsoft.com/office/powerpoint/2010/main" xmlns="" val="4221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959" y="1208868"/>
            <a:ext cx="7543801" cy="466022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if only one of two conditions need to be true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 a compound conditional with an </a:t>
            </a:r>
            <a:r>
              <a:rPr lang="en-US" alt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either condition is true, 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he result is true.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22972" y="1880649"/>
            <a:ext cx="4100733" cy="83734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temp &lt;= 0 or temp &gt;= 100 :</a:t>
            </a:r>
          </a:p>
          <a:p>
            <a:pPr>
              <a:defRPr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("Not liquid")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3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9512" y="3488764"/>
            <a:ext cx="3078996" cy="223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8D02-4598-4E51-894E-968116CA07E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7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188203"/>
            <a:ext cx="7543801" cy="468089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invert the logic of a boolean variable or expression, precede it with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Instead of using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we can often simplify the code by reversing the logic of the condition: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68378" y="1885297"/>
            <a:ext cx="4581493" cy="68742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if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</a:rPr>
              <a:t>not </a:t>
            </a:r>
            <a:r>
              <a:rPr lang="en-US" sz="1800" dirty="0" smtClean="0">
                <a:latin typeface="Consolas" pitchFamily="49" charset="0"/>
              </a:rPr>
              <a:t>attending </a:t>
            </a:r>
            <a:r>
              <a:rPr lang="en-US" sz="1800" dirty="0" smtClean="0">
                <a:solidFill>
                  <a:srgbClr val="333333"/>
                </a:solidFill>
                <a:latin typeface="Consolas" pitchFamily="49" charset="0"/>
              </a:rPr>
              <a:t>or</a:t>
            </a:r>
            <a:r>
              <a:rPr lang="en-US" sz="1800" dirty="0" smtClean="0">
                <a:latin typeface="Consolas" pitchFamily="49" charset="0"/>
              </a:rPr>
              <a:t> grade &lt; 60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   print(</a:t>
            </a:r>
            <a:r>
              <a:rPr lang="en-US" altLang="ja-JP" sz="1800" dirty="0" smtClean="0">
                <a:latin typeface="Consolas" pitchFamily="49" charset="0"/>
              </a:rPr>
              <a:t>"Drop?")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78852" y="2760368"/>
            <a:ext cx="4586517" cy="6337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if attending </a:t>
            </a:r>
            <a:r>
              <a:rPr lang="en-US" sz="1800" dirty="0" smtClean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</a:rPr>
              <a:t>not</a:t>
            </a:r>
            <a:r>
              <a:rPr lang="en-US" sz="1800" dirty="0" smtClean="0">
                <a:latin typeface="Consolas" pitchFamily="49" charset="0"/>
              </a:rPr>
              <a:t>(grade &lt; 60)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   print(</a:t>
            </a:r>
            <a:r>
              <a:rPr lang="en-US" altLang="ja-JP" sz="1800" dirty="0" smtClean="0">
                <a:latin typeface="Consolas" pitchFamily="49" charset="0"/>
              </a:rPr>
              <a:t>"Stay")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347099" y="4322816"/>
            <a:ext cx="4824215" cy="69346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attending 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kern="0" dirty="0">
                <a:latin typeface="Consolas" pitchFamily="49" charset="0"/>
              </a:rPr>
              <a:t> grade &gt;= 60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</a:rPr>
              <a:t>   print(</a:t>
            </a:r>
            <a:r>
              <a:rPr lang="en-US" altLang="ja-JP" dirty="0">
                <a:latin typeface="Consolas" pitchFamily="49" charset="0"/>
              </a:rPr>
              <a:t>"Stay")</a:t>
            </a:r>
            <a:r>
              <a:rPr lang="en-US" kern="0" dirty="0">
                <a:latin typeface="Consolas" pitchFamily="49" charset="0"/>
              </a:rPr>
              <a:t> </a:t>
            </a:r>
          </a:p>
        </p:txBody>
      </p:sp>
      <p:pic>
        <p:nvPicPr>
          <p:cNvPr id="2765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1634" y="1849564"/>
            <a:ext cx="2041803" cy="149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2F9-06DF-46A4-9C73-5FD5636A3C6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inequality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slightly different operator is used for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checking for inequality rather than negation.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inequality: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password that the user entered is not equal to the password on file.</a:t>
            </a:r>
          </a:p>
          <a:p>
            <a:pPr lvl="1">
              <a:buNone/>
            </a:pP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userPassword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!=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filePassword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0C1F-607C-4898-8F09-CBCA58AAD2C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728" y="1156076"/>
            <a:ext cx="4267981" cy="456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Flowchart for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</a:t>
            </a:r>
          </a:p>
        </p:txBody>
      </p:sp>
      <p:sp>
        <p:nvSpPr>
          <p:cNvPr id="2970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473964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is often called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Used to validate that the input is between two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79787" y="3515879"/>
            <a:ext cx="4120516" cy="78223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temp &gt; 0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kern="0" dirty="0">
                <a:latin typeface="Consolas" pitchFamily="49" charset="0"/>
              </a:rPr>
              <a:t> temp &lt; 100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print("Liquid")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956-31E1-4631-997B-EB1ABB66032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9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3583" y="1854671"/>
            <a:ext cx="4357129" cy="425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Flowchart for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</a:t>
            </a:r>
          </a:p>
        </p:txBody>
      </p:sp>
      <p:sp>
        <p:nvSpPr>
          <p:cNvPr id="30727" name="Content Placeholder 2"/>
          <p:cNvSpPr>
            <a:spLocks noGrp="1"/>
          </p:cNvSpPr>
          <p:nvPr>
            <p:ph idx="1"/>
          </p:nvPr>
        </p:nvSpPr>
        <p:spPr>
          <a:xfrm>
            <a:off x="594651" y="1255006"/>
            <a:ext cx="7772110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Another form of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Checks if value is outside a range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8210" y="3298446"/>
            <a:ext cx="4043940" cy="72594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if temp &lt;= 0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1800" dirty="0" smtClean="0">
                <a:latin typeface="Consolas" pitchFamily="49" charset="0"/>
              </a:rPr>
              <a:t> temp &gt;= 100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   print(</a:t>
            </a:r>
            <a:r>
              <a:rPr lang="en-US" altLang="ja-JP" sz="1800" dirty="0" smtClean="0">
                <a:latin typeface="Consolas" pitchFamily="49" charset="0"/>
              </a:rPr>
              <a:t>"Not Liquid")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B770-5704-42FA-81D4-EDC9B288AAF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2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with Only a True Branch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may not need a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False (</a:t>
            </a:r>
            <a:r>
              <a:rPr lang="en-US" altLang="ja-JP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) branch.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639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08" r="1927"/>
          <a:stretch>
            <a:fillRect/>
          </a:stretch>
        </p:blipFill>
        <p:spPr bwMode="auto">
          <a:xfrm>
            <a:off x="1119051" y="1823775"/>
            <a:ext cx="4714225" cy="344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8513" y="3270059"/>
            <a:ext cx="3796037" cy="113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EBB-E298-4F0F-A8E5-694F3BFD91B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Operator Examples</a:t>
            </a:r>
          </a:p>
        </p:txBody>
      </p:sp>
      <p:pic>
        <p:nvPicPr>
          <p:cNvPr id="31749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1235" y="1281166"/>
            <a:ext cx="8582418" cy="40698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7E0-5161-4AE9-B800-8C7DF49B82C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0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99435" y="2007563"/>
            <a:ext cx="4862640" cy="3415784"/>
            <a:chOff x="1911348" y="2772145"/>
            <a:chExt cx="5323760" cy="3415784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348" y="2772145"/>
              <a:ext cx="4512096" cy="341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6244508" y="4184489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 are evaluated from left to right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the left half of an </a:t>
            </a:r>
            <a:r>
              <a:rPr lang="en-US" altLang="en-US" sz="20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condition is false, there is no need to evaluate the right half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67610" y="2511913"/>
            <a:ext cx="4171950" cy="828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temp &gt; 0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print("Liquid")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3655-6A77-4479-B88E-9CB84D536AC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7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the left half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true, there is no need to evaluate the right half.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88654" y="1712539"/>
            <a:ext cx="430557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if temp &lt;= 0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1800" dirty="0" smtClean="0">
                <a:latin typeface="Consolas" pitchFamily="49" charset="0"/>
              </a:rPr>
              <a:t> temp &gt;= 100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 smtClean="0">
                <a:latin typeface="Consolas" pitchFamily="49" charset="0"/>
              </a:rPr>
              <a:t>   print(</a:t>
            </a:r>
            <a:r>
              <a:rPr lang="en-US" altLang="ja-JP" sz="1800" dirty="0" smtClean="0">
                <a:latin typeface="Consolas" pitchFamily="49" charset="0"/>
              </a:rPr>
              <a:t>"Not Liquid")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6398" y="2594594"/>
            <a:ext cx="5152640" cy="3077785"/>
            <a:chOff x="3448050" y="2728913"/>
            <a:chExt cx="5562798" cy="3497262"/>
          </a:xfrm>
        </p:grpSpPr>
        <p:pic>
          <p:nvPicPr>
            <p:cNvPr id="348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948" y="2728913"/>
              <a:ext cx="5295900" cy="349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3448050" y="4842900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35F-92A0-425F-BDBB-CD633891FDA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24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 Morgan’</a:t>
            </a:r>
            <a:r>
              <a:rPr lang="en-US" altLang="ja-JP" smtClean="0">
                <a:ea typeface="ＭＳ Ｐゴシック" panose="020B0600070205080204" pitchFamily="34" charset="-128"/>
              </a:rPr>
              <a:t>s law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tells us how to negate </a:t>
            </a:r>
            <a:r>
              <a:rPr lang="en-US" altLang="ja-JP" dirty="0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conditions: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and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or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 Shipping is higher to AK and HI</a:t>
            </a: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simplify conditions with negations of </a:t>
            </a:r>
            <a:r>
              <a:rPr lang="en-US" altLang="en-US" i="1" dirty="0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 smtClean="0">
                <a:solidFill>
                  <a:srgbClr val="1943C9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expressions, it’s a good idea to apply 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to move the negations to the innermost level.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3183" y="2920382"/>
            <a:ext cx="3728802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(country != "USA"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state != "AK"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1943C9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state != "HI")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shippingCharge = 20.00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599" y="2910140"/>
            <a:ext cx="3705225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if </a:t>
            </a: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not</a:t>
            </a:r>
            <a:r>
              <a:rPr lang="en-US" kern="0" dirty="0">
                <a:latin typeface="Consolas" pitchFamily="49" charset="0"/>
              </a:rPr>
              <a:t>(country=="USA"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or</a:t>
            </a:r>
            <a:r>
              <a:rPr lang="en-US" kern="0" dirty="0">
                <a:latin typeface="Consolas" pitchFamily="49" charset="0"/>
              </a:rPr>
              <a:t> state=="AK"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1943C9"/>
                </a:solidFill>
                <a:latin typeface="Consolas" pitchFamily="49" charset="0"/>
              </a:rPr>
              <a:t>or</a:t>
            </a:r>
            <a:r>
              <a:rPr lang="en-US" kern="0" dirty="0">
                <a:latin typeface="Consolas" pitchFamily="49" charset="0"/>
              </a:rPr>
              <a:t> state=="HI") : shippingCharge = 20.00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588B-A742-4E33-9353-5C1AA70316C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Analyzing Strings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B20A-24B8-4316-89B4-AA4C31CDC0C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7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Sometimes it’s necessary to analyze or ask certain questions about a particular string.</a:t>
            </a:r>
          </a:p>
          <a:p>
            <a:pPr lvl="1">
              <a:defRPr/>
            </a:pPr>
            <a:r>
              <a:rPr lang="en-US" sz="2000" dirty="0" smtClean="0"/>
              <a:t>Example: determine </a:t>
            </a:r>
            <a:r>
              <a:rPr lang="en-US" sz="2000" dirty="0"/>
              <a:t>if a string contains a given substring. That </a:t>
            </a:r>
            <a:r>
              <a:rPr lang="en-US" sz="2000" dirty="0" smtClean="0"/>
              <a:t>is, one </a:t>
            </a:r>
            <a:r>
              <a:rPr lang="en-US" sz="2000" dirty="0"/>
              <a:t>string contains an exact match of another string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2000" dirty="0"/>
              <a:t>Given </a:t>
            </a:r>
            <a:r>
              <a:rPr lang="en-US" sz="2000" dirty="0" smtClean="0"/>
              <a:t>the </a:t>
            </a:r>
            <a:r>
              <a:rPr lang="en-US" sz="2000" dirty="0"/>
              <a:t>code </a:t>
            </a:r>
            <a:r>
              <a:rPr lang="en-US" sz="2000" dirty="0" smtClean="0"/>
              <a:t>segment: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"John Wayne"</a:t>
            </a:r>
          </a:p>
          <a:p>
            <a:pPr lvl="1">
              <a:defRPr/>
            </a:pPr>
            <a:r>
              <a:rPr lang="en-US" sz="2000" dirty="0"/>
              <a:t>T</a:t>
            </a:r>
            <a:r>
              <a:rPr lang="en-US" sz="2000" dirty="0" smtClean="0"/>
              <a:t>he expression: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Way" </a:t>
            </a:r>
            <a:r>
              <a:rPr lang="en-US" sz="18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</a:t>
            </a:r>
          </a:p>
          <a:p>
            <a:pPr lvl="1">
              <a:buNone/>
              <a:defRPr/>
            </a:pPr>
            <a:r>
              <a:rPr lang="en-US" sz="2000" dirty="0" smtClean="0"/>
              <a:t>	evaluates to True because </a:t>
            </a:r>
            <a:r>
              <a:rPr lang="en-US" sz="2000" dirty="0"/>
              <a:t>the substring 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Way</a:t>
            </a:r>
            <a:r>
              <a:rPr lang="en-US" sz="2000" dirty="0"/>
              <a:t>" occurs within the string stored in </a:t>
            </a:r>
            <a:r>
              <a:rPr lang="en-US" sz="2000" dirty="0" smtClean="0"/>
              <a:t>the variable name.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The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not in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operator is the inverse on the in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B84-B6FC-491E-99A3-28FB9D26F06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Methods for Testing Substrings</a:t>
            </a:r>
          </a:p>
        </p:txBody>
      </p:sp>
      <p:pic>
        <p:nvPicPr>
          <p:cNvPr id="3891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758" y="1392720"/>
            <a:ext cx="8088793" cy="357619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BC61-C1FF-45BB-B80C-54EC24C2A78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Methods for Testing Characters (1)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212" y="1223730"/>
            <a:ext cx="6504284" cy="369806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167-B4B3-4779-99FC-0B508E6FE6B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8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Methods for Testing Characters (2)</a:t>
            </a:r>
          </a:p>
        </p:txBody>
      </p:sp>
      <p:pic>
        <p:nvPicPr>
          <p:cNvPr id="4096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130"/>
          <a:stretch>
            <a:fillRect/>
          </a:stretch>
        </p:blipFill>
        <p:spPr bwMode="auto">
          <a:xfrm>
            <a:off x="988258" y="1733341"/>
            <a:ext cx="6834384" cy="291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858"/>
          <a:stretch>
            <a:fillRect/>
          </a:stretch>
        </p:blipFill>
        <p:spPr bwMode="auto">
          <a:xfrm>
            <a:off x="988257" y="1182076"/>
            <a:ext cx="6809264" cy="5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163-8C3F-4E14-9C40-082075803E5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1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Examples of Analyzing Strings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8172" y="1118956"/>
            <a:ext cx="6032988" cy="512461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95F1-A0DF-4E80-AD28-760F4E3A615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Syntax 3.1: The </a:t>
            </a:r>
            <a:r>
              <a:rPr lang="en-US" altLang="en-US" dirty="0" smtClean="0">
                <a:solidFill>
                  <a:srgbClr val="1943C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931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3B0-038E-407B-9811-10A86B1C232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49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End of Chapter 3 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7" y="1167539"/>
            <a:ext cx="7963318" cy="470155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Some constructs in Python are </a:t>
            </a:r>
            <a:r>
              <a:rPr lang="en-US" b="1" dirty="0" smtClean="0"/>
              <a:t>compound statements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Compound statements </a:t>
            </a:r>
            <a:r>
              <a:rPr lang="en-US" dirty="0" smtClean="0"/>
              <a:t>span multiple lines and consist of a </a:t>
            </a:r>
            <a:r>
              <a:rPr lang="en-US" i="1" dirty="0" smtClean="0"/>
              <a:t>header</a:t>
            </a:r>
            <a:r>
              <a:rPr lang="en-US" dirty="0" smtClean="0"/>
              <a:t> and a </a:t>
            </a:r>
            <a:r>
              <a:rPr lang="en-US" i="1" dirty="0" smtClean="0"/>
              <a:t>statement block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 if statement is an example of a compound statement.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Compound statements require a colon “</a:t>
            </a:r>
            <a:r>
              <a:rPr lang="en-US" dirty="0" smtClean="0">
                <a:solidFill>
                  <a:srgbClr val="1943C9"/>
                </a:solidFill>
                <a:sym typeface="Wingdings"/>
              </a:rPr>
              <a:t>:</a:t>
            </a:r>
            <a:r>
              <a:rPr lang="en-US" dirty="0" smtClean="0">
                <a:sym typeface="Wingdings"/>
              </a:rPr>
              <a:t>” at the end of the header line.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Wingdings"/>
              </a:rPr>
              <a:t>The statement block is a group of one or more statements, </a:t>
            </a:r>
            <a:r>
              <a:rPr lang="en-US" i="1" u="sng" dirty="0" smtClean="0">
                <a:sym typeface="Wingdings"/>
              </a:rPr>
              <a:t>all indented to the same column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Wingdings"/>
              </a:rPr>
              <a:t>The statement block </a:t>
            </a:r>
            <a:r>
              <a:rPr lang="en-US" i="1" u="sng" dirty="0" smtClean="0">
                <a:sym typeface="Wingdings"/>
              </a:rPr>
              <a:t>starts on the line after the header </a:t>
            </a:r>
            <a:r>
              <a:rPr lang="en-US" dirty="0" smtClean="0">
                <a:sym typeface="Wingdings"/>
              </a:rPr>
              <a:t>and </a:t>
            </a:r>
            <a:r>
              <a:rPr lang="en-US" i="1" u="sng" dirty="0" smtClean="0">
                <a:sym typeface="Wingdings"/>
              </a:rPr>
              <a:t>ends at the first statement indented less than the first statement in the block</a:t>
            </a:r>
          </a:p>
          <a:p>
            <a:pPr marL="228600" lvl="1" indent="0">
              <a:buNone/>
            </a:pPr>
            <a:endParaRPr lang="en-US" sz="2000" b="1" i="1" dirty="0">
              <a:sym typeface="Wingdings"/>
            </a:endParaRPr>
          </a:p>
          <a:p>
            <a:pPr marL="228600" lvl="1" indent="0" algn="ctr">
              <a:buNone/>
            </a:pPr>
            <a:r>
              <a:rPr lang="en-US" sz="2000" i="1" dirty="0" smtClean="0">
                <a:solidFill>
                  <a:schemeClr val="tx1"/>
                </a:solidFill>
                <a:sym typeface="Wingdings"/>
              </a:rPr>
              <a:t>If you use Wing; Wing properly indents the statement block.</a:t>
            </a:r>
          </a:p>
          <a:p>
            <a:pPr marL="228600" lvl="1" indent="0" algn="ctr">
              <a:buNone/>
            </a:pPr>
            <a:r>
              <a:rPr lang="en-US" sz="2000" i="1" dirty="0" smtClean="0">
                <a:solidFill>
                  <a:schemeClr val="tx1"/>
                </a:solidFill>
                <a:sym typeface="Wingdings"/>
              </a:rPr>
              <a:t>At the end of the block enter a blank line and Wing will shift back to the first column in the current block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3B5D-7269-4877-937C-7D26B8C2713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61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67539"/>
            <a:ext cx="7543801" cy="47015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Statement blocks can be nested inside other types of blocks (we will learn about more blocks later).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Statement blocks signal that one or more statements are part of a given compound statement.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In the case of the if construct the statement block specifies: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The instructions that are executed if the condition is true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Or skipped if the condition is false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54C-F357-430E-84CF-6C99CA23B8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080" y="1716464"/>
            <a:ext cx="7861471" cy="29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Tips on Indenting Blocks</a:t>
            </a:r>
          </a:p>
        </p:txBody>
      </p:sp>
      <p:sp>
        <p:nvSpPr>
          <p:cNvPr id="19460" name="Content Placeholder 9"/>
          <p:cNvSpPr>
            <a:spLocks noGrp="1"/>
          </p:cNvSpPr>
          <p:nvPr>
            <p:ph idx="1"/>
          </p:nvPr>
        </p:nvSpPr>
        <p:spPr>
          <a:xfrm>
            <a:off x="826915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Let the IDE do the indenting for us …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594650" y="4740030"/>
            <a:ext cx="800833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This is referred to as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“block structured”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code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.  Indenting consistently is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syntactically 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required in Python, it also makes code much easier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to 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follow.</a:t>
            </a:r>
            <a:endParaRPr lang="en-US" altLang="en-US" sz="2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4904-C521-488A-84EF-C0ADE06D490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74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Avoid Duplication in Branches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>
          <a:xfrm>
            <a:off x="822959" y="1160585"/>
            <a:ext cx="7543801" cy="470850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If the same code is duplicated in each branch, then move it out of the </a:t>
            </a:r>
            <a:r>
              <a:rPr lang="en-US" dirty="0" smtClean="0">
                <a:solidFill>
                  <a:srgbClr val="1943C9"/>
                </a:solidFill>
                <a:ea typeface="ＭＳ Ｐゴシック" pitchFamily="34" charset="-128"/>
              </a:rPr>
              <a:t>if</a:t>
            </a:r>
            <a:r>
              <a:rPr lang="en-US" dirty="0" smtClean="0">
                <a:ea typeface="ＭＳ Ｐゴシック" pitchFamily="34" charset="-128"/>
              </a:rPr>
              <a:t> statement.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44299" y="1937289"/>
            <a:ext cx="5920352" cy="3688596"/>
            <a:chOff x="1590675" y="2762250"/>
            <a:chExt cx="5715000" cy="3295650"/>
          </a:xfrm>
        </p:grpSpPr>
        <p:pic>
          <p:nvPicPr>
            <p:cNvPr id="20487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762250"/>
              <a:ext cx="4038600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338" y="4686300"/>
              <a:ext cx="3716337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5400675" y="3390900"/>
              <a:ext cx="1905000" cy="2522538"/>
              <a:chOff x="4114802" y="3505200"/>
              <a:chExt cx="1904998" cy="252244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343402" y="3505200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13240" y="4267172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9638" y="3505200"/>
                <a:ext cx="0" cy="252244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114802" y="6005420"/>
                <a:ext cx="1904998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9CBB-0AE3-46F1-A840-5EF2D7ADA38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7582" y="3721552"/>
            <a:ext cx="139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better as: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60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9E8ED16-90A9-4784-A1BB-4549A47A03D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3 (v1-1)"/>
  <p:tag name="ISPRING_RESOURCE_PATHS_HASH_PRESENTER" val="594dd48eca59e33be6fe5fa72c7f147a16dde"/>
</p:tagLst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MC Template.potx" id="{6EBBCB00-F8F2-4A48-A94D-76144CD085FC}" vid="{E36A14DB-A0B7-4314-9A2C-7805A5BEB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2371</Words>
  <Application>Microsoft Office PowerPoint</Application>
  <PresentationFormat>On-screen Show (4:3)</PresentationFormat>
  <Paragraphs>472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Retrospect</vt:lpstr>
      <vt:lpstr>Chapter Three</vt:lpstr>
      <vt:lpstr>The if Statement</vt:lpstr>
      <vt:lpstr>Flowchart of the if Statement</vt:lpstr>
      <vt:lpstr>Flowchart with Only a True Branch</vt:lpstr>
      <vt:lpstr>Syntax 3.1: The if Statement</vt:lpstr>
      <vt:lpstr>Compound Statements (1)</vt:lpstr>
      <vt:lpstr>Compound Statements (2)</vt:lpstr>
      <vt:lpstr>Tips on Indenting Blocks</vt:lpstr>
      <vt:lpstr>Avoid Duplication in Branches</vt:lpstr>
      <vt:lpstr>The Conditional Expression</vt:lpstr>
      <vt:lpstr>Relational Operators</vt:lpstr>
      <vt:lpstr>Relational Operator Examples</vt:lpstr>
      <vt:lpstr>Operator Precedence</vt:lpstr>
      <vt:lpstr>Assignment vs. Equality Testing</vt:lpstr>
      <vt:lpstr>Comparing Floating Point Numbers</vt:lpstr>
      <vt:lpstr>The Use of EPSILON</vt:lpstr>
      <vt:lpstr>Comparing Strings</vt:lpstr>
      <vt:lpstr>Checking for String Equality</vt:lpstr>
      <vt:lpstr>Lexicographical Order</vt:lpstr>
      <vt:lpstr>Comparing for Equality:  ==  vs  is</vt:lpstr>
      <vt:lpstr>Nested Branches</vt:lpstr>
      <vt:lpstr>Multiple Alternatives</vt:lpstr>
      <vt:lpstr>Multiple Alternatives</vt:lpstr>
      <vt:lpstr>Flowchart of Multiway Branching</vt:lpstr>
      <vt:lpstr>elif Statement</vt:lpstr>
      <vt:lpstr>if, elif Multiway Branching</vt:lpstr>
      <vt:lpstr>What is Wrong With This Code?</vt:lpstr>
      <vt:lpstr>Using Flowcharts to Develop and Refine Algorithms</vt:lpstr>
      <vt:lpstr>Problem Solving: Flowcharts</vt:lpstr>
      <vt:lpstr>Using Flowcharts</vt:lpstr>
      <vt:lpstr>Conditional Flowcharts</vt:lpstr>
      <vt:lpstr>Boolean Variables and Operators</vt:lpstr>
      <vt:lpstr>Boolean Variables and Operators</vt:lpstr>
      <vt:lpstr>Combined Conditions:  and</vt:lpstr>
      <vt:lpstr>Combined Conditions:  or</vt:lpstr>
      <vt:lpstr>The not operator:  not</vt:lpstr>
      <vt:lpstr>The not operator: inequality !</vt:lpstr>
      <vt:lpstr>Flowchart for the and operator</vt:lpstr>
      <vt:lpstr>Flowchart for the or operator</vt:lpstr>
      <vt:lpstr>Boolean Operator Examples</vt:lpstr>
      <vt:lpstr>Short-circuit Evaluation:  and</vt:lpstr>
      <vt:lpstr>Short-circuit evaluation:  or</vt:lpstr>
      <vt:lpstr>De Morgan’s law</vt:lpstr>
      <vt:lpstr>Analyzing Strings</vt:lpstr>
      <vt:lpstr>The in Operator</vt:lpstr>
      <vt:lpstr>Methods for Testing Substrings</vt:lpstr>
      <vt:lpstr>Methods for Testing Characters (1)</vt:lpstr>
      <vt:lpstr>Methods for Testing Characters (2)</vt:lpstr>
      <vt:lpstr>Examples of Analyzing Strings</vt:lpstr>
      <vt:lpstr>Slide 50</vt:lpstr>
    </vt:vector>
  </TitlesOfParts>
  <Company>Randolph-Macon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 (v1-1)</dc:title>
  <dc:creator>McManus, John</dc:creator>
  <cp:lastModifiedBy>Clare</cp:lastModifiedBy>
  <cp:revision>399</cp:revision>
  <cp:lastPrinted>2014-08-27T17:30:15Z</cp:lastPrinted>
  <dcterms:created xsi:type="dcterms:W3CDTF">2014-08-23T16:20:37Z</dcterms:created>
  <dcterms:modified xsi:type="dcterms:W3CDTF">2020-09-16T04:59:08Z</dcterms:modified>
</cp:coreProperties>
</file>