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62"/>
  </p:notesMasterIdLst>
  <p:sldIdLst>
    <p:sldId id="365" r:id="rId2"/>
    <p:sldId id="534" r:id="rId3"/>
    <p:sldId id="366" r:id="rId4"/>
    <p:sldId id="368" r:id="rId5"/>
    <p:sldId id="367" r:id="rId6"/>
    <p:sldId id="506" r:id="rId7"/>
    <p:sldId id="507" r:id="rId8"/>
    <p:sldId id="479" r:id="rId9"/>
    <p:sldId id="505" r:id="rId10"/>
    <p:sldId id="432" r:id="rId11"/>
    <p:sldId id="433" r:id="rId12"/>
    <p:sldId id="437" r:id="rId13"/>
    <p:sldId id="438" r:id="rId14"/>
    <p:sldId id="532" r:id="rId15"/>
    <p:sldId id="407" r:id="rId16"/>
    <p:sldId id="501" r:id="rId17"/>
    <p:sldId id="502" r:id="rId18"/>
    <p:sldId id="497" r:id="rId19"/>
    <p:sldId id="530" r:id="rId20"/>
    <p:sldId id="470" r:id="rId21"/>
    <p:sldId id="509" r:id="rId22"/>
    <p:sldId id="471" r:id="rId23"/>
    <p:sldId id="473" r:id="rId24"/>
    <p:sldId id="474" r:id="rId25"/>
    <p:sldId id="510" r:id="rId26"/>
    <p:sldId id="475" r:id="rId27"/>
    <p:sldId id="529" r:id="rId28"/>
    <p:sldId id="512" r:id="rId29"/>
    <p:sldId id="523" r:id="rId30"/>
    <p:sldId id="513" r:id="rId31"/>
    <p:sldId id="514" r:id="rId32"/>
    <p:sldId id="515" r:id="rId33"/>
    <p:sldId id="603" r:id="rId34"/>
    <p:sldId id="516" r:id="rId35"/>
    <p:sldId id="522" r:id="rId36"/>
    <p:sldId id="541" r:id="rId37"/>
    <p:sldId id="542" r:id="rId38"/>
    <p:sldId id="543" r:id="rId39"/>
    <p:sldId id="544" r:id="rId40"/>
    <p:sldId id="545" r:id="rId41"/>
    <p:sldId id="546" r:id="rId42"/>
    <p:sldId id="547" r:id="rId43"/>
    <p:sldId id="548" r:id="rId44"/>
    <p:sldId id="552" r:id="rId45"/>
    <p:sldId id="553" r:id="rId46"/>
    <p:sldId id="554" r:id="rId47"/>
    <p:sldId id="584" r:id="rId48"/>
    <p:sldId id="566" r:id="rId49"/>
    <p:sldId id="567" r:id="rId50"/>
    <p:sldId id="568" r:id="rId51"/>
    <p:sldId id="569" r:id="rId52"/>
    <p:sldId id="570" r:id="rId53"/>
    <p:sldId id="604" r:id="rId54"/>
    <p:sldId id="606" r:id="rId55"/>
    <p:sldId id="608" r:id="rId56"/>
    <p:sldId id="605" r:id="rId57"/>
    <p:sldId id="585" r:id="rId58"/>
    <p:sldId id="575" r:id="rId59"/>
    <p:sldId id="576" r:id="rId60"/>
    <p:sldId id="607" r:id="rId61"/>
  </p:sldIdLst>
  <p:sldSz cx="9144000" cy="6858000" type="screen4x3"/>
  <p:notesSz cx="6858000" cy="9144000"/>
  <p:custDataLst>
    <p:tags r:id="rId63"/>
  </p:custDataLst>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457200"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914400"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1371600"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828800"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835E01"/>
    <a:srgbClr val="9933FF"/>
    <a:srgbClr val="333333"/>
    <a:srgbClr val="9966FF"/>
    <a:srgbClr val="3853A8"/>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5" autoAdjust="0"/>
    <p:restoredTop sz="96018" autoAdjust="0"/>
  </p:normalViewPr>
  <p:slideViewPr>
    <p:cSldViewPr>
      <p:cViewPr>
        <p:scale>
          <a:sx n="100" d="100"/>
          <a:sy n="100" d="100"/>
        </p:scale>
        <p:origin x="-36" y="450"/>
      </p:cViewPr>
      <p:guideLst>
        <p:guide orient="horz" pos="2160"/>
        <p:guide pos="2880"/>
      </p:guideLst>
    </p:cSldViewPr>
  </p:slideViewPr>
  <p:outlineViewPr>
    <p:cViewPr>
      <p:scale>
        <a:sx n="33" d="100"/>
        <a:sy n="33" d="100"/>
      </p:scale>
      <p:origin x="0" y="8364"/>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cs typeface="Arial" charset="0"/>
              </a:defRPr>
            </a:lvl1pPr>
          </a:lstStyle>
          <a:p>
            <a:pPr>
              <a:defRPr/>
            </a:pPr>
            <a:fld id="{7F073B7C-37C8-824B-8955-1DF4BC708277}" type="datetimeFigureOut">
              <a:rPr lang="en-US"/>
              <a:pPr>
                <a:defRPr/>
              </a:pPr>
              <a:t>9/15/2020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cs typeface="Arial" charset="0"/>
              </a:defRPr>
            </a:lvl1pPr>
          </a:lstStyle>
          <a:p>
            <a:pPr>
              <a:defRPr/>
            </a:pPr>
            <a:fld id="{C6CDDCB8-C83B-CF44-B539-7FA54400A2B4}" type="slidenum">
              <a:rPr lang="en-US"/>
              <a:pPr>
                <a:defRPr/>
              </a:pPr>
              <a:t>‹#›</a:t>
            </a:fld>
            <a:endParaRPr lang="en-US" dirty="0"/>
          </a:p>
        </p:txBody>
      </p:sp>
    </p:spTree>
    <p:extLst>
      <p:ext uri="{BB962C8B-B14F-4D97-AF65-F5344CB8AC3E}">
        <p14:creationId xmlns:p14="http://schemas.microsoft.com/office/powerpoint/2010/main" xmlns="" val="3790903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63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a typeface="MS PGothic" charset="0"/>
            </a:endParaRPr>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6C1A4B5-370C-D147-9384-337F5E80FF7C}" type="slidenum">
              <a:rPr lang="en-US" sz="1200">
                <a:cs typeface="Arial" charset="0"/>
              </a:rPr>
              <a:pPr/>
              <a:t>1</a:t>
            </a:fld>
            <a:endParaRPr lang="en-US" sz="1200" dirty="0">
              <a:cs typeface="Arial" charset="0"/>
            </a:endParaRPr>
          </a:p>
        </p:txBody>
      </p:sp>
    </p:spTree>
    <p:extLst>
      <p:ext uri="{BB962C8B-B14F-4D97-AF65-F5344CB8AC3E}">
        <p14:creationId xmlns:p14="http://schemas.microsoft.com/office/powerpoint/2010/main" xmlns="" val="2822644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10</a:t>
            </a:fld>
            <a:endParaRPr lang="en-US" dirty="0"/>
          </a:p>
        </p:txBody>
      </p:sp>
    </p:spTree>
    <p:extLst>
      <p:ext uri="{BB962C8B-B14F-4D97-AF65-F5344CB8AC3E}">
        <p14:creationId xmlns:p14="http://schemas.microsoft.com/office/powerpoint/2010/main" xmlns="" val="226285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11</a:t>
            </a:fld>
            <a:endParaRPr lang="en-US" dirty="0"/>
          </a:p>
        </p:txBody>
      </p:sp>
    </p:spTree>
    <p:extLst>
      <p:ext uri="{BB962C8B-B14F-4D97-AF65-F5344CB8AC3E}">
        <p14:creationId xmlns:p14="http://schemas.microsoft.com/office/powerpoint/2010/main" xmlns="" val="214399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12</a:t>
            </a:fld>
            <a:endParaRPr lang="en-US" dirty="0"/>
          </a:p>
        </p:txBody>
      </p:sp>
    </p:spTree>
    <p:extLst>
      <p:ext uri="{BB962C8B-B14F-4D97-AF65-F5344CB8AC3E}">
        <p14:creationId xmlns:p14="http://schemas.microsoft.com/office/powerpoint/2010/main" xmlns="" val="2381259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13</a:t>
            </a:fld>
            <a:endParaRPr lang="en-US" dirty="0"/>
          </a:p>
        </p:txBody>
      </p:sp>
    </p:spTree>
    <p:extLst>
      <p:ext uri="{BB962C8B-B14F-4D97-AF65-F5344CB8AC3E}">
        <p14:creationId xmlns:p14="http://schemas.microsoft.com/office/powerpoint/2010/main" xmlns="" val="2259649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14</a:t>
            </a:fld>
            <a:endParaRPr lang="en-US" dirty="0"/>
          </a:p>
        </p:txBody>
      </p:sp>
    </p:spTree>
    <p:extLst>
      <p:ext uri="{BB962C8B-B14F-4D97-AF65-F5344CB8AC3E}">
        <p14:creationId xmlns:p14="http://schemas.microsoft.com/office/powerpoint/2010/main" xmlns="" val="3588995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15</a:t>
            </a:fld>
            <a:endParaRPr lang="en-US" dirty="0"/>
          </a:p>
        </p:txBody>
      </p:sp>
    </p:spTree>
    <p:extLst>
      <p:ext uri="{BB962C8B-B14F-4D97-AF65-F5344CB8AC3E}">
        <p14:creationId xmlns:p14="http://schemas.microsoft.com/office/powerpoint/2010/main" xmlns="" val="2383630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16</a:t>
            </a:fld>
            <a:endParaRPr lang="en-US" dirty="0"/>
          </a:p>
        </p:txBody>
      </p:sp>
    </p:spTree>
    <p:extLst>
      <p:ext uri="{BB962C8B-B14F-4D97-AF65-F5344CB8AC3E}">
        <p14:creationId xmlns:p14="http://schemas.microsoft.com/office/powerpoint/2010/main" xmlns="" val="3803268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17</a:t>
            </a:fld>
            <a:endParaRPr lang="en-US" dirty="0"/>
          </a:p>
        </p:txBody>
      </p:sp>
    </p:spTree>
    <p:extLst>
      <p:ext uri="{BB962C8B-B14F-4D97-AF65-F5344CB8AC3E}">
        <p14:creationId xmlns:p14="http://schemas.microsoft.com/office/powerpoint/2010/main" xmlns="" val="3487397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18</a:t>
            </a:fld>
            <a:endParaRPr lang="en-US" dirty="0"/>
          </a:p>
        </p:txBody>
      </p:sp>
    </p:spTree>
    <p:extLst>
      <p:ext uri="{BB962C8B-B14F-4D97-AF65-F5344CB8AC3E}">
        <p14:creationId xmlns:p14="http://schemas.microsoft.com/office/powerpoint/2010/main" xmlns="" val="2791557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19</a:t>
            </a:fld>
            <a:endParaRPr lang="en-US" dirty="0"/>
          </a:p>
        </p:txBody>
      </p:sp>
    </p:spTree>
    <p:extLst>
      <p:ext uri="{BB962C8B-B14F-4D97-AF65-F5344CB8AC3E}">
        <p14:creationId xmlns:p14="http://schemas.microsoft.com/office/powerpoint/2010/main" xmlns="" val="99534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a:t>
            </a:fld>
            <a:endParaRPr lang="en-US" dirty="0"/>
          </a:p>
        </p:txBody>
      </p:sp>
    </p:spTree>
    <p:extLst>
      <p:ext uri="{BB962C8B-B14F-4D97-AF65-F5344CB8AC3E}">
        <p14:creationId xmlns:p14="http://schemas.microsoft.com/office/powerpoint/2010/main" xmlns="" val="2179018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20</a:t>
            </a:fld>
            <a:endParaRPr lang="en-US" dirty="0"/>
          </a:p>
        </p:txBody>
      </p:sp>
    </p:spTree>
    <p:extLst>
      <p:ext uri="{BB962C8B-B14F-4D97-AF65-F5344CB8AC3E}">
        <p14:creationId xmlns:p14="http://schemas.microsoft.com/office/powerpoint/2010/main" xmlns="" val="286952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21</a:t>
            </a:fld>
            <a:endParaRPr lang="en-US" dirty="0"/>
          </a:p>
        </p:txBody>
      </p:sp>
    </p:spTree>
    <p:extLst>
      <p:ext uri="{BB962C8B-B14F-4D97-AF65-F5344CB8AC3E}">
        <p14:creationId xmlns:p14="http://schemas.microsoft.com/office/powerpoint/2010/main" xmlns="" val="1549951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22</a:t>
            </a:fld>
            <a:endParaRPr lang="en-US" dirty="0"/>
          </a:p>
        </p:txBody>
      </p:sp>
    </p:spTree>
    <p:extLst>
      <p:ext uri="{BB962C8B-B14F-4D97-AF65-F5344CB8AC3E}">
        <p14:creationId xmlns:p14="http://schemas.microsoft.com/office/powerpoint/2010/main" xmlns="" val="148359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23</a:t>
            </a:fld>
            <a:endParaRPr lang="en-US" dirty="0"/>
          </a:p>
        </p:txBody>
      </p:sp>
    </p:spTree>
    <p:extLst>
      <p:ext uri="{BB962C8B-B14F-4D97-AF65-F5344CB8AC3E}">
        <p14:creationId xmlns:p14="http://schemas.microsoft.com/office/powerpoint/2010/main" xmlns="" val="1017998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24</a:t>
            </a:fld>
            <a:endParaRPr lang="en-US" dirty="0"/>
          </a:p>
        </p:txBody>
      </p:sp>
    </p:spTree>
    <p:extLst>
      <p:ext uri="{BB962C8B-B14F-4D97-AF65-F5344CB8AC3E}">
        <p14:creationId xmlns:p14="http://schemas.microsoft.com/office/powerpoint/2010/main" xmlns="" val="3423182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25</a:t>
            </a:fld>
            <a:endParaRPr lang="en-US" dirty="0"/>
          </a:p>
        </p:txBody>
      </p:sp>
    </p:spTree>
    <p:extLst>
      <p:ext uri="{BB962C8B-B14F-4D97-AF65-F5344CB8AC3E}">
        <p14:creationId xmlns:p14="http://schemas.microsoft.com/office/powerpoint/2010/main" xmlns="" val="1799139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26</a:t>
            </a:fld>
            <a:endParaRPr lang="en-US" dirty="0"/>
          </a:p>
        </p:txBody>
      </p:sp>
    </p:spTree>
    <p:extLst>
      <p:ext uri="{BB962C8B-B14F-4D97-AF65-F5344CB8AC3E}">
        <p14:creationId xmlns:p14="http://schemas.microsoft.com/office/powerpoint/2010/main" xmlns="" val="2713479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27</a:t>
            </a:fld>
            <a:endParaRPr lang="en-US" dirty="0"/>
          </a:p>
        </p:txBody>
      </p:sp>
    </p:spTree>
    <p:extLst>
      <p:ext uri="{BB962C8B-B14F-4D97-AF65-F5344CB8AC3E}">
        <p14:creationId xmlns:p14="http://schemas.microsoft.com/office/powerpoint/2010/main" xmlns="" val="821379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28</a:t>
            </a:fld>
            <a:endParaRPr lang="en-US" dirty="0"/>
          </a:p>
        </p:txBody>
      </p:sp>
    </p:spTree>
    <p:extLst>
      <p:ext uri="{BB962C8B-B14F-4D97-AF65-F5344CB8AC3E}">
        <p14:creationId xmlns:p14="http://schemas.microsoft.com/office/powerpoint/2010/main" xmlns="" val="2102870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29</a:t>
            </a:fld>
            <a:endParaRPr lang="en-US" dirty="0"/>
          </a:p>
        </p:txBody>
      </p:sp>
    </p:spTree>
    <p:extLst>
      <p:ext uri="{BB962C8B-B14F-4D97-AF65-F5344CB8AC3E}">
        <p14:creationId xmlns:p14="http://schemas.microsoft.com/office/powerpoint/2010/main" xmlns="" val="307559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a:t>
            </a:fld>
            <a:endParaRPr lang="en-US" dirty="0"/>
          </a:p>
        </p:txBody>
      </p:sp>
    </p:spTree>
    <p:extLst>
      <p:ext uri="{BB962C8B-B14F-4D97-AF65-F5344CB8AC3E}">
        <p14:creationId xmlns:p14="http://schemas.microsoft.com/office/powerpoint/2010/main" xmlns="" val="1648162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30</a:t>
            </a:fld>
            <a:endParaRPr lang="en-US" dirty="0"/>
          </a:p>
        </p:txBody>
      </p:sp>
    </p:spTree>
    <p:extLst>
      <p:ext uri="{BB962C8B-B14F-4D97-AF65-F5344CB8AC3E}">
        <p14:creationId xmlns:p14="http://schemas.microsoft.com/office/powerpoint/2010/main" xmlns="" val="1347297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31</a:t>
            </a:fld>
            <a:endParaRPr lang="en-US" dirty="0"/>
          </a:p>
        </p:txBody>
      </p:sp>
    </p:spTree>
    <p:extLst>
      <p:ext uri="{BB962C8B-B14F-4D97-AF65-F5344CB8AC3E}">
        <p14:creationId xmlns:p14="http://schemas.microsoft.com/office/powerpoint/2010/main" xmlns="" val="4201136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32</a:t>
            </a:fld>
            <a:endParaRPr lang="en-US" dirty="0"/>
          </a:p>
        </p:txBody>
      </p:sp>
    </p:spTree>
    <p:extLst>
      <p:ext uri="{BB962C8B-B14F-4D97-AF65-F5344CB8AC3E}">
        <p14:creationId xmlns:p14="http://schemas.microsoft.com/office/powerpoint/2010/main" xmlns="" val="1790336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33</a:t>
            </a:fld>
            <a:endParaRPr lang="en-US" dirty="0"/>
          </a:p>
        </p:txBody>
      </p:sp>
    </p:spTree>
    <p:extLst>
      <p:ext uri="{BB962C8B-B14F-4D97-AF65-F5344CB8AC3E}">
        <p14:creationId xmlns:p14="http://schemas.microsoft.com/office/powerpoint/2010/main" xmlns="" val="1471114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34</a:t>
            </a:fld>
            <a:endParaRPr lang="en-US" dirty="0"/>
          </a:p>
        </p:txBody>
      </p:sp>
    </p:spTree>
    <p:extLst>
      <p:ext uri="{BB962C8B-B14F-4D97-AF65-F5344CB8AC3E}">
        <p14:creationId xmlns:p14="http://schemas.microsoft.com/office/powerpoint/2010/main" xmlns="" val="1342928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35</a:t>
            </a:fld>
            <a:endParaRPr lang="en-US" dirty="0"/>
          </a:p>
        </p:txBody>
      </p:sp>
    </p:spTree>
    <p:extLst>
      <p:ext uri="{BB962C8B-B14F-4D97-AF65-F5344CB8AC3E}">
        <p14:creationId xmlns:p14="http://schemas.microsoft.com/office/powerpoint/2010/main" xmlns="" val="3525022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36</a:t>
            </a:fld>
            <a:endParaRPr lang="en-US" dirty="0"/>
          </a:p>
        </p:txBody>
      </p:sp>
    </p:spTree>
    <p:extLst>
      <p:ext uri="{BB962C8B-B14F-4D97-AF65-F5344CB8AC3E}">
        <p14:creationId xmlns:p14="http://schemas.microsoft.com/office/powerpoint/2010/main" xmlns="" val="40893486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37</a:t>
            </a:fld>
            <a:endParaRPr lang="en-US" dirty="0"/>
          </a:p>
        </p:txBody>
      </p:sp>
    </p:spTree>
    <p:extLst>
      <p:ext uri="{BB962C8B-B14F-4D97-AF65-F5344CB8AC3E}">
        <p14:creationId xmlns:p14="http://schemas.microsoft.com/office/powerpoint/2010/main" xmlns="" val="1953201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38</a:t>
            </a:fld>
            <a:endParaRPr lang="en-US" dirty="0"/>
          </a:p>
        </p:txBody>
      </p:sp>
    </p:spTree>
    <p:extLst>
      <p:ext uri="{BB962C8B-B14F-4D97-AF65-F5344CB8AC3E}">
        <p14:creationId xmlns:p14="http://schemas.microsoft.com/office/powerpoint/2010/main" xmlns="" val="4034873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39</a:t>
            </a:fld>
            <a:endParaRPr lang="en-US" dirty="0"/>
          </a:p>
        </p:txBody>
      </p:sp>
    </p:spTree>
    <p:extLst>
      <p:ext uri="{BB962C8B-B14F-4D97-AF65-F5344CB8AC3E}">
        <p14:creationId xmlns:p14="http://schemas.microsoft.com/office/powerpoint/2010/main" xmlns="" val="329224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a:t>
            </a:fld>
            <a:endParaRPr lang="en-US" dirty="0"/>
          </a:p>
        </p:txBody>
      </p:sp>
    </p:spTree>
    <p:extLst>
      <p:ext uri="{BB962C8B-B14F-4D97-AF65-F5344CB8AC3E}">
        <p14:creationId xmlns:p14="http://schemas.microsoft.com/office/powerpoint/2010/main" xmlns="" val="952435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40</a:t>
            </a:fld>
            <a:endParaRPr lang="en-US" dirty="0"/>
          </a:p>
        </p:txBody>
      </p:sp>
    </p:spTree>
    <p:extLst>
      <p:ext uri="{BB962C8B-B14F-4D97-AF65-F5344CB8AC3E}">
        <p14:creationId xmlns:p14="http://schemas.microsoft.com/office/powerpoint/2010/main" xmlns="" val="2886256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41</a:t>
            </a:fld>
            <a:endParaRPr lang="en-US" dirty="0"/>
          </a:p>
        </p:txBody>
      </p:sp>
    </p:spTree>
    <p:extLst>
      <p:ext uri="{BB962C8B-B14F-4D97-AF65-F5344CB8AC3E}">
        <p14:creationId xmlns:p14="http://schemas.microsoft.com/office/powerpoint/2010/main" xmlns="" val="2603925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42</a:t>
            </a:fld>
            <a:endParaRPr lang="en-US" dirty="0"/>
          </a:p>
        </p:txBody>
      </p:sp>
    </p:spTree>
    <p:extLst>
      <p:ext uri="{BB962C8B-B14F-4D97-AF65-F5344CB8AC3E}">
        <p14:creationId xmlns:p14="http://schemas.microsoft.com/office/powerpoint/2010/main" xmlns="" val="2144661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43</a:t>
            </a:fld>
            <a:endParaRPr lang="en-US" dirty="0"/>
          </a:p>
        </p:txBody>
      </p:sp>
    </p:spTree>
    <p:extLst>
      <p:ext uri="{BB962C8B-B14F-4D97-AF65-F5344CB8AC3E}">
        <p14:creationId xmlns:p14="http://schemas.microsoft.com/office/powerpoint/2010/main" xmlns="" val="2296070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44</a:t>
            </a:fld>
            <a:endParaRPr lang="en-US" dirty="0"/>
          </a:p>
        </p:txBody>
      </p:sp>
    </p:spTree>
    <p:extLst>
      <p:ext uri="{BB962C8B-B14F-4D97-AF65-F5344CB8AC3E}">
        <p14:creationId xmlns:p14="http://schemas.microsoft.com/office/powerpoint/2010/main" xmlns="" val="2057106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45</a:t>
            </a:fld>
            <a:endParaRPr lang="en-US" dirty="0"/>
          </a:p>
        </p:txBody>
      </p:sp>
    </p:spTree>
    <p:extLst>
      <p:ext uri="{BB962C8B-B14F-4D97-AF65-F5344CB8AC3E}">
        <p14:creationId xmlns:p14="http://schemas.microsoft.com/office/powerpoint/2010/main" xmlns="" val="16913608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46</a:t>
            </a:fld>
            <a:endParaRPr lang="en-US" dirty="0"/>
          </a:p>
        </p:txBody>
      </p:sp>
    </p:spTree>
    <p:extLst>
      <p:ext uri="{BB962C8B-B14F-4D97-AF65-F5344CB8AC3E}">
        <p14:creationId xmlns:p14="http://schemas.microsoft.com/office/powerpoint/2010/main" xmlns="" val="2068599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47</a:t>
            </a:fld>
            <a:endParaRPr lang="en-US" dirty="0"/>
          </a:p>
        </p:txBody>
      </p:sp>
    </p:spTree>
    <p:extLst>
      <p:ext uri="{BB962C8B-B14F-4D97-AF65-F5344CB8AC3E}">
        <p14:creationId xmlns:p14="http://schemas.microsoft.com/office/powerpoint/2010/main" xmlns="" val="3533200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48</a:t>
            </a:fld>
            <a:endParaRPr lang="en-US" dirty="0"/>
          </a:p>
        </p:txBody>
      </p:sp>
    </p:spTree>
    <p:extLst>
      <p:ext uri="{BB962C8B-B14F-4D97-AF65-F5344CB8AC3E}">
        <p14:creationId xmlns:p14="http://schemas.microsoft.com/office/powerpoint/2010/main" xmlns="" val="4065769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49</a:t>
            </a:fld>
            <a:endParaRPr lang="en-US" dirty="0"/>
          </a:p>
        </p:txBody>
      </p:sp>
    </p:spTree>
    <p:extLst>
      <p:ext uri="{BB962C8B-B14F-4D97-AF65-F5344CB8AC3E}">
        <p14:creationId xmlns:p14="http://schemas.microsoft.com/office/powerpoint/2010/main" xmlns="" val="17035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a:t>
            </a:fld>
            <a:endParaRPr lang="en-US" dirty="0"/>
          </a:p>
        </p:txBody>
      </p:sp>
    </p:spTree>
    <p:extLst>
      <p:ext uri="{BB962C8B-B14F-4D97-AF65-F5344CB8AC3E}">
        <p14:creationId xmlns:p14="http://schemas.microsoft.com/office/powerpoint/2010/main" xmlns="" val="2336559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50</a:t>
            </a:fld>
            <a:endParaRPr lang="en-US" dirty="0"/>
          </a:p>
        </p:txBody>
      </p:sp>
    </p:spTree>
    <p:extLst>
      <p:ext uri="{BB962C8B-B14F-4D97-AF65-F5344CB8AC3E}">
        <p14:creationId xmlns:p14="http://schemas.microsoft.com/office/powerpoint/2010/main" xmlns="" val="39162324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51</a:t>
            </a:fld>
            <a:endParaRPr lang="en-US" dirty="0"/>
          </a:p>
        </p:txBody>
      </p:sp>
    </p:spTree>
    <p:extLst>
      <p:ext uri="{BB962C8B-B14F-4D97-AF65-F5344CB8AC3E}">
        <p14:creationId xmlns:p14="http://schemas.microsoft.com/office/powerpoint/2010/main" xmlns="" val="761786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52</a:t>
            </a:fld>
            <a:endParaRPr lang="en-US" dirty="0"/>
          </a:p>
        </p:txBody>
      </p:sp>
    </p:spTree>
    <p:extLst>
      <p:ext uri="{BB962C8B-B14F-4D97-AF65-F5344CB8AC3E}">
        <p14:creationId xmlns:p14="http://schemas.microsoft.com/office/powerpoint/2010/main" xmlns="" val="1058793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53</a:t>
            </a:fld>
            <a:endParaRPr lang="en-US" dirty="0"/>
          </a:p>
        </p:txBody>
      </p:sp>
    </p:spTree>
    <p:extLst>
      <p:ext uri="{BB962C8B-B14F-4D97-AF65-F5344CB8AC3E}">
        <p14:creationId xmlns:p14="http://schemas.microsoft.com/office/powerpoint/2010/main" xmlns="" val="35332006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54</a:t>
            </a:fld>
            <a:endParaRPr lang="en-US" dirty="0"/>
          </a:p>
        </p:txBody>
      </p:sp>
    </p:spTree>
    <p:extLst>
      <p:ext uri="{BB962C8B-B14F-4D97-AF65-F5344CB8AC3E}">
        <p14:creationId xmlns:p14="http://schemas.microsoft.com/office/powerpoint/2010/main" xmlns="" val="10587935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55</a:t>
            </a:fld>
            <a:endParaRPr lang="en-US" dirty="0"/>
          </a:p>
        </p:txBody>
      </p:sp>
    </p:spTree>
    <p:extLst>
      <p:ext uri="{BB962C8B-B14F-4D97-AF65-F5344CB8AC3E}">
        <p14:creationId xmlns:p14="http://schemas.microsoft.com/office/powerpoint/2010/main" xmlns="" val="10587935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56</a:t>
            </a:fld>
            <a:endParaRPr lang="en-US" dirty="0"/>
          </a:p>
        </p:txBody>
      </p:sp>
    </p:spTree>
    <p:extLst>
      <p:ext uri="{BB962C8B-B14F-4D97-AF65-F5344CB8AC3E}">
        <p14:creationId xmlns:p14="http://schemas.microsoft.com/office/powerpoint/2010/main" xmlns="" val="10587935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57</a:t>
            </a:fld>
            <a:endParaRPr lang="en-US" dirty="0"/>
          </a:p>
        </p:txBody>
      </p:sp>
    </p:spTree>
    <p:extLst>
      <p:ext uri="{BB962C8B-B14F-4D97-AF65-F5344CB8AC3E}">
        <p14:creationId xmlns:p14="http://schemas.microsoft.com/office/powerpoint/2010/main" xmlns="" val="866006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58</a:t>
            </a:fld>
            <a:endParaRPr lang="en-US" dirty="0"/>
          </a:p>
        </p:txBody>
      </p:sp>
    </p:spTree>
    <p:extLst>
      <p:ext uri="{BB962C8B-B14F-4D97-AF65-F5344CB8AC3E}">
        <p14:creationId xmlns:p14="http://schemas.microsoft.com/office/powerpoint/2010/main" xmlns="" val="15745640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59</a:t>
            </a:fld>
            <a:endParaRPr lang="en-US" dirty="0"/>
          </a:p>
        </p:txBody>
      </p:sp>
    </p:spTree>
    <p:extLst>
      <p:ext uri="{BB962C8B-B14F-4D97-AF65-F5344CB8AC3E}">
        <p14:creationId xmlns:p14="http://schemas.microsoft.com/office/powerpoint/2010/main" xmlns="" val="2465775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6</a:t>
            </a:fld>
            <a:endParaRPr lang="en-US" dirty="0"/>
          </a:p>
        </p:txBody>
      </p:sp>
    </p:spTree>
    <p:extLst>
      <p:ext uri="{BB962C8B-B14F-4D97-AF65-F5344CB8AC3E}">
        <p14:creationId xmlns:p14="http://schemas.microsoft.com/office/powerpoint/2010/main" xmlns="" val="377932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7</a:t>
            </a:fld>
            <a:endParaRPr lang="en-US" dirty="0"/>
          </a:p>
        </p:txBody>
      </p:sp>
    </p:spTree>
    <p:extLst>
      <p:ext uri="{BB962C8B-B14F-4D97-AF65-F5344CB8AC3E}">
        <p14:creationId xmlns:p14="http://schemas.microsoft.com/office/powerpoint/2010/main" xmlns="" val="10497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8</a:t>
            </a:fld>
            <a:endParaRPr lang="en-US" dirty="0"/>
          </a:p>
        </p:txBody>
      </p:sp>
    </p:spTree>
    <p:extLst>
      <p:ext uri="{BB962C8B-B14F-4D97-AF65-F5344CB8AC3E}">
        <p14:creationId xmlns:p14="http://schemas.microsoft.com/office/powerpoint/2010/main" xmlns="" val="233504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CDDCB8-C83B-CF44-B539-7FA54400A2B4}" type="slidenum">
              <a:rPr lang="en-US" smtClean="0"/>
              <a:pPr>
                <a:defRPr/>
              </a:pPr>
              <a:t>9</a:t>
            </a:fld>
            <a:endParaRPr lang="en-US" dirty="0"/>
          </a:p>
        </p:txBody>
      </p:sp>
    </p:spTree>
    <p:extLst>
      <p:ext uri="{BB962C8B-B14F-4D97-AF65-F5344CB8AC3E}">
        <p14:creationId xmlns:p14="http://schemas.microsoft.com/office/powerpoint/2010/main" xmlns="" val="84455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6"/>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680085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Title 4"/>
          <p:cNvSpPr>
            <a:spLocks noGrp="1"/>
          </p:cNvSpPr>
          <p:nvPr>
            <p:ph type="title"/>
          </p:nvPr>
        </p:nvSpPr>
        <p:spPr>
          <a:xfrm>
            <a:off x="825038" y="3505200"/>
            <a:ext cx="7543800" cy="725487"/>
          </a:xfrm>
        </p:spPr>
        <p:txBody>
          <a:bodyPr/>
          <a:lstStyle/>
          <a:p>
            <a:r>
              <a:rPr lang="en-US" smtClean="0"/>
              <a:t>Click to edit Master title style</a:t>
            </a:r>
            <a:endParaRPr lang="en-US"/>
          </a:p>
        </p:txBody>
      </p:sp>
      <p:sp>
        <p:nvSpPr>
          <p:cNvPr id="9" name="Date Placeholder 3"/>
          <p:cNvSpPr>
            <a:spLocks noGrp="1"/>
          </p:cNvSpPr>
          <p:nvPr>
            <p:ph type="dt" sz="half" idx="10"/>
          </p:nvPr>
        </p:nvSpPr>
        <p:spPr/>
        <p:txBody>
          <a:bodyPr/>
          <a:lstStyle>
            <a:lvl1pPr>
              <a:defRPr smtClean="0">
                <a:solidFill>
                  <a:srgbClr val="FFFF00"/>
                </a:solidFill>
              </a:defRPr>
            </a:lvl1pPr>
          </a:lstStyle>
          <a:p>
            <a:pPr>
              <a:defRPr/>
            </a:pPr>
            <a:fld id="{E5FBBFD3-B644-4A02-AF7B-BC44ED3DBA40}" type="datetime1">
              <a:rPr lang="en-US" smtClean="0"/>
              <a:pPr>
                <a:defRPr/>
              </a:pPr>
              <a:t>9/15/2020</a:t>
            </a:fld>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35CEF306-9B72-9140-B2E6-377003E8A95C}" type="slidenum">
              <a:rPr lang="en-US"/>
              <a:pPr>
                <a:defRPr/>
              </a:pPr>
              <a:t>‹#›</a:t>
            </a:fld>
            <a:endParaRPr lang="en-US" dirty="0"/>
          </a:p>
        </p:txBody>
      </p:sp>
    </p:spTree>
    <p:extLst>
      <p:ext uri="{BB962C8B-B14F-4D97-AF65-F5344CB8AC3E}">
        <p14:creationId xmlns:p14="http://schemas.microsoft.com/office/powerpoint/2010/main" xmlns="" val="13580535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40B7A607-4A0F-485F-A62A-053FEFAAA2A1}" type="datetime1">
              <a:rPr lang="en-US" smtClean="0"/>
              <a:pPr>
                <a:defRPr/>
              </a:pPr>
              <a:t>9/15/2020</a:t>
            </a:fld>
            <a:endParaRPr lang="en-US" dirty="0"/>
          </a:p>
        </p:txBody>
      </p:sp>
      <p:sp>
        <p:nvSpPr>
          <p:cNvPr id="5" name="Footer Placeholder 4"/>
          <p:cNvSpPr>
            <a:spLocks noGrp="1"/>
          </p:cNvSpPr>
          <p:nvPr>
            <p:ph type="ftr" sz="quarter" idx="11"/>
          </p:nvPr>
        </p:nvSpPr>
        <p:spPr>
          <a:xfrm>
            <a:off x="2765425" y="6459538"/>
            <a:ext cx="3616325" cy="365125"/>
          </a:xfrm>
          <a:prstGeom prst="rect">
            <a:avLst/>
          </a:prstGeom>
        </p:spPr>
        <p:txBody>
          <a:bodyPr/>
          <a:lstStyle>
            <a:lvl1pPr>
              <a:defRPr>
                <a:latin typeface="Arial" panose="020B0604020202020204" pitchFamily="34" charset="0"/>
                <a:ea typeface="ＭＳ Ｐゴシック" panose="020B0600070205080204" pitchFamily="34" charset="-128"/>
                <a:cs typeface="+mn-cs"/>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07DAD577-DBC5-984A-A1E8-BE757205FC25}" type="slidenum">
              <a:rPr lang="en-US"/>
              <a:pPr>
                <a:defRPr/>
              </a:pPr>
              <a:t>‹#›</a:t>
            </a:fld>
            <a:endParaRPr lang="en-US" dirty="0"/>
          </a:p>
        </p:txBody>
      </p:sp>
    </p:spTree>
    <p:extLst>
      <p:ext uri="{BB962C8B-B14F-4D97-AF65-F5344CB8AC3E}">
        <p14:creationId xmlns:p14="http://schemas.microsoft.com/office/powerpoint/2010/main" xmlns="" val="277360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88" y="6799263"/>
            <a:ext cx="9142412"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smtClean="0"/>
            </a:lvl1pPr>
          </a:lstStyle>
          <a:p>
            <a:pPr>
              <a:defRPr/>
            </a:pPr>
            <a:fld id="{C1FAC875-23DF-4B45-92AC-76D20F0C3D39}" type="datetime1">
              <a:rPr lang="en-US" smtClean="0"/>
              <a:pPr>
                <a:defRPr/>
              </a:pPr>
              <a:t>9/15/2020</a:t>
            </a:fld>
            <a:endParaRPr lang="en-US" dirty="0"/>
          </a:p>
        </p:txBody>
      </p:sp>
      <p:sp>
        <p:nvSpPr>
          <p:cNvPr id="8" name="Slide Number Placeholder 5"/>
          <p:cNvSpPr>
            <a:spLocks noGrp="1"/>
          </p:cNvSpPr>
          <p:nvPr>
            <p:ph type="sldNum" sz="quarter" idx="11"/>
          </p:nvPr>
        </p:nvSpPr>
        <p:spPr/>
        <p:txBody>
          <a:bodyPr/>
          <a:lstStyle>
            <a:lvl1pPr>
              <a:defRPr smtClean="0"/>
            </a:lvl1pPr>
          </a:lstStyle>
          <a:p>
            <a:pPr>
              <a:defRPr/>
            </a:pPr>
            <a:fld id="{6F85B278-D9C8-6548-85A7-591F924012C2}" type="slidenum">
              <a:rPr lang="en-US"/>
              <a:pPr>
                <a:defRPr/>
              </a:pPr>
              <a:t>‹#›</a:t>
            </a:fld>
            <a:endParaRPr lang="en-US" dirty="0"/>
          </a:p>
        </p:txBody>
      </p:sp>
    </p:spTree>
    <p:extLst>
      <p:ext uri="{BB962C8B-B14F-4D97-AF65-F5344CB8AC3E}">
        <p14:creationId xmlns:p14="http://schemas.microsoft.com/office/powerpoint/2010/main" xmlns="" val="203318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mtClean="0"/>
            </a:lvl1pPr>
          </a:lstStyle>
          <a:p>
            <a:pPr>
              <a:defRPr/>
            </a:pPr>
            <a:fld id="{2E3441B8-1CC9-4849-A687-1A149AC51592}" type="datetime1">
              <a:rPr lang="en-US" smtClean="0"/>
              <a:pPr>
                <a:defRPr/>
              </a:pPr>
              <a:t>9/15/2020</a:t>
            </a:fld>
            <a:endParaRPr lang="en-US" dirty="0"/>
          </a:p>
        </p:txBody>
      </p:sp>
      <p:sp>
        <p:nvSpPr>
          <p:cNvPr id="5" name="Slide Number Placeholder 5"/>
          <p:cNvSpPr>
            <a:spLocks noGrp="1"/>
          </p:cNvSpPr>
          <p:nvPr>
            <p:ph type="sldNum" sz="quarter" idx="11"/>
          </p:nvPr>
        </p:nvSpPr>
        <p:spPr/>
        <p:txBody>
          <a:bodyPr/>
          <a:lstStyle>
            <a:lvl1pPr>
              <a:defRPr smtClean="0">
                <a:solidFill>
                  <a:schemeClr val="accent1"/>
                </a:solidFill>
              </a:defRPr>
            </a:lvl1pPr>
          </a:lstStyle>
          <a:p>
            <a:pPr>
              <a:defRPr/>
            </a:pPr>
            <a:fld id="{4D5B48C0-46BF-AC41-9051-9CD310D0D8D5}" type="slidenum">
              <a:rPr lang="en-US"/>
              <a:pPr>
                <a:defRPr/>
              </a:pPr>
              <a:t>‹#›</a:t>
            </a:fld>
            <a:endParaRPr lang="en-US" dirty="0"/>
          </a:p>
        </p:txBody>
      </p:sp>
    </p:spTree>
    <p:extLst>
      <p:ext uri="{BB962C8B-B14F-4D97-AF65-F5344CB8AC3E}">
        <p14:creationId xmlns:p14="http://schemas.microsoft.com/office/powerpoint/2010/main" xmlns="" val="3327391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802438"/>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2677886"/>
            <a:ext cx="7543800" cy="1647226"/>
          </a:xfrm>
        </p:spPr>
        <p:txBody>
          <a:bodyPr anchorCtr="0"/>
          <a:lstStyle>
            <a:lvl1pPr>
              <a:lnSpc>
                <a:spcPct val="85000"/>
              </a:lnSpc>
              <a:defRPr sz="54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05BA75F5-3998-40B5-8A25-8446100B831D}" type="datetime1">
              <a:rPr lang="en-US" smtClean="0"/>
              <a:pPr>
                <a:defRPr/>
              </a:pPr>
              <a:t>9/15/2020</a:t>
            </a:fld>
            <a:endParaRPr lang="en-US" dirty="0"/>
          </a:p>
        </p:txBody>
      </p:sp>
      <p:sp>
        <p:nvSpPr>
          <p:cNvPr id="9" name="Slide Number Placeholder 5"/>
          <p:cNvSpPr>
            <a:spLocks noGrp="1"/>
          </p:cNvSpPr>
          <p:nvPr>
            <p:ph type="sldNum" sz="quarter" idx="11"/>
          </p:nvPr>
        </p:nvSpPr>
        <p:spPr/>
        <p:txBody>
          <a:bodyPr/>
          <a:lstStyle>
            <a:lvl1pPr>
              <a:defRPr smtClean="0">
                <a:solidFill>
                  <a:schemeClr val="accent1"/>
                </a:solidFill>
              </a:defRPr>
            </a:lvl1pPr>
          </a:lstStyle>
          <a:p>
            <a:pPr>
              <a:defRPr/>
            </a:pPr>
            <a:fld id="{503F044C-80BB-424C-B4E7-7F85757FB9EF}" type="slidenum">
              <a:rPr lang="en-US"/>
              <a:pPr>
                <a:defRPr/>
              </a:pPr>
              <a:t>‹#›</a:t>
            </a:fld>
            <a:endParaRPr lang="en-US" dirty="0"/>
          </a:p>
        </p:txBody>
      </p:sp>
    </p:spTree>
    <p:extLst>
      <p:ext uri="{BB962C8B-B14F-4D97-AF65-F5344CB8AC3E}">
        <p14:creationId xmlns:p14="http://schemas.microsoft.com/office/powerpoint/2010/main" xmlns="" val="848124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7475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404257"/>
            <a:ext cx="3703320" cy="4464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404258"/>
            <a:ext cx="3703320" cy="4464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lstStyle>
          <a:p>
            <a:pPr>
              <a:defRPr/>
            </a:pPr>
            <a:fld id="{BAEEA244-6209-438B-9CD5-5C1770A0632E}" type="datetime1">
              <a:rPr lang="en-US" smtClean="0"/>
              <a:pPr>
                <a:defRPr/>
              </a:pPr>
              <a:t>9/15/2020</a:t>
            </a:fld>
            <a:endParaRPr lang="en-US" dirty="0"/>
          </a:p>
        </p:txBody>
      </p:sp>
      <p:sp>
        <p:nvSpPr>
          <p:cNvPr id="6" name="Slide Number Placeholder 6"/>
          <p:cNvSpPr>
            <a:spLocks noGrp="1"/>
          </p:cNvSpPr>
          <p:nvPr>
            <p:ph type="sldNum" sz="quarter" idx="11"/>
          </p:nvPr>
        </p:nvSpPr>
        <p:spPr/>
        <p:txBody>
          <a:bodyPr/>
          <a:lstStyle>
            <a:lvl1pPr>
              <a:defRPr smtClean="0">
                <a:solidFill>
                  <a:schemeClr val="accent1"/>
                </a:solidFill>
              </a:defRPr>
            </a:lvl1pPr>
          </a:lstStyle>
          <a:p>
            <a:pPr>
              <a:defRPr/>
            </a:pPr>
            <a:fld id="{F480ED4C-FE0C-F841-8D1D-91FD29AF5A00}" type="slidenum">
              <a:rPr lang="en-US"/>
              <a:pPr>
                <a:defRPr/>
              </a:pPr>
              <a:t>‹#›</a:t>
            </a:fld>
            <a:endParaRPr lang="en-US" dirty="0"/>
          </a:p>
        </p:txBody>
      </p:sp>
    </p:spTree>
    <p:extLst>
      <p:ext uri="{BB962C8B-B14F-4D97-AF65-F5344CB8AC3E}">
        <p14:creationId xmlns:p14="http://schemas.microsoft.com/office/powerpoint/2010/main" xmlns="" val="15367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5"/>
            <a:ext cx="7543800" cy="7420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79764"/>
            <a:ext cx="3703320" cy="120257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091B649-19E6-4EA9-9074-7288ADED73B2}" type="datetime1">
              <a:rPr lang="en-US" smtClean="0"/>
              <a:pPr>
                <a:defRPr/>
              </a:pPr>
              <a:t>9/15/2020</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BA804AF0-0AC9-4843-9CB7-ED87D2E18213}" type="slidenum">
              <a:rPr lang="en-US"/>
              <a:pPr>
                <a:defRPr/>
              </a:pPr>
              <a:t>‹#›</a:t>
            </a:fld>
            <a:endParaRPr lang="en-US" dirty="0"/>
          </a:p>
        </p:txBody>
      </p:sp>
    </p:spTree>
    <p:extLst>
      <p:ext uri="{BB962C8B-B14F-4D97-AF65-F5344CB8AC3E}">
        <p14:creationId xmlns:p14="http://schemas.microsoft.com/office/powerpoint/2010/main" xmlns="" val="210722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2036FF6-346A-4FBD-AAA9-A3895A26D9A5}" type="datetime1">
              <a:rPr lang="en-US" smtClean="0"/>
              <a:pPr>
                <a:defRPr/>
              </a:pPr>
              <a:t>9/15/2020</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20469266-1BD7-7545-B6E9-4830DB67FA3D}" type="slidenum">
              <a:rPr lang="en-US"/>
              <a:pPr>
                <a:defRPr/>
              </a:pPr>
              <a:t>‹#›</a:t>
            </a:fld>
            <a:endParaRPr lang="en-US" dirty="0"/>
          </a:p>
        </p:txBody>
      </p:sp>
    </p:spTree>
    <p:extLst>
      <p:ext uri="{BB962C8B-B14F-4D97-AF65-F5344CB8AC3E}">
        <p14:creationId xmlns:p14="http://schemas.microsoft.com/office/powerpoint/2010/main" xmlns="" val="316208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p:cNvSpPr/>
          <p:nvPr/>
        </p:nvSpPr>
        <p:spPr>
          <a:xfrm>
            <a:off x="1588" y="6794500"/>
            <a:ext cx="9142412"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6"/>
          <p:cNvSpPr>
            <a:spLocks noGrp="1"/>
          </p:cNvSpPr>
          <p:nvPr>
            <p:ph type="dt" sz="half" idx="10"/>
          </p:nvPr>
        </p:nvSpPr>
        <p:spPr/>
        <p:txBody>
          <a:bodyPr/>
          <a:lstStyle>
            <a:lvl1pPr>
              <a:defRPr smtClean="0"/>
            </a:lvl1pPr>
          </a:lstStyle>
          <a:p>
            <a:pPr>
              <a:defRPr/>
            </a:pPr>
            <a:fld id="{268F0A5F-DA8A-4E5C-9515-87A7300A8372}" type="datetime1">
              <a:rPr lang="en-US" smtClean="0"/>
              <a:pPr>
                <a:defRPr/>
              </a:pPr>
              <a:t>9/15/2020</a:t>
            </a:fld>
            <a:endParaRPr lang="en-US" dirty="0"/>
          </a:p>
        </p:txBody>
      </p:sp>
      <p:sp>
        <p:nvSpPr>
          <p:cNvPr id="6" name="Slide Number Placeholder 8"/>
          <p:cNvSpPr>
            <a:spLocks noGrp="1"/>
          </p:cNvSpPr>
          <p:nvPr>
            <p:ph type="sldNum" sz="quarter" idx="11"/>
          </p:nvPr>
        </p:nvSpPr>
        <p:spPr/>
        <p:txBody>
          <a:bodyPr/>
          <a:lstStyle>
            <a:lvl1pPr>
              <a:defRPr smtClean="0"/>
            </a:lvl1pPr>
          </a:lstStyle>
          <a:p>
            <a:pPr>
              <a:defRPr/>
            </a:pPr>
            <a:fld id="{4B058A6C-8BB6-2047-96F4-A578912A11A5}" type="slidenum">
              <a:rPr lang="en-US"/>
              <a:pPr>
                <a:defRPr/>
              </a:pPr>
              <a:t>‹#›</a:t>
            </a:fld>
            <a:endParaRPr lang="en-US" dirty="0"/>
          </a:p>
        </p:txBody>
      </p:sp>
    </p:spTree>
    <p:extLst>
      <p:ext uri="{BB962C8B-B14F-4D97-AF65-F5344CB8AC3E}">
        <p14:creationId xmlns:p14="http://schemas.microsoft.com/office/powerpoint/2010/main" xmlns="" val="280778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defRPr smtClean="0"/>
            </a:lvl1pPr>
          </a:lstStyle>
          <a:p>
            <a:pPr>
              <a:defRPr/>
            </a:pPr>
            <a:fld id="{5375CE4F-9169-4A54-AF83-118661BDC3B3}" type="datetime1">
              <a:rPr lang="en-US" smtClean="0"/>
              <a:pPr>
                <a:defRPr/>
              </a:pPr>
              <a:t>9/15/2020</a:t>
            </a:fld>
            <a:endParaRPr lang="en-US" dirty="0"/>
          </a:p>
        </p:txBody>
      </p:sp>
      <p:sp>
        <p:nvSpPr>
          <p:cNvPr id="8" name="Slide Number Placeholder 6"/>
          <p:cNvSpPr>
            <a:spLocks noGrp="1"/>
          </p:cNvSpPr>
          <p:nvPr>
            <p:ph type="sldNum" sz="quarter" idx="11"/>
          </p:nvPr>
        </p:nvSpPr>
        <p:spPr/>
        <p:txBody>
          <a:bodyPr/>
          <a:lstStyle>
            <a:lvl1pPr>
              <a:defRPr smtClean="0">
                <a:solidFill>
                  <a:schemeClr val="tx1"/>
                </a:solidFill>
              </a:defRPr>
            </a:lvl1pPr>
          </a:lstStyle>
          <a:p>
            <a:pPr>
              <a:defRPr/>
            </a:pPr>
            <a:fld id="{0703B29B-03B6-9946-84DC-9C1F13E589F5}" type="slidenum">
              <a:rPr lang="en-US"/>
              <a:pPr>
                <a:defRPr/>
              </a:pPr>
              <a:t>‹#›</a:t>
            </a:fld>
            <a:endParaRPr lang="en-US" dirty="0"/>
          </a:p>
        </p:txBody>
      </p:sp>
    </p:spTree>
    <p:extLst>
      <p:ext uri="{BB962C8B-B14F-4D97-AF65-F5344CB8AC3E}">
        <p14:creationId xmlns:p14="http://schemas.microsoft.com/office/powerpoint/2010/main" xmlns="" val="367351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smtClean="0"/>
            </a:lvl1pPr>
          </a:lstStyle>
          <a:p>
            <a:pPr>
              <a:defRPr/>
            </a:pPr>
            <a:fld id="{931140C1-EA55-4FF1-8D3E-5433CF8A0822}" type="datetime1">
              <a:rPr lang="en-US" smtClean="0"/>
              <a:pPr>
                <a:defRPr/>
              </a:pPr>
              <a:t>9/15/2020</a:t>
            </a:fld>
            <a:endParaRPr lang="en-US" dirty="0"/>
          </a:p>
        </p:txBody>
      </p:sp>
      <p:sp>
        <p:nvSpPr>
          <p:cNvPr id="8" name="Slide Number Placeholder 6"/>
          <p:cNvSpPr>
            <a:spLocks noGrp="1"/>
          </p:cNvSpPr>
          <p:nvPr>
            <p:ph type="sldNum" sz="quarter" idx="11"/>
          </p:nvPr>
        </p:nvSpPr>
        <p:spPr/>
        <p:txBody>
          <a:bodyPr/>
          <a:lstStyle>
            <a:lvl1pPr>
              <a:defRPr smtClean="0"/>
            </a:lvl1pPr>
          </a:lstStyle>
          <a:p>
            <a:pPr>
              <a:defRPr/>
            </a:pPr>
            <a:fld id="{C13D8940-EF7A-3C4D-BBD1-6ABFDD53D570}" type="slidenum">
              <a:rPr lang="en-US"/>
              <a:pPr>
                <a:defRPr/>
              </a:pPr>
              <a:t>‹#›</a:t>
            </a:fld>
            <a:endParaRPr lang="en-US" dirty="0"/>
          </a:p>
        </p:txBody>
      </p:sp>
    </p:spTree>
    <p:extLst>
      <p:ext uri="{BB962C8B-B14F-4D97-AF65-F5344CB8AC3E}">
        <p14:creationId xmlns:p14="http://schemas.microsoft.com/office/powerpoint/2010/main" xmlns="" val="123220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7254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255713"/>
            <a:ext cx="7543800" cy="46132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chemeClr val="accent1"/>
                </a:solidFill>
              </a:defRPr>
            </a:lvl1pPr>
          </a:lstStyle>
          <a:p>
            <a:pPr>
              <a:defRPr/>
            </a:pPr>
            <a:fld id="{08E90CDF-AF22-4851-9FEC-15B42E301913}" type="datetime1">
              <a:rPr lang="en-US" smtClean="0"/>
              <a:pPr>
                <a:defRPr/>
              </a:pPr>
              <a:t>9/15/2020</a:t>
            </a:fld>
            <a:endParaRPr lang="en-US" dirty="0"/>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FFFF00"/>
                </a:solidFill>
              </a:defRPr>
            </a:lvl1pPr>
          </a:lstStyle>
          <a:p>
            <a:pPr>
              <a:defRPr/>
            </a:pPr>
            <a:fld id="{C206BF60-225B-D345-BB26-F135B89FBAEF}" type="slidenum">
              <a:rPr lang="en-US"/>
              <a:pPr>
                <a:defRPr/>
              </a:pPr>
              <a:t>‹#›</a:t>
            </a:fld>
            <a:endParaRPr lang="en-US" dirty="0"/>
          </a:p>
        </p:txBody>
      </p:sp>
      <p:cxnSp>
        <p:nvCxnSpPr>
          <p:cNvPr id="10" name="Straight Connector 9"/>
          <p:cNvCxnSpPr/>
          <p:nvPr/>
        </p:nvCxnSpPr>
        <p:spPr>
          <a:xfrm>
            <a:off x="892175" y="1133475"/>
            <a:ext cx="74739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800850"/>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78" r:id="rId5"/>
    <p:sldLayoutId id="2147483779" r:id="rId6"/>
    <p:sldLayoutId id="2147483784" r:id="rId7"/>
    <p:sldLayoutId id="2147483785" r:id="rId8"/>
    <p:sldLayoutId id="2147483786" r:id="rId9"/>
    <p:sldLayoutId id="2147483787" r:id="rId10"/>
    <p:sldLayoutId id="2147483788" r:id="rId11"/>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4400" kern="1200" spc="-50">
          <a:solidFill>
            <a:srgbClr val="404040"/>
          </a:solidFill>
          <a:latin typeface="+mj-lt"/>
          <a:ea typeface="MS PGothic" panose="020B0600070205080204" pitchFamily="34" charset="-128"/>
          <a:cs typeface="MS PGothic" charset="0"/>
        </a:defRPr>
      </a:lvl1pPr>
      <a:lvl2pPr algn="l" rtl="0" eaLnBrk="0" fontAlgn="base" hangingPunct="0">
        <a:lnSpc>
          <a:spcPct val="85000"/>
        </a:lnSpc>
        <a:spcBef>
          <a:spcPct val="0"/>
        </a:spcBef>
        <a:spcAft>
          <a:spcPct val="0"/>
        </a:spcAft>
        <a:defRPr sz="4400">
          <a:solidFill>
            <a:srgbClr val="404040"/>
          </a:solidFill>
          <a:latin typeface="Calibri Light" panose="020F0302020204030204" pitchFamily="34" charset="0"/>
          <a:ea typeface="MS PGothic" panose="020B0600070205080204" pitchFamily="34" charset="-128"/>
          <a:cs typeface="MS PGothic" charset="0"/>
        </a:defRPr>
      </a:lvl2pPr>
      <a:lvl3pPr algn="l" rtl="0" eaLnBrk="0" fontAlgn="base" hangingPunct="0">
        <a:lnSpc>
          <a:spcPct val="85000"/>
        </a:lnSpc>
        <a:spcBef>
          <a:spcPct val="0"/>
        </a:spcBef>
        <a:spcAft>
          <a:spcPct val="0"/>
        </a:spcAft>
        <a:defRPr sz="4400">
          <a:solidFill>
            <a:srgbClr val="404040"/>
          </a:solidFill>
          <a:latin typeface="Calibri Light" panose="020F0302020204030204" pitchFamily="34" charset="0"/>
          <a:ea typeface="MS PGothic" panose="020B0600070205080204" pitchFamily="34" charset="-128"/>
          <a:cs typeface="MS PGothic" charset="0"/>
        </a:defRPr>
      </a:lvl3pPr>
      <a:lvl4pPr algn="l" rtl="0" eaLnBrk="0" fontAlgn="base" hangingPunct="0">
        <a:lnSpc>
          <a:spcPct val="85000"/>
        </a:lnSpc>
        <a:spcBef>
          <a:spcPct val="0"/>
        </a:spcBef>
        <a:spcAft>
          <a:spcPct val="0"/>
        </a:spcAft>
        <a:defRPr sz="4400">
          <a:solidFill>
            <a:srgbClr val="404040"/>
          </a:solidFill>
          <a:latin typeface="Calibri Light" panose="020F0302020204030204" pitchFamily="34" charset="0"/>
          <a:ea typeface="MS PGothic" panose="020B0600070205080204" pitchFamily="34" charset="-128"/>
          <a:cs typeface="MS PGothic" charset="0"/>
        </a:defRPr>
      </a:lvl4pPr>
      <a:lvl5pPr algn="l" rtl="0" eaLnBrk="0" fontAlgn="base" hangingPunct="0">
        <a:lnSpc>
          <a:spcPct val="85000"/>
        </a:lnSpc>
        <a:spcBef>
          <a:spcPct val="0"/>
        </a:spcBef>
        <a:spcAft>
          <a:spcPct val="0"/>
        </a:spcAft>
        <a:defRPr sz="4400">
          <a:solidFill>
            <a:srgbClr val="404040"/>
          </a:solidFill>
          <a:latin typeface="Calibri Light" panose="020F0302020204030204" pitchFamily="34" charset="0"/>
          <a:ea typeface="MS PGothic" panose="020B0600070205080204" pitchFamily="34" charset="-128"/>
          <a:cs typeface="MS PGothic" charset="0"/>
        </a:defRPr>
      </a:lvl5pPr>
      <a:lvl6pPr marL="457200" algn="l" rtl="0" fontAlgn="base">
        <a:lnSpc>
          <a:spcPct val="85000"/>
        </a:lnSpc>
        <a:spcBef>
          <a:spcPct val="0"/>
        </a:spcBef>
        <a:spcAft>
          <a:spcPct val="0"/>
        </a:spcAft>
        <a:defRPr sz="44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4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4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400">
          <a:solidFill>
            <a:srgbClr val="404040"/>
          </a:solidFill>
          <a:latin typeface="Calibri Light" panose="020F0302020204030204" pitchFamily="34" charset="0"/>
        </a:defRPr>
      </a:lvl9pPr>
    </p:titleStyle>
    <p:bodyStyle>
      <a:lvl1pPr marL="228600" indent="-228600" algn="l" rtl="0" eaLnBrk="0" fontAlgn="base" hangingPunct="0">
        <a:lnSpc>
          <a:spcPct val="90000"/>
        </a:lnSpc>
        <a:spcBef>
          <a:spcPts val="1200"/>
        </a:spcBef>
        <a:spcAft>
          <a:spcPts val="200"/>
        </a:spcAft>
        <a:buSzPct val="100000"/>
        <a:buFont typeface="Arial" charset="0"/>
        <a:buChar char="•"/>
        <a:defRPr sz="2000" kern="1200">
          <a:solidFill>
            <a:srgbClr val="404040"/>
          </a:solidFill>
          <a:latin typeface="+mn-lt"/>
          <a:ea typeface="MS PGothic" panose="020B0600070205080204" pitchFamily="34" charset="-128"/>
          <a:cs typeface="MS PGothic" charset="0"/>
        </a:defRPr>
      </a:lvl1pPr>
      <a:lvl2pPr marL="457200" indent="-228600" algn="l" rtl="0" eaLnBrk="0" fontAlgn="base" hangingPunct="0">
        <a:lnSpc>
          <a:spcPct val="90000"/>
        </a:lnSpc>
        <a:spcBef>
          <a:spcPts val="200"/>
        </a:spcBef>
        <a:spcAft>
          <a:spcPts val="400"/>
        </a:spcAft>
        <a:buFont typeface="Arial" charset="0"/>
        <a:buChar char="•"/>
        <a:defRPr kern="1200">
          <a:solidFill>
            <a:srgbClr val="404040"/>
          </a:solidFill>
          <a:latin typeface="+mn-lt"/>
          <a:ea typeface="MS PGothic" panose="020B0600070205080204" pitchFamily="34" charset="-128"/>
          <a:cs typeface="MS PGothic" charset="0"/>
        </a:defRPr>
      </a:lvl2pPr>
      <a:lvl3pPr marL="685800" indent="-228600" algn="l" rtl="0" eaLnBrk="0" fontAlgn="base" hangingPunct="0">
        <a:lnSpc>
          <a:spcPct val="90000"/>
        </a:lnSpc>
        <a:spcBef>
          <a:spcPts val="200"/>
        </a:spcBef>
        <a:spcAft>
          <a:spcPts val="400"/>
        </a:spcAft>
        <a:buFont typeface="Arial" charset="0"/>
        <a:buChar char="•"/>
        <a:defRPr sz="1400" kern="1200">
          <a:solidFill>
            <a:srgbClr val="404040"/>
          </a:solidFill>
          <a:latin typeface="+mn-lt"/>
          <a:ea typeface="MS PGothic" panose="020B0600070205080204" pitchFamily="34" charset="-128"/>
          <a:cs typeface="MS PGothic" charset="0"/>
        </a:defRPr>
      </a:lvl3pPr>
      <a:lvl4pPr marL="914400" indent="-228600" algn="l" rtl="0" eaLnBrk="0" fontAlgn="base" hangingPunct="0">
        <a:lnSpc>
          <a:spcPct val="90000"/>
        </a:lnSpc>
        <a:spcBef>
          <a:spcPts val="200"/>
        </a:spcBef>
        <a:spcAft>
          <a:spcPts val="400"/>
        </a:spcAft>
        <a:buFont typeface="Arial" charset="0"/>
        <a:buChar char="•"/>
        <a:defRPr sz="1400" kern="1200">
          <a:solidFill>
            <a:srgbClr val="404040"/>
          </a:solidFill>
          <a:latin typeface="+mn-lt"/>
          <a:ea typeface="MS PGothic" panose="020B0600070205080204" pitchFamily="34" charset="-128"/>
          <a:cs typeface="MS PGothic" charset="0"/>
        </a:defRPr>
      </a:lvl4pPr>
      <a:lvl5pPr marL="1143000" indent="-228600" algn="l" rtl="0" eaLnBrk="0" fontAlgn="base" hangingPunct="0">
        <a:lnSpc>
          <a:spcPct val="90000"/>
        </a:lnSpc>
        <a:spcBef>
          <a:spcPts val="200"/>
        </a:spcBef>
        <a:spcAft>
          <a:spcPts val="400"/>
        </a:spcAft>
        <a:buFont typeface="Arial"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7.tiff"/></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p:txBody>
          <a:bodyPr/>
          <a:lstStyle/>
          <a:p>
            <a:pPr eaLnBrk="1" fontAlgn="auto" hangingPunct="1">
              <a:spcAft>
                <a:spcPts val="0"/>
              </a:spcAft>
              <a:defRPr/>
            </a:pPr>
            <a:r>
              <a:rPr lang="en-US" altLang="en-US" smtClean="0">
                <a:solidFill>
                  <a:schemeClr val="tx1">
                    <a:lumMod val="75000"/>
                    <a:lumOff val="25000"/>
                  </a:schemeClr>
                </a:solidFill>
                <a:ea typeface="ＭＳ Ｐゴシック" panose="020B0600070205080204" pitchFamily="34" charset="-128"/>
                <a:cs typeface="+mj-cs"/>
              </a:rPr>
              <a:t>Chapter Four</a:t>
            </a:r>
            <a:endParaRPr lang="en-US" altLang="en-US" dirty="0" smtClean="0">
              <a:solidFill>
                <a:schemeClr val="tx1">
                  <a:lumMod val="75000"/>
                  <a:lumOff val="25000"/>
                </a:schemeClr>
              </a:solidFill>
              <a:ea typeface="ＭＳ Ｐゴシック" panose="020B0600070205080204" pitchFamily="34" charset="-128"/>
              <a:cs typeface="+mj-cs"/>
            </a:endParaRPr>
          </a:p>
        </p:txBody>
      </p:sp>
      <p:sp>
        <p:nvSpPr>
          <p:cNvPr id="3" name="Subtitle 2"/>
          <p:cNvSpPr>
            <a:spLocks noGrp="1"/>
          </p:cNvSpPr>
          <p:nvPr>
            <p:ph type="subTitle" idx="1"/>
          </p:nvPr>
        </p:nvSpPr>
        <p:spPr>
          <a:xfrm>
            <a:off x="825038" y="4455621"/>
            <a:ext cx="7543800" cy="1143000"/>
          </a:xfrm>
        </p:spPr>
        <p:txBody>
          <a:bodyPr/>
          <a:lstStyle/>
          <a:p>
            <a:r>
              <a:rPr lang="en-US" dirty="0" smtClean="0"/>
              <a:t>While Loop, For loop, range of integers, random numbers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latin typeface="Consolas" charset="0"/>
                <a:ea typeface="Consolas" charset="0"/>
                <a:cs typeface="Consolas" charset="0"/>
              </a:rPr>
              <a:t>while</a:t>
            </a:r>
            <a:r>
              <a:rPr lang="en-US" altLang="en-US" dirty="0" smtClean="0">
                <a:solidFill>
                  <a:schemeClr val="tx1">
                    <a:lumMod val="75000"/>
                    <a:lumOff val="25000"/>
                  </a:schemeClr>
                </a:solidFill>
                <a:ea typeface="ＭＳ Ｐゴシック" panose="020B0600070205080204" pitchFamily="34" charset="-128"/>
                <a:cs typeface="+mj-cs"/>
              </a:rPr>
              <a:t> Loop Examples (1)</a:t>
            </a:r>
          </a:p>
        </p:txBody>
      </p:sp>
      <p:sp>
        <p:nvSpPr>
          <p:cNvPr id="27650" name="Content Placeholder 4"/>
          <p:cNvSpPr>
            <a:spLocks noGrp="1"/>
          </p:cNvSpPr>
          <p:nvPr>
            <p:ph idx="1"/>
          </p:nvPr>
        </p:nvSpPr>
        <p:spPr/>
        <p:txBody>
          <a:bodyPr/>
          <a:lstStyle/>
          <a:p>
            <a:pPr eaLnBrk="1" hangingPunct="1"/>
            <a:endParaRPr lang="en-US" dirty="0">
              <a:latin typeface="Calibri" charset="0"/>
              <a:ea typeface="MS PGothic" charset="0"/>
            </a:endParaRPr>
          </a:p>
        </p:txBody>
      </p:sp>
      <p:pic>
        <p:nvPicPr>
          <p:cNvPr id="27651" name="Picture 1"/>
          <p:cNvPicPr>
            <a:picLocks noChangeAspect="1"/>
          </p:cNvPicPr>
          <p:nvPr/>
        </p:nvPicPr>
        <p:blipFill>
          <a:blip r:embed="rId3" cstate="print">
            <a:extLst>
              <a:ext uri="{28A0092B-C50C-407E-A947-70E740481C1C}">
                <a14:useLocalDpi xmlns:a14="http://schemas.microsoft.com/office/drawing/2010/main" xmlns="" val="0"/>
              </a:ext>
            </a:extLst>
          </a:blip>
          <a:srcRect t="5746" b="89130"/>
          <a:stretch>
            <a:fillRect/>
          </a:stretch>
        </p:blipFill>
        <p:spPr bwMode="auto">
          <a:xfrm>
            <a:off x="474663" y="1148302"/>
            <a:ext cx="7983537" cy="451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7"/>
          <p:cNvPicPr>
            <a:picLocks noChangeAspect="1"/>
          </p:cNvPicPr>
          <p:nvPr/>
        </p:nvPicPr>
        <p:blipFill>
          <a:blip r:embed="rId3" cstate="print">
            <a:extLst>
              <a:ext uri="{28A0092B-C50C-407E-A947-70E740481C1C}">
                <a14:useLocalDpi xmlns:a14="http://schemas.microsoft.com/office/drawing/2010/main" xmlns="" val="0"/>
              </a:ext>
            </a:extLst>
          </a:blip>
          <a:srcRect t="10568" b="35832"/>
          <a:stretch>
            <a:fillRect/>
          </a:stretch>
        </p:blipFill>
        <p:spPr bwMode="auto">
          <a:xfrm>
            <a:off x="474663" y="1600200"/>
            <a:ext cx="7983537" cy="459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4"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0B88C92-A0A2-F64A-BF69-0D60F5B5C28A}" type="slidenum">
              <a:rPr lang="en-US" sz="1200">
                <a:solidFill>
                  <a:schemeClr val="accent1"/>
                </a:solidFill>
              </a:rPr>
              <a:pPr/>
              <a:t>10</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6DB1F07C-B079-4794-A029-CC32DDEAFB79}"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latin typeface="Consolas" charset="0"/>
                <a:ea typeface="Consolas" charset="0"/>
                <a:cs typeface="Consolas" charset="0"/>
              </a:rPr>
              <a:t>while</a:t>
            </a:r>
            <a:r>
              <a:rPr lang="en-US" altLang="en-US" dirty="0" smtClean="0">
                <a:solidFill>
                  <a:schemeClr val="tx1">
                    <a:lumMod val="75000"/>
                    <a:lumOff val="25000"/>
                  </a:schemeClr>
                </a:solidFill>
                <a:ea typeface="ＭＳ Ｐゴシック" panose="020B0600070205080204" pitchFamily="34" charset="-128"/>
                <a:cs typeface="+mj-cs"/>
              </a:rPr>
              <a:t> Loop Examples (2)</a:t>
            </a:r>
          </a:p>
        </p:txBody>
      </p:sp>
      <p:pic>
        <p:nvPicPr>
          <p:cNvPr id="28674" name="Picture 6"/>
          <p:cNvPicPr>
            <a:picLocks noChangeAspect="1"/>
          </p:cNvPicPr>
          <p:nvPr/>
        </p:nvPicPr>
        <p:blipFill>
          <a:blip r:embed="rId3" cstate="print">
            <a:extLst>
              <a:ext uri="{28A0092B-C50C-407E-A947-70E740481C1C}">
                <a14:useLocalDpi xmlns:a14="http://schemas.microsoft.com/office/drawing/2010/main" xmlns="" val="0"/>
              </a:ext>
            </a:extLst>
          </a:blip>
          <a:srcRect t="63721"/>
          <a:stretch>
            <a:fillRect/>
          </a:stretch>
        </p:blipFill>
        <p:spPr bwMode="auto">
          <a:xfrm>
            <a:off x="474663" y="1716087"/>
            <a:ext cx="8077200" cy="323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75" name="Picture 1"/>
          <p:cNvPicPr>
            <a:picLocks noChangeAspect="1"/>
          </p:cNvPicPr>
          <p:nvPr/>
        </p:nvPicPr>
        <p:blipFill>
          <a:blip r:embed="rId3" cstate="print">
            <a:extLst>
              <a:ext uri="{28A0092B-C50C-407E-A947-70E740481C1C}">
                <a14:useLocalDpi xmlns:a14="http://schemas.microsoft.com/office/drawing/2010/main" xmlns="" val="0"/>
              </a:ext>
            </a:extLst>
          </a:blip>
          <a:srcRect t="5746" b="89130"/>
          <a:stretch>
            <a:fillRect/>
          </a:stretch>
        </p:blipFill>
        <p:spPr bwMode="auto">
          <a:xfrm>
            <a:off x="474663" y="1219200"/>
            <a:ext cx="807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677"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BC95BC9-B315-6D40-AD8F-03A80ECD2016}" type="slidenum">
              <a:rPr lang="en-US" sz="1200">
                <a:solidFill>
                  <a:schemeClr val="accent1"/>
                </a:solidFill>
              </a:rPr>
              <a:pPr/>
              <a:t>11</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DC9E6DDE-4622-4E10-B1E9-FB413224369C}"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Common Error: Incorrect Test Condition</a:t>
            </a:r>
          </a:p>
        </p:txBody>
      </p:sp>
      <p:sp>
        <p:nvSpPr>
          <p:cNvPr id="29698" name="Content Placeholder 2"/>
          <p:cNvSpPr>
            <a:spLocks noGrp="1"/>
          </p:cNvSpPr>
          <p:nvPr>
            <p:ph idx="1"/>
          </p:nvPr>
        </p:nvSpPr>
        <p:spPr>
          <a:xfrm>
            <a:off x="822325" y="1255713"/>
            <a:ext cx="7543800" cy="1944687"/>
          </a:xfrm>
        </p:spPr>
        <p:txBody>
          <a:bodyPr/>
          <a:lstStyle/>
          <a:p>
            <a:pPr eaLnBrk="1" hangingPunct="1"/>
            <a:r>
              <a:rPr lang="en-US" dirty="0" smtClean="0">
                <a:latin typeface="Calibri" charset="0"/>
                <a:ea typeface="MS PGothic" charset="0"/>
              </a:rPr>
              <a:t>The </a:t>
            </a:r>
            <a:r>
              <a:rPr lang="en-US" dirty="0">
                <a:latin typeface="Calibri" charset="0"/>
                <a:ea typeface="MS PGothic" charset="0"/>
              </a:rPr>
              <a:t>loop body will only execute if the test condition is </a:t>
            </a:r>
            <a:r>
              <a:rPr lang="en-US" dirty="0">
                <a:solidFill>
                  <a:srgbClr val="FF0000"/>
                </a:solidFill>
                <a:latin typeface="Calibri" charset="0"/>
                <a:ea typeface="MS PGothic" charset="0"/>
              </a:rPr>
              <a:t>True</a:t>
            </a:r>
            <a:r>
              <a:rPr lang="en-US" dirty="0">
                <a:latin typeface="Calibri" charset="0"/>
                <a:ea typeface="MS PGothic" charset="0"/>
              </a:rPr>
              <a:t>.</a:t>
            </a:r>
          </a:p>
          <a:p>
            <a:pPr eaLnBrk="1" hangingPunct="1">
              <a:spcBef>
                <a:spcPts val="600"/>
              </a:spcBef>
            </a:pPr>
            <a:r>
              <a:rPr lang="en-US" dirty="0" smtClean="0">
                <a:latin typeface="Calibri" charset="0"/>
                <a:ea typeface="MS PGothic" charset="0"/>
              </a:rPr>
              <a:t>If </a:t>
            </a:r>
            <a:r>
              <a:rPr lang="en-US" dirty="0">
                <a:latin typeface="Calibri" charset="0"/>
                <a:ea typeface="MS PGothic" charset="0"/>
              </a:rPr>
              <a:t>bal </a:t>
            </a:r>
            <a:r>
              <a:rPr lang="en-US" dirty="0" smtClean="0">
                <a:latin typeface="Calibri" charset="0"/>
                <a:ea typeface="MS PGothic" charset="0"/>
              </a:rPr>
              <a:t>is initialized as less than the TARGET and should </a:t>
            </a:r>
            <a:r>
              <a:rPr lang="en-US" dirty="0">
                <a:latin typeface="Calibri" charset="0"/>
                <a:ea typeface="MS PGothic" charset="0"/>
              </a:rPr>
              <a:t>grow until it reaches TARGET</a:t>
            </a:r>
          </a:p>
          <a:p>
            <a:pPr lvl="1" eaLnBrk="1" hangingPunct="1"/>
            <a:r>
              <a:rPr lang="en-US" dirty="0">
                <a:latin typeface="Calibri" charset="0"/>
                <a:ea typeface="MS PGothic" charset="0"/>
              </a:rPr>
              <a:t>Which version will execute the loop body?</a:t>
            </a:r>
          </a:p>
        </p:txBody>
      </p:sp>
      <p:sp>
        <p:nvSpPr>
          <p:cNvPr id="7" name="Content Placeholder 2"/>
          <p:cNvSpPr txBox="1">
            <a:spLocks/>
          </p:cNvSpPr>
          <p:nvPr/>
        </p:nvSpPr>
        <p:spPr bwMode="auto">
          <a:xfrm>
            <a:off x="4876800" y="2819400"/>
            <a:ext cx="3657600" cy="13716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while </a:t>
            </a:r>
            <a:r>
              <a:rPr lang="en-US" kern="0" dirty="0">
                <a:solidFill>
                  <a:srgbClr val="0033CC"/>
                </a:solidFill>
                <a:latin typeface="Consolas" pitchFamily="49" charset="0"/>
                <a:ea typeface="ＭＳ Ｐゴシック" panose="020B0600070205080204" pitchFamily="34" charset="-128"/>
                <a:cs typeface="+mn-cs"/>
              </a:rPr>
              <a:t>bal &lt; TARGET </a:t>
            </a:r>
            <a:r>
              <a:rPr lang="en-US" kern="0" dirty="0">
                <a:latin typeface="Consolas" pitchFamily="49" charset="0"/>
                <a:ea typeface="ＭＳ Ｐゴシック" panose="020B0600070205080204" pitchFamily="34" charset="-128"/>
                <a:cs typeface="+mn-cs"/>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   year = year + 1</a:t>
            </a:r>
          </a:p>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   interest = bal * RATE</a:t>
            </a:r>
          </a:p>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   bal = bal + interest</a:t>
            </a:r>
          </a:p>
          <a:p>
            <a:pPr marL="342900" indent="-342900">
              <a:buClr>
                <a:srgbClr val="835E01"/>
              </a:buClr>
              <a:buSzPct val="60000"/>
              <a:buFont typeface="Wingdings" pitchFamily="2" charset="2"/>
              <a:buNone/>
              <a:defRPr/>
            </a:pPr>
            <a:endParaRPr lang="en-US" kern="0" dirty="0">
              <a:latin typeface="Consolas" pitchFamily="49" charset="0"/>
              <a:ea typeface="ＭＳ Ｐゴシック" panose="020B0600070205080204" pitchFamily="34" charset="-128"/>
              <a:cs typeface="+mn-cs"/>
            </a:endParaRPr>
          </a:p>
          <a:p>
            <a:pPr eaLnBrk="1" hangingPunct="1">
              <a:defRPr/>
            </a:pPr>
            <a:endParaRPr lang="en-US" kern="0" dirty="0">
              <a:latin typeface="Consolas" pitchFamily="49" charset="0"/>
              <a:ea typeface="+mn-ea"/>
              <a:cs typeface="Consolas" pitchFamily="49" charset="0"/>
            </a:endParaRPr>
          </a:p>
        </p:txBody>
      </p:sp>
      <p:sp>
        <p:nvSpPr>
          <p:cNvPr id="8" name="Content Placeholder 2"/>
          <p:cNvSpPr txBox="1">
            <a:spLocks/>
          </p:cNvSpPr>
          <p:nvPr/>
        </p:nvSpPr>
        <p:spPr bwMode="auto">
          <a:xfrm>
            <a:off x="838200" y="2819400"/>
            <a:ext cx="3657600" cy="13716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while </a:t>
            </a:r>
            <a:r>
              <a:rPr lang="en-US" kern="0" dirty="0">
                <a:solidFill>
                  <a:srgbClr val="0033CC"/>
                </a:solidFill>
                <a:latin typeface="Consolas" pitchFamily="49" charset="0"/>
                <a:ea typeface="ＭＳ Ｐゴシック" panose="020B0600070205080204" pitchFamily="34" charset="-128"/>
                <a:cs typeface="+mn-cs"/>
              </a:rPr>
              <a:t>bal &gt;= TARGET </a:t>
            </a:r>
            <a:r>
              <a:rPr lang="en-US" kern="0" dirty="0">
                <a:latin typeface="Consolas" pitchFamily="49" charset="0"/>
                <a:ea typeface="ＭＳ Ｐゴシック" panose="020B0600070205080204" pitchFamily="34" charset="-128"/>
                <a:cs typeface="+mn-cs"/>
              </a:rPr>
              <a:t>:</a:t>
            </a:r>
          </a:p>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   year = year + 1</a:t>
            </a:r>
          </a:p>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   interest = bal * RATE</a:t>
            </a:r>
          </a:p>
          <a:p>
            <a:pPr marL="342900" indent="-342900">
              <a:buClr>
                <a:srgbClr val="835E01"/>
              </a:buClr>
              <a:buSzPct val="60000"/>
              <a:buFont typeface="Wingdings" pitchFamily="2" charset="2"/>
              <a:buNone/>
              <a:defRPr/>
            </a:pPr>
            <a:r>
              <a:rPr lang="en-US" kern="0" dirty="0">
                <a:latin typeface="Consolas" pitchFamily="49" charset="0"/>
                <a:ea typeface="ＭＳ Ｐゴシック" panose="020B0600070205080204" pitchFamily="34" charset="-128"/>
                <a:cs typeface="+mn-cs"/>
              </a:rPr>
              <a:t>   bal = bal + interest</a:t>
            </a:r>
          </a:p>
        </p:txBody>
      </p:sp>
      <p:sp>
        <p:nvSpPr>
          <p:cNvPr id="29702"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467EA90-32A9-D34A-B98A-D13B91C0E339}" type="slidenum">
              <a:rPr lang="en-US" sz="1200">
                <a:solidFill>
                  <a:schemeClr val="accent1"/>
                </a:solidFill>
              </a:rPr>
              <a:pPr/>
              <a:t>12</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33037B7A-D92E-40E3-AC11-37B278F324BF}"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Common Error: </a:t>
            </a:r>
            <a:r>
              <a:rPr lang="en-US" dirty="0">
                <a:latin typeface="Calibri" charset="0"/>
                <a:ea typeface="MS PGothic" charset="0"/>
              </a:rPr>
              <a:t>Infinite </a:t>
            </a:r>
            <a:r>
              <a:rPr lang="en-US" dirty="0" smtClean="0">
                <a:latin typeface="Calibri" charset="0"/>
                <a:ea typeface="MS PGothic" charset="0"/>
              </a:rPr>
              <a:t>Loops</a:t>
            </a:r>
            <a:endParaRPr lang="en-US" altLang="en-US" dirty="0" smtClean="0">
              <a:solidFill>
                <a:schemeClr val="tx1">
                  <a:lumMod val="75000"/>
                  <a:lumOff val="25000"/>
                </a:schemeClr>
              </a:solidFill>
              <a:ea typeface="ＭＳ Ｐゴシック" panose="020B0600070205080204" pitchFamily="34" charset="-128"/>
              <a:cs typeface="+mj-cs"/>
            </a:endParaRPr>
          </a:p>
        </p:txBody>
      </p:sp>
      <p:sp>
        <p:nvSpPr>
          <p:cNvPr id="30722" name="Content Placeholder 2"/>
          <p:cNvSpPr>
            <a:spLocks noGrp="1"/>
          </p:cNvSpPr>
          <p:nvPr>
            <p:ph idx="1"/>
          </p:nvPr>
        </p:nvSpPr>
        <p:spPr>
          <a:xfrm>
            <a:off x="822325" y="1143001"/>
            <a:ext cx="7543800" cy="4725988"/>
          </a:xfrm>
        </p:spPr>
        <p:txBody>
          <a:bodyPr/>
          <a:lstStyle/>
          <a:p>
            <a:pPr eaLnBrk="1" hangingPunct="1"/>
            <a:r>
              <a:rPr lang="en-US" dirty="0" smtClean="0">
                <a:latin typeface="Calibri" charset="0"/>
                <a:ea typeface="MS PGothic" charset="0"/>
              </a:rPr>
              <a:t>The </a:t>
            </a:r>
            <a:r>
              <a:rPr lang="en-US" dirty="0">
                <a:latin typeface="Calibri" charset="0"/>
                <a:ea typeface="MS PGothic" charset="0"/>
              </a:rPr>
              <a:t>loop body will execute until the test condition becomes False.</a:t>
            </a:r>
          </a:p>
          <a:p>
            <a:pPr eaLnBrk="1" hangingPunct="1">
              <a:spcBef>
                <a:spcPts val="600"/>
              </a:spcBef>
            </a:pPr>
            <a:r>
              <a:rPr lang="en-US" dirty="0">
                <a:latin typeface="Calibri" charset="0"/>
                <a:ea typeface="MS PGothic" charset="0"/>
              </a:rPr>
              <a:t>What if </a:t>
            </a:r>
            <a:r>
              <a:rPr lang="en-US" dirty="0" smtClean="0">
                <a:latin typeface="Calibri" charset="0"/>
                <a:ea typeface="MS PGothic" charset="0"/>
              </a:rPr>
              <a:t>we forget </a:t>
            </a:r>
            <a:r>
              <a:rPr lang="en-US" dirty="0">
                <a:latin typeface="Calibri" charset="0"/>
                <a:ea typeface="MS PGothic" charset="0"/>
              </a:rPr>
              <a:t>to update the test variable?</a:t>
            </a:r>
          </a:p>
          <a:p>
            <a:pPr lvl="1" eaLnBrk="1" hangingPunct="1"/>
            <a:r>
              <a:rPr lang="en-US" sz="2000" dirty="0">
                <a:latin typeface="Calibri" charset="0"/>
                <a:ea typeface="MS PGothic" charset="0"/>
              </a:rPr>
              <a:t>bal is the test variable (TARGET doesn</a:t>
            </a:r>
            <a:r>
              <a:rPr lang="en-US" altLang="ja-JP" sz="2000" dirty="0">
                <a:latin typeface="Calibri" charset="0"/>
                <a:ea typeface="MS PGothic" charset="0"/>
              </a:rPr>
              <a:t>’t change)</a:t>
            </a:r>
          </a:p>
          <a:p>
            <a:pPr lvl="1" eaLnBrk="1" hangingPunct="1"/>
            <a:r>
              <a:rPr lang="en-US" sz="2000" dirty="0" smtClean="0">
                <a:latin typeface="Calibri" charset="0"/>
                <a:ea typeface="MS PGothic" charset="0"/>
              </a:rPr>
              <a:t>The loop will run forever</a:t>
            </a:r>
            <a:r>
              <a:rPr lang="en-US" sz="2000" dirty="0">
                <a:latin typeface="Calibri" charset="0"/>
                <a:ea typeface="MS PGothic" charset="0"/>
              </a:rPr>
              <a:t>!  (or until </a:t>
            </a:r>
            <a:r>
              <a:rPr lang="en-US" sz="2000" dirty="0" smtClean="0">
                <a:latin typeface="Calibri" charset="0"/>
                <a:ea typeface="MS PGothic" charset="0"/>
              </a:rPr>
              <a:t>we stop </a:t>
            </a:r>
            <a:r>
              <a:rPr lang="en-US" sz="2000" dirty="0">
                <a:latin typeface="Calibri" charset="0"/>
                <a:ea typeface="MS PGothic" charset="0"/>
              </a:rPr>
              <a:t>the program</a:t>
            </a:r>
            <a:r>
              <a:rPr lang="en-US" sz="2000" dirty="0" smtClean="0">
                <a:latin typeface="Calibri" charset="0"/>
                <a:ea typeface="MS PGothic" charset="0"/>
              </a:rPr>
              <a:t>)</a:t>
            </a:r>
          </a:p>
          <a:p>
            <a:pPr lvl="1" eaLnBrk="1" hangingPunct="1"/>
            <a:endParaRPr lang="en-US" dirty="0" smtClean="0">
              <a:latin typeface="Calibri" charset="0"/>
              <a:ea typeface="MS PGothic" charset="0"/>
            </a:endParaRPr>
          </a:p>
          <a:p>
            <a:pPr lvl="1" eaLnBrk="1" hangingPunct="1"/>
            <a:endParaRPr lang="en-US" dirty="0" smtClean="0">
              <a:latin typeface="Calibri" charset="0"/>
              <a:ea typeface="MS PGothic" charset="0"/>
            </a:endParaRPr>
          </a:p>
          <a:p>
            <a:pPr lvl="1" eaLnBrk="1" hangingPunct="1"/>
            <a:endParaRPr lang="en-US" dirty="0" smtClean="0">
              <a:latin typeface="Calibri" charset="0"/>
              <a:ea typeface="MS PGothic" charset="0"/>
            </a:endParaRPr>
          </a:p>
          <a:p>
            <a:pPr lvl="1" eaLnBrk="1" hangingPunct="1"/>
            <a:endParaRPr lang="en-US" dirty="0" smtClean="0">
              <a:latin typeface="Calibri" charset="0"/>
              <a:ea typeface="MS PGothic" charset="0"/>
            </a:endParaRPr>
          </a:p>
          <a:p>
            <a:pPr lvl="1" eaLnBrk="1" hangingPunct="1"/>
            <a:r>
              <a:rPr lang="en-US" sz="2000" dirty="0" smtClean="0">
                <a:latin typeface="Calibri" charset="0"/>
                <a:ea typeface="MS PGothic" charset="0"/>
              </a:rPr>
              <a:t>Corrected version:</a:t>
            </a:r>
            <a:endParaRPr lang="en-US" sz="2000" dirty="0">
              <a:latin typeface="Calibri" charset="0"/>
              <a:ea typeface="MS PGothic" charset="0"/>
            </a:endParaRPr>
          </a:p>
        </p:txBody>
      </p:sp>
      <p:sp>
        <p:nvSpPr>
          <p:cNvPr id="9" name="Content Placeholder 2"/>
          <p:cNvSpPr txBox="1">
            <a:spLocks/>
          </p:cNvSpPr>
          <p:nvPr/>
        </p:nvSpPr>
        <p:spPr bwMode="auto">
          <a:xfrm>
            <a:off x="2362200" y="2590800"/>
            <a:ext cx="3962400" cy="1143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mn-ea"/>
                <a:cs typeface="+mn-cs"/>
              </a:rPr>
              <a:t>while </a:t>
            </a:r>
            <a:r>
              <a:rPr lang="en-US" kern="0" dirty="0">
                <a:solidFill>
                  <a:srgbClr val="0033CC"/>
                </a:solidFill>
                <a:latin typeface="Consolas" pitchFamily="49" charset="0"/>
                <a:ea typeface="+mn-ea"/>
                <a:cs typeface="+mn-cs"/>
              </a:rPr>
              <a:t>bal &lt; TARGET </a:t>
            </a:r>
            <a:r>
              <a:rPr lang="en-US" kern="0" dirty="0">
                <a:latin typeface="Consolas" pitchFamily="49" charset="0"/>
                <a:ea typeface="+mn-ea"/>
                <a:cs typeface="+mn-cs"/>
              </a:rPr>
              <a:t>:</a:t>
            </a:r>
          </a:p>
          <a:p>
            <a:pPr marL="342900" indent="-342900">
              <a:buClr>
                <a:srgbClr val="835E01"/>
              </a:buClr>
              <a:buSzPct val="60000"/>
              <a:buFont typeface="Wingdings" pitchFamily="2" charset="2"/>
              <a:buNone/>
              <a:defRPr/>
            </a:pPr>
            <a:r>
              <a:rPr lang="en-US" kern="0" dirty="0">
                <a:latin typeface="Consolas" pitchFamily="49" charset="0"/>
                <a:ea typeface="+mn-ea"/>
                <a:cs typeface="+mn-cs"/>
              </a:rPr>
              <a:t>   year = year + 1</a:t>
            </a:r>
          </a:p>
          <a:p>
            <a:pPr marL="342900" indent="-342900">
              <a:buClr>
                <a:srgbClr val="835E01"/>
              </a:buClr>
              <a:buSzPct val="60000"/>
              <a:buFont typeface="Wingdings" pitchFamily="2" charset="2"/>
              <a:buNone/>
              <a:defRPr/>
            </a:pPr>
            <a:r>
              <a:rPr lang="en-US" kern="0" dirty="0">
                <a:latin typeface="Consolas" pitchFamily="49" charset="0"/>
                <a:ea typeface="+mn-ea"/>
                <a:cs typeface="+mn-cs"/>
              </a:rPr>
              <a:t>   interest = bal * RATE</a:t>
            </a:r>
          </a:p>
        </p:txBody>
      </p:sp>
      <p:sp>
        <p:nvSpPr>
          <p:cNvPr id="3072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88817DE-EE70-E843-8BAC-B7CE5BC3785E}" type="slidenum">
              <a:rPr lang="en-US" sz="1200">
                <a:solidFill>
                  <a:schemeClr val="accent1"/>
                </a:solidFill>
              </a:rPr>
              <a:pPr/>
              <a:t>13</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158AC3A4-8201-424F-B20E-A2619A918F22}" type="datetime1">
              <a:rPr lang="en-US" smtClean="0"/>
              <a:pPr>
                <a:defRPr/>
              </a:pPr>
              <a:t>9/15/2020</a:t>
            </a:fld>
            <a:endParaRPr lang="en-US" dirty="0"/>
          </a:p>
        </p:txBody>
      </p:sp>
      <p:sp>
        <p:nvSpPr>
          <p:cNvPr id="8" name="Content Placeholder 2"/>
          <p:cNvSpPr txBox="1">
            <a:spLocks/>
          </p:cNvSpPr>
          <p:nvPr/>
        </p:nvSpPr>
        <p:spPr bwMode="auto">
          <a:xfrm>
            <a:off x="2362200" y="4191000"/>
            <a:ext cx="3962400" cy="10668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latin typeface="Consolas" pitchFamily="49" charset="0"/>
                <a:ea typeface="+mn-ea"/>
                <a:cs typeface="+mn-cs"/>
              </a:rPr>
              <a:t>while </a:t>
            </a:r>
            <a:r>
              <a:rPr lang="en-US" kern="0" dirty="0">
                <a:solidFill>
                  <a:srgbClr val="0033CC"/>
                </a:solidFill>
                <a:latin typeface="Consolas" pitchFamily="49" charset="0"/>
                <a:ea typeface="+mn-ea"/>
                <a:cs typeface="+mn-cs"/>
              </a:rPr>
              <a:t>bal &lt; TARGET </a:t>
            </a:r>
            <a:r>
              <a:rPr lang="en-US" kern="0" dirty="0">
                <a:latin typeface="Consolas" pitchFamily="49" charset="0"/>
                <a:ea typeface="+mn-ea"/>
                <a:cs typeface="+mn-cs"/>
              </a:rPr>
              <a:t>:</a:t>
            </a:r>
          </a:p>
          <a:p>
            <a:pPr marL="342900" indent="-342900">
              <a:buClr>
                <a:srgbClr val="835E01"/>
              </a:buClr>
              <a:buSzPct val="60000"/>
              <a:buFont typeface="Wingdings" pitchFamily="2" charset="2"/>
              <a:buNone/>
              <a:defRPr/>
            </a:pPr>
            <a:r>
              <a:rPr lang="en-US" kern="0" dirty="0">
                <a:latin typeface="Consolas" pitchFamily="49" charset="0"/>
                <a:ea typeface="+mn-ea"/>
                <a:cs typeface="+mn-cs"/>
              </a:rPr>
              <a:t>   year = year + 1</a:t>
            </a:r>
          </a:p>
          <a:p>
            <a:pPr marL="342900" indent="-342900">
              <a:buClr>
                <a:srgbClr val="835E01"/>
              </a:buClr>
              <a:buSzPct val="60000"/>
              <a:buFont typeface="Wingdings" pitchFamily="2" charset="2"/>
              <a:buNone/>
              <a:defRPr/>
            </a:pPr>
            <a:r>
              <a:rPr lang="en-US" kern="0" dirty="0">
                <a:latin typeface="Consolas" pitchFamily="49" charset="0"/>
                <a:ea typeface="+mn-ea"/>
                <a:cs typeface="+mn-cs"/>
              </a:rPr>
              <a:t>   interest = bal * RATE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Setting Up a while Loop</a:t>
            </a:r>
            <a:endParaRPr lang="en-US" sz="4000" dirty="0"/>
          </a:p>
        </p:txBody>
      </p:sp>
      <p:sp>
        <p:nvSpPr>
          <p:cNvPr id="4" name="Date Placeholder 3"/>
          <p:cNvSpPr>
            <a:spLocks noGrp="1"/>
          </p:cNvSpPr>
          <p:nvPr>
            <p:ph type="dt" sz="half" idx="10"/>
          </p:nvPr>
        </p:nvSpPr>
        <p:spPr/>
        <p:txBody>
          <a:bodyPr/>
          <a:lstStyle/>
          <a:p>
            <a:pPr>
              <a:defRPr/>
            </a:pPr>
            <a:fld id="{B58FB3A3-5CCC-443B-AC06-4FDB0C40F567}"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14</a:t>
            </a:fld>
            <a:endParaRPr lang="en-US" dirty="0"/>
          </a:p>
        </p:txBody>
      </p:sp>
    </p:spTree>
    <p:extLst>
      <p:ext uri="{BB962C8B-B14F-4D97-AF65-F5344CB8AC3E}">
        <p14:creationId xmlns:p14="http://schemas.microsoft.com/office/powerpoint/2010/main" xmlns="" val="3867452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Sentinel Values</a:t>
            </a:r>
          </a:p>
        </p:txBody>
      </p:sp>
      <p:sp>
        <p:nvSpPr>
          <p:cNvPr id="40962" name="Content Placeholder 2"/>
          <p:cNvSpPr>
            <a:spLocks noGrp="1"/>
          </p:cNvSpPr>
          <p:nvPr>
            <p:ph idx="1"/>
          </p:nvPr>
        </p:nvSpPr>
        <p:spPr>
          <a:xfrm>
            <a:off x="822325" y="1143001"/>
            <a:ext cx="7543800" cy="4725988"/>
          </a:xfrm>
        </p:spPr>
        <p:txBody>
          <a:bodyPr/>
          <a:lstStyle/>
          <a:p>
            <a:pPr eaLnBrk="1" hangingPunct="1"/>
            <a:r>
              <a:rPr lang="en-US" dirty="0">
                <a:latin typeface="Calibri" charset="0"/>
                <a:ea typeface="MS PGothic" charset="0"/>
              </a:rPr>
              <a:t>Sentinel values are </a:t>
            </a:r>
            <a:r>
              <a:rPr lang="en-US" dirty="0" smtClean="0">
                <a:latin typeface="Calibri" charset="0"/>
                <a:ea typeface="MS PGothic" charset="0"/>
              </a:rPr>
              <a:t>used to end a loop.</a:t>
            </a:r>
          </a:p>
          <a:p>
            <a:pPr eaLnBrk="1" hangingPunct="1">
              <a:spcBef>
                <a:spcPts val="600"/>
              </a:spcBef>
            </a:pPr>
            <a:r>
              <a:rPr lang="en-US" sz="2000" dirty="0" smtClean="0"/>
              <a:t>A sentinel value denotes the end of a data set, but it is not part of the data</a:t>
            </a:r>
            <a:r>
              <a:rPr lang="en-US" sz="2000" b="1" i="1" dirty="0" smtClean="0"/>
              <a:t>.</a:t>
            </a:r>
          </a:p>
          <a:p>
            <a:pPr eaLnBrk="1" hangingPunct="1">
              <a:spcBef>
                <a:spcPts val="600"/>
              </a:spcBef>
            </a:pPr>
            <a:r>
              <a:rPr lang="en-US" dirty="0" smtClean="0">
                <a:solidFill>
                  <a:schemeClr val="tx1"/>
                </a:solidFill>
              </a:rPr>
              <a:t>Example: a loop to add up salaries will stop when the salary is 0. The 0 value is the sentinel value.</a:t>
            </a:r>
          </a:p>
          <a:p>
            <a:pPr eaLnBrk="1" hangingPunct="1">
              <a:buNone/>
            </a:pPr>
            <a:endParaRPr lang="en-US" dirty="0" smtClean="0">
              <a:solidFill>
                <a:schemeClr val="tx1"/>
              </a:solidFill>
            </a:endParaRPr>
          </a:p>
          <a:p>
            <a:pPr eaLnBrk="1" hangingPunct="1">
              <a:buNone/>
            </a:pPr>
            <a:endParaRPr lang="en-US" sz="2000" dirty="0" smtClean="0">
              <a:solidFill>
                <a:schemeClr val="tx1"/>
              </a:solidFill>
            </a:endParaRPr>
          </a:p>
        </p:txBody>
      </p:sp>
      <p:sp>
        <p:nvSpPr>
          <p:cNvPr id="13" name="Content Placeholder 2"/>
          <p:cNvSpPr txBox="1">
            <a:spLocks/>
          </p:cNvSpPr>
          <p:nvPr/>
        </p:nvSpPr>
        <p:spPr bwMode="auto">
          <a:xfrm>
            <a:off x="1981200" y="3124200"/>
            <a:ext cx="4876800" cy="1905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latin typeface="Consolas" pitchFamily="49" charset="0"/>
                <a:ea typeface="+mn-ea"/>
                <a:cs typeface="Consolas" pitchFamily="49" charset="0"/>
              </a:rPr>
              <a:t>salary = </a:t>
            </a:r>
            <a:r>
              <a:rPr lang="en-US" dirty="0">
                <a:latin typeface="Consolas" pitchFamily="49" charset="0"/>
                <a:ea typeface="ＭＳ Ｐゴシック" panose="020B0600070205080204" pitchFamily="34" charset="-128"/>
                <a:cs typeface="Consolas" pitchFamily="49" charset="0"/>
              </a:rPr>
              <a:t>0.0</a:t>
            </a:r>
          </a:p>
          <a:p>
            <a:pPr eaLnBrk="1" hangingPunct="1">
              <a:defRPr/>
            </a:pPr>
            <a:r>
              <a:rPr lang="en-US" dirty="0">
                <a:solidFill>
                  <a:srgbClr val="0033CC"/>
                </a:solidFill>
                <a:latin typeface="Consolas" pitchFamily="49" charset="0"/>
                <a:ea typeface="+mn-ea"/>
                <a:cs typeface="Consolas" pitchFamily="49" charset="0"/>
              </a:rPr>
              <a:t>while</a:t>
            </a:r>
            <a:r>
              <a:rPr lang="en-US" dirty="0">
                <a:latin typeface="Consolas" pitchFamily="49" charset="0"/>
                <a:ea typeface="+mn-ea"/>
                <a:cs typeface="Consolas" pitchFamily="49" charset="0"/>
              </a:rPr>
              <a:t> salary &gt;= </a:t>
            </a:r>
            <a:r>
              <a:rPr lang="en-US" dirty="0">
                <a:solidFill>
                  <a:srgbClr val="0033CC"/>
                </a:solidFill>
                <a:latin typeface="Consolas" pitchFamily="49" charset="0"/>
                <a:ea typeface="+mn-ea"/>
                <a:cs typeface="Consolas" pitchFamily="49" charset="0"/>
              </a:rPr>
              <a:t>0 </a:t>
            </a:r>
            <a:r>
              <a:rPr lang="en-US" dirty="0">
                <a:latin typeface="Consolas" pitchFamily="49" charset="0"/>
                <a:ea typeface="+mn-ea"/>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salary = float(input())</a:t>
            </a:r>
            <a:endParaRPr lang="en-US" dirty="0">
              <a:latin typeface="Consolas" pitchFamily="49" charset="0"/>
              <a:ea typeface="+mn-ea"/>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      if salary &gt;= 0.0 :</a:t>
            </a:r>
            <a:endParaRPr lang="en-US" dirty="0">
              <a:latin typeface="Consolas" pitchFamily="49" charset="0"/>
              <a:ea typeface="+mn-ea"/>
              <a:cs typeface="Consolas" pitchFamily="49" charset="0"/>
            </a:endParaRPr>
          </a:p>
          <a:p>
            <a:pPr eaLnBrk="1" hangingPunct="1">
              <a:defRPr/>
            </a:pPr>
            <a:r>
              <a:rPr lang="en-US" dirty="0">
                <a:latin typeface="Consolas" pitchFamily="49" charset="0"/>
                <a:ea typeface="+mn-ea"/>
                <a:cs typeface="Consolas" pitchFamily="49" charset="0"/>
              </a:rPr>
              <a:t>         total = total + salary</a:t>
            </a:r>
          </a:p>
          <a:p>
            <a:pPr eaLnBrk="1" hangingPunct="1">
              <a:defRPr/>
            </a:pPr>
            <a:r>
              <a:rPr lang="en-US" dirty="0">
                <a:latin typeface="Consolas" pitchFamily="49" charset="0"/>
                <a:ea typeface="+mn-ea"/>
                <a:cs typeface="Consolas" pitchFamily="49" charset="0"/>
              </a:rPr>
              <a:t>         count = count + 1</a:t>
            </a:r>
          </a:p>
          <a:p>
            <a:pPr eaLnBrk="1" hangingPunct="1">
              <a:defRPr/>
            </a:pPr>
            <a:endParaRPr lang="en-US" sz="2000" b="1" kern="0" dirty="0">
              <a:latin typeface="Consolas" pitchFamily="49" charset="0"/>
              <a:ea typeface="+mn-ea"/>
              <a:cs typeface="Consolas" pitchFamily="49" charset="0"/>
            </a:endParaRPr>
          </a:p>
        </p:txBody>
      </p:sp>
      <p:sp>
        <p:nvSpPr>
          <p:cNvPr id="4096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62B458-CA7E-7748-8548-4C304DE5648D}" type="slidenum">
              <a:rPr lang="en-US" sz="1200">
                <a:solidFill>
                  <a:schemeClr val="accent1"/>
                </a:solidFill>
              </a:rPr>
              <a:pPr/>
              <a:t>15</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927C4E9C-ED97-451E-AA3D-3870BD34EF22}" type="datetime1">
              <a:rPr lang="en-US" smtClean="0"/>
              <a:pPr>
                <a:defRPr/>
              </a:pPr>
              <a:t>9/15/2020</a:t>
            </a:fld>
            <a:endParaRPr lang="en-US" dirty="0"/>
          </a:p>
        </p:txBody>
      </p:sp>
      <p:sp>
        <p:nvSpPr>
          <p:cNvPr id="7" name="TextBox 6"/>
          <p:cNvSpPr txBox="1"/>
          <p:nvPr/>
        </p:nvSpPr>
        <p:spPr>
          <a:xfrm>
            <a:off x="5029200" y="2667000"/>
            <a:ext cx="1633781" cy="369332"/>
          </a:xfrm>
          <a:prstGeom prst="rect">
            <a:avLst/>
          </a:prstGeom>
          <a:noFill/>
        </p:spPr>
        <p:txBody>
          <a:bodyPr wrap="none" rtlCol="0">
            <a:spAutoFit/>
          </a:bodyPr>
          <a:lstStyle/>
          <a:p>
            <a:r>
              <a:rPr lang="en-US" dirty="0" smtClean="0"/>
              <a:t>Sentinel value</a:t>
            </a:r>
            <a:endParaRPr lang="en-US" dirty="0"/>
          </a:p>
        </p:txBody>
      </p:sp>
      <p:cxnSp>
        <p:nvCxnSpPr>
          <p:cNvPr id="9" name="Straight Arrow Connector 8"/>
          <p:cNvCxnSpPr/>
          <p:nvPr/>
        </p:nvCxnSpPr>
        <p:spPr>
          <a:xfrm flipH="1">
            <a:off x="4267200" y="2971800"/>
            <a:ext cx="10668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Initializing the Test Variable</a:t>
            </a:r>
          </a:p>
        </p:txBody>
      </p:sp>
      <p:sp>
        <p:nvSpPr>
          <p:cNvPr id="45058" name="Content Placeholder 2"/>
          <p:cNvSpPr>
            <a:spLocks noGrp="1"/>
          </p:cNvSpPr>
          <p:nvPr>
            <p:ph idx="1"/>
          </p:nvPr>
        </p:nvSpPr>
        <p:spPr>
          <a:xfrm>
            <a:off x="762000" y="1255714"/>
            <a:ext cx="7604125" cy="2097086"/>
          </a:xfrm>
        </p:spPr>
        <p:txBody>
          <a:bodyPr/>
          <a:lstStyle/>
          <a:p>
            <a:pPr eaLnBrk="1" hangingPunct="1"/>
            <a:r>
              <a:rPr lang="en-US" dirty="0" smtClean="0">
                <a:latin typeface="Calibri" charset="0"/>
                <a:ea typeface="MS PGothic" charset="0"/>
              </a:rPr>
              <a:t>The test variable of a while loop is the one used in the loop condition</a:t>
            </a:r>
          </a:p>
          <a:p>
            <a:pPr eaLnBrk="1" hangingPunct="1"/>
            <a:endParaRPr lang="en-US" dirty="0" smtClean="0">
              <a:latin typeface="Calibri" charset="0"/>
              <a:ea typeface="MS PGothic" charset="0"/>
            </a:endParaRPr>
          </a:p>
          <a:p>
            <a:pPr eaLnBrk="1" hangingPunct="1"/>
            <a:r>
              <a:rPr lang="en-US" dirty="0" smtClean="0">
                <a:latin typeface="Calibri" charset="0"/>
                <a:ea typeface="MS PGothic" charset="0"/>
              </a:rPr>
              <a:t>We must initialize the test variable before the loop.</a:t>
            </a:r>
          </a:p>
          <a:p>
            <a:pPr eaLnBrk="1" hangingPunct="1"/>
            <a:r>
              <a:rPr lang="en-US" dirty="0" smtClean="0">
                <a:latin typeface="Calibri" charset="0"/>
                <a:ea typeface="MS PGothic" charset="0"/>
              </a:rPr>
              <a:t>We can initialize the test variable with a value such that the loop will run at least once:</a:t>
            </a:r>
          </a:p>
        </p:txBody>
      </p:sp>
      <p:sp>
        <p:nvSpPr>
          <p:cNvPr id="6" name="Content Placeholder 2"/>
          <p:cNvSpPr txBox="1">
            <a:spLocks/>
          </p:cNvSpPr>
          <p:nvPr/>
        </p:nvSpPr>
        <p:spPr bwMode="auto">
          <a:xfrm>
            <a:off x="990600" y="3276600"/>
            <a:ext cx="7239000" cy="9906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solidFill>
                  <a:srgbClr val="00B0F0"/>
                </a:solidFill>
                <a:latin typeface="Consolas" charset="0"/>
                <a:ea typeface="Consolas" charset="0"/>
                <a:cs typeface="Consolas" charset="0"/>
              </a:rPr>
              <a:t># Set salary to </a:t>
            </a:r>
            <a:r>
              <a:rPr lang="en-US" dirty="0" smtClean="0">
                <a:solidFill>
                  <a:srgbClr val="00B0F0"/>
                </a:solidFill>
                <a:latin typeface="Consolas" charset="0"/>
                <a:ea typeface="Consolas" charset="0"/>
                <a:cs typeface="Consolas" charset="0"/>
              </a:rPr>
              <a:t>0 to </a:t>
            </a:r>
            <a:r>
              <a:rPr lang="en-US" dirty="0">
                <a:solidFill>
                  <a:srgbClr val="00B0F0"/>
                </a:solidFill>
                <a:latin typeface="Consolas" charset="0"/>
                <a:ea typeface="Consolas" charset="0"/>
                <a:cs typeface="Consolas" charset="0"/>
              </a:rPr>
              <a:t>ensure</a:t>
            </a:r>
            <a:r>
              <a:rPr lang="en-US" b="1" dirty="0">
                <a:solidFill>
                  <a:srgbClr val="00B0F0"/>
                </a:solidFill>
                <a:latin typeface="Consolas" charset="0"/>
                <a:ea typeface="Consolas" charset="0"/>
                <a:cs typeface="Consolas" charset="0"/>
              </a:rPr>
              <a:t> </a:t>
            </a:r>
            <a:r>
              <a:rPr lang="en-US" dirty="0">
                <a:solidFill>
                  <a:srgbClr val="00B0F0"/>
                </a:solidFill>
                <a:latin typeface="Consolas" charset="0"/>
                <a:ea typeface="Consolas" charset="0"/>
                <a:cs typeface="Consolas" charset="0"/>
              </a:rPr>
              <a:t>that the loop </a:t>
            </a:r>
            <a:r>
              <a:rPr lang="en-US" dirty="0" smtClean="0">
                <a:solidFill>
                  <a:srgbClr val="00B0F0"/>
                </a:solidFill>
                <a:latin typeface="Consolas" charset="0"/>
                <a:ea typeface="Consolas" charset="0"/>
                <a:cs typeface="Consolas" charset="0"/>
              </a:rPr>
              <a:t>starts to run</a:t>
            </a:r>
            <a:endParaRPr lang="en-US" dirty="0">
              <a:solidFill>
                <a:srgbClr val="00B0F0"/>
              </a:solidFill>
              <a:latin typeface="Consolas" charset="0"/>
              <a:ea typeface="Consolas" charset="0"/>
              <a:cs typeface="Consolas" charset="0"/>
            </a:endParaRPr>
          </a:p>
          <a:p>
            <a:pPr eaLnBrk="1" hangingPunct="1">
              <a:defRPr/>
            </a:pPr>
            <a:r>
              <a:rPr lang="en-US" dirty="0">
                <a:solidFill>
                  <a:srgbClr val="0033CC"/>
                </a:solidFill>
                <a:latin typeface="Consolas" charset="0"/>
                <a:ea typeface="Consolas" charset="0"/>
                <a:cs typeface="Consolas" charset="0"/>
              </a:rPr>
              <a:t>salary = 0.0</a:t>
            </a:r>
          </a:p>
          <a:p>
            <a:pPr eaLnBrk="1" hangingPunct="1">
              <a:defRPr/>
            </a:pPr>
            <a:r>
              <a:rPr lang="en-US" dirty="0">
                <a:latin typeface="Consolas" charset="0"/>
                <a:ea typeface="Consolas" charset="0"/>
                <a:cs typeface="Consolas" charset="0"/>
              </a:rPr>
              <a:t>while salary &gt;= 0 :</a:t>
            </a:r>
          </a:p>
        </p:txBody>
      </p:sp>
      <p:sp>
        <p:nvSpPr>
          <p:cNvPr id="7" name="Content Placeholder 2"/>
          <p:cNvSpPr txBox="1">
            <a:spLocks/>
          </p:cNvSpPr>
          <p:nvPr/>
        </p:nvSpPr>
        <p:spPr bwMode="auto">
          <a:xfrm>
            <a:off x="990600" y="4800600"/>
            <a:ext cx="7391400" cy="762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solidFill>
                  <a:srgbClr val="0033CC"/>
                </a:solidFill>
                <a:latin typeface="Consolas" pitchFamily="49" charset="0"/>
                <a:ea typeface="ＭＳ Ｐゴシック" panose="020B0600070205080204" pitchFamily="34" charset="-128"/>
                <a:cs typeface="Consolas" pitchFamily="49" charset="0"/>
              </a:rPr>
              <a:t>salary = float(input("Enter a salary or -1 to finish: "))</a:t>
            </a:r>
          </a:p>
          <a:p>
            <a:pPr eaLnBrk="1" hangingPunct="1">
              <a:defRPr/>
            </a:pPr>
            <a:r>
              <a:rPr lang="en-US" dirty="0">
                <a:latin typeface="Consolas" pitchFamily="49" charset="0"/>
                <a:ea typeface="+mn-ea"/>
                <a:cs typeface="Consolas" pitchFamily="49" charset="0"/>
              </a:rPr>
              <a:t>while salary &gt;= 0 :</a:t>
            </a:r>
          </a:p>
        </p:txBody>
      </p:sp>
      <p:sp>
        <p:nvSpPr>
          <p:cNvPr id="45062"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45B206C-1621-674C-AB7D-FC4FED3BB070}" type="slidenum">
              <a:rPr lang="en-US" sz="1200">
                <a:solidFill>
                  <a:schemeClr val="accent1"/>
                </a:solidFill>
              </a:rPr>
              <a:pPr/>
              <a:t>16</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76E91FDA-9D0B-4216-B387-E418A3687EA3}" type="datetime1">
              <a:rPr lang="en-US" smtClean="0"/>
              <a:pPr>
                <a:defRPr/>
              </a:pPr>
              <a:t>9/15/2020</a:t>
            </a:fld>
            <a:endParaRPr lang="en-US" dirty="0"/>
          </a:p>
        </p:txBody>
      </p:sp>
      <p:sp>
        <p:nvSpPr>
          <p:cNvPr id="8" name="Content Placeholder 2"/>
          <p:cNvSpPr txBox="1">
            <a:spLocks/>
          </p:cNvSpPr>
          <p:nvPr/>
        </p:nvSpPr>
        <p:spPr bwMode="auto">
          <a:xfrm>
            <a:off x="762000" y="4343400"/>
            <a:ext cx="7543800" cy="47160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228600" indent="-228600" algn="l" rtl="0" eaLnBrk="0" fontAlgn="base" hangingPunct="0">
              <a:lnSpc>
                <a:spcPct val="90000"/>
              </a:lnSpc>
              <a:spcBef>
                <a:spcPts val="1200"/>
              </a:spcBef>
              <a:spcAft>
                <a:spcPts val="200"/>
              </a:spcAft>
              <a:buSzPct val="100000"/>
              <a:buFont typeface="Arial" charset="0"/>
              <a:buChar char="•"/>
              <a:defRPr sz="2000" kern="1200">
                <a:solidFill>
                  <a:srgbClr val="404040"/>
                </a:solidFill>
                <a:latin typeface="+mn-lt"/>
                <a:ea typeface="MS PGothic" panose="020B0600070205080204" pitchFamily="34" charset="-128"/>
                <a:cs typeface="MS PGothic" charset="0"/>
              </a:defRPr>
            </a:lvl1pPr>
            <a:lvl2pPr marL="457200" indent="-228600" algn="l" rtl="0" eaLnBrk="0" fontAlgn="base" hangingPunct="0">
              <a:lnSpc>
                <a:spcPct val="90000"/>
              </a:lnSpc>
              <a:spcBef>
                <a:spcPts val="200"/>
              </a:spcBef>
              <a:spcAft>
                <a:spcPts val="400"/>
              </a:spcAft>
              <a:buFont typeface="Arial" charset="0"/>
              <a:buChar char="•"/>
              <a:defRPr kern="1200">
                <a:solidFill>
                  <a:srgbClr val="404040"/>
                </a:solidFill>
                <a:latin typeface="+mn-lt"/>
                <a:ea typeface="MS PGothic" panose="020B0600070205080204" pitchFamily="34" charset="-128"/>
                <a:cs typeface="MS PGothic" charset="0"/>
              </a:defRPr>
            </a:lvl2pPr>
            <a:lvl3pPr marL="685800" indent="-228600" algn="l" rtl="0" eaLnBrk="0" fontAlgn="base" hangingPunct="0">
              <a:lnSpc>
                <a:spcPct val="90000"/>
              </a:lnSpc>
              <a:spcBef>
                <a:spcPts val="200"/>
              </a:spcBef>
              <a:spcAft>
                <a:spcPts val="400"/>
              </a:spcAft>
              <a:buFont typeface="Arial" charset="0"/>
              <a:buChar char="•"/>
              <a:defRPr sz="1400" kern="1200">
                <a:solidFill>
                  <a:srgbClr val="404040"/>
                </a:solidFill>
                <a:latin typeface="+mn-lt"/>
                <a:ea typeface="MS PGothic" panose="020B0600070205080204" pitchFamily="34" charset="-128"/>
                <a:cs typeface="MS PGothic" charset="0"/>
              </a:defRPr>
            </a:lvl3pPr>
            <a:lvl4pPr marL="914400" indent="-228600" algn="l" rtl="0" eaLnBrk="0" fontAlgn="base" hangingPunct="0">
              <a:lnSpc>
                <a:spcPct val="90000"/>
              </a:lnSpc>
              <a:spcBef>
                <a:spcPts val="200"/>
              </a:spcBef>
              <a:spcAft>
                <a:spcPts val="400"/>
              </a:spcAft>
              <a:buFont typeface="Arial" charset="0"/>
              <a:buChar char="•"/>
              <a:defRPr sz="1400" kern="1200">
                <a:solidFill>
                  <a:srgbClr val="404040"/>
                </a:solidFill>
                <a:latin typeface="+mn-lt"/>
                <a:ea typeface="MS PGothic" panose="020B0600070205080204" pitchFamily="34" charset="-128"/>
                <a:cs typeface="MS PGothic" charset="0"/>
              </a:defRPr>
            </a:lvl4pPr>
            <a:lvl5pPr marL="1143000" indent="-228600" algn="l" rtl="0" eaLnBrk="0" fontAlgn="base" hangingPunct="0">
              <a:lnSpc>
                <a:spcPct val="90000"/>
              </a:lnSpc>
              <a:spcBef>
                <a:spcPts val="200"/>
              </a:spcBef>
              <a:spcAft>
                <a:spcPts val="400"/>
              </a:spcAft>
              <a:buFont typeface="Arial"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1" hangingPunct="1"/>
            <a:r>
              <a:rPr lang="en-US" dirty="0" smtClean="0">
                <a:latin typeface="Calibri" charset="0"/>
                <a:ea typeface="MS PGothic" charset="0"/>
              </a:rPr>
              <a:t>Or we can initialize with a read before the loop.</a:t>
            </a:r>
            <a:endParaRPr lang="en-US" dirty="0">
              <a:latin typeface="Calibri" charset="0"/>
              <a:ea typeface="MS PGothic" charset="0"/>
            </a:endParaRPr>
          </a:p>
        </p:txBody>
      </p:sp>
      <p:sp>
        <p:nvSpPr>
          <p:cNvPr id="10" name="Content Placeholder 2"/>
          <p:cNvSpPr txBox="1">
            <a:spLocks/>
          </p:cNvSpPr>
          <p:nvPr/>
        </p:nvSpPr>
        <p:spPr bwMode="auto">
          <a:xfrm>
            <a:off x="990600" y="1600200"/>
            <a:ext cx="7239000" cy="5334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mn-ea"/>
                <a:cs typeface="Consolas" pitchFamily="49" charset="0"/>
              </a:rPr>
              <a:t>while </a:t>
            </a:r>
            <a:r>
              <a:rPr lang="en-US" dirty="0">
                <a:latin typeface="Consolas" pitchFamily="49" charset="0"/>
                <a:ea typeface="+mn-ea"/>
                <a:cs typeface="Consolas" pitchFamily="49" charset="0"/>
              </a:rPr>
              <a:t>salary &gt;= 0 </a:t>
            </a:r>
            <a:r>
              <a:rPr lang="en-US" dirty="0" smtClean="0">
                <a:latin typeface="Consolas" pitchFamily="49" charset="0"/>
                <a:ea typeface="+mn-ea"/>
                <a:cs typeface="Consolas" pitchFamily="49" charset="0"/>
              </a:rPr>
              <a:t>:   </a:t>
            </a:r>
            <a:r>
              <a:rPr lang="en-US" dirty="0" smtClean="0">
                <a:solidFill>
                  <a:srgbClr val="00B0F0"/>
                </a:solidFill>
                <a:latin typeface="Consolas" pitchFamily="49" charset="0"/>
                <a:cs typeface="Consolas" pitchFamily="49" charset="0"/>
              </a:rPr>
              <a:t># The test variable is salary</a:t>
            </a:r>
          </a:p>
          <a:p>
            <a:pPr eaLnBrk="1" hangingPunct="1">
              <a:defRPr/>
            </a:pPr>
            <a:endParaRPr lang="en-US" dirty="0">
              <a:latin typeface="Consolas" pitchFamily="49" charset="0"/>
              <a:ea typeface="+mn-ea"/>
              <a:cs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Updating the Test Variable</a:t>
            </a:r>
          </a:p>
        </p:txBody>
      </p:sp>
      <p:sp>
        <p:nvSpPr>
          <p:cNvPr id="46082" name="Content Placeholder 2"/>
          <p:cNvSpPr>
            <a:spLocks noGrp="1"/>
          </p:cNvSpPr>
          <p:nvPr>
            <p:ph idx="1"/>
          </p:nvPr>
        </p:nvSpPr>
        <p:spPr>
          <a:xfrm>
            <a:off x="822325" y="1143001"/>
            <a:ext cx="7543800" cy="1219200"/>
          </a:xfrm>
        </p:spPr>
        <p:txBody>
          <a:bodyPr/>
          <a:lstStyle/>
          <a:p>
            <a:pPr eaLnBrk="1" hangingPunct="1"/>
            <a:r>
              <a:rPr lang="en-US" dirty="0" smtClean="0">
                <a:latin typeface="Calibri" charset="0"/>
                <a:ea typeface="MS PGothic" charset="0"/>
              </a:rPr>
              <a:t>The test variable must be updated inside the loop</a:t>
            </a:r>
          </a:p>
          <a:p>
            <a:pPr eaLnBrk="1" hangingPunct="1"/>
            <a:r>
              <a:rPr lang="en-US" dirty="0" smtClean="0">
                <a:latin typeface="Calibri" charset="0"/>
                <a:ea typeface="MS PGothic" charset="0"/>
              </a:rPr>
              <a:t>Here the input </a:t>
            </a:r>
            <a:r>
              <a:rPr lang="en-US" dirty="0">
                <a:latin typeface="Calibri" charset="0"/>
                <a:ea typeface="MS PGothic" charset="0"/>
              </a:rPr>
              <a:t>operation at the bottom of the loop is used to </a:t>
            </a:r>
            <a:r>
              <a:rPr lang="en-US" dirty="0" smtClean="0">
                <a:latin typeface="Calibri" charset="0"/>
                <a:ea typeface="MS PGothic" charset="0"/>
              </a:rPr>
              <a:t>update the test variable</a:t>
            </a:r>
            <a:endParaRPr lang="en-US" dirty="0">
              <a:latin typeface="Calibri" charset="0"/>
              <a:ea typeface="MS PGothic" charset="0"/>
            </a:endParaRPr>
          </a:p>
        </p:txBody>
      </p:sp>
      <p:sp>
        <p:nvSpPr>
          <p:cNvPr id="6" name="Content Placeholder 2"/>
          <p:cNvSpPr txBox="1">
            <a:spLocks/>
          </p:cNvSpPr>
          <p:nvPr/>
        </p:nvSpPr>
        <p:spPr bwMode="auto">
          <a:xfrm>
            <a:off x="762000" y="2286000"/>
            <a:ext cx="7772400" cy="23622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solidFill>
                  <a:srgbClr val="00B0F0"/>
                </a:solidFill>
                <a:latin typeface="Consolas" pitchFamily="49" charset="0"/>
                <a:ea typeface="ＭＳ Ｐゴシック" panose="020B0600070205080204" pitchFamily="34" charset="-128"/>
                <a:cs typeface="Consolas" pitchFamily="49" charset="0"/>
              </a:rPr>
              <a:t># </a:t>
            </a:r>
            <a:r>
              <a:rPr lang="en-US" dirty="0" smtClean="0">
                <a:solidFill>
                  <a:srgbClr val="00B0F0"/>
                </a:solidFill>
                <a:latin typeface="Consolas" pitchFamily="49" charset="0"/>
                <a:ea typeface="ＭＳ Ｐゴシック" panose="020B0600070205080204" pitchFamily="34" charset="-128"/>
                <a:cs typeface="Consolas" pitchFamily="49" charset="0"/>
              </a:rPr>
              <a:t>initialize the test variable with the first read</a:t>
            </a:r>
            <a:endParaRPr lang="en-US" dirty="0">
              <a:solidFill>
                <a:srgbClr val="00B0F0"/>
              </a:solidFill>
              <a:latin typeface="Consolas" pitchFamily="49" charset="0"/>
              <a:ea typeface="ＭＳ Ｐゴシック" panose="020B0600070205080204" pitchFamily="34" charset="-128"/>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salary = float(input("Enter a salary or -1 to finish: "))</a:t>
            </a:r>
          </a:p>
          <a:p>
            <a:pPr eaLnBrk="1" hangingPunct="1">
              <a:defRPr/>
            </a:pPr>
            <a:r>
              <a:rPr lang="en-US" dirty="0">
                <a:latin typeface="Consolas" pitchFamily="49" charset="0"/>
                <a:ea typeface="ＭＳ Ｐゴシック" panose="020B0600070205080204" pitchFamily="34" charset="-128"/>
                <a:cs typeface="Consolas" pitchFamily="49" charset="0"/>
              </a:rPr>
              <a:t>while salary &gt;= 0.0 :</a:t>
            </a:r>
          </a:p>
          <a:p>
            <a:pPr eaLnBrk="1" hangingPunct="1">
              <a:defRPr/>
            </a:pPr>
            <a:r>
              <a:rPr lang="en-US" dirty="0">
                <a:latin typeface="Consolas" pitchFamily="49" charset="0"/>
                <a:ea typeface="ＭＳ Ｐゴシック" panose="020B0600070205080204" pitchFamily="34" charset="-128"/>
                <a:cs typeface="Consolas" pitchFamily="49" charset="0"/>
              </a:rPr>
              <a:t>   total = total + salary</a:t>
            </a:r>
          </a:p>
          <a:p>
            <a:pPr eaLnBrk="1" hangingPunct="1">
              <a:defRPr/>
            </a:pPr>
            <a:r>
              <a:rPr lang="en-US" dirty="0">
                <a:latin typeface="Consolas" pitchFamily="49" charset="0"/>
                <a:ea typeface="ＭＳ Ｐゴシック" panose="020B0600070205080204" pitchFamily="34" charset="-128"/>
                <a:cs typeface="Consolas" pitchFamily="49" charset="0"/>
              </a:rPr>
              <a:t>   count = count + 1</a:t>
            </a:r>
          </a:p>
          <a:p>
            <a:pPr eaLnBrk="1" hangingPunct="1">
              <a:defRPr/>
            </a:pPr>
            <a:r>
              <a:rPr lang="en-US" dirty="0">
                <a:solidFill>
                  <a:srgbClr val="00B0F0"/>
                </a:solidFill>
                <a:latin typeface="Consolas" pitchFamily="49" charset="0"/>
                <a:ea typeface="ＭＳ Ｐゴシック" panose="020B0600070205080204" pitchFamily="34" charset="-128"/>
                <a:cs typeface="Consolas" pitchFamily="49" charset="0"/>
              </a:rPr>
              <a:t>   # </a:t>
            </a:r>
            <a:r>
              <a:rPr lang="en-US" dirty="0" smtClean="0">
                <a:solidFill>
                  <a:srgbClr val="00B0F0"/>
                </a:solidFill>
                <a:latin typeface="Consolas" pitchFamily="49" charset="0"/>
                <a:ea typeface="ＭＳ Ｐゴシック" panose="020B0600070205080204" pitchFamily="34" charset="-128"/>
                <a:cs typeface="Consolas" pitchFamily="49" charset="0"/>
              </a:rPr>
              <a:t>update the test variable with subsequent reads</a:t>
            </a:r>
            <a:endParaRPr lang="en-US" dirty="0">
              <a:solidFill>
                <a:srgbClr val="00B0F0"/>
              </a:solidFill>
              <a:latin typeface="Consolas" pitchFamily="49" charset="0"/>
              <a:ea typeface="ＭＳ Ｐゴシック" panose="020B0600070205080204" pitchFamily="34" charset="-128"/>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   salary = float(input("Enter a salary or -1 to finish: </a:t>
            </a:r>
            <a:r>
              <a:rPr lang="en-US" dirty="0" smtClean="0">
                <a:latin typeface="Consolas" pitchFamily="49" charset="0"/>
                <a:ea typeface="ＭＳ Ｐゴシック" panose="020B0600070205080204" pitchFamily="34" charset="-128"/>
                <a:cs typeface="Consolas" pitchFamily="49" charset="0"/>
              </a:rPr>
              <a:t>"))</a:t>
            </a:r>
            <a:endParaRPr lang="en-US" dirty="0">
              <a:latin typeface="Consolas" pitchFamily="49" charset="0"/>
              <a:ea typeface="+mn-ea"/>
              <a:cs typeface="Consolas" pitchFamily="49" charset="0"/>
            </a:endParaRPr>
          </a:p>
        </p:txBody>
      </p:sp>
      <p:sp>
        <p:nvSpPr>
          <p:cNvPr id="46085"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65B2C4B-C3A5-2B41-9021-BCEB2E60CB6C}" type="slidenum">
              <a:rPr lang="en-US" sz="1200">
                <a:solidFill>
                  <a:schemeClr val="accent1"/>
                </a:solidFill>
              </a:rPr>
              <a:pPr/>
              <a:t>17</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D2A92EEA-AEF2-4553-878E-D9EBC42CE3C0}"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Boolean Variables as Test Variables</a:t>
            </a:r>
          </a:p>
        </p:txBody>
      </p:sp>
      <p:sp>
        <p:nvSpPr>
          <p:cNvPr id="47106" name="Content Placeholder 2"/>
          <p:cNvSpPr>
            <a:spLocks noGrp="1"/>
          </p:cNvSpPr>
          <p:nvPr>
            <p:ph idx="1"/>
          </p:nvPr>
        </p:nvSpPr>
        <p:spPr/>
        <p:txBody>
          <a:bodyPr/>
          <a:lstStyle/>
          <a:p>
            <a:pPr eaLnBrk="1" hangingPunct="1"/>
            <a:r>
              <a:rPr lang="en-US" dirty="0">
                <a:ea typeface="MS PGothic" charset="0"/>
              </a:rPr>
              <a:t>A boolean variable can be used to control a </a:t>
            </a:r>
            <a:r>
              <a:rPr lang="en-US" dirty="0" smtClean="0">
                <a:ea typeface="MS PGothic" charset="0"/>
              </a:rPr>
              <a:t>loop.</a:t>
            </a:r>
            <a:endParaRPr lang="en-US" dirty="0">
              <a:ea typeface="MS PGothic" charset="0"/>
            </a:endParaRPr>
          </a:p>
          <a:p>
            <a:pPr lvl="1" eaLnBrk="1" hangingPunct="1"/>
            <a:r>
              <a:rPr lang="en-US" sz="2000" dirty="0">
                <a:ea typeface="MS PGothic" charset="0"/>
              </a:rPr>
              <a:t>Sometimes called a </a:t>
            </a:r>
            <a:r>
              <a:rPr lang="en-US" sz="2000" dirty="0" smtClean="0">
                <a:ea typeface="MS PGothic" charset="0"/>
              </a:rPr>
              <a:t>‘</a:t>
            </a:r>
            <a:r>
              <a:rPr lang="en-US" altLang="ja-JP" sz="2000" dirty="0" smtClean="0">
                <a:ea typeface="MS PGothic" charset="0"/>
              </a:rPr>
              <a:t>flag’ variable.</a:t>
            </a:r>
            <a:endParaRPr lang="en-US" sz="2000" dirty="0">
              <a:ea typeface="MS PGothic" charset="0"/>
            </a:endParaRPr>
          </a:p>
        </p:txBody>
      </p:sp>
      <p:sp>
        <p:nvSpPr>
          <p:cNvPr id="7" name="Content Placeholder 2"/>
          <p:cNvSpPr txBox="1">
            <a:spLocks/>
          </p:cNvSpPr>
          <p:nvPr/>
        </p:nvSpPr>
        <p:spPr bwMode="auto">
          <a:xfrm>
            <a:off x="533400" y="2228850"/>
            <a:ext cx="8229600" cy="2667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sz="2000" kern="0" dirty="0">
                <a:solidFill>
                  <a:srgbClr val="0033CC"/>
                </a:solidFill>
                <a:latin typeface="Consolas" charset="0"/>
                <a:ea typeface="Consolas" charset="0"/>
                <a:cs typeface="Consolas" charset="0"/>
              </a:rPr>
              <a:t>done</a:t>
            </a:r>
            <a:r>
              <a:rPr lang="en-US" sz="2000" kern="0" dirty="0">
                <a:latin typeface="Consolas" charset="0"/>
                <a:ea typeface="Consolas" charset="0"/>
                <a:cs typeface="Consolas" charset="0"/>
              </a:rPr>
              <a:t> = False</a:t>
            </a:r>
          </a:p>
          <a:p>
            <a:pPr marL="342900" indent="-342900">
              <a:buClr>
                <a:srgbClr val="835E01"/>
              </a:buClr>
              <a:buSzPct val="60000"/>
              <a:buFont typeface="Wingdings" pitchFamily="2" charset="2"/>
              <a:buNone/>
              <a:defRPr/>
            </a:pPr>
            <a:r>
              <a:rPr lang="en-US" sz="2000" kern="0" dirty="0">
                <a:latin typeface="Consolas" charset="0"/>
                <a:ea typeface="Consolas" charset="0"/>
                <a:cs typeface="Consolas" charset="0"/>
              </a:rPr>
              <a:t>while not </a:t>
            </a:r>
            <a:r>
              <a:rPr lang="en-US" sz="2000" kern="0" dirty="0">
                <a:solidFill>
                  <a:srgbClr val="0033CC"/>
                </a:solidFill>
                <a:latin typeface="Consolas" charset="0"/>
                <a:ea typeface="Consolas" charset="0"/>
                <a:cs typeface="Consolas" charset="0"/>
              </a:rPr>
              <a:t>done </a:t>
            </a:r>
            <a:r>
              <a:rPr lang="en-US" sz="2000" kern="0" dirty="0">
                <a:latin typeface="Consolas" charset="0"/>
                <a:ea typeface="Consolas" charset="0"/>
                <a:cs typeface="Consolas" charset="0"/>
              </a:rPr>
              <a:t>:</a:t>
            </a:r>
          </a:p>
          <a:p>
            <a:pPr marL="342900" indent="-342900">
              <a:buClr>
                <a:srgbClr val="835E01"/>
              </a:buClr>
              <a:buSzPct val="60000"/>
              <a:buFont typeface="Wingdings" pitchFamily="2" charset="2"/>
              <a:buNone/>
              <a:defRPr/>
            </a:pPr>
            <a:r>
              <a:rPr lang="en-US" sz="2000" kern="0" dirty="0">
                <a:latin typeface="Consolas" charset="0"/>
                <a:ea typeface="Consolas" charset="0"/>
                <a:cs typeface="Consolas" charset="0"/>
              </a:rPr>
              <a:t>   value </a:t>
            </a:r>
            <a:r>
              <a:rPr lang="en-US" sz="2000" dirty="0">
                <a:latin typeface="Consolas" charset="0"/>
                <a:ea typeface="Consolas" charset="0"/>
                <a:cs typeface="Consolas" charset="0"/>
              </a:rPr>
              <a:t>= float(input("</a:t>
            </a:r>
            <a:r>
              <a:rPr lang="en-US" sz="2000" dirty="0" smtClean="0">
                <a:latin typeface="Consolas" charset="0"/>
                <a:ea typeface="Consolas" charset="0"/>
                <a:cs typeface="Consolas" charset="0"/>
              </a:rPr>
              <a:t>Enter </a:t>
            </a:r>
            <a:r>
              <a:rPr lang="en-US" sz="2000" dirty="0">
                <a:latin typeface="Consolas" charset="0"/>
                <a:ea typeface="Consolas" charset="0"/>
                <a:cs typeface="Consolas" charset="0"/>
              </a:rPr>
              <a:t>salary or -1 to finish: "))</a:t>
            </a:r>
          </a:p>
          <a:p>
            <a:pPr marL="342900" indent="-342900">
              <a:buClr>
                <a:srgbClr val="835E01"/>
              </a:buClr>
              <a:buSzPct val="60000"/>
              <a:buFont typeface="Wingdings" pitchFamily="2" charset="2"/>
              <a:buNone/>
              <a:defRPr/>
            </a:pPr>
            <a:r>
              <a:rPr lang="en-US" sz="2000" kern="0" dirty="0">
                <a:latin typeface="Consolas" charset="0"/>
                <a:ea typeface="Consolas" charset="0"/>
                <a:cs typeface="Consolas" charset="0"/>
              </a:rPr>
              <a:t>   if value &lt; 0.0:</a:t>
            </a:r>
          </a:p>
          <a:p>
            <a:pPr marL="342900" indent="-342900">
              <a:buClr>
                <a:srgbClr val="835E01"/>
              </a:buClr>
              <a:buSzPct val="60000"/>
              <a:buFont typeface="Wingdings" pitchFamily="2" charset="2"/>
              <a:buNone/>
              <a:defRPr/>
            </a:pPr>
            <a:r>
              <a:rPr lang="en-US" sz="2000" kern="0" dirty="0">
                <a:latin typeface="Consolas" charset="0"/>
                <a:ea typeface="Consolas" charset="0"/>
                <a:cs typeface="Consolas" charset="0"/>
              </a:rPr>
              <a:t>      </a:t>
            </a:r>
            <a:r>
              <a:rPr lang="en-US" sz="2000" kern="0" dirty="0">
                <a:solidFill>
                  <a:srgbClr val="0033CC"/>
                </a:solidFill>
                <a:latin typeface="Consolas" charset="0"/>
                <a:ea typeface="Consolas" charset="0"/>
                <a:cs typeface="Consolas" charset="0"/>
              </a:rPr>
              <a:t>done</a:t>
            </a:r>
            <a:r>
              <a:rPr lang="en-US" sz="2000" kern="0" dirty="0">
                <a:latin typeface="Consolas" charset="0"/>
                <a:ea typeface="Consolas" charset="0"/>
                <a:cs typeface="Consolas" charset="0"/>
              </a:rPr>
              <a:t> = True</a:t>
            </a:r>
          </a:p>
          <a:p>
            <a:pPr marL="342900" indent="-342900">
              <a:buClr>
                <a:srgbClr val="835E01"/>
              </a:buClr>
              <a:buSzPct val="60000"/>
              <a:buFont typeface="Wingdings" pitchFamily="2" charset="2"/>
              <a:buNone/>
              <a:defRPr/>
            </a:pPr>
            <a:r>
              <a:rPr lang="en-US" sz="2000" kern="0" dirty="0">
                <a:latin typeface="Consolas" charset="0"/>
                <a:ea typeface="Consolas" charset="0"/>
                <a:cs typeface="Consolas" charset="0"/>
              </a:rPr>
              <a:t>   else :</a:t>
            </a:r>
          </a:p>
          <a:p>
            <a:pPr marL="342900" indent="-342900">
              <a:buClr>
                <a:srgbClr val="835E01"/>
              </a:buClr>
              <a:buSzPct val="60000"/>
              <a:buFont typeface="Wingdings" pitchFamily="2" charset="2"/>
              <a:buNone/>
              <a:defRPr/>
            </a:pPr>
            <a:r>
              <a:rPr lang="en-US" sz="2000" kern="0" dirty="0">
                <a:latin typeface="Consolas" charset="0"/>
                <a:ea typeface="Consolas" charset="0"/>
                <a:cs typeface="Consolas" charset="0"/>
              </a:rPr>
              <a:t>      </a:t>
            </a:r>
            <a:r>
              <a:rPr lang="en-US" sz="2000" kern="0" dirty="0">
                <a:solidFill>
                  <a:srgbClr val="00B0F0"/>
                </a:solidFill>
                <a:latin typeface="Consolas" charset="0"/>
                <a:ea typeface="Consolas" charset="0"/>
                <a:cs typeface="Consolas" charset="0"/>
              </a:rPr>
              <a:t># Process value</a:t>
            </a:r>
          </a:p>
          <a:p>
            <a:pPr marL="342900" indent="-342900">
              <a:buClr>
                <a:srgbClr val="835E01"/>
              </a:buClr>
              <a:buSzPct val="60000"/>
              <a:buFont typeface="Wingdings" pitchFamily="2" charset="2"/>
              <a:buNone/>
              <a:defRPr/>
            </a:pPr>
            <a:r>
              <a:rPr lang="en-US" kern="0" dirty="0">
                <a:latin typeface="Consolas" pitchFamily="49" charset="0"/>
                <a:ea typeface="+mn-ea"/>
                <a:cs typeface="+mn-cs"/>
              </a:rPr>
              <a:t>   </a:t>
            </a:r>
          </a:p>
          <a:p>
            <a:pPr marL="342900" indent="-342900">
              <a:buClr>
                <a:srgbClr val="835E01"/>
              </a:buClr>
              <a:buSzPct val="60000"/>
              <a:buFont typeface="Wingdings" pitchFamily="2" charset="2"/>
              <a:buNone/>
              <a:defRPr/>
            </a:pPr>
            <a:endParaRPr lang="en-US" kern="0" dirty="0">
              <a:latin typeface="Consolas" pitchFamily="49" charset="0"/>
              <a:ea typeface="+mn-ea"/>
              <a:cs typeface="+mn-cs"/>
            </a:endParaRPr>
          </a:p>
        </p:txBody>
      </p:sp>
      <p:sp>
        <p:nvSpPr>
          <p:cNvPr id="51205" name="TextBox 7"/>
          <p:cNvSpPr txBox="1">
            <a:spLocks noChangeArrowheads="1"/>
          </p:cNvSpPr>
          <p:nvPr/>
        </p:nvSpPr>
        <p:spPr bwMode="auto">
          <a:xfrm>
            <a:off x="3429000" y="2209800"/>
            <a:ext cx="4495800" cy="369888"/>
          </a:xfrm>
          <a:prstGeom prst="rect">
            <a:avLst/>
          </a:prstGeom>
          <a:solidFill>
            <a:srgbClr val="FFCC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marL="0" lvl="2" eaLnBrk="1" hangingPunct="1"/>
            <a:r>
              <a:rPr lang="en-US" sz="1800" dirty="0"/>
              <a:t>Initialize </a:t>
            </a:r>
            <a:r>
              <a:rPr lang="en-US" sz="1800" dirty="0">
                <a:latin typeface="Consolas" charset="0"/>
              </a:rPr>
              <a:t>done</a:t>
            </a:r>
            <a:r>
              <a:rPr lang="en-US" sz="1800" dirty="0"/>
              <a:t> so that the loop will execute</a:t>
            </a:r>
            <a:endParaRPr lang="en-US" sz="1800" dirty="0">
              <a:solidFill>
                <a:srgbClr val="0033CC"/>
              </a:solidFill>
              <a:latin typeface="Consolas" charset="0"/>
            </a:endParaRPr>
          </a:p>
        </p:txBody>
      </p:sp>
      <p:sp>
        <p:nvSpPr>
          <p:cNvPr id="51206" name="TextBox 8"/>
          <p:cNvSpPr txBox="1">
            <a:spLocks noChangeArrowheads="1"/>
          </p:cNvSpPr>
          <p:nvPr/>
        </p:nvSpPr>
        <p:spPr bwMode="auto">
          <a:xfrm>
            <a:off x="3429000" y="3429000"/>
            <a:ext cx="5089525" cy="646331"/>
          </a:xfrm>
          <a:prstGeom prst="rect">
            <a:avLst/>
          </a:prstGeom>
          <a:solidFill>
            <a:srgbClr val="FFCC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marL="0" lvl="2" eaLnBrk="1" hangingPunct="1"/>
            <a:r>
              <a:rPr lang="en-US" sz="1800" dirty="0"/>
              <a:t>Set done </a:t>
            </a:r>
            <a:r>
              <a:rPr lang="ja-JP" altLang="en-US" sz="1800" dirty="0"/>
              <a:t>‘</a:t>
            </a:r>
            <a:r>
              <a:rPr lang="en-US" altLang="ja-JP" sz="1800" dirty="0"/>
              <a:t>flag</a:t>
            </a:r>
            <a:r>
              <a:rPr lang="ja-JP" altLang="en-US" sz="1800" dirty="0"/>
              <a:t>’</a:t>
            </a:r>
            <a:r>
              <a:rPr lang="en-US" altLang="ja-JP" sz="1800" dirty="0"/>
              <a:t> to True if sentinel value is </a:t>
            </a:r>
            <a:r>
              <a:rPr lang="en-US" altLang="ja-JP" sz="1800" dirty="0" smtClean="0"/>
              <a:t>found, this will stop the loop</a:t>
            </a:r>
            <a:endParaRPr lang="en-US" sz="1800" dirty="0">
              <a:solidFill>
                <a:srgbClr val="0033CC"/>
              </a:solidFill>
              <a:latin typeface="Consolas" charset="0"/>
            </a:endParaRPr>
          </a:p>
        </p:txBody>
      </p:sp>
      <p:sp>
        <p:nvSpPr>
          <p:cNvPr id="47111"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7383497-AEEA-C141-AA4B-1E73F21C4C8F}" type="slidenum">
              <a:rPr lang="en-US" sz="1200">
                <a:solidFill>
                  <a:schemeClr val="accent1"/>
                </a:solidFill>
              </a:rPr>
              <a:pPr/>
              <a:t>18</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E49676C7-07D6-4701-84D3-60DB8D546255}" type="datetime1">
              <a:rPr lang="en-US" smtClean="0"/>
              <a:pPr>
                <a:defRPr/>
              </a:pPr>
              <a:t>9/15/2020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P spid="512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Common Loop Algorithms</a:t>
            </a:r>
            <a:endParaRPr lang="en-US" sz="4000" dirty="0"/>
          </a:p>
        </p:txBody>
      </p:sp>
      <p:sp>
        <p:nvSpPr>
          <p:cNvPr id="4" name="Date Placeholder 3"/>
          <p:cNvSpPr>
            <a:spLocks noGrp="1"/>
          </p:cNvSpPr>
          <p:nvPr>
            <p:ph type="dt" sz="half" idx="10"/>
          </p:nvPr>
        </p:nvSpPr>
        <p:spPr/>
        <p:txBody>
          <a:bodyPr/>
          <a:lstStyle/>
          <a:p>
            <a:pPr>
              <a:defRPr/>
            </a:pPr>
            <a:fld id="{E4240594-0DA8-47EB-A550-E4EF41E8512C}"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19</a:t>
            </a:fld>
            <a:endParaRPr lang="en-US" dirty="0"/>
          </a:p>
        </p:txBody>
      </p:sp>
    </p:spTree>
    <p:extLst>
      <p:ext uri="{BB962C8B-B14F-4D97-AF65-F5344CB8AC3E}">
        <p14:creationId xmlns:p14="http://schemas.microsoft.com/office/powerpoint/2010/main" xmlns="" val="3683146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The </a:t>
            </a:r>
            <a:r>
              <a:rPr lang="en-US" sz="4000" b="1" dirty="0" smtClean="0"/>
              <a:t>while</a:t>
            </a:r>
            <a:r>
              <a:rPr lang="en-US" sz="4000" dirty="0" smtClean="0"/>
              <a:t> Loop</a:t>
            </a:r>
            <a:endParaRPr lang="en-US" sz="4000" dirty="0"/>
          </a:p>
        </p:txBody>
      </p:sp>
      <p:sp>
        <p:nvSpPr>
          <p:cNvPr id="4" name="Date Placeholder 3"/>
          <p:cNvSpPr>
            <a:spLocks noGrp="1"/>
          </p:cNvSpPr>
          <p:nvPr>
            <p:ph type="dt" sz="half" idx="10"/>
          </p:nvPr>
        </p:nvSpPr>
        <p:spPr/>
        <p:txBody>
          <a:bodyPr/>
          <a:lstStyle/>
          <a:p>
            <a:pPr>
              <a:defRPr/>
            </a:pPr>
            <a:fld id="{EA3AD1CF-8B38-458C-AD3A-A7C0B2B75CCA}"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2</a:t>
            </a:fld>
            <a:endParaRPr lang="en-US" dirty="0"/>
          </a:p>
        </p:txBody>
      </p:sp>
    </p:spTree>
    <p:extLst>
      <p:ext uri="{BB962C8B-B14F-4D97-AF65-F5344CB8AC3E}">
        <p14:creationId xmlns:p14="http://schemas.microsoft.com/office/powerpoint/2010/main" xmlns="" val="267224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Average Example</a:t>
            </a:r>
          </a:p>
        </p:txBody>
      </p:sp>
      <p:sp>
        <p:nvSpPr>
          <p:cNvPr id="8" name="Content Placeholder 2"/>
          <p:cNvSpPr txBox="1">
            <a:spLocks/>
          </p:cNvSpPr>
          <p:nvPr/>
        </p:nvSpPr>
        <p:spPr bwMode="auto">
          <a:xfrm>
            <a:off x="3581400" y="1295400"/>
            <a:ext cx="5029200" cy="38862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solidFill>
                  <a:srgbClr val="00B050"/>
                </a:solidFill>
                <a:latin typeface="Consolas" pitchFamily="49" charset="0"/>
                <a:ea typeface="+mn-ea"/>
                <a:cs typeface="Consolas" pitchFamily="49" charset="0"/>
              </a:rPr>
              <a:t>total</a:t>
            </a:r>
            <a:r>
              <a:rPr lang="en-US" dirty="0">
                <a:latin typeface="Consolas" pitchFamily="49" charset="0"/>
                <a:ea typeface="+mn-ea"/>
                <a:cs typeface="Consolas" pitchFamily="49" charset="0"/>
              </a:rPr>
              <a:t> = 0.0</a:t>
            </a:r>
          </a:p>
          <a:p>
            <a:pPr eaLnBrk="1" hangingPunct="1">
              <a:defRPr/>
            </a:pPr>
            <a:r>
              <a:rPr lang="en-US" dirty="0">
                <a:solidFill>
                  <a:srgbClr val="0033CC"/>
                </a:solidFill>
                <a:latin typeface="Consolas" pitchFamily="49" charset="0"/>
                <a:ea typeface="+mn-ea"/>
                <a:cs typeface="Consolas" pitchFamily="49" charset="0"/>
              </a:rPr>
              <a:t>count = 0</a:t>
            </a:r>
          </a:p>
          <a:p>
            <a:pPr eaLnBrk="1" hangingPunct="1">
              <a:defRPr/>
            </a:pPr>
            <a:r>
              <a:rPr lang="en-US" dirty="0">
                <a:latin typeface="Consolas" pitchFamily="49" charset="0"/>
                <a:ea typeface="ＭＳ Ｐゴシック" panose="020B0600070205080204" pitchFamily="34" charset="-128"/>
                <a:cs typeface="Consolas" pitchFamily="49" charset="0"/>
              </a:rPr>
              <a:t>inputStr = input("Enter value: ")</a:t>
            </a:r>
            <a:endParaRPr lang="en-US" dirty="0">
              <a:solidFill>
                <a:srgbClr val="0033CC"/>
              </a:solidFill>
              <a:latin typeface="Consolas" pitchFamily="49" charset="0"/>
              <a:ea typeface="+mn-ea"/>
              <a:cs typeface="Consolas" pitchFamily="49" charset="0"/>
            </a:endParaRPr>
          </a:p>
          <a:p>
            <a:pPr eaLnBrk="1" hangingPunct="1">
              <a:defRPr/>
            </a:pPr>
            <a:r>
              <a:rPr lang="en-US" dirty="0">
                <a:solidFill>
                  <a:srgbClr val="C00000"/>
                </a:solidFill>
                <a:latin typeface="Consolas" pitchFamily="49" charset="0"/>
                <a:ea typeface="+mn-ea"/>
                <a:cs typeface="Consolas" pitchFamily="49" charset="0"/>
              </a:rPr>
              <a:t>while</a:t>
            </a:r>
            <a:r>
              <a:rPr lang="en-US" dirty="0">
                <a:latin typeface="Consolas" pitchFamily="49" charset="0"/>
                <a:ea typeface="+mn-ea"/>
                <a:cs typeface="Consolas" pitchFamily="49" charset="0"/>
              </a:rPr>
              <a:t> </a:t>
            </a:r>
            <a:r>
              <a:rPr lang="en-US" dirty="0">
                <a:latin typeface="Consolas" pitchFamily="49" charset="0"/>
                <a:ea typeface="ＭＳ Ｐゴシック" panose="020B0600070205080204" pitchFamily="34" charset="-128"/>
                <a:cs typeface="Consolas" pitchFamily="49" charset="0"/>
              </a:rPr>
              <a:t>inputStr != "" :</a:t>
            </a:r>
          </a:p>
          <a:p>
            <a:pPr eaLnBrk="1" hangingPunct="1">
              <a:defRPr/>
            </a:pPr>
            <a:r>
              <a:rPr lang="en-US" dirty="0">
                <a:latin typeface="Consolas" pitchFamily="49" charset="0"/>
                <a:ea typeface="ＭＳ Ｐゴシック" panose="020B0600070205080204" pitchFamily="34" charset="-128"/>
                <a:cs typeface="Consolas" pitchFamily="49" charset="0"/>
              </a:rPr>
              <a:t>   value = float(inputStr)</a:t>
            </a:r>
          </a:p>
          <a:p>
            <a:pPr eaLnBrk="1" hangingPunct="1">
              <a:defRPr/>
            </a:pPr>
            <a:r>
              <a:rPr lang="en-US" dirty="0">
                <a:solidFill>
                  <a:srgbClr val="00B050"/>
                </a:solidFill>
                <a:latin typeface="Consolas" pitchFamily="49" charset="0"/>
                <a:ea typeface="+mn-ea"/>
                <a:cs typeface="Consolas" pitchFamily="49" charset="0"/>
              </a:rPr>
              <a:t>   total</a:t>
            </a:r>
            <a:r>
              <a:rPr lang="en-US" dirty="0">
                <a:latin typeface="Consolas" pitchFamily="49" charset="0"/>
                <a:ea typeface="+mn-ea"/>
                <a:cs typeface="Consolas" pitchFamily="49" charset="0"/>
              </a:rPr>
              <a:t> = </a:t>
            </a:r>
            <a:r>
              <a:rPr lang="en-US" dirty="0">
                <a:solidFill>
                  <a:srgbClr val="00B050"/>
                </a:solidFill>
                <a:latin typeface="Consolas" pitchFamily="49" charset="0"/>
                <a:ea typeface="+mn-ea"/>
                <a:cs typeface="Consolas" pitchFamily="49" charset="0"/>
              </a:rPr>
              <a:t>total</a:t>
            </a:r>
            <a:r>
              <a:rPr lang="en-US" dirty="0">
                <a:latin typeface="Consolas" pitchFamily="49" charset="0"/>
                <a:ea typeface="+mn-ea"/>
                <a:cs typeface="Consolas" pitchFamily="49" charset="0"/>
              </a:rPr>
              <a:t> + value</a:t>
            </a:r>
          </a:p>
          <a:p>
            <a:pPr eaLnBrk="1" hangingPunct="1">
              <a:defRPr/>
            </a:pPr>
            <a:r>
              <a:rPr lang="en-US" dirty="0">
                <a:latin typeface="Consolas" pitchFamily="49" charset="0"/>
                <a:ea typeface="+mn-ea"/>
                <a:cs typeface="Consolas" pitchFamily="49" charset="0"/>
              </a:rPr>
              <a:t>   </a:t>
            </a:r>
            <a:r>
              <a:rPr lang="en-US" dirty="0">
                <a:solidFill>
                  <a:srgbClr val="0033CC"/>
                </a:solidFill>
                <a:latin typeface="Consolas" pitchFamily="49" charset="0"/>
                <a:ea typeface="+mn-ea"/>
                <a:cs typeface="Consolas" pitchFamily="49" charset="0"/>
              </a:rPr>
              <a:t>count </a:t>
            </a:r>
            <a:r>
              <a:rPr lang="en-US" dirty="0">
                <a:latin typeface="Consolas" pitchFamily="49" charset="0"/>
                <a:ea typeface="+mn-ea"/>
                <a:cs typeface="Consolas" pitchFamily="49" charset="0"/>
              </a:rPr>
              <a:t>=</a:t>
            </a:r>
            <a:r>
              <a:rPr lang="en-US" dirty="0">
                <a:solidFill>
                  <a:srgbClr val="0033CC"/>
                </a:solidFill>
                <a:latin typeface="Consolas" pitchFamily="49" charset="0"/>
                <a:ea typeface="+mn-ea"/>
                <a:cs typeface="Consolas" pitchFamily="49" charset="0"/>
              </a:rPr>
              <a:t> count + 1</a:t>
            </a:r>
          </a:p>
          <a:p>
            <a:pPr eaLnBrk="1" hangingPunct="1">
              <a:defRPr/>
            </a:pPr>
            <a:r>
              <a:rPr lang="en-US" dirty="0">
                <a:latin typeface="Consolas" pitchFamily="49" charset="0"/>
                <a:ea typeface="ＭＳ Ｐゴシック" panose="020B0600070205080204" pitchFamily="34" charset="-128"/>
                <a:cs typeface="Consolas" pitchFamily="49" charset="0"/>
              </a:rPr>
              <a:t>   inputStr = input("Enter value: ")</a:t>
            </a:r>
          </a:p>
          <a:p>
            <a:pPr eaLnBrk="1" hangingPunct="1">
              <a:defRPr/>
            </a:pPr>
            <a:endParaRPr lang="en-US" dirty="0">
              <a:latin typeface="Consolas" pitchFamily="49" charset="0"/>
              <a:ea typeface="+mn-ea"/>
              <a:cs typeface="Consolas" pitchFamily="49" charset="0"/>
            </a:endParaRPr>
          </a:p>
          <a:p>
            <a:pPr eaLnBrk="1" hangingPunct="1">
              <a:defRPr/>
            </a:pPr>
            <a:r>
              <a:rPr lang="en-US" dirty="0">
                <a:solidFill>
                  <a:srgbClr val="C00000"/>
                </a:solidFill>
                <a:latin typeface="Consolas" pitchFamily="49" charset="0"/>
                <a:ea typeface="+mn-ea"/>
                <a:cs typeface="Consolas" pitchFamily="49" charset="0"/>
              </a:rPr>
              <a:t>if</a:t>
            </a:r>
            <a:r>
              <a:rPr lang="en-US" dirty="0">
                <a:solidFill>
                  <a:srgbClr val="0033CC"/>
                </a:solidFill>
                <a:latin typeface="Consolas" pitchFamily="49" charset="0"/>
                <a:ea typeface="+mn-ea"/>
                <a:cs typeface="Consolas" pitchFamily="49" charset="0"/>
              </a:rPr>
              <a:t> count &gt; 0 : </a:t>
            </a:r>
          </a:p>
          <a:p>
            <a:pPr eaLnBrk="1" hangingPunct="1">
              <a:defRPr/>
            </a:pPr>
            <a:r>
              <a:rPr lang="en-US" dirty="0">
                <a:solidFill>
                  <a:srgbClr val="0033CC"/>
                </a:solidFill>
                <a:latin typeface="Consolas" pitchFamily="49" charset="0"/>
                <a:ea typeface="+mn-ea"/>
                <a:cs typeface="Consolas" pitchFamily="49" charset="0"/>
              </a:rPr>
              <a:t>   </a:t>
            </a:r>
            <a:r>
              <a:rPr lang="en-US" dirty="0">
                <a:solidFill>
                  <a:srgbClr val="9933FF"/>
                </a:solidFill>
                <a:latin typeface="Consolas" pitchFamily="49" charset="0"/>
                <a:ea typeface="+mn-ea"/>
                <a:cs typeface="Consolas" pitchFamily="49" charset="0"/>
              </a:rPr>
              <a:t>average</a:t>
            </a:r>
            <a:r>
              <a:rPr lang="en-US" dirty="0">
                <a:solidFill>
                  <a:srgbClr val="0033CC"/>
                </a:solidFill>
                <a:latin typeface="Consolas" pitchFamily="49" charset="0"/>
                <a:ea typeface="+mn-ea"/>
                <a:cs typeface="Consolas" pitchFamily="49" charset="0"/>
              </a:rPr>
              <a:t> = </a:t>
            </a:r>
            <a:r>
              <a:rPr lang="en-US" dirty="0">
                <a:solidFill>
                  <a:srgbClr val="00B050"/>
                </a:solidFill>
                <a:latin typeface="Consolas" pitchFamily="49" charset="0"/>
                <a:ea typeface="+mn-ea"/>
                <a:cs typeface="Consolas" pitchFamily="49" charset="0"/>
              </a:rPr>
              <a:t>total</a:t>
            </a:r>
            <a:r>
              <a:rPr lang="en-US" dirty="0">
                <a:solidFill>
                  <a:srgbClr val="0033CC"/>
                </a:solidFill>
                <a:latin typeface="Consolas" pitchFamily="49" charset="0"/>
                <a:ea typeface="+mn-ea"/>
                <a:cs typeface="Consolas" pitchFamily="49" charset="0"/>
              </a:rPr>
              <a:t> / count</a:t>
            </a:r>
          </a:p>
          <a:p>
            <a:pPr eaLnBrk="1" hangingPunct="1">
              <a:defRPr/>
            </a:pPr>
            <a:r>
              <a:rPr lang="en-US" dirty="0">
                <a:latin typeface="Consolas" pitchFamily="49" charset="0"/>
                <a:ea typeface="ＭＳ Ｐゴシック" panose="020B0600070205080204" pitchFamily="34" charset="-128"/>
                <a:cs typeface="Consolas" pitchFamily="49" charset="0"/>
              </a:rPr>
              <a:t>else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9933FF"/>
                </a:solidFill>
                <a:latin typeface="Consolas" pitchFamily="49" charset="0"/>
                <a:ea typeface="ＭＳ Ｐゴシック" panose="020B0600070205080204" pitchFamily="34" charset="-128"/>
                <a:cs typeface="Consolas" pitchFamily="49" charset="0"/>
              </a:rPr>
              <a:t>average = 0.0</a:t>
            </a:r>
            <a:endParaRPr lang="en-US" kern="0" dirty="0">
              <a:solidFill>
                <a:srgbClr val="9933FF"/>
              </a:solidFill>
              <a:latin typeface="Consolas" pitchFamily="49" charset="0"/>
              <a:ea typeface="+mn-ea"/>
              <a:cs typeface="Consolas" pitchFamily="49" charset="0"/>
            </a:endParaRPr>
          </a:p>
        </p:txBody>
      </p:sp>
      <p:sp>
        <p:nvSpPr>
          <p:cNvPr id="9" name="Content Placeholder 2"/>
          <p:cNvSpPr txBox="1">
            <a:spLocks/>
          </p:cNvSpPr>
          <p:nvPr/>
        </p:nvSpPr>
        <p:spPr bwMode="auto">
          <a:xfrm>
            <a:off x="457200" y="1295400"/>
            <a:ext cx="3124200" cy="2362200"/>
          </a:xfrm>
          <a:prstGeom prst="rect">
            <a:avLst/>
          </a:prstGeom>
          <a:noFill/>
          <a:ln w="9525">
            <a:noFill/>
            <a:miter lim="800000"/>
            <a:headEnd/>
            <a:tailEnd/>
          </a:ln>
        </p:spPr>
        <p:txBody>
          <a:bodyPr/>
          <a:lstStyle/>
          <a:p>
            <a:pPr>
              <a:spcBef>
                <a:spcPct val="20000"/>
              </a:spcBef>
              <a:buSzPct val="60000"/>
              <a:defRPr/>
            </a:pPr>
            <a:r>
              <a:rPr lang="en-US" sz="2000" kern="0" dirty="0">
                <a:latin typeface="+mn-lt"/>
                <a:ea typeface="+mn-ea"/>
                <a:cs typeface="+mn-cs"/>
              </a:rPr>
              <a:t>Average of Values</a:t>
            </a:r>
          </a:p>
          <a:p>
            <a:pPr marL="342900" indent="-342900">
              <a:spcBef>
                <a:spcPct val="20000"/>
              </a:spcBef>
              <a:buSzPct val="100000"/>
              <a:buFont typeface="Arial"/>
              <a:buChar char="•"/>
              <a:defRPr/>
            </a:pPr>
            <a:r>
              <a:rPr lang="en-US" sz="2000" kern="0" dirty="0">
                <a:latin typeface="+mn-lt"/>
                <a:ea typeface="+mn-ea"/>
                <a:cs typeface="+mn-cs"/>
              </a:rPr>
              <a:t>First total the values</a:t>
            </a:r>
          </a:p>
          <a:p>
            <a:pPr marL="342900" indent="-342900">
              <a:spcBef>
                <a:spcPct val="20000"/>
              </a:spcBef>
              <a:buSzPct val="100000"/>
              <a:buFont typeface="Arial"/>
              <a:buChar char="•"/>
              <a:defRPr/>
            </a:pPr>
            <a:r>
              <a:rPr lang="en-US" sz="2000" kern="0" dirty="0">
                <a:latin typeface="+mn-lt"/>
                <a:ea typeface="+mn-ea"/>
                <a:cs typeface="+mn-cs"/>
              </a:rPr>
              <a:t>Initialize </a:t>
            </a:r>
            <a:r>
              <a:rPr lang="en-US" sz="2000" kern="0" dirty="0">
                <a:solidFill>
                  <a:srgbClr val="0033CC"/>
                </a:solidFill>
                <a:latin typeface="+mn-lt"/>
                <a:ea typeface="+mn-ea"/>
                <a:cs typeface="+mn-cs"/>
              </a:rPr>
              <a:t>count</a:t>
            </a:r>
            <a:r>
              <a:rPr lang="en-US" sz="2000" kern="0" dirty="0">
                <a:latin typeface="+mn-lt"/>
                <a:ea typeface="+mn-ea"/>
                <a:cs typeface="+mn-cs"/>
              </a:rPr>
              <a:t> to 0</a:t>
            </a:r>
          </a:p>
          <a:p>
            <a:pPr marL="800100" lvl="1" indent="-342900">
              <a:spcBef>
                <a:spcPct val="20000"/>
              </a:spcBef>
              <a:buSzPct val="100000"/>
              <a:buFont typeface="Arial"/>
              <a:buChar char="•"/>
              <a:defRPr/>
            </a:pPr>
            <a:r>
              <a:rPr lang="en-US" sz="2000" kern="0" dirty="0">
                <a:latin typeface="+mn-lt"/>
                <a:ea typeface="+mn-ea"/>
                <a:cs typeface="+mn-cs"/>
              </a:rPr>
              <a:t>Increment per input</a:t>
            </a:r>
          </a:p>
          <a:p>
            <a:pPr marL="342900" indent="-342900">
              <a:spcBef>
                <a:spcPct val="20000"/>
              </a:spcBef>
              <a:buSzPct val="100000"/>
              <a:buFont typeface="Arial"/>
              <a:buChar char="•"/>
              <a:defRPr/>
            </a:pPr>
            <a:r>
              <a:rPr lang="en-US" sz="2000" kern="0" dirty="0">
                <a:latin typeface="+mn-lt"/>
                <a:ea typeface="+mn-ea"/>
                <a:cs typeface="+mn-cs"/>
              </a:rPr>
              <a:t>Check for </a:t>
            </a:r>
            <a:r>
              <a:rPr lang="en-US" sz="2000" kern="0" dirty="0">
                <a:solidFill>
                  <a:srgbClr val="0033CC"/>
                </a:solidFill>
                <a:latin typeface="+mn-lt"/>
                <a:ea typeface="+mn-ea"/>
                <a:cs typeface="+mn-cs"/>
              </a:rPr>
              <a:t>count</a:t>
            </a:r>
            <a:r>
              <a:rPr lang="en-US" sz="2000" kern="0" dirty="0">
                <a:latin typeface="+mn-lt"/>
                <a:ea typeface="+mn-ea"/>
                <a:cs typeface="+mn-cs"/>
              </a:rPr>
              <a:t> 0</a:t>
            </a:r>
          </a:p>
          <a:p>
            <a:pPr marL="800100" lvl="1" indent="-342900">
              <a:spcBef>
                <a:spcPct val="20000"/>
              </a:spcBef>
              <a:buSzPct val="100000"/>
              <a:buFont typeface="Arial"/>
              <a:buChar char="•"/>
              <a:defRPr/>
            </a:pPr>
            <a:r>
              <a:rPr lang="en-US" sz="2000" kern="0" dirty="0">
                <a:latin typeface="+mn-lt"/>
                <a:ea typeface="+mn-ea"/>
                <a:cs typeface="+mn-cs"/>
              </a:rPr>
              <a:t>Before divide!</a:t>
            </a:r>
          </a:p>
          <a:p>
            <a:pPr marL="742950" lvl="1" indent="-285750">
              <a:spcBef>
                <a:spcPct val="20000"/>
              </a:spcBef>
              <a:buClr>
                <a:srgbClr val="835E01"/>
              </a:buClr>
              <a:buSzPct val="100000"/>
              <a:buFont typeface="Wingdings" pitchFamily="2" charset="2"/>
              <a:buChar char="§"/>
              <a:defRPr/>
            </a:pPr>
            <a:endParaRPr lang="en-US" sz="3200" kern="0" dirty="0">
              <a:latin typeface="+mn-lt"/>
              <a:ea typeface="+mn-ea"/>
              <a:cs typeface="+mn-cs"/>
            </a:endParaRPr>
          </a:p>
        </p:txBody>
      </p:sp>
      <p:sp>
        <p:nvSpPr>
          <p:cNvPr id="53255"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10F0636-8FFE-A145-AED4-AE8D73A48EC5}" type="slidenum">
              <a:rPr lang="en-US" sz="1200">
                <a:solidFill>
                  <a:schemeClr val="accent1"/>
                </a:solidFill>
              </a:rPr>
              <a:pPr/>
              <a:t>20</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44364F4B-6242-4D2B-937B-D9AEB54CCAC8}"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Sum Example</a:t>
            </a:r>
          </a:p>
        </p:txBody>
      </p:sp>
      <p:sp>
        <p:nvSpPr>
          <p:cNvPr id="53250" name="Content Placeholder 2"/>
          <p:cNvSpPr>
            <a:spLocks noGrp="1"/>
          </p:cNvSpPr>
          <p:nvPr>
            <p:ph idx="1"/>
          </p:nvPr>
        </p:nvSpPr>
        <p:spPr>
          <a:xfrm>
            <a:off x="822325" y="1255713"/>
            <a:ext cx="7543800" cy="1487487"/>
          </a:xfrm>
        </p:spPr>
        <p:txBody>
          <a:bodyPr/>
          <a:lstStyle/>
          <a:p>
            <a:pPr eaLnBrk="1" hangingPunct="1"/>
            <a:r>
              <a:rPr lang="en-US" dirty="0">
                <a:latin typeface="Calibri" charset="0"/>
                <a:ea typeface="MS PGothic" charset="0"/>
              </a:rPr>
              <a:t>Sum of </a:t>
            </a:r>
            <a:r>
              <a:rPr lang="en-US" dirty="0" smtClean="0">
                <a:latin typeface="Calibri" charset="0"/>
                <a:ea typeface="MS PGothic" charset="0"/>
              </a:rPr>
              <a:t>Values or Running Sum:</a:t>
            </a:r>
            <a:endParaRPr lang="en-US" dirty="0">
              <a:latin typeface="Calibri" charset="0"/>
              <a:ea typeface="MS PGothic" charset="0"/>
            </a:endParaRPr>
          </a:p>
          <a:p>
            <a:pPr lvl="1" eaLnBrk="1" hangingPunct="1"/>
            <a:r>
              <a:rPr lang="en-US" sz="2000" dirty="0">
                <a:latin typeface="Calibri" charset="0"/>
                <a:ea typeface="MS PGothic" charset="0"/>
              </a:rPr>
              <a:t>Initialize total to 0</a:t>
            </a:r>
          </a:p>
          <a:p>
            <a:pPr lvl="1" eaLnBrk="1" hangingPunct="1"/>
            <a:r>
              <a:rPr lang="en-US" sz="2000" dirty="0">
                <a:latin typeface="Calibri" charset="0"/>
                <a:ea typeface="MS PGothic" charset="0"/>
              </a:rPr>
              <a:t>Use while loop with sentinel</a:t>
            </a:r>
          </a:p>
          <a:p>
            <a:pPr lvl="1" eaLnBrk="1" hangingPunct="1"/>
            <a:endParaRPr lang="en-US" dirty="0">
              <a:latin typeface="Calibri" charset="0"/>
              <a:ea typeface="MS PGothic" charset="0"/>
            </a:endParaRPr>
          </a:p>
        </p:txBody>
      </p:sp>
      <p:sp>
        <p:nvSpPr>
          <p:cNvPr id="7" name="Content Placeholder 2"/>
          <p:cNvSpPr txBox="1">
            <a:spLocks/>
          </p:cNvSpPr>
          <p:nvPr/>
        </p:nvSpPr>
        <p:spPr bwMode="auto">
          <a:xfrm>
            <a:off x="1447800" y="2667000"/>
            <a:ext cx="5334000" cy="1905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solidFill>
                  <a:srgbClr val="00B050"/>
                </a:solidFill>
                <a:latin typeface="Consolas" pitchFamily="49" charset="0"/>
                <a:ea typeface="+mn-ea"/>
                <a:cs typeface="Consolas" pitchFamily="49" charset="0"/>
              </a:rPr>
              <a:t>total</a:t>
            </a:r>
            <a:r>
              <a:rPr lang="en-US" kern="0" dirty="0">
                <a:latin typeface="Consolas" pitchFamily="49" charset="0"/>
                <a:ea typeface="+mn-ea"/>
                <a:cs typeface="Consolas" pitchFamily="49" charset="0"/>
              </a:rPr>
              <a:t> = 0.0</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inputStr = input("Enter value: ")</a:t>
            </a:r>
            <a:endParaRPr lang="en-US" kern="0" dirty="0">
              <a:latin typeface="Consolas" pitchFamily="49" charset="0"/>
              <a:ea typeface="+mn-ea"/>
              <a:cs typeface="Consolas" pitchFamily="49" charset="0"/>
            </a:endParaRPr>
          </a:p>
          <a:p>
            <a:pPr marL="342900" indent="-342900">
              <a:buClr>
                <a:srgbClr val="835E01"/>
              </a:buClr>
              <a:buSzPct val="60000"/>
              <a:buFont typeface="Wingdings" pitchFamily="2" charset="2"/>
              <a:buNone/>
              <a:defRPr/>
            </a:pPr>
            <a:r>
              <a:rPr lang="en-US" kern="0" dirty="0">
                <a:solidFill>
                  <a:srgbClr val="C00000"/>
                </a:solidFill>
                <a:latin typeface="Consolas" pitchFamily="49" charset="0"/>
                <a:ea typeface="+mn-ea"/>
                <a:cs typeface="Consolas" pitchFamily="49" charset="0"/>
              </a:rPr>
              <a:t>while </a:t>
            </a:r>
            <a:r>
              <a:rPr lang="en-US" dirty="0">
                <a:latin typeface="Consolas" pitchFamily="49" charset="0"/>
                <a:ea typeface="ＭＳ Ｐゴシック" panose="020B0600070205080204" pitchFamily="34" charset="-128"/>
                <a:cs typeface="Consolas" pitchFamily="49" charset="0"/>
              </a:rPr>
              <a:t>inputStr != "" :</a:t>
            </a:r>
          </a:p>
          <a:p>
            <a:pPr marL="342900" indent="-342900">
              <a:buClr>
                <a:srgbClr val="835E01"/>
              </a:buClr>
              <a:buSzPct val="60000"/>
              <a:buFont typeface="Wingdings" pitchFamily="2" charset="2"/>
              <a:buNone/>
              <a:defRPr/>
            </a:pPr>
            <a:r>
              <a:rPr lang="en-US" kern="0" dirty="0">
                <a:latin typeface="Consolas" pitchFamily="49" charset="0"/>
                <a:ea typeface="+mn-ea"/>
                <a:cs typeface="Consolas" pitchFamily="49" charset="0"/>
              </a:rPr>
              <a:t>   </a:t>
            </a:r>
            <a:r>
              <a:rPr lang="en-US" dirty="0">
                <a:latin typeface="Consolas" pitchFamily="49" charset="0"/>
                <a:ea typeface="ＭＳ Ｐゴシック" panose="020B0600070205080204" pitchFamily="34" charset="-128"/>
                <a:cs typeface="Consolas" pitchFamily="49" charset="0"/>
              </a:rPr>
              <a:t>value = float(inputStr)</a:t>
            </a:r>
          </a:p>
          <a:p>
            <a:pPr marL="342900" indent="-342900">
              <a:buClr>
                <a:srgbClr val="835E01"/>
              </a:buClr>
              <a:buSzPct val="60000"/>
              <a:buFont typeface="Wingdings" pitchFamily="2" charset="2"/>
              <a:buNone/>
              <a:defRPr/>
            </a:pPr>
            <a:r>
              <a:rPr lang="en-US" kern="0" dirty="0">
                <a:latin typeface="Consolas" pitchFamily="49" charset="0"/>
                <a:ea typeface="+mn-ea"/>
                <a:cs typeface="Consolas" pitchFamily="49" charset="0"/>
              </a:rPr>
              <a:t>   </a:t>
            </a:r>
            <a:r>
              <a:rPr lang="en-US" kern="0" dirty="0">
                <a:solidFill>
                  <a:srgbClr val="00B050"/>
                </a:solidFill>
                <a:latin typeface="Consolas" pitchFamily="49" charset="0"/>
                <a:ea typeface="+mn-ea"/>
                <a:cs typeface="Consolas" pitchFamily="49" charset="0"/>
              </a:rPr>
              <a:t>total</a:t>
            </a:r>
            <a:r>
              <a:rPr lang="en-US" kern="0" dirty="0">
                <a:latin typeface="Consolas" pitchFamily="49" charset="0"/>
                <a:ea typeface="+mn-ea"/>
                <a:cs typeface="Consolas" pitchFamily="49" charset="0"/>
              </a:rPr>
              <a:t> = </a:t>
            </a:r>
            <a:r>
              <a:rPr lang="en-US" kern="0" dirty="0">
                <a:solidFill>
                  <a:srgbClr val="00B050"/>
                </a:solidFill>
                <a:latin typeface="Consolas" pitchFamily="49" charset="0"/>
                <a:ea typeface="+mn-ea"/>
                <a:cs typeface="Consolas" pitchFamily="49" charset="0"/>
              </a:rPr>
              <a:t>total</a:t>
            </a:r>
            <a:r>
              <a:rPr lang="en-US" kern="0" dirty="0">
                <a:latin typeface="Consolas" pitchFamily="49" charset="0"/>
                <a:ea typeface="+mn-ea"/>
                <a:cs typeface="Consolas" pitchFamily="49" charset="0"/>
              </a:rPr>
              <a:t> + value</a:t>
            </a:r>
          </a:p>
          <a:p>
            <a:pPr marL="342900" indent="-342900">
              <a:buClr>
                <a:srgbClr val="835E01"/>
              </a:buClr>
              <a:buSzPct val="60000"/>
              <a:buFont typeface="Wingdings" pitchFamily="2" charset="2"/>
              <a:buNone/>
              <a:defRPr/>
            </a:pPr>
            <a:r>
              <a:rPr lang="en-US" dirty="0">
                <a:latin typeface="Consolas" pitchFamily="49" charset="0"/>
                <a:ea typeface="ＭＳ Ｐゴシック" panose="020B0600070205080204" pitchFamily="34" charset="-128"/>
                <a:cs typeface="Consolas" pitchFamily="49" charset="0"/>
              </a:rPr>
              <a:t>   inputStr = input("Enter value: ")</a:t>
            </a:r>
            <a:endParaRPr lang="en-US" kern="0" dirty="0">
              <a:latin typeface="Consolas" pitchFamily="49" charset="0"/>
              <a:ea typeface="+mn-ea"/>
              <a:cs typeface="Consolas" pitchFamily="49" charset="0"/>
            </a:endParaRPr>
          </a:p>
          <a:p>
            <a:pPr marL="342900" indent="-342900">
              <a:buClr>
                <a:srgbClr val="835E01"/>
              </a:buClr>
              <a:buSzPct val="60000"/>
              <a:buFont typeface="Wingdings" pitchFamily="2" charset="2"/>
              <a:buNone/>
              <a:defRPr/>
            </a:pPr>
            <a:endParaRPr lang="en-US" sz="2000" kern="0" dirty="0">
              <a:latin typeface="Consolas" pitchFamily="49" charset="0"/>
              <a:ea typeface="+mn-ea"/>
              <a:cs typeface="Consolas" pitchFamily="49" charset="0"/>
            </a:endParaRPr>
          </a:p>
        </p:txBody>
      </p:sp>
      <p:sp>
        <p:nvSpPr>
          <p:cNvPr id="53255"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10F0636-8FFE-A145-AED4-AE8D73A48EC5}" type="slidenum">
              <a:rPr lang="en-US" sz="1200">
                <a:solidFill>
                  <a:schemeClr val="accent1"/>
                </a:solidFill>
              </a:rPr>
              <a:pPr/>
              <a:t>21</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8B72F87E-77A3-439C-9CC8-562415663F27}" type="datetime1">
              <a:rPr lang="en-US" smtClean="0"/>
              <a:pPr>
                <a:defRPr/>
              </a:pPr>
              <a:t>9/15/2020</a:t>
            </a:fld>
            <a:endParaRPr lang="en-US" dirty="0"/>
          </a:p>
        </p:txBody>
      </p:sp>
    </p:spTree>
    <p:extLst>
      <p:ext uri="{BB962C8B-B14F-4D97-AF65-F5344CB8AC3E}">
        <p14:creationId xmlns:p14="http://schemas.microsoft.com/office/powerpoint/2010/main" xmlns="" val="497203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85800" y="287338"/>
            <a:ext cx="7848599" cy="725487"/>
          </a:xfrm>
        </p:spPr>
        <p:txBody>
          <a:bodyPr>
            <a:normAutofit/>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Counting Matches</a:t>
            </a:r>
            <a:endParaRPr lang="en-US" altLang="en-US" sz="3600" dirty="0" smtClean="0">
              <a:solidFill>
                <a:schemeClr val="tx1">
                  <a:lumMod val="75000"/>
                  <a:lumOff val="25000"/>
                </a:schemeClr>
              </a:solidFill>
              <a:ea typeface="ＭＳ Ｐゴシック" panose="020B0600070205080204" pitchFamily="34" charset="-128"/>
              <a:cs typeface="+mj-cs"/>
            </a:endParaRPr>
          </a:p>
        </p:txBody>
      </p:sp>
      <p:sp>
        <p:nvSpPr>
          <p:cNvPr id="8" name="Content Placeholder 2"/>
          <p:cNvSpPr txBox="1">
            <a:spLocks/>
          </p:cNvSpPr>
          <p:nvPr/>
        </p:nvSpPr>
        <p:spPr bwMode="auto">
          <a:xfrm>
            <a:off x="1371600" y="2971800"/>
            <a:ext cx="6629400" cy="28194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rgbClr val="404040"/>
                </a:solidFill>
                <a:latin typeface="Calibri" charset="0"/>
                <a:ea typeface="MS PGothic" charset="0"/>
                <a:cs typeface="MS PGothic" charset="0"/>
              </a:defRPr>
            </a:lvl1pPr>
            <a:lvl2pPr marL="742950" indent="-285750">
              <a:defRPr>
                <a:solidFill>
                  <a:srgbClr val="404040"/>
                </a:solidFill>
                <a:latin typeface="Calibri" charset="0"/>
                <a:ea typeface="MS PGothic" charset="0"/>
                <a:cs typeface="MS PGothic" charset="0"/>
              </a:defRPr>
            </a:lvl2pPr>
            <a:lvl3pPr marL="1143000">
              <a:defRPr sz="1400">
                <a:solidFill>
                  <a:srgbClr val="404040"/>
                </a:solidFill>
                <a:latin typeface="Calibri" charset="0"/>
                <a:ea typeface="MS PGothic" charset="0"/>
                <a:cs typeface="MS PGothic" charset="0"/>
              </a:defRPr>
            </a:lvl3pPr>
            <a:lvl4pPr marL="1600200">
              <a:defRPr sz="1400">
                <a:solidFill>
                  <a:srgbClr val="404040"/>
                </a:solidFill>
                <a:latin typeface="Calibri" charset="0"/>
                <a:ea typeface="MS PGothic" charset="0"/>
                <a:cs typeface="MS PGothic" charset="0"/>
              </a:defRPr>
            </a:lvl4pPr>
            <a:lvl5pPr marL="2057400">
              <a:defRPr sz="1400">
                <a:solidFill>
                  <a:srgbClr val="404040"/>
                </a:solidFill>
                <a:latin typeface="Calibri" charset="0"/>
                <a:ea typeface="MS PGothic" charset="0"/>
                <a:cs typeface="MS PGothic" charset="0"/>
              </a:defRPr>
            </a:lvl5pPr>
            <a:lvl6pPr marL="2514600" eaLnBrk="0" fontAlgn="base" hangingPunct="0">
              <a:buFont typeface="Arial" charset="0"/>
              <a:buChar char="•"/>
              <a:defRPr sz="1400">
                <a:solidFill>
                  <a:srgbClr val="404040"/>
                </a:solidFill>
                <a:latin typeface="Calibri" charset="0"/>
                <a:ea typeface="MS PGothic" charset="0"/>
                <a:cs typeface="MS PGothic" charset="0"/>
              </a:defRPr>
            </a:lvl6pPr>
            <a:lvl7pPr marL="2971800" eaLnBrk="0" fontAlgn="base" hangingPunct="0">
              <a:buFont typeface="Arial" charset="0"/>
              <a:buChar char="•"/>
              <a:defRPr sz="1400">
                <a:solidFill>
                  <a:srgbClr val="404040"/>
                </a:solidFill>
                <a:latin typeface="Calibri" charset="0"/>
                <a:ea typeface="MS PGothic" charset="0"/>
                <a:cs typeface="MS PGothic" charset="0"/>
              </a:defRPr>
            </a:lvl7pPr>
            <a:lvl8pPr marL="3429000" eaLnBrk="0" fontAlgn="base" hangingPunct="0">
              <a:buFont typeface="Arial" charset="0"/>
              <a:buChar char="•"/>
              <a:defRPr sz="1400">
                <a:solidFill>
                  <a:srgbClr val="404040"/>
                </a:solidFill>
                <a:latin typeface="Calibri" charset="0"/>
                <a:ea typeface="MS PGothic" charset="0"/>
                <a:cs typeface="MS PGothic" charset="0"/>
              </a:defRPr>
            </a:lvl8pPr>
            <a:lvl9pPr marL="3886200" eaLnBrk="0" fontAlgn="base" hangingPunct="0">
              <a:buFont typeface="Arial" charset="0"/>
              <a:buChar char="•"/>
              <a:defRPr sz="1400">
                <a:solidFill>
                  <a:srgbClr val="404040"/>
                </a:solidFill>
                <a:latin typeface="Calibri" charset="0"/>
                <a:ea typeface="MS PGothic" charset="0"/>
                <a:cs typeface="MS PGothic" charset="0"/>
              </a:defRPr>
            </a:lvl9pPr>
          </a:lstStyle>
          <a:p>
            <a:pPr eaLnBrk="1" hangingPunct="1">
              <a:defRPr/>
            </a:pPr>
            <a:r>
              <a:rPr lang="en-US" sz="1800" dirty="0" smtClean="0">
                <a:solidFill>
                  <a:srgbClr val="9933FF"/>
                </a:solidFill>
                <a:latin typeface="Consolas" pitchFamily="49" charset="0"/>
                <a:cs typeface="Consolas" pitchFamily="49" charset="0"/>
              </a:rPr>
              <a:t>negatives = 0</a:t>
            </a:r>
          </a:p>
          <a:p>
            <a:pPr eaLnBrk="1" hangingPunct="1">
              <a:defRPr/>
            </a:pPr>
            <a:r>
              <a:rPr lang="en-US" sz="1800" dirty="0" smtClean="0">
                <a:solidFill>
                  <a:schemeClr val="tx1"/>
                </a:solidFill>
                <a:latin typeface="Consolas" pitchFamily="49" charset="0"/>
                <a:cs typeface="Consolas" pitchFamily="49" charset="0"/>
              </a:rPr>
              <a:t>inputStr = input("Enter value: ")</a:t>
            </a:r>
          </a:p>
          <a:p>
            <a:pPr eaLnBrk="1" hangingPunct="1">
              <a:defRPr/>
            </a:pPr>
            <a:r>
              <a:rPr lang="en-US" sz="1800" dirty="0" smtClean="0">
                <a:solidFill>
                  <a:srgbClr val="835E01"/>
                </a:solidFill>
                <a:latin typeface="Consolas" pitchFamily="49" charset="0"/>
                <a:cs typeface="Consolas" pitchFamily="49" charset="0"/>
              </a:rPr>
              <a:t>while</a:t>
            </a:r>
            <a:r>
              <a:rPr lang="en-US" sz="1800" dirty="0" smtClean="0">
                <a:solidFill>
                  <a:schemeClr val="tx1"/>
                </a:solidFill>
                <a:latin typeface="Consolas" pitchFamily="49" charset="0"/>
                <a:cs typeface="Consolas" pitchFamily="49" charset="0"/>
              </a:rPr>
              <a:t> inputStr != "</a:t>
            </a:r>
            <a:r>
              <a:rPr lang="ja-JP" altLang="en-US" sz="1800" dirty="0" smtClean="0">
                <a:solidFill>
                  <a:schemeClr val="tx1"/>
                </a:solidFill>
                <a:latin typeface="Consolas" pitchFamily="49" charset="0"/>
                <a:cs typeface="Consolas" pitchFamily="49" charset="0"/>
              </a:rPr>
              <a:t>“</a:t>
            </a:r>
            <a:r>
              <a:rPr lang="en-US" altLang="ja-JP" sz="1800" dirty="0" smtClean="0">
                <a:solidFill>
                  <a:schemeClr val="tx1"/>
                </a:solidFill>
                <a:latin typeface="Consolas" pitchFamily="49" charset="0"/>
                <a:cs typeface="Consolas" pitchFamily="49" charset="0"/>
              </a:rPr>
              <a:t> :</a:t>
            </a:r>
          </a:p>
          <a:p>
            <a:pPr eaLnBrk="1" hangingPunct="1">
              <a:defRPr/>
            </a:pPr>
            <a:r>
              <a:rPr lang="en-US" sz="1800" dirty="0" smtClean="0">
                <a:solidFill>
                  <a:schemeClr val="tx1"/>
                </a:solidFill>
                <a:latin typeface="Consolas" pitchFamily="49" charset="0"/>
                <a:cs typeface="Consolas" pitchFamily="49" charset="0"/>
              </a:rPr>
              <a:t>   value = int(inputStr)</a:t>
            </a:r>
          </a:p>
          <a:p>
            <a:pPr eaLnBrk="1" hangingPunct="1">
              <a:defRPr/>
            </a:pPr>
            <a:r>
              <a:rPr lang="en-US" sz="1800" dirty="0" smtClean="0">
                <a:solidFill>
                  <a:schemeClr val="tx1"/>
                </a:solidFill>
                <a:latin typeface="Consolas" pitchFamily="49" charset="0"/>
                <a:cs typeface="Consolas" pitchFamily="49" charset="0"/>
              </a:rPr>
              <a:t>   </a:t>
            </a:r>
            <a:r>
              <a:rPr lang="en-US" sz="1800" dirty="0" smtClean="0">
                <a:solidFill>
                  <a:srgbClr val="835E01"/>
                </a:solidFill>
                <a:latin typeface="Consolas" pitchFamily="49" charset="0"/>
                <a:cs typeface="Consolas" pitchFamily="49" charset="0"/>
              </a:rPr>
              <a:t>if</a:t>
            </a:r>
            <a:r>
              <a:rPr lang="en-US" sz="1800" dirty="0" smtClean="0">
                <a:solidFill>
                  <a:schemeClr val="tx1"/>
                </a:solidFill>
                <a:latin typeface="Consolas" pitchFamily="49" charset="0"/>
                <a:cs typeface="Consolas" pitchFamily="49" charset="0"/>
              </a:rPr>
              <a:t> value &lt; 0 :</a:t>
            </a:r>
          </a:p>
          <a:p>
            <a:pPr eaLnBrk="1" hangingPunct="1">
              <a:defRPr/>
            </a:pPr>
            <a:r>
              <a:rPr lang="en-US" sz="1800" dirty="0" smtClean="0">
                <a:solidFill>
                  <a:schemeClr val="tx1"/>
                </a:solidFill>
                <a:latin typeface="Consolas" pitchFamily="49" charset="0"/>
                <a:cs typeface="Consolas" pitchFamily="49" charset="0"/>
              </a:rPr>
              <a:t>      </a:t>
            </a:r>
            <a:r>
              <a:rPr lang="en-US" sz="1800" dirty="0" smtClean="0">
                <a:solidFill>
                  <a:srgbClr val="9933FF"/>
                </a:solidFill>
                <a:latin typeface="Consolas" pitchFamily="49" charset="0"/>
                <a:cs typeface="Consolas" pitchFamily="49" charset="0"/>
              </a:rPr>
              <a:t>negatives = negatives + 1</a:t>
            </a:r>
          </a:p>
          <a:p>
            <a:pPr eaLnBrk="1" hangingPunct="1">
              <a:defRPr/>
            </a:pPr>
            <a:r>
              <a:rPr lang="en-US" sz="1800" dirty="0" smtClean="0">
                <a:solidFill>
                  <a:schemeClr val="tx1"/>
                </a:solidFill>
                <a:latin typeface="Consolas" pitchFamily="49" charset="0"/>
                <a:cs typeface="Consolas" pitchFamily="49" charset="0"/>
              </a:rPr>
              <a:t>   inputStr = input("Enter value: ")</a:t>
            </a:r>
          </a:p>
          <a:p>
            <a:pPr eaLnBrk="1" hangingPunct="1">
              <a:defRPr/>
            </a:pPr>
            <a:endParaRPr lang="en-US" sz="1800" dirty="0" smtClean="0">
              <a:solidFill>
                <a:schemeClr val="tx1"/>
              </a:solidFill>
              <a:latin typeface="Consolas" pitchFamily="49" charset="0"/>
              <a:cs typeface="Consolas" pitchFamily="49" charset="0"/>
            </a:endParaRPr>
          </a:p>
          <a:p>
            <a:pPr eaLnBrk="1" hangingPunct="1">
              <a:defRPr/>
            </a:pPr>
            <a:r>
              <a:rPr lang="en-US" sz="1800" dirty="0" smtClean="0">
                <a:solidFill>
                  <a:schemeClr val="tx1"/>
                </a:solidFill>
                <a:latin typeface="Consolas" pitchFamily="49" charset="0"/>
                <a:cs typeface="Consolas" pitchFamily="49" charset="0"/>
              </a:rPr>
              <a:t>print("There were", negatives, "negative values.")</a:t>
            </a:r>
          </a:p>
        </p:txBody>
      </p:sp>
      <p:sp>
        <p:nvSpPr>
          <p:cNvPr id="9" name="Content Placeholder 2"/>
          <p:cNvSpPr txBox="1">
            <a:spLocks/>
          </p:cNvSpPr>
          <p:nvPr/>
        </p:nvSpPr>
        <p:spPr bwMode="auto">
          <a:xfrm>
            <a:off x="762000" y="1295400"/>
            <a:ext cx="4096532" cy="1828800"/>
          </a:xfrm>
          <a:prstGeom prst="rect">
            <a:avLst/>
          </a:prstGeom>
          <a:noFill/>
          <a:ln w="9525">
            <a:noFill/>
            <a:miter lim="800000"/>
            <a:headEnd/>
            <a:tailEnd/>
          </a:ln>
        </p:spPr>
        <p:txBody>
          <a:bodyPr/>
          <a:lstStyle/>
          <a:p>
            <a:pPr marL="263525" indent="-263525">
              <a:spcBef>
                <a:spcPct val="20000"/>
              </a:spcBef>
              <a:buSzPct val="100000"/>
              <a:buFont typeface="Arial"/>
              <a:buChar char="•"/>
              <a:defRPr/>
            </a:pPr>
            <a:r>
              <a:rPr lang="en-US" sz="2000" kern="0" dirty="0">
                <a:latin typeface="+mn-lt"/>
                <a:ea typeface="+mn-ea"/>
                <a:cs typeface="+mn-cs"/>
              </a:rPr>
              <a:t>Counting Matches</a:t>
            </a:r>
          </a:p>
          <a:p>
            <a:pPr marL="720725" lvl="2" indent="-263525">
              <a:spcBef>
                <a:spcPct val="20000"/>
              </a:spcBef>
              <a:buSzPct val="100000"/>
              <a:buFont typeface="Arial"/>
              <a:buChar char="•"/>
              <a:defRPr/>
            </a:pPr>
            <a:r>
              <a:rPr lang="en-US" sz="2000" kern="0" dirty="0">
                <a:latin typeface="+mn-lt"/>
                <a:ea typeface="+mn-ea"/>
                <a:cs typeface="+mn-cs"/>
              </a:rPr>
              <a:t>Initialize </a:t>
            </a:r>
            <a:r>
              <a:rPr lang="en-US" sz="2000" kern="0" dirty="0">
                <a:solidFill>
                  <a:srgbClr val="9933FF"/>
                </a:solidFill>
                <a:latin typeface="+mn-lt"/>
                <a:ea typeface="+mn-ea"/>
                <a:cs typeface="+mn-cs"/>
              </a:rPr>
              <a:t>negatives</a:t>
            </a:r>
            <a:r>
              <a:rPr lang="en-US" sz="2000" kern="0" dirty="0">
                <a:latin typeface="+mn-lt"/>
                <a:ea typeface="+mn-ea"/>
                <a:cs typeface="+mn-cs"/>
              </a:rPr>
              <a:t> to 0</a:t>
            </a:r>
          </a:p>
          <a:p>
            <a:pPr marL="720725" lvl="2" indent="-263525">
              <a:spcBef>
                <a:spcPct val="20000"/>
              </a:spcBef>
              <a:buSzPct val="100000"/>
              <a:buFont typeface="Arial"/>
              <a:buChar char="•"/>
              <a:defRPr/>
            </a:pPr>
            <a:r>
              <a:rPr lang="en-US" sz="2000" kern="0" dirty="0">
                <a:latin typeface="+mn-lt"/>
                <a:ea typeface="+mn-ea"/>
                <a:cs typeface="+mn-cs"/>
              </a:rPr>
              <a:t>Use a </a:t>
            </a:r>
            <a:r>
              <a:rPr lang="en-US" sz="2000" kern="0" dirty="0">
                <a:solidFill>
                  <a:srgbClr val="835E01"/>
                </a:solidFill>
                <a:latin typeface="+mn-lt"/>
                <a:ea typeface="+mn-ea"/>
                <a:cs typeface="Consolas" pitchFamily="49" charset="0"/>
              </a:rPr>
              <a:t>while</a:t>
            </a:r>
            <a:r>
              <a:rPr lang="en-US" sz="2000" kern="0" dirty="0">
                <a:latin typeface="+mn-lt"/>
                <a:ea typeface="+mn-ea"/>
                <a:cs typeface="+mn-cs"/>
              </a:rPr>
              <a:t> loop</a:t>
            </a:r>
          </a:p>
          <a:p>
            <a:pPr marL="720725" lvl="2" indent="-263525">
              <a:spcBef>
                <a:spcPct val="20000"/>
              </a:spcBef>
              <a:buSzPct val="100000"/>
              <a:buFont typeface="Arial"/>
              <a:buChar char="•"/>
              <a:defRPr/>
            </a:pPr>
            <a:r>
              <a:rPr lang="en-US" sz="2000" kern="0" dirty="0">
                <a:latin typeface="+mn-lt"/>
                <a:ea typeface="+mn-ea"/>
                <a:cs typeface="+mn-cs"/>
              </a:rPr>
              <a:t>Add to </a:t>
            </a:r>
            <a:r>
              <a:rPr lang="en-US" sz="2000" kern="0" dirty="0">
                <a:solidFill>
                  <a:srgbClr val="9933FF"/>
                </a:solidFill>
                <a:latin typeface="+mn-lt"/>
                <a:ea typeface="+mn-ea"/>
                <a:cs typeface="+mn-cs"/>
              </a:rPr>
              <a:t>negatives</a:t>
            </a:r>
            <a:r>
              <a:rPr lang="en-US" sz="2000" kern="0" dirty="0">
                <a:latin typeface="+mn-lt"/>
                <a:ea typeface="+mn-ea"/>
                <a:cs typeface="+mn-cs"/>
              </a:rPr>
              <a:t> per match</a:t>
            </a:r>
          </a:p>
          <a:p>
            <a:pPr marL="742950" lvl="1" indent="-285750">
              <a:spcBef>
                <a:spcPct val="20000"/>
              </a:spcBef>
              <a:buClr>
                <a:srgbClr val="835E01"/>
              </a:buClr>
              <a:buSzPct val="100000"/>
              <a:buFont typeface="Wingdings" pitchFamily="2" charset="2"/>
              <a:buChar char="§"/>
              <a:defRPr/>
            </a:pPr>
            <a:endParaRPr lang="en-US" sz="2400" kern="0" dirty="0">
              <a:latin typeface="+mn-lt"/>
              <a:ea typeface="+mn-ea"/>
              <a:cs typeface="+mn-cs"/>
            </a:endParaRPr>
          </a:p>
          <a:p>
            <a:pPr marL="742950" lvl="1" indent="-285750">
              <a:spcBef>
                <a:spcPct val="20000"/>
              </a:spcBef>
              <a:buClr>
                <a:srgbClr val="835E01"/>
              </a:buClr>
              <a:buSzPct val="100000"/>
              <a:buFont typeface="Wingdings" pitchFamily="2" charset="2"/>
              <a:buChar char="§"/>
              <a:defRPr/>
            </a:pPr>
            <a:endParaRPr lang="en-US" sz="3200" kern="0" dirty="0">
              <a:latin typeface="+mn-lt"/>
              <a:ea typeface="+mn-ea"/>
              <a:cs typeface="+mn-cs"/>
            </a:endParaRPr>
          </a:p>
        </p:txBody>
      </p:sp>
      <p:pic>
        <p:nvPicPr>
          <p:cNvPr id="54277" name="Picture 8"/>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724400" y="1295400"/>
            <a:ext cx="2323253"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4AEDE93-576E-6745-8286-46E6D29D81BB}" type="slidenum">
              <a:rPr lang="en-US" sz="1200">
                <a:solidFill>
                  <a:schemeClr val="accent1"/>
                </a:solidFill>
              </a:rPr>
              <a:pPr/>
              <a:t>22</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8E0C7188-8C45-415F-B774-01D5AA6BBD53}"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838200" y="287338"/>
            <a:ext cx="7543800" cy="725487"/>
          </a:xfrm>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Prompt Until a Match is Found</a:t>
            </a:r>
          </a:p>
        </p:txBody>
      </p:sp>
      <p:sp>
        <p:nvSpPr>
          <p:cNvPr id="55298" name="Content Placeholder 9"/>
          <p:cNvSpPr>
            <a:spLocks noGrp="1"/>
          </p:cNvSpPr>
          <p:nvPr>
            <p:ph idx="1"/>
          </p:nvPr>
        </p:nvSpPr>
        <p:spPr>
          <a:xfrm>
            <a:off x="838200" y="1255713"/>
            <a:ext cx="7543800" cy="1944687"/>
          </a:xfrm>
        </p:spPr>
        <p:txBody>
          <a:bodyPr/>
          <a:lstStyle/>
          <a:p>
            <a:pPr eaLnBrk="1" hangingPunct="1"/>
            <a:r>
              <a:rPr lang="en-US" dirty="0">
                <a:latin typeface="Calibri" charset="0"/>
                <a:ea typeface="MS PGothic" charset="0"/>
              </a:rPr>
              <a:t>Initialize boolean flag to False</a:t>
            </a:r>
          </a:p>
          <a:p>
            <a:pPr eaLnBrk="1" hangingPunct="1">
              <a:spcBef>
                <a:spcPts val="600"/>
              </a:spcBef>
            </a:pPr>
            <a:r>
              <a:rPr lang="en-US" dirty="0">
                <a:latin typeface="Calibri" charset="0"/>
                <a:ea typeface="MS PGothic" charset="0"/>
              </a:rPr>
              <a:t>Test sentinel in while loop</a:t>
            </a:r>
          </a:p>
          <a:p>
            <a:pPr lvl="1" eaLnBrk="1" hangingPunct="1"/>
            <a:r>
              <a:rPr lang="en-US" sz="2000" dirty="0">
                <a:latin typeface="Calibri" charset="0"/>
                <a:ea typeface="MS PGothic" charset="0"/>
              </a:rPr>
              <a:t>Get input, and compare to range</a:t>
            </a:r>
          </a:p>
          <a:p>
            <a:pPr lvl="2" eaLnBrk="1" hangingPunct="1"/>
            <a:r>
              <a:rPr lang="en-US" sz="2000" dirty="0">
                <a:latin typeface="Calibri" charset="0"/>
                <a:ea typeface="MS PGothic" charset="0"/>
              </a:rPr>
              <a:t>If input is in range, change flag to True</a:t>
            </a:r>
          </a:p>
          <a:p>
            <a:pPr lvl="2" eaLnBrk="1" hangingPunct="1"/>
            <a:r>
              <a:rPr lang="en-US" sz="2000" dirty="0">
                <a:latin typeface="Calibri" charset="0"/>
                <a:ea typeface="MS PGothic" charset="0"/>
              </a:rPr>
              <a:t>Loop will stop executing</a:t>
            </a:r>
          </a:p>
        </p:txBody>
      </p:sp>
      <p:sp>
        <p:nvSpPr>
          <p:cNvPr id="8" name="Content Placeholder 2"/>
          <p:cNvSpPr txBox="1">
            <a:spLocks/>
          </p:cNvSpPr>
          <p:nvPr/>
        </p:nvSpPr>
        <p:spPr bwMode="auto">
          <a:xfrm>
            <a:off x="609600" y="3200400"/>
            <a:ext cx="8153400" cy="20574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835E01"/>
              </a:buClr>
              <a:buSzPct val="60000"/>
              <a:buFont typeface="Wingdings" pitchFamily="2" charset="2"/>
              <a:buNone/>
              <a:defRPr/>
            </a:pPr>
            <a:r>
              <a:rPr lang="en-US" kern="0" dirty="0">
                <a:solidFill>
                  <a:srgbClr val="0033CC"/>
                </a:solidFill>
                <a:latin typeface="Consolas" pitchFamily="49" charset="0"/>
                <a:ea typeface="+mn-ea"/>
                <a:cs typeface="+mn-cs"/>
              </a:rPr>
              <a:t>valid</a:t>
            </a:r>
            <a:r>
              <a:rPr lang="en-US" kern="0" dirty="0">
                <a:latin typeface="Consolas" pitchFamily="49" charset="0"/>
                <a:ea typeface="+mn-ea"/>
                <a:cs typeface="+mn-cs"/>
              </a:rPr>
              <a:t> = False</a:t>
            </a:r>
          </a:p>
          <a:p>
            <a:pPr marL="342900" indent="-342900">
              <a:buClr>
                <a:srgbClr val="835E01"/>
              </a:buClr>
              <a:buSzPct val="60000"/>
              <a:buFont typeface="Wingdings" pitchFamily="2" charset="2"/>
              <a:buNone/>
              <a:defRPr/>
            </a:pPr>
            <a:r>
              <a:rPr lang="en-US" kern="0" dirty="0">
                <a:solidFill>
                  <a:srgbClr val="C00000"/>
                </a:solidFill>
                <a:latin typeface="Consolas" pitchFamily="49" charset="0"/>
                <a:ea typeface="+mn-ea"/>
                <a:cs typeface="+mn-cs"/>
              </a:rPr>
              <a:t>while</a:t>
            </a:r>
            <a:r>
              <a:rPr lang="en-US" kern="0" dirty="0">
                <a:latin typeface="Consolas" pitchFamily="49" charset="0"/>
                <a:ea typeface="+mn-ea"/>
                <a:cs typeface="+mn-cs"/>
              </a:rPr>
              <a:t> not </a:t>
            </a:r>
            <a:r>
              <a:rPr lang="en-US" kern="0" dirty="0">
                <a:solidFill>
                  <a:srgbClr val="0033CC"/>
                </a:solidFill>
                <a:latin typeface="Consolas" pitchFamily="49" charset="0"/>
                <a:ea typeface="+mn-ea"/>
                <a:cs typeface="+mn-cs"/>
              </a:rPr>
              <a:t>valid </a:t>
            </a:r>
            <a:r>
              <a:rPr lang="en-US" kern="0" dirty="0">
                <a:latin typeface="Consolas" pitchFamily="49" charset="0"/>
                <a:ea typeface="+mn-ea"/>
                <a:cs typeface="+mn-cs"/>
              </a:rPr>
              <a:t>:</a:t>
            </a:r>
          </a:p>
          <a:p>
            <a:pPr eaLnBrk="1" hangingPunct="1">
              <a:defRPr/>
            </a:pPr>
            <a:r>
              <a:rPr lang="en-US" dirty="0">
                <a:latin typeface="Consolas" pitchFamily="49" charset="0"/>
                <a:ea typeface="ＭＳ Ｐゴシック" panose="020B0600070205080204" pitchFamily="34" charset="-128"/>
                <a:cs typeface="Consolas" pitchFamily="49" charset="0"/>
              </a:rPr>
              <a:t>   value = int(input("Please enter a positive value &lt; 100: "))</a:t>
            </a:r>
          </a:p>
          <a:p>
            <a:pPr eaLnBrk="1" hangingPunct="1">
              <a:defRPr/>
            </a:pPr>
            <a:r>
              <a:rPr lang="en-US" dirty="0">
                <a:latin typeface="Consolas" pitchFamily="49" charset="0"/>
                <a:ea typeface="ＭＳ Ｐゴシック" panose="020B0600070205080204" pitchFamily="34" charset="-128"/>
                <a:cs typeface="Consolas" pitchFamily="49" charset="0"/>
              </a:rPr>
              <a:t>   if value &gt; 0 and value &lt; 100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valid</a:t>
            </a:r>
            <a:r>
              <a:rPr lang="en-US" dirty="0">
                <a:latin typeface="Consolas" pitchFamily="49" charset="0"/>
                <a:ea typeface="ＭＳ Ｐゴシック" panose="020B0600070205080204" pitchFamily="34" charset="-128"/>
                <a:cs typeface="Consolas" pitchFamily="49" charset="0"/>
              </a:rPr>
              <a:t> = True</a:t>
            </a:r>
          </a:p>
          <a:p>
            <a:pPr eaLnBrk="1" hangingPunct="1">
              <a:defRPr/>
            </a:pPr>
            <a:r>
              <a:rPr lang="en-US" dirty="0">
                <a:latin typeface="Consolas" pitchFamily="49" charset="0"/>
                <a:ea typeface="ＭＳ Ｐゴシック" panose="020B0600070205080204" pitchFamily="34" charset="-128"/>
                <a:cs typeface="Consolas" pitchFamily="49" charset="0"/>
              </a:rPr>
              <a:t>   else :</a:t>
            </a:r>
          </a:p>
          <a:p>
            <a:pPr eaLnBrk="1" hangingPunct="1">
              <a:defRPr/>
            </a:pPr>
            <a:r>
              <a:rPr lang="en-US" dirty="0">
                <a:latin typeface="Consolas" pitchFamily="49" charset="0"/>
                <a:ea typeface="ＭＳ Ｐゴシック" panose="020B0600070205080204" pitchFamily="34" charset="-128"/>
                <a:cs typeface="Consolas" pitchFamily="49" charset="0"/>
              </a:rPr>
              <a:t>      print("Invalid input.")</a:t>
            </a:r>
            <a:endParaRPr lang="en-US" kern="0" dirty="0">
              <a:latin typeface="Consolas" pitchFamily="49" charset="0"/>
              <a:ea typeface="+mn-ea"/>
              <a:cs typeface="Consolas" pitchFamily="49" charset="0"/>
            </a:endParaRPr>
          </a:p>
        </p:txBody>
      </p:sp>
      <p:sp>
        <p:nvSpPr>
          <p:cNvPr id="55301"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EAA87AA-8FA5-1D4A-83CC-D92074E23851}" type="slidenum">
              <a:rPr lang="en-US" sz="1200">
                <a:solidFill>
                  <a:schemeClr val="accent1"/>
                </a:solidFill>
              </a:rPr>
              <a:pPr/>
              <a:t>23</a:t>
            </a:fld>
            <a:endParaRPr lang="en-US" sz="1200" dirty="0">
              <a:solidFill>
                <a:schemeClr val="accent1"/>
              </a:solidFill>
            </a:endParaRPr>
          </a:p>
        </p:txBody>
      </p:sp>
      <p:sp>
        <p:nvSpPr>
          <p:cNvPr id="2" name="TextBox 1"/>
          <p:cNvSpPr txBox="1"/>
          <p:nvPr/>
        </p:nvSpPr>
        <p:spPr>
          <a:xfrm>
            <a:off x="1587478" y="5715000"/>
            <a:ext cx="6045245" cy="400110"/>
          </a:xfrm>
          <a:prstGeom prst="rect">
            <a:avLst/>
          </a:prstGeom>
          <a:noFill/>
        </p:spPr>
        <p:txBody>
          <a:bodyPr wrap="none" rtlCol="0">
            <a:spAutoFit/>
          </a:bodyPr>
          <a:lstStyle/>
          <a:p>
            <a:pPr algn="ctr"/>
            <a:r>
              <a:rPr lang="en-US" sz="2000" b="1" i="1" dirty="0" smtClean="0">
                <a:latin typeface="+mn-lt"/>
              </a:rPr>
              <a:t>This is an excellent way to validate user provided inputs</a:t>
            </a:r>
            <a:endParaRPr lang="en-US" sz="2000" b="1" i="1" dirty="0">
              <a:latin typeface="+mn-lt"/>
            </a:endParaRPr>
          </a:p>
        </p:txBody>
      </p:sp>
      <p:sp>
        <p:nvSpPr>
          <p:cNvPr id="3" name="Date Placeholder 2"/>
          <p:cNvSpPr>
            <a:spLocks noGrp="1"/>
          </p:cNvSpPr>
          <p:nvPr>
            <p:ph type="dt" sz="half" idx="10"/>
          </p:nvPr>
        </p:nvSpPr>
        <p:spPr/>
        <p:txBody>
          <a:bodyPr/>
          <a:lstStyle/>
          <a:p>
            <a:pPr>
              <a:defRPr/>
            </a:pPr>
            <a:fld id="{E59F64D7-9214-4B32-AB85-318B57E0FA57}"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Maximum</a:t>
            </a:r>
          </a:p>
        </p:txBody>
      </p:sp>
      <p:sp>
        <p:nvSpPr>
          <p:cNvPr id="56322" name="Content Placeholder 9"/>
          <p:cNvSpPr>
            <a:spLocks noGrp="1"/>
          </p:cNvSpPr>
          <p:nvPr>
            <p:ph idx="1"/>
          </p:nvPr>
        </p:nvSpPr>
        <p:spPr>
          <a:xfrm>
            <a:off x="822325" y="1255713"/>
            <a:ext cx="7543800" cy="4613275"/>
          </a:xfrm>
        </p:spPr>
        <p:txBody>
          <a:bodyPr/>
          <a:lstStyle/>
          <a:p>
            <a:pPr eaLnBrk="1" hangingPunct="1"/>
            <a:r>
              <a:rPr lang="en-US" dirty="0">
                <a:latin typeface="Calibri" charset="0"/>
                <a:ea typeface="MS PGothic" charset="0"/>
              </a:rPr>
              <a:t>Get first input value</a:t>
            </a:r>
          </a:p>
          <a:p>
            <a:pPr lvl="1" eaLnBrk="1" hangingPunct="1"/>
            <a:r>
              <a:rPr lang="en-US" sz="2000" dirty="0" smtClean="0">
                <a:latin typeface="Calibri" charset="0"/>
                <a:ea typeface="MS PGothic" charset="0"/>
              </a:rPr>
              <a:t>By definition, this </a:t>
            </a:r>
            <a:r>
              <a:rPr lang="en-US" sz="2000" dirty="0">
                <a:latin typeface="Calibri" charset="0"/>
                <a:ea typeface="MS PGothic" charset="0"/>
              </a:rPr>
              <a:t>is the largest </a:t>
            </a:r>
            <a:r>
              <a:rPr lang="en-US" sz="2000" dirty="0" smtClean="0">
                <a:latin typeface="Calibri" charset="0"/>
                <a:ea typeface="MS PGothic" charset="0"/>
              </a:rPr>
              <a:t>that we have so far </a:t>
            </a:r>
            <a:endParaRPr lang="en-US" sz="2000" dirty="0">
              <a:latin typeface="Calibri" charset="0"/>
              <a:ea typeface="MS PGothic" charset="0"/>
            </a:endParaRPr>
          </a:p>
          <a:p>
            <a:pPr eaLnBrk="1" hangingPunct="1"/>
            <a:r>
              <a:rPr lang="en-US" dirty="0">
                <a:latin typeface="Calibri" charset="0"/>
                <a:ea typeface="MS PGothic" charset="0"/>
              </a:rPr>
              <a:t>Loop while </a:t>
            </a:r>
            <a:r>
              <a:rPr lang="en-US" dirty="0" smtClean="0">
                <a:latin typeface="Calibri" charset="0"/>
                <a:ea typeface="MS PGothic" charset="0"/>
              </a:rPr>
              <a:t>we have </a:t>
            </a:r>
            <a:r>
              <a:rPr lang="en-US" dirty="0">
                <a:latin typeface="Calibri" charset="0"/>
                <a:ea typeface="MS PGothic" charset="0"/>
              </a:rPr>
              <a:t>a valid number (non-sentinel)</a:t>
            </a:r>
          </a:p>
          <a:p>
            <a:pPr lvl="1" eaLnBrk="1" hangingPunct="1"/>
            <a:r>
              <a:rPr lang="en-US" sz="2000" dirty="0">
                <a:latin typeface="Calibri" charset="0"/>
                <a:ea typeface="MS PGothic" charset="0"/>
              </a:rPr>
              <a:t>Get another input value</a:t>
            </a:r>
          </a:p>
          <a:p>
            <a:pPr lvl="1" eaLnBrk="1" hangingPunct="1"/>
            <a:r>
              <a:rPr lang="en-US" sz="2000" dirty="0">
                <a:latin typeface="Calibri" charset="0"/>
                <a:ea typeface="MS PGothic" charset="0"/>
              </a:rPr>
              <a:t>Compare new input to </a:t>
            </a:r>
            <a:r>
              <a:rPr lang="en-US" sz="2000" dirty="0" smtClean="0">
                <a:latin typeface="Calibri" charset="0"/>
                <a:ea typeface="MS PGothic" charset="0"/>
              </a:rPr>
              <a:t>largest</a:t>
            </a:r>
            <a:endParaRPr lang="en-US" sz="2000" dirty="0">
              <a:latin typeface="Calibri" charset="0"/>
              <a:ea typeface="MS PGothic" charset="0"/>
            </a:endParaRPr>
          </a:p>
          <a:p>
            <a:pPr lvl="1" eaLnBrk="1" hangingPunct="1"/>
            <a:r>
              <a:rPr lang="en-US" sz="2000" dirty="0">
                <a:latin typeface="Calibri" charset="0"/>
                <a:ea typeface="MS PGothic" charset="0"/>
              </a:rPr>
              <a:t>Update largest </a:t>
            </a:r>
            <a:r>
              <a:rPr lang="en-US" sz="2000" dirty="0" smtClean="0">
                <a:latin typeface="Calibri" charset="0"/>
                <a:ea typeface="MS PGothic" charset="0"/>
              </a:rPr>
              <a:t>if </a:t>
            </a:r>
            <a:r>
              <a:rPr lang="en-US" sz="2000" dirty="0">
                <a:latin typeface="Calibri" charset="0"/>
                <a:ea typeface="MS PGothic" charset="0"/>
              </a:rPr>
              <a:t>necessary</a:t>
            </a:r>
          </a:p>
        </p:txBody>
      </p:sp>
      <p:sp>
        <p:nvSpPr>
          <p:cNvPr id="8" name="Content Placeholder 2"/>
          <p:cNvSpPr txBox="1">
            <a:spLocks/>
          </p:cNvSpPr>
          <p:nvPr/>
        </p:nvSpPr>
        <p:spPr bwMode="auto">
          <a:xfrm>
            <a:off x="1584325" y="3657600"/>
            <a:ext cx="5883275" cy="21336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rgbClr val="404040"/>
                </a:solidFill>
                <a:latin typeface="Calibri" charset="0"/>
                <a:ea typeface="MS PGothic" charset="0"/>
                <a:cs typeface="MS PGothic" charset="0"/>
              </a:defRPr>
            </a:lvl1pPr>
            <a:lvl2pPr marL="742950" indent="-285750">
              <a:defRPr>
                <a:solidFill>
                  <a:srgbClr val="404040"/>
                </a:solidFill>
                <a:latin typeface="Calibri" charset="0"/>
                <a:ea typeface="MS PGothic" charset="0"/>
                <a:cs typeface="MS PGothic" charset="0"/>
              </a:defRPr>
            </a:lvl2pPr>
            <a:lvl3pPr marL="1143000">
              <a:defRPr sz="1400">
                <a:solidFill>
                  <a:srgbClr val="404040"/>
                </a:solidFill>
                <a:latin typeface="Calibri" charset="0"/>
                <a:ea typeface="MS PGothic" charset="0"/>
                <a:cs typeface="MS PGothic" charset="0"/>
              </a:defRPr>
            </a:lvl3pPr>
            <a:lvl4pPr marL="1600200">
              <a:defRPr sz="1400">
                <a:solidFill>
                  <a:srgbClr val="404040"/>
                </a:solidFill>
                <a:latin typeface="Calibri" charset="0"/>
                <a:ea typeface="MS PGothic" charset="0"/>
                <a:cs typeface="MS PGothic" charset="0"/>
              </a:defRPr>
            </a:lvl4pPr>
            <a:lvl5pPr marL="2057400">
              <a:defRPr sz="1400">
                <a:solidFill>
                  <a:srgbClr val="404040"/>
                </a:solidFill>
                <a:latin typeface="Calibri" charset="0"/>
                <a:ea typeface="MS PGothic" charset="0"/>
                <a:cs typeface="MS PGothic" charset="0"/>
              </a:defRPr>
            </a:lvl5pPr>
            <a:lvl6pPr marL="2514600" eaLnBrk="0" fontAlgn="base" hangingPunct="0">
              <a:buFont typeface="Arial" charset="0"/>
              <a:buChar char="•"/>
              <a:defRPr sz="1400">
                <a:solidFill>
                  <a:srgbClr val="404040"/>
                </a:solidFill>
                <a:latin typeface="Calibri" charset="0"/>
                <a:ea typeface="MS PGothic" charset="0"/>
                <a:cs typeface="MS PGothic" charset="0"/>
              </a:defRPr>
            </a:lvl6pPr>
            <a:lvl7pPr marL="2971800" eaLnBrk="0" fontAlgn="base" hangingPunct="0">
              <a:buFont typeface="Arial" charset="0"/>
              <a:buChar char="•"/>
              <a:defRPr sz="1400">
                <a:solidFill>
                  <a:srgbClr val="404040"/>
                </a:solidFill>
                <a:latin typeface="Calibri" charset="0"/>
                <a:ea typeface="MS PGothic" charset="0"/>
                <a:cs typeface="MS PGothic" charset="0"/>
              </a:defRPr>
            </a:lvl7pPr>
            <a:lvl8pPr marL="3429000" eaLnBrk="0" fontAlgn="base" hangingPunct="0">
              <a:buFont typeface="Arial" charset="0"/>
              <a:buChar char="•"/>
              <a:defRPr sz="1400">
                <a:solidFill>
                  <a:srgbClr val="404040"/>
                </a:solidFill>
                <a:latin typeface="Calibri" charset="0"/>
                <a:ea typeface="MS PGothic" charset="0"/>
                <a:cs typeface="MS PGothic" charset="0"/>
              </a:defRPr>
            </a:lvl8pPr>
            <a:lvl9pPr marL="3886200" eaLnBrk="0" fontAlgn="base" hangingPunct="0">
              <a:buFont typeface="Arial" charset="0"/>
              <a:buChar char="•"/>
              <a:defRPr sz="1400">
                <a:solidFill>
                  <a:srgbClr val="404040"/>
                </a:solidFill>
                <a:latin typeface="Calibri" charset="0"/>
                <a:ea typeface="MS PGothic" charset="0"/>
                <a:cs typeface="MS PGothic" charset="0"/>
              </a:defRPr>
            </a:lvl9pPr>
          </a:lstStyle>
          <a:p>
            <a:pPr eaLnBrk="1" hangingPunct="1">
              <a:defRPr/>
            </a:pPr>
            <a:r>
              <a:rPr lang="en-US" sz="1800" dirty="0" smtClean="0">
                <a:solidFill>
                  <a:srgbClr val="0033CC"/>
                </a:solidFill>
                <a:latin typeface="Consolas" charset="0"/>
                <a:ea typeface="Consolas" charset="0"/>
                <a:cs typeface="Consolas" charset="0"/>
              </a:rPr>
              <a:t>largest</a:t>
            </a:r>
            <a:r>
              <a:rPr lang="en-US" sz="1800" dirty="0" smtClean="0">
                <a:solidFill>
                  <a:schemeClr val="tx1"/>
                </a:solidFill>
                <a:latin typeface="Consolas" charset="0"/>
                <a:ea typeface="Consolas" charset="0"/>
                <a:cs typeface="Consolas" charset="0"/>
              </a:rPr>
              <a:t> = int(input("Enter a value: "))</a:t>
            </a:r>
          </a:p>
          <a:p>
            <a:pPr eaLnBrk="1" hangingPunct="1">
              <a:defRPr/>
            </a:pPr>
            <a:r>
              <a:rPr lang="en-US" sz="1800" dirty="0" smtClean="0">
                <a:solidFill>
                  <a:schemeClr val="tx1"/>
                </a:solidFill>
                <a:latin typeface="Consolas" charset="0"/>
                <a:ea typeface="Consolas" charset="0"/>
                <a:cs typeface="Consolas" charset="0"/>
              </a:rPr>
              <a:t>inputStr = input("Enter a value: ")</a:t>
            </a:r>
          </a:p>
          <a:p>
            <a:pPr eaLnBrk="1" hangingPunct="1">
              <a:defRPr/>
            </a:pPr>
            <a:r>
              <a:rPr lang="en-US" sz="1800" dirty="0" smtClean="0">
                <a:solidFill>
                  <a:srgbClr val="835E01"/>
                </a:solidFill>
                <a:latin typeface="Consolas" charset="0"/>
                <a:ea typeface="Consolas" charset="0"/>
                <a:cs typeface="Consolas" charset="0"/>
              </a:rPr>
              <a:t>while</a:t>
            </a:r>
            <a:r>
              <a:rPr lang="en-US" sz="1800" dirty="0" smtClean="0">
                <a:solidFill>
                  <a:schemeClr val="tx1"/>
                </a:solidFill>
                <a:latin typeface="Consolas" charset="0"/>
                <a:ea typeface="Consolas" charset="0"/>
                <a:cs typeface="Consolas" charset="0"/>
              </a:rPr>
              <a:t> inputStr != "</a:t>
            </a:r>
            <a:r>
              <a:rPr lang="ja-JP" altLang="en-US" sz="1800" dirty="0" smtClean="0">
                <a:solidFill>
                  <a:schemeClr val="tx1"/>
                </a:solidFill>
                <a:latin typeface="Consolas" charset="0"/>
                <a:ea typeface="Consolas" charset="0"/>
                <a:cs typeface="Consolas" charset="0"/>
              </a:rPr>
              <a:t>“</a:t>
            </a:r>
            <a:r>
              <a:rPr lang="en-US" altLang="ja-JP" sz="1800" dirty="0" smtClean="0">
                <a:solidFill>
                  <a:schemeClr val="tx1"/>
                </a:solidFill>
                <a:latin typeface="Consolas" charset="0"/>
                <a:ea typeface="Consolas" charset="0"/>
                <a:cs typeface="Consolas" charset="0"/>
              </a:rPr>
              <a:t> :</a:t>
            </a:r>
          </a:p>
          <a:p>
            <a:pPr eaLnBrk="1" hangingPunct="1">
              <a:defRPr/>
            </a:pPr>
            <a:r>
              <a:rPr lang="en-US" sz="1800" dirty="0" smtClean="0">
                <a:solidFill>
                  <a:schemeClr val="tx1"/>
                </a:solidFill>
                <a:latin typeface="Consolas" charset="0"/>
                <a:ea typeface="Consolas" charset="0"/>
                <a:cs typeface="Consolas" charset="0"/>
              </a:rPr>
              <a:t>   value = int(inputStr)</a:t>
            </a:r>
          </a:p>
          <a:p>
            <a:pPr eaLnBrk="1" hangingPunct="1">
              <a:defRPr/>
            </a:pPr>
            <a:r>
              <a:rPr lang="en-US" sz="1800" dirty="0" smtClean="0">
                <a:solidFill>
                  <a:schemeClr val="tx1"/>
                </a:solidFill>
                <a:latin typeface="Consolas" charset="0"/>
                <a:ea typeface="Consolas" charset="0"/>
                <a:cs typeface="Consolas" charset="0"/>
              </a:rPr>
              <a:t>   </a:t>
            </a:r>
            <a:r>
              <a:rPr lang="en-US" sz="1800" dirty="0" smtClean="0">
                <a:solidFill>
                  <a:srgbClr val="835E01"/>
                </a:solidFill>
                <a:latin typeface="Consolas" charset="0"/>
                <a:ea typeface="Consolas" charset="0"/>
                <a:cs typeface="Consolas" charset="0"/>
              </a:rPr>
              <a:t>if</a:t>
            </a:r>
            <a:r>
              <a:rPr lang="en-US" sz="1800" dirty="0" smtClean="0">
                <a:solidFill>
                  <a:schemeClr val="tx1"/>
                </a:solidFill>
                <a:latin typeface="Consolas" charset="0"/>
                <a:ea typeface="Consolas" charset="0"/>
                <a:cs typeface="Consolas" charset="0"/>
              </a:rPr>
              <a:t> value &gt; </a:t>
            </a:r>
            <a:r>
              <a:rPr lang="en-US" sz="1800" dirty="0" smtClean="0">
                <a:solidFill>
                  <a:srgbClr val="0033CC"/>
                </a:solidFill>
                <a:latin typeface="Consolas" charset="0"/>
                <a:ea typeface="Consolas" charset="0"/>
                <a:cs typeface="Consolas" charset="0"/>
              </a:rPr>
              <a:t>largest </a:t>
            </a:r>
            <a:r>
              <a:rPr lang="en-US" sz="1800" dirty="0" smtClean="0">
                <a:solidFill>
                  <a:schemeClr val="tx1"/>
                </a:solidFill>
                <a:latin typeface="Consolas" charset="0"/>
                <a:ea typeface="Consolas" charset="0"/>
                <a:cs typeface="Consolas" charset="0"/>
              </a:rPr>
              <a:t>:</a:t>
            </a:r>
          </a:p>
          <a:p>
            <a:pPr eaLnBrk="1" hangingPunct="1">
              <a:defRPr/>
            </a:pPr>
            <a:r>
              <a:rPr lang="en-US" sz="1800" dirty="0" smtClean="0">
                <a:solidFill>
                  <a:schemeClr val="tx1"/>
                </a:solidFill>
                <a:latin typeface="Consolas" charset="0"/>
                <a:ea typeface="Consolas" charset="0"/>
                <a:cs typeface="Consolas" charset="0"/>
              </a:rPr>
              <a:t>      </a:t>
            </a:r>
            <a:r>
              <a:rPr lang="en-US" sz="1800" dirty="0" smtClean="0">
                <a:solidFill>
                  <a:srgbClr val="0033CC"/>
                </a:solidFill>
                <a:latin typeface="Consolas" charset="0"/>
                <a:ea typeface="Consolas" charset="0"/>
                <a:cs typeface="Consolas" charset="0"/>
              </a:rPr>
              <a:t>largest</a:t>
            </a:r>
            <a:r>
              <a:rPr lang="en-US" sz="1800" dirty="0" smtClean="0">
                <a:solidFill>
                  <a:schemeClr val="tx1"/>
                </a:solidFill>
                <a:latin typeface="Consolas" charset="0"/>
                <a:ea typeface="Consolas" charset="0"/>
                <a:cs typeface="Consolas" charset="0"/>
              </a:rPr>
              <a:t> = value</a:t>
            </a:r>
          </a:p>
          <a:p>
            <a:pPr eaLnBrk="1" hangingPunct="1">
              <a:defRPr/>
            </a:pPr>
            <a:r>
              <a:rPr lang="en-US" sz="1800" dirty="0" smtClean="0">
                <a:solidFill>
                  <a:schemeClr val="tx1"/>
                </a:solidFill>
                <a:latin typeface="Consolas" charset="0"/>
                <a:ea typeface="Consolas" charset="0"/>
                <a:cs typeface="Consolas" charset="0"/>
              </a:rPr>
              <a:t>   inputStr = input("Enter a value: ")</a:t>
            </a:r>
          </a:p>
        </p:txBody>
      </p:sp>
      <p:sp>
        <p:nvSpPr>
          <p:cNvPr id="5632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B7A3488-7F15-9145-A0CC-9129532D653D}" type="slidenum">
              <a:rPr lang="en-US" sz="1200">
                <a:solidFill>
                  <a:schemeClr val="accent1"/>
                </a:solidFill>
              </a:rPr>
              <a:pPr/>
              <a:t>24</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868A2CBA-1B6C-47A5-B0CA-3787C43229B4}"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ea typeface="ＭＳ Ｐゴシック" panose="020B0600070205080204" pitchFamily="34" charset="-128"/>
                <a:cs typeface="+mj-cs"/>
              </a:rPr>
              <a:t>M</a:t>
            </a:r>
            <a:r>
              <a:rPr lang="en-US" altLang="en-US" dirty="0" smtClean="0">
                <a:solidFill>
                  <a:schemeClr val="tx1">
                    <a:lumMod val="75000"/>
                    <a:lumOff val="25000"/>
                  </a:schemeClr>
                </a:solidFill>
                <a:ea typeface="ＭＳ Ｐゴシック" panose="020B0600070205080204" pitchFamily="34" charset="-128"/>
                <a:cs typeface="+mj-cs"/>
              </a:rPr>
              <a:t>inimum</a:t>
            </a:r>
          </a:p>
        </p:txBody>
      </p:sp>
      <p:sp>
        <p:nvSpPr>
          <p:cNvPr id="56322" name="Content Placeholder 9"/>
          <p:cNvSpPr>
            <a:spLocks noGrp="1"/>
          </p:cNvSpPr>
          <p:nvPr>
            <p:ph idx="1"/>
          </p:nvPr>
        </p:nvSpPr>
        <p:spPr>
          <a:xfrm>
            <a:off x="822325" y="1255713"/>
            <a:ext cx="7543800" cy="4613275"/>
          </a:xfrm>
        </p:spPr>
        <p:txBody>
          <a:bodyPr/>
          <a:lstStyle/>
          <a:p>
            <a:pPr eaLnBrk="1" hangingPunct="1"/>
            <a:r>
              <a:rPr lang="en-US" dirty="0">
                <a:latin typeface="Calibri" charset="0"/>
                <a:ea typeface="MS PGothic" charset="0"/>
              </a:rPr>
              <a:t>Get first input value</a:t>
            </a:r>
          </a:p>
          <a:p>
            <a:pPr lvl="1" eaLnBrk="1" hangingPunct="1"/>
            <a:r>
              <a:rPr lang="en-US" sz="2000" dirty="0">
                <a:latin typeface="Calibri" charset="0"/>
                <a:ea typeface="MS PGothic" charset="0"/>
              </a:rPr>
              <a:t>This is the </a:t>
            </a:r>
            <a:r>
              <a:rPr lang="en-US" sz="2000" dirty="0" smtClean="0">
                <a:latin typeface="Calibri" charset="0"/>
                <a:ea typeface="MS PGothic" charset="0"/>
              </a:rPr>
              <a:t>smallest </a:t>
            </a:r>
            <a:r>
              <a:rPr lang="en-US" sz="2000" dirty="0">
                <a:latin typeface="Calibri" charset="0"/>
                <a:ea typeface="MS PGothic" charset="0"/>
              </a:rPr>
              <a:t>that </a:t>
            </a:r>
            <a:r>
              <a:rPr lang="en-US" sz="2000" dirty="0" smtClean="0">
                <a:latin typeface="Calibri" charset="0"/>
                <a:ea typeface="MS PGothic" charset="0"/>
              </a:rPr>
              <a:t>we have so far.</a:t>
            </a:r>
            <a:endParaRPr lang="en-US" sz="2000" dirty="0">
              <a:latin typeface="Calibri" charset="0"/>
              <a:ea typeface="MS PGothic" charset="0"/>
            </a:endParaRPr>
          </a:p>
          <a:p>
            <a:pPr eaLnBrk="1" hangingPunct="1">
              <a:spcBef>
                <a:spcPts val="600"/>
              </a:spcBef>
            </a:pPr>
            <a:r>
              <a:rPr lang="en-US" dirty="0">
                <a:latin typeface="Calibri" charset="0"/>
                <a:ea typeface="MS PGothic" charset="0"/>
              </a:rPr>
              <a:t>Loop while </a:t>
            </a:r>
            <a:r>
              <a:rPr lang="en-US" dirty="0" smtClean="0">
                <a:latin typeface="Calibri" charset="0"/>
                <a:ea typeface="MS PGothic" charset="0"/>
              </a:rPr>
              <a:t>we have </a:t>
            </a:r>
            <a:r>
              <a:rPr lang="en-US" dirty="0">
                <a:latin typeface="Calibri" charset="0"/>
                <a:ea typeface="MS PGothic" charset="0"/>
              </a:rPr>
              <a:t>a valid number (non-sentinel)</a:t>
            </a:r>
          </a:p>
          <a:p>
            <a:pPr lvl="1" eaLnBrk="1" hangingPunct="1"/>
            <a:r>
              <a:rPr lang="en-US" sz="2000" dirty="0">
                <a:latin typeface="Calibri" charset="0"/>
                <a:ea typeface="MS PGothic" charset="0"/>
              </a:rPr>
              <a:t>Get another input value</a:t>
            </a:r>
          </a:p>
          <a:p>
            <a:pPr lvl="1" eaLnBrk="1" hangingPunct="1"/>
            <a:r>
              <a:rPr lang="en-US" sz="2000" dirty="0">
                <a:latin typeface="Calibri" charset="0"/>
                <a:ea typeface="MS PGothic" charset="0"/>
              </a:rPr>
              <a:t>Compare new input to </a:t>
            </a:r>
            <a:r>
              <a:rPr lang="en-US" sz="2000" dirty="0" smtClean="0">
                <a:latin typeface="Calibri" charset="0"/>
                <a:ea typeface="MS PGothic" charset="0"/>
              </a:rPr>
              <a:t>smallest</a:t>
            </a:r>
            <a:endParaRPr lang="en-US" sz="2000" dirty="0">
              <a:latin typeface="Calibri" charset="0"/>
              <a:ea typeface="MS PGothic" charset="0"/>
            </a:endParaRPr>
          </a:p>
          <a:p>
            <a:pPr lvl="1" eaLnBrk="1" hangingPunct="1"/>
            <a:r>
              <a:rPr lang="en-US" sz="2000" dirty="0">
                <a:latin typeface="Calibri" charset="0"/>
                <a:ea typeface="MS PGothic" charset="0"/>
              </a:rPr>
              <a:t>Update </a:t>
            </a:r>
            <a:r>
              <a:rPr lang="en-US" sz="2000" dirty="0" smtClean="0">
                <a:latin typeface="Calibri" charset="0"/>
                <a:ea typeface="MS PGothic" charset="0"/>
              </a:rPr>
              <a:t>smallest </a:t>
            </a:r>
            <a:r>
              <a:rPr lang="en-US" sz="2000" dirty="0">
                <a:latin typeface="Calibri" charset="0"/>
                <a:ea typeface="MS PGothic" charset="0"/>
              </a:rPr>
              <a:t>if necessary</a:t>
            </a:r>
          </a:p>
        </p:txBody>
      </p:sp>
      <p:sp>
        <p:nvSpPr>
          <p:cNvPr id="7" name="Content Placeholder 2"/>
          <p:cNvSpPr txBox="1">
            <a:spLocks/>
          </p:cNvSpPr>
          <p:nvPr/>
        </p:nvSpPr>
        <p:spPr bwMode="auto">
          <a:xfrm>
            <a:off x="1600200" y="3505200"/>
            <a:ext cx="5638800" cy="21336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rgbClr val="404040"/>
                </a:solidFill>
                <a:latin typeface="Calibri" charset="0"/>
                <a:ea typeface="MS PGothic" charset="0"/>
                <a:cs typeface="MS PGothic" charset="0"/>
              </a:defRPr>
            </a:lvl1pPr>
            <a:lvl2pPr marL="742950" indent="-285750">
              <a:defRPr>
                <a:solidFill>
                  <a:srgbClr val="404040"/>
                </a:solidFill>
                <a:latin typeface="Calibri" charset="0"/>
                <a:ea typeface="MS PGothic" charset="0"/>
                <a:cs typeface="MS PGothic" charset="0"/>
              </a:defRPr>
            </a:lvl2pPr>
            <a:lvl3pPr marL="1143000">
              <a:defRPr sz="1400">
                <a:solidFill>
                  <a:srgbClr val="404040"/>
                </a:solidFill>
                <a:latin typeface="Calibri" charset="0"/>
                <a:ea typeface="MS PGothic" charset="0"/>
                <a:cs typeface="MS PGothic" charset="0"/>
              </a:defRPr>
            </a:lvl3pPr>
            <a:lvl4pPr marL="1600200">
              <a:defRPr sz="1400">
                <a:solidFill>
                  <a:srgbClr val="404040"/>
                </a:solidFill>
                <a:latin typeface="Calibri" charset="0"/>
                <a:ea typeface="MS PGothic" charset="0"/>
                <a:cs typeface="MS PGothic" charset="0"/>
              </a:defRPr>
            </a:lvl4pPr>
            <a:lvl5pPr marL="2057400">
              <a:defRPr sz="1400">
                <a:solidFill>
                  <a:srgbClr val="404040"/>
                </a:solidFill>
                <a:latin typeface="Calibri" charset="0"/>
                <a:ea typeface="MS PGothic" charset="0"/>
                <a:cs typeface="MS PGothic" charset="0"/>
              </a:defRPr>
            </a:lvl5pPr>
            <a:lvl6pPr marL="2514600" eaLnBrk="0" fontAlgn="base" hangingPunct="0">
              <a:buFont typeface="Arial" charset="0"/>
              <a:buChar char="•"/>
              <a:defRPr sz="1400">
                <a:solidFill>
                  <a:srgbClr val="404040"/>
                </a:solidFill>
                <a:latin typeface="Calibri" charset="0"/>
                <a:ea typeface="MS PGothic" charset="0"/>
                <a:cs typeface="MS PGothic" charset="0"/>
              </a:defRPr>
            </a:lvl6pPr>
            <a:lvl7pPr marL="2971800" eaLnBrk="0" fontAlgn="base" hangingPunct="0">
              <a:buFont typeface="Arial" charset="0"/>
              <a:buChar char="•"/>
              <a:defRPr sz="1400">
                <a:solidFill>
                  <a:srgbClr val="404040"/>
                </a:solidFill>
                <a:latin typeface="Calibri" charset="0"/>
                <a:ea typeface="MS PGothic" charset="0"/>
                <a:cs typeface="MS PGothic" charset="0"/>
              </a:defRPr>
            </a:lvl7pPr>
            <a:lvl8pPr marL="3429000" eaLnBrk="0" fontAlgn="base" hangingPunct="0">
              <a:buFont typeface="Arial" charset="0"/>
              <a:buChar char="•"/>
              <a:defRPr sz="1400">
                <a:solidFill>
                  <a:srgbClr val="404040"/>
                </a:solidFill>
                <a:latin typeface="Calibri" charset="0"/>
                <a:ea typeface="MS PGothic" charset="0"/>
                <a:cs typeface="MS PGothic" charset="0"/>
              </a:defRPr>
            </a:lvl8pPr>
            <a:lvl9pPr marL="3886200" eaLnBrk="0" fontAlgn="base" hangingPunct="0">
              <a:buFont typeface="Arial" charset="0"/>
              <a:buChar char="•"/>
              <a:defRPr sz="1400">
                <a:solidFill>
                  <a:srgbClr val="404040"/>
                </a:solidFill>
                <a:latin typeface="Calibri" charset="0"/>
                <a:ea typeface="MS PGothic" charset="0"/>
                <a:cs typeface="MS PGothic" charset="0"/>
              </a:defRPr>
            </a:lvl9pPr>
          </a:lstStyle>
          <a:p>
            <a:pPr>
              <a:buClr>
                <a:srgbClr val="835E01"/>
              </a:buClr>
              <a:buSzPct val="60000"/>
              <a:buFont typeface="Wingdings" charset="0"/>
              <a:buNone/>
              <a:defRPr/>
            </a:pPr>
            <a:r>
              <a:rPr lang="en-US" sz="1800" dirty="0" smtClean="0">
                <a:solidFill>
                  <a:srgbClr val="00B050"/>
                </a:solidFill>
                <a:latin typeface="Consolas" charset="0"/>
                <a:ea typeface="Consolas" charset="0"/>
                <a:cs typeface="Consolas" charset="0"/>
              </a:rPr>
              <a:t>smallest</a:t>
            </a:r>
            <a:r>
              <a:rPr lang="en-US" sz="1800" dirty="0" smtClean="0">
                <a:solidFill>
                  <a:schemeClr val="tx1"/>
                </a:solidFill>
                <a:latin typeface="Consolas" charset="0"/>
                <a:ea typeface="Consolas" charset="0"/>
                <a:cs typeface="Consolas" charset="0"/>
              </a:rPr>
              <a:t> = int(input("Enter a value: "))</a:t>
            </a:r>
          </a:p>
          <a:p>
            <a:pPr>
              <a:buClr>
                <a:srgbClr val="835E01"/>
              </a:buClr>
              <a:buSzPct val="60000"/>
              <a:buFont typeface="Wingdings" charset="0"/>
              <a:buNone/>
              <a:defRPr/>
            </a:pPr>
            <a:r>
              <a:rPr lang="en-US" sz="1800" dirty="0" smtClean="0">
                <a:solidFill>
                  <a:schemeClr val="tx1"/>
                </a:solidFill>
                <a:latin typeface="Consolas" charset="0"/>
                <a:ea typeface="Consolas" charset="0"/>
                <a:cs typeface="Consolas" charset="0"/>
              </a:rPr>
              <a:t>inputStr = input("Enter a value: ")</a:t>
            </a:r>
          </a:p>
          <a:p>
            <a:pPr>
              <a:buClr>
                <a:srgbClr val="835E01"/>
              </a:buClr>
              <a:buSzPct val="60000"/>
              <a:buFont typeface="Wingdings" charset="0"/>
              <a:buNone/>
              <a:defRPr/>
            </a:pPr>
            <a:r>
              <a:rPr lang="en-US" sz="1800" dirty="0" smtClean="0">
                <a:solidFill>
                  <a:srgbClr val="835E01"/>
                </a:solidFill>
                <a:latin typeface="Consolas" charset="0"/>
                <a:ea typeface="Consolas" charset="0"/>
                <a:cs typeface="Consolas" charset="0"/>
              </a:rPr>
              <a:t>while</a:t>
            </a:r>
            <a:r>
              <a:rPr lang="en-US" sz="1800" dirty="0" smtClean="0">
                <a:solidFill>
                  <a:schemeClr val="tx1"/>
                </a:solidFill>
                <a:latin typeface="Consolas" charset="0"/>
                <a:ea typeface="Consolas" charset="0"/>
                <a:cs typeface="Consolas" charset="0"/>
              </a:rPr>
              <a:t> inputStr != "</a:t>
            </a:r>
            <a:r>
              <a:rPr lang="ja-JP" altLang="en-US" sz="1800" dirty="0" smtClean="0">
                <a:solidFill>
                  <a:schemeClr val="tx1"/>
                </a:solidFill>
                <a:latin typeface="Consolas" charset="0"/>
                <a:ea typeface="Consolas" charset="0"/>
                <a:cs typeface="Consolas" charset="0"/>
              </a:rPr>
              <a:t>“</a:t>
            </a:r>
            <a:r>
              <a:rPr lang="en-US" altLang="ja-JP" sz="1800" dirty="0" smtClean="0">
                <a:solidFill>
                  <a:schemeClr val="tx1"/>
                </a:solidFill>
                <a:latin typeface="Consolas" charset="0"/>
                <a:ea typeface="Consolas" charset="0"/>
                <a:cs typeface="Consolas" charset="0"/>
              </a:rPr>
              <a:t> :</a:t>
            </a:r>
          </a:p>
          <a:p>
            <a:pPr>
              <a:buClr>
                <a:srgbClr val="835E01"/>
              </a:buClr>
              <a:buSzPct val="60000"/>
              <a:buFont typeface="Wingdings" charset="0"/>
              <a:buNone/>
              <a:defRPr/>
            </a:pPr>
            <a:r>
              <a:rPr lang="en-US" sz="1800" dirty="0" smtClean="0">
                <a:solidFill>
                  <a:schemeClr val="tx1"/>
                </a:solidFill>
                <a:latin typeface="Consolas" charset="0"/>
                <a:ea typeface="Consolas" charset="0"/>
                <a:cs typeface="Consolas" charset="0"/>
              </a:rPr>
              <a:t>   value = int(inputStr)</a:t>
            </a:r>
          </a:p>
          <a:p>
            <a:pPr>
              <a:buClr>
                <a:srgbClr val="835E01"/>
              </a:buClr>
              <a:buSzPct val="60000"/>
              <a:buFont typeface="Wingdings" charset="0"/>
              <a:buNone/>
              <a:defRPr/>
            </a:pPr>
            <a:r>
              <a:rPr lang="en-US" sz="1800" dirty="0" smtClean="0">
                <a:solidFill>
                  <a:schemeClr val="tx1"/>
                </a:solidFill>
                <a:latin typeface="Consolas" charset="0"/>
                <a:ea typeface="Consolas" charset="0"/>
                <a:cs typeface="Consolas" charset="0"/>
              </a:rPr>
              <a:t>   </a:t>
            </a:r>
            <a:r>
              <a:rPr lang="en-US" sz="1800" dirty="0" smtClean="0">
                <a:solidFill>
                  <a:srgbClr val="C00000"/>
                </a:solidFill>
                <a:latin typeface="Consolas" charset="0"/>
                <a:ea typeface="Consolas" charset="0"/>
                <a:cs typeface="Consolas" charset="0"/>
              </a:rPr>
              <a:t>if</a:t>
            </a:r>
            <a:r>
              <a:rPr lang="en-US" sz="1800" dirty="0" smtClean="0">
                <a:solidFill>
                  <a:schemeClr val="tx1"/>
                </a:solidFill>
                <a:latin typeface="Consolas" charset="0"/>
                <a:ea typeface="Consolas" charset="0"/>
                <a:cs typeface="Consolas" charset="0"/>
              </a:rPr>
              <a:t> value &lt; </a:t>
            </a:r>
            <a:r>
              <a:rPr lang="en-US" sz="1800" dirty="0" smtClean="0">
                <a:solidFill>
                  <a:srgbClr val="00B050"/>
                </a:solidFill>
                <a:latin typeface="Consolas" charset="0"/>
                <a:ea typeface="Consolas" charset="0"/>
                <a:cs typeface="Consolas" charset="0"/>
              </a:rPr>
              <a:t>smallest </a:t>
            </a:r>
            <a:r>
              <a:rPr lang="en-US" sz="1800" dirty="0" smtClean="0">
                <a:solidFill>
                  <a:schemeClr val="tx1"/>
                </a:solidFill>
                <a:latin typeface="Consolas" charset="0"/>
                <a:ea typeface="Consolas" charset="0"/>
                <a:cs typeface="Consolas" charset="0"/>
              </a:rPr>
              <a:t>:</a:t>
            </a:r>
          </a:p>
          <a:p>
            <a:pPr>
              <a:buClr>
                <a:srgbClr val="835E01"/>
              </a:buClr>
              <a:buSzPct val="60000"/>
              <a:buFont typeface="Wingdings" charset="0"/>
              <a:buNone/>
              <a:defRPr/>
            </a:pPr>
            <a:r>
              <a:rPr lang="en-US" sz="1800" dirty="0" smtClean="0">
                <a:solidFill>
                  <a:schemeClr val="tx1"/>
                </a:solidFill>
                <a:latin typeface="Consolas" charset="0"/>
                <a:ea typeface="Consolas" charset="0"/>
                <a:cs typeface="Consolas" charset="0"/>
              </a:rPr>
              <a:t>      </a:t>
            </a:r>
            <a:r>
              <a:rPr lang="en-US" sz="1800" dirty="0" smtClean="0">
                <a:solidFill>
                  <a:srgbClr val="00B050"/>
                </a:solidFill>
                <a:latin typeface="Consolas" charset="0"/>
                <a:ea typeface="Consolas" charset="0"/>
                <a:cs typeface="Consolas" charset="0"/>
              </a:rPr>
              <a:t>smallest</a:t>
            </a:r>
            <a:r>
              <a:rPr lang="en-US" sz="1800" dirty="0" smtClean="0">
                <a:solidFill>
                  <a:schemeClr val="tx1"/>
                </a:solidFill>
                <a:latin typeface="Consolas" charset="0"/>
                <a:ea typeface="Consolas" charset="0"/>
                <a:cs typeface="Consolas" charset="0"/>
              </a:rPr>
              <a:t> = value</a:t>
            </a:r>
          </a:p>
          <a:p>
            <a:pPr>
              <a:buClr>
                <a:srgbClr val="835E01"/>
              </a:buClr>
              <a:buSzPct val="60000"/>
              <a:buFont typeface="Wingdings" charset="0"/>
              <a:buNone/>
              <a:defRPr/>
            </a:pPr>
            <a:r>
              <a:rPr lang="en-US" sz="1800" dirty="0" smtClean="0">
                <a:solidFill>
                  <a:schemeClr val="tx1"/>
                </a:solidFill>
                <a:latin typeface="Consolas" charset="0"/>
                <a:ea typeface="Consolas" charset="0"/>
                <a:cs typeface="Consolas" charset="0"/>
              </a:rPr>
              <a:t>   inputStr = input("Enter a value: ")</a:t>
            </a:r>
          </a:p>
        </p:txBody>
      </p:sp>
      <p:sp>
        <p:nvSpPr>
          <p:cNvPr id="5632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B7A3488-7F15-9145-A0CC-9129532D653D}" type="slidenum">
              <a:rPr lang="en-US" sz="1200">
                <a:solidFill>
                  <a:schemeClr val="accent1"/>
                </a:solidFill>
              </a:rPr>
              <a:pPr/>
              <a:t>25</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5BF0A025-52FD-4792-8E2F-892924C8438B}" type="datetime1">
              <a:rPr lang="en-US" smtClean="0"/>
              <a:pPr>
                <a:defRPr/>
              </a:pPr>
              <a:t>9/15/2020</a:t>
            </a:fld>
            <a:endParaRPr lang="en-US" dirty="0"/>
          </a:p>
        </p:txBody>
      </p:sp>
    </p:spTree>
    <p:extLst>
      <p:ext uri="{BB962C8B-B14F-4D97-AF65-F5344CB8AC3E}">
        <p14:creationId xmlns:p14="http://schemas.microsoft.com/office/powerpoint/2010/main" xmlns="" val="2659410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Comparing Adjacent Values</a:t>
            </a:r>
          </a:p>
        </p:txBody>
      </p:sp>
      <p:sp>
        <p:nvSpPr>
          <p:cNvPr id="57346" name="Content Placeholder 9"/>
          <p:cNvSpPr>
            <a:spLocks noGrp="1"/>
          </p:cNvSpPr>
          <p:nvPr>
            <p:ph idx="1"/>
          </p:nvPr>
        </p:nvSpPr>
        <p:spPr>
          <a:xfrm>
            <a:off x="838200" y="1219200"/>
            <a:ext cx="7543800" cy="1868487"/>
          </a:xfrm>
        </p:spPr>
        <p:txBody>
          <a:bodyPr/>
          <a:lstStyle/>
          <a:p>
            <a:pPr eaLnBrk="1" hangingPunct="1"/>
            <a:r>
              <a:rPr lang="en-US" dirty="0">
                <a:latin typeface="Calibri" charset="0"/>
                <a:ea typeface="MS PGothic" charset="0"/>
              </a:rPr>
              <a:t>Get first input value </a:t>
            </a:r>
          </a:p>
          <a:p>
            <a:pPr eaLnBrk="1" hangingPunct="1">
              <a:spcBef>
                <a:spcPts val="600"/>
              </a:spcBef>
            </a:pPr>
            <a:r>
              <a:rPr lang="en-US" dirty="0">
                <a:latin typeface="Calibri" charset="0"/>
                <a:ea typeface="MS PGothic" charset="0"/>
              </a:rPr>
              <a:t>Use </a:t>
            </a:r>
            <a:r>
              <a:rPr lang="en-US" dirty="0">
                <a:latin typeface="Consolas" charset="0"/>
                <a:ea typeface="Consolas" charset="0"/>
                <a:cs typeface="Consolas" charset="0"/>
              </a:rPr>
              <a:t>while</a:t>
            </a:r>
            <a:r>
              <a:rPr lang="en-US" dirty="0">
                <a:latin typeface="Calibri" charset="0"/>
                <a:ea typeface="MS PGothic" charset="0"/>
              </a:rPr>
              <a:t> to determine if there are more to check</a:t>
            </a:r>
          </a:p>
          <a:p>
            <a:pPr lvl="1" eaLnBrk="1" hangingPunct="1"/>
            <a:r>
              <a:rPr lang="en-US" sz="2000" dirty="0">
                <a:latin typeface="Calibri" charset="0"/>
                <a:ea typeface="MS PGothic" charset="0"/>
              </a:rPr>
              <a:t>Copy input to previous variable</a:t>
            </a:r>
          </a:p>
          <a:p>
            <a:pPr lvl="1" eaLnBrk="1" hangingPunct="1"/>
            <a:r>
              <a:rPr lang="en-US" sz="2000" dirty="0">
                <a:latin typeface="Calibri" charset="0"/>
                <a:ea typeface="MS PGothic" charset="0"/>
              </a:rPr>
              <a:t>Get next value into input variable</a:t>
            </a:r>
          </a:p>
          <a:p>
            <a:pPr lvl="1" eaLnBrk="1" hangingPunct="1"/>
            <a:r>
              <a:rPr lang="en-US" sz="2000" dirty="0">
                <a:latin typeface="Calibri" charset="0"/>
                <a:ea typeface="MS PGothic" charset="0"/>
              </a:rPr>
              <a:t>Compare input to previous, and output if same</a:t>
            </a:r>
          </a:p>
        </p:txBody>
      </p:sp>
      <p:sp>
        <p:nvSpPr>
          <p:cNvPr id="8" name="Content Placeholder 2"/>
          <p:cNvSpPr txBox="1">
            <a:spLocks/>
          </p:cNvSpPr>
          <p:nvPr/>
        </p:nvSpPr>
        <p:spPr bwMode="auto">
          <a:xfrm>
            <a:off x="1524000" y="3124200"/>
            <a:ext cx="5562600" cy="24384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rgbClr val="404040"/>
                </a:solidFill>
                <a:latin typeface="Calibri" charset="0"/>
                <a:ea typeface="MS PGothic" charset="0"/>
                <a:cs typeface="MS PGothic" charset="0"/>
              </a:defRPr>
            </a:lvl1pPr>
            <a:lvl2pPr marL="742950" indent="-285750">
              <a:defRPr>
                <a:solidFill>
                  <a:srgbClr val="404040"/>
                </a:solidFill>
                <a:latin typeface="Calibri" charset="0"/>
                <a:ea typeface="MS PGothic" charset="0"/>
                <a:cs typeface="MS PGothic" charset="0"/>
              </a:defRPr>
            </a:lvl2pPr>
            <a:lvl3pPr marL="1143000">
              <a:defRPr sz="1400">
                <a:solidFill>
                  <a:srgbClr val="404040"/>
                </a:solidFill>
                <a:latin typeface="Calibri" charset="0"/>
                <a:ea typeface="MS PGothic" charset="0"/>
                <a:cs typeface="MS PGothic" charset="0"/>
              </a:defRPr>
            </a:lvl3pPr>
            <a:lvl4pPr marL="1600200">
              <a:defRPr sz="1400">
                <a:solidFill>
                  <a:srgbClr val="404040"/>
                </a:solidFill>
                <a:latin typeface="Calibri" charset="0"/>
                <a:ea typeface="MS PGothic" charset="0"/>
                <a:cs typeface="MS PGothic" charset="0"/>
              </a:defRPr>
            </a:lvl4pPr>
            <a:lvl5pPr marL="2057400">
              <a:defRPr sz="1400">
                <a:solidFill>
                  <a:srgbClr val="404040"/>
                </a:solidFill>
                <a:latin typeface="Calibri" charset="0"/>
                <a:ea typeface="MS PGothic" charset="0"/>
                <a:cs typeface="MS PGothic" charset="0"/>
              </a:defRPr>
            </a:lvl5pPr>
            <a:lvl6pPr marL="2514600" eaLnBrk="0" fontAlgn="base" hangingPunct="0">
              <a:buFont typeface="Arial" charset="0"/>
              <a:buChar char="•"/>
              <a:defRPr sz="1400">
                <a:solidFill>
                  <a:srgbClr val="404040"/>
                </a:solidFill>
                <a:latin typeface="Calibri" charset="0"/>
                <a:ea typeface="MS PGothic" charset="0"/>
                <a:cs typeface="MS PGothic" charset="0"/>
              </a:defRPr>
            </a:lvl6pPr>
            <a:lvl7pPr marL="2971800" eaLnBrk="0" fontAlgn="base" hangingPunct="0">
              <a:buFont typeface="Arial" charset="0"/>
              <a:buChar char="•"/>
              <a:defRPr sz="1400">
                <a:solidFill>
                  <a:srgbClr val="404040"/>
                </a:solidFill>
                <a:latin typeface="Calibri" charset="0"/>
                <a:ea typeface="MS PGothic" charset="0"/>
                <a:cs typeface="MS PGothic" charset="0"/>
              </a:defRPr>
            </a:lvl7pPr>
            <a:lvl8pPr marL="3429000" eaLnBrk="0" fontAlgn="base" hangingPunct="0">
              <a:buFont typeface="Arial" charset="0"/>
              <a:buChar char="•"/>
              <a:defRPr sz="1400">
                <a:solidFill>
                  <a:srgbClr val="404040"/>
                </a:solidFill>
                <a:latin typeface="Calibri" charset="0"/>
                <a:ea typeface="MS PGothic" charset="0"/>
                <a:cs typeface="MS PGothic" charset="0"/>
              </a:defRPr>
            </a:lvl8pPr>
            <a:lvl9pPr marL="3886200" eaLnBrk="0" fontAlgn="base" hangingPunct="0">
              <a:buFont typeface="Arial" charset="0"/>
              <a:buChar char="•"/>
              <a:defRPr sz="1400">
                <a:solidFill>
                  <a:srgbClr val="404040"/>
                </a:solidFill>
                <a:latin typeface="Calibri" charset="0"/>
                <a:ea typeface="MS PGothic" charset="0"/>
                <a:cs typeface="MS PGothic" charset="0"/>
              </a:defRPr>
            </a:lvl9pPr>
          </a:lstStyle>
          <a:p>
            <a:pPr>
              <a:buClr>
                <a:srgbClr val="835E01"/>
              </a:buClr>
              <a:buSzPct val="60000"/>
              <a:buFont typeface="Wingdings" charset="0"/>
              <a:buNone/>
              <a:defRPr/>
            </a:pPr>
            <a:r>
              <a:rPr lang="en-US" sz="1800" dirty="0" smtClean="0">
                <a:solidFill>
                  <a:schemeClr val="tx1"/>
                </a:solidFill>
                <a:latin typeface="Consolas" charset="0"/>
                <a:cs typeface="Consolas" charset="0"/>
              </a:rPr>
              <a:t>value = int(input("Enter a value: "))</a:t>
            </a:r>
            <a:endParaRPr lang="en-US" sz="1800" dirty="0" smtClean="0">
              <a:solidFill>
                <a:srgbClr val="333333"/>
              </a:solidFill>
              <a:latin typeface="Consolas" charset="0"/>
              <a:cs typeface="Consolas" charset="0"/>
            </a:endParaRPr>
          </a:p>
          <a:p>
            <a:pPr>
              <a:buClr>
                <a:srgbClr val="835E01"/>
              </a:buClr>
              <a:buSzPct val="60000"/>
              <a:buFont typeface="Wingdings" charset="0"/>
              <a:buNone/>
              <a:defRPr/>
            </a:pPr>
            <a:r>
              <a:rPr lang="en-US" sz="1800" dirty="0" smtClean="0">
                <a:solidFill>
                  <a:srgbClr val="333333"/>
                </a:solidFill>
                <a:latin typeface="Consolas" charset="0"/>
              </a:rPr>
              <a:t>inputStr = input("Enter a value: ")</a:t>
            </a:r>
          </a:p>
          <a:p>
            <a:pPr>
              <a:buClr>
                <a:srgbClr val="835E01"/>
              </a:buClr>
              <a:buSzPct val="60000"/>
              <a:buFont typeface="Wingdings" charset="0"/>
              <a:buNone/>
              <a:defRPr/>
            </a:pPr>
            <a:r>
              <a:rPr lang="en-US" sz="1800" dirty="0" smtClean="0">
                <a:solidFill>
                  <a:srgbClr val="835E01"/>
                </a:solidFill>
                <a:latin typeface="Consolas" charset="0"/>
              </a:rPr>
              <a:t>while</a:t>
            </a:r>
            <a:r>
              <a:rPr lang="en-US" sz="1800" dirty="0" smtClean="0">
                <a:solidFill>
                  <a:srgbClr val="333333"/>
                </a:solidFill>
                <a:latin typeface="Consolas" charset="0"/>
              </a:rPr>
              <a:t> inputStr != "</a:t>
            </a:r>
            <a:r>
              <a:rPr lang="ja-JP" altLang="en-US" sz="1800" dirty="0" smtClean="0">
                <a:solidFill>
                  <a:srgbClr val="333333"/>
                </a:solidFill>
                <a:latin typeface="Consolas" charset="0"/>
              </a:rPr>
              <a:t>“</a:t>
            </a:r>
            <a:r>
              <a:rPr lang="en-US" altLang="ja-JP" sz="1800" dirty="0" smtClean="0">
                <a:solidFill>
                  <a:srgbClr val="333333"/>
                </a:solidFill>
                <a:latin typeface="Consolas" charset="0"/>
              </a:rPr>
              <a:t> :</a:t>
            </a:r>
          </a:p>
          <a:p>
            <a:pPr>
              <a:buClr>
                <a:srgbClr val="835E01"/>
              </a:buClr>
              <a:buSzPct val="60000"/>
              <a:buFont typeface="Wingdings" charset="0"/>
              <a:buNone/>
              <a:defRPr/>
            </a:pPr>
            <a:r>
              <a:rPr lang="en-US" sz="1800" dirty="0" smtClean="0">
                <a:solidFill>
                  <a:srgbClr val="333333"/>
                </a:solidFill>
                <a:latin typeface="Consolas" charset="0"/>
              </a:rPr>
              <a:t>   previous = value</a:t>
            </a:r>
          </a:p>
          <a:p>
            <a:pPr>
              <a:buClr>
                <a:srgbClr val="835E01"/>
              </a:buClr>
              <a:buSzPct val="60000"/>
              <a:buFont typeface="Wingdings" charset="0"/>
              <a:buNone/>
              <a:defRPr/>
            </a:pPr>
            <a:r>
              <a:rPr lang="en-US" sz="1800" dirty="0" smtClean="0">
                <a:solidFill>
                  <a:srgbClr val="333333"/>
                </a:solidFill>
                <a:latin typeface="Consolas" charset="0"/>
              </a:rPr>
              <a:t>   value = int(inputStr)</a:t>
            </a:r>
          </a:p>
          <a:p>
            <a:pPr>
              <a:buClr>
                <a:srgbClr val="835E01"/>
              </a:buClr>
              <a:buSzPct val="60000"/>
              <a:buFont typeface="Wingdings" charset="0"/>
              <a:buNone/>
              <a:defRPr/>
            </a:pPr>
            <a:r>
              <a:rPr lang="en-US" sz="1800" dirty="0" smtClean="0">
                <a:solidFill>
                  <a:srgbClr val="333333"/>
                </a:solidFill>
                <a:latin typeface="Consolas" charset="0"/>
              </a:rPr>
              <a:t>   </a:t>
            </a:r>
            <a:r>
              <a:rPr lang="en-US" sz="1800" dirty="0" smtClean="0">
                <a:solidFill>
                  <a:srgbClr val="835E01"/>
                </a:solidFill>
                <a:latin typeface="Consolas" charset="0"/>
              </a:rPr>
              <a:t>if</a:t>
            </a:r>
            <a:r>
              <a:rPr lang="en-US" sz="1800" dirty="0" smtClean="0">
                <a:solidFill>
                  <a:srgbClr val="333333"/>
                </a:solidFill>
                <a:latin typeface="Consolas" charset="0"/>
              </a:rPr>
              <a:t> value == previous :</a:t>
            </a:r>
          </a:p>
          <a:p>
            <a:pPr>
              <a:buClr>
                <a:srgbClr val="835E01"/>
              </a:buClr>
              <a:buSzPct val="60000"/>
              <a:buFont typeface="Wingdings" charset="0"/>
              <a:buNone/>
              <a:defRPr/>
            </a:pPr>
            <a:r>
              <a:rPr lang="en-US" sz="1800" dirty="0" smtClean="0">
                <a:solidFill>
                  <a:srgbClr val="333333"/>
                </a:solidFill>
                <a:latin typeface="Consolas" charset="0"/>
              </a:rPr>
              <a:t>      print("Duplicate input")</a:t>
            </a:r>
          </a:p>
          <a:p>
            <a:pPr>
              <a:buClr>
                <a:srgbClr val="835E01"/>
              </a:buClr>
              <a:buSzPct val="60000"/>
              <a:buFont typeface="Wingdings" charset="0"/>
              <a:buNone/>
              <a:defRPr/>
            </a:pPr>
            <a:r>
              <a:rPr lang="en-US" sz="1800" dirty="0" smtClean="0">
                <a:solidFill>
                  <a:srgbClr val="333333"/>
                </a:solidFill>
                <a:latin typeface="Consolas" charset="0"/>
              </a:rPr>
              <a:t>   inputStr = input("Enter a value: ")</a:t>
            </a:r>
            <a:endParaRPr lang="en-US" sz="1800" dirty="0" smtClean="0">
              <a:solidFill>
                <a:schemeClr val="tx1"/>
              </a:solidFill>
              <a:latin typeface="Consolas" charset="0"/>
            </a:endParaRPr>
          </a:p>
        </p:txBody>
      </p:sp>
      <p:sp>
        <p:nvSpPr>
          <p:cNvPr id="57350"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E8409EF-CAD2-1B4E-BA35-DFCFD171BCEA}" type="slidenum">
              <a:rPr lang="en-US" sz="1200">
                <a:solidFill>
                  <a:schemeClr val="accent1"/>
                </a:solidFill>
              </a:rPr>
              <a:pPr/>
              <a:t>26</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8B6892CD-B39D-4993-99C3-83F079A3DA46}"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The </a:t>
            </a:r>
            <a:r>
              <a:rPr lang="en-US" sz="4000" b="1" dirty="0" smtClean="0"/>
              <a:t>for</a:t>
            </a:r>
            <a:r>
              <a:rPr lang="en-US" sz="4000" dirty="0" smtClean="0"/>
              <a:t> Loop</a:t>
            </a:r>
            <a:endParaRPr lang="en-US" sz="4000" dirty="0"/>
          </a:p>
        </p:txBody>
      </p:sp>
      <p:sp>
        <p:nvSpPr>
          <p:cNvPr id="4" name="Date Placeholder 3"/>
          <p:cNvSpPr>
            <a:spLocks noGrp="1"/>
          </p:cNvSpPr>
          <p:nvPr>
            <p:ph type="dt" sz="half" idx="10"/>
          </p:nvPr>
        </p:nvSpPr>
        <p:spPr/>
        <p:txBody>
          <a:bodyPr/>
          <a:lstStyle/>
          <a:p>
            <a:pPr>
              <a:defRPr/>
            </a:pPr>
            <a:fld id="{B1B9DBEA-6970-4AF8-B9A1-7B0B23E6846D}"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27</a:t>
            </a:fld>
            <a:endParaRPr lang="en-US" dirty="0"/>
          </a:p>
        </p:txBody>
      </p:sp>
    </p:spTree>
    <p:extLst>
      <p:ext uri="{BB962C8B-B14F-4D97-AF65-F5344CB8AC3E}">
        <p14:creationId xmlns:p14="http://schemas.microsoft.com/office/powerpoint/2010/main" xmlns="" val="2094066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The </a:t>
            </a:r>
            <a:r>
              <a:rPr lang="en-US" altLang="en-US" dirty="0" smtClean="0">
                <a:solidFill>
                  <a:schemeClr val="tx1">
                    <a:lumMod val="75000"/>
                    <a:lumOff val="25000"/>
                  </a:schemeClr>
                </a:solidFill>
                <a:latin typeface="Consolas" charset="0"/>
                <a:ea typeface="Consolas" charset="0"/>
                <a:cs typeface="Consolas" charset="0"/>
              </a:rPr>
              <a:t>for</a:t>
            </a:r>
            <a:r>
              <a:rPr lang="en-US" altLang="en-US" dirty="0" smtClean="0">
                <a:solidFill>
                  <a:schemeClr val="tx1">
                    <a:lumMod val="75000"/>
                    <a:lumOff val="25000"/>
                  </a:schemeClr>
                </a:solidFill>
                <a:ea typeface="ＭＳ Ｐゴシック" panose="020B0600070205080204" pitchFamily="34" charset="-128"/>
              </a:rPr>
              <a:t> Loop</a:t>
            </a:r>
          </a:p>
        </p:txBody>
      </p:sp>
      <p:sp>
        <p:nvSpPr>
          <p:cNvPr id="17411" name="Content Placeholder 2"/>
          <p:cNvSpPr>
            <a:spLocks noGrp="1"/>
          </p:cNvSpPr>
          <p:nvPr>
            <p:ph idx="1"/>
          </p:nvPr>
        </p:nvSpPr>
        <p:spPr>
          <a:xfrm>
            <a:off x="822325" y="1143001"/>
            <a:ext cx="7543800" cy="4725988"/>
          </a:xfrm>
        </p:spPr>
        <p:txBody>
          <a:bodyPr/>
          <a:lstStyle/>
          <a:p>
            <a:pPr eaLnBrk="1" hangingPunct="1"/>
            <a:r>
              <a:rPr lang="en-US" dirty="0">
                <a:latin typeface="Calibri" charset="0"/>
                <a:cs typeface="ＭＳ Ｐゴシック" charset="0"/>
              </a:rPr>
              <a:t>Uses of a </a:t>
            </a:r>
            <a:r>
              <a:rPr lang="en-US" b="1" dirty="0">
                <a:latin typeface="Consolas" charset="0"/>
                <a:ea typeface="Consolas" charset="0"/>
                <a:cs typeface="Consolas" charset="0"/>
              </a:rPr>
              <a:t>for</a:t>
            </a:r>
            <a:r>
              <a:rPr lang="en-US" dirty="0">
                <a:latin typeface="Calibri" charset="0"/>
                <a:cs typeface="ＭＳ Ｐゴシック" charset="0"/>
              </a:rPr>
              <a:t> loop:</a:t>
            </a:r>
          </a:p>
          <a:p>
            <a:pPr lvl="1" eaLnBrk="1" hangingPunct="1"/>
            <a:r>
              <a:rPr lang="en-US" sz="2000" dirty="0">
                <a:latin typeface="Calibri" charset="0"/>
                <a:cs typeface="ＭＳ Ｐゴシック" charset="0"/>
              </a:rPr>
              <a:t>The </a:t>
            </a:r>
            <a:r>
              <a:rPr lang="en-US" sz="2000" dirty="0">
                <a:latin typeface="Consolas" charset="0"/>
                <a:ea typeface="Consolas" charset="0"/>
                <a:cs typeface="Consolas" charset="0"/>
              </a:rPr>
              <a:t>for</a:t>
            </a:r>
            <a:r>
              <a:rPr lang="en-US" sz="2000" dirty="0">
                <a:latin typeface="Calibri" charset="0"/>
                <a:cs typeface="ＭＳ Ｐゴシック" charset="0"/>
              </a:rPr>
              <a:t> loop can be used to iterate over </a:t>
            </a:r>
            <a:r>
              <a:rPr lang="en-US" sz="2000" dirty="0" smtClean="0">
                <a:latin typeface="Calibri" charset="0"/>
                <a:cs typeface="ＭＳ Ｐゴシック" charset="0"/>
              </a:rPr>
              <a:t>(or walk through) the </a:t>
            </a:r>
            <a:r>
              <a:rPr lang="en-US" sz="2000" dirty="0">
                <a:latin typeface="Calibri" charset="0"/>
                <a:cs typeface="ＭＳ Ｐゴシック" charset="0"/>
              </a:rPr>
              <a:t>contents of any </a:t>
            </a:r>
            <a:r>
              <a:rPr lang="en-US" sz="2000" dirty="0" smtClean="0">
                <a:latin typeface="Calibri" charset="0"/>
                <a:cs typeface="ＭＳ Ｐゴシック" charset="0"/>
              </a:rPr>
              <a:t>sequence of data.</a:t>
            </a:r>
          </a:p>
          <a:p>
            <a:pPr lvl="1" eaLnBrk="1" hangingPunct="1"/>
            <a:r>
              <a:rPr lang="en-US" sz="2000" dirty="0" smtClean="0">
                <a:latin typeface="Calibri" charset="0"/>
                <a:cs typeface="ＭＳ Ｐゴシック" charset="0"/>
              </a:rPr>
              <a:t>So far we’ve worked with a data type which is a sequence of data: </a:t>
            </a:r>
            <a:br>
              <a:rPr lang="en-US" sz="2000" dirty="0" smtClean="0">
                <a:latin typeface="Calibri" charset="0"/>
                <a:cs typeface="ＭＳ Ｐゴシック" charset="0"/>
              </a:rPr>
            </a:br>
            <a:r>
              <a:rPr lang="en-US" sz="2000" dirty="0" smtClean="0">
                <a:latin typeface="Calibri" charset="0"/>
                <a:cs typeface="ＭＳ Ｐゴシック" charset="0"/>
              </a:rPr>
              <a:t>a string that stores a sequence of multiple characters.</a:t>
            </a:r>
            <a:endParaRPr lang="en-US" sz="2000" dirty="0">
              <a:latin typeface="Calibri" charset="0"/>
              <a:cs typeface="ＭＳ Ｐゴシック" charset="0"/>
            </a:endParaRPr>
          </a:p>
        </p:txBody>
      </p:sp>
      <p:sp>
        <p:nvSpPr>
          <p:cNvPr id="17418"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4AC32E0-3473-924C-ABA8-A2F906BD6078}" type="slidenum">
              <a:rPr lang="en-US">
                <a:solidFill>
                  <a:schemeClr val="accent1"/>
                </a:solidFill>
              </a:rPr>
              <a:pPr/>
              <a:t>28</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E5F4DDB9-F46C-460F-BB90-93263ADE9FFE}" type="datetime1">
              <a:rPr lang="en-US" smtClean="0"/>
              <a:pPr>
                <a:defRPr/>
              </a:pPr>
              <a:t>9/15/2020</a:t>
            </a:fld>
            <a:endParaRPr lang="en-US" dirty="0"/>
          </a:p>
        </p:txBody>
      </p:sp>
    </p:spTree>
    <p:extLst>
      <p:ext uri="{BB962C8B-B14F-4D97-AF65-F5344CB8AC3E}">
        <p14:creationId xmlns:p14="http://schemas.microsoft.com/office/powerpoint/2010/main" xmlns="" val="682169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Cases for using a </a:t>
            </a:r>
            <a:r>
              <a:rPr lang="en-US" altLang="en-US" dirty="0" smtClean="0">
                <a:solidFill>
                  <a:schemeClr val="tx1">
                    <a:lumMod val="75000"/>
                    <a:lumOff val="25000"/>
                  </a:schemeClr>
                </a:solidFill>
                <a:latin typeface="Consolas" charset="0"/>
                <a:ea typeface="Consolas" charset="0"/>
                <a:cs typeface="Consolas" charset="0"/>
              </a:rPr>
              <a:t>for</a:t>
            </a:r>
            <a:r>
              <a:rPr lang="en-US" altLang="en-US" dirty="0" smtClean="0">
                <a:solidFill>
                  <a:schemeClr val="tx1">
                    <a:lumMod val="75000"/>
                    <a:lumOff val="25000"/>
                  </a:schemeClr>
                </a:solidFill>
                <a:ea typeface="ＭＳ Ｐゴシック" panose="020B0600070205080204" pitchFamily="34" charset="-128"/>
              </a:rPr>
              <a:t> Loop (1)</a:t>
            </a:r>
          </a:p>
        </p:txBody>
      </p:sp>
      <p:grpSp>
        <p:nvGrpSpPr>
          <p:cNvPr id="3" name="Group 2"/>
          <p:cNvGrpSpPr/>
          <p:nvPr/>
        </p:nvGrpSpPr>
        <p:grpSpPr>
          <a:xfrm>
            <a:off x="1981200" y="3124200"/>
            <a:ext cx="5029200" cy="1828800"/>
            <a:chOff x="228600" y="3213364"/>
            <a:chExt cx="4800600" cy="1906588"/>
          </a:xfrm>
        </p:grpSpPr>
        <p:sp>
          <p:nvSpPr>
            <p:cNvPr id="7" name="Content Placeholder 2"/>
            <p:cNvSpPr txBox="1">
              <a:spLocks/>
            </p:cNvSpPr>
            <p:nvPr/>
          </p:nvSpPr>
          <p:spPr bwMode="auto">
            <a:xfrm>
              <a:off x="228600" y="3213364"/>
              <a:ext cx="4800600" cy="1906588"/>
            </a:xfrm>
            <a:prstGeom prst="rect">
              <a:avLst/>
            </a:prstGeom>
            <a:solidFill>
              <a:srgbClr val="D9D9D9"/>
            </a:solidFill>
            <a:ln w="9525">
              <a:solidFill>
                <a:schemeClr val="tx2"/>
              </a:solidFill>
              <a:miter lim="800000"/>
              <a:headEnd/>
              <a:tailEnd/>
            </a:ln>
            <a:effectLst>
              <a:outerShdw blurRad="50800" dist="38100" dir="18900000" algn="bl" rotWithShape="0">
                <a:srgbClr val="000000">
                  <a:alpha val="39998"/>
                </a:srgbClr>
              </a:outerShdw>
            </a:effec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stateName = "Virginia"</a:t>
              </a:r>
            </a:p>
            <a:p>
              <a:pPr eaLnBrk="1" hangingPunct="1">
                <a:defRPr/>
              </a:pPr>
              <a:r>
                <a:rPr lang="en-US" dirty="0">
                  <a:latin typeface="Consolas" pitchFamily="49" charset="0"/>
                  <a:ea typeface="ＭＳ Ｐゴシック" panose="020B0600070205080204" pitchFamily="34" charset="-128"/>
                  <a:cs typeface="Consolas" pitchFamily="49" charset="0"/>
                </a:rPr>
                <a:t>i = 0</a:t>
              </a:r>
            </a:p>
            <a:p>
              <a:pPr eaLnBrk="1" hangingPunct="1">
                <a:defRPr/>
              </a:pPr>
              <a:r>
                <a:rPr lang="en-US" dirty="0">
                  <a:latin typeface="Consolas" pitchFamily="49" charset="0"/>
                  <a:ea typeface="ＭＳ Ｐゴシック" panose="020B0600070205080204" pitchFamily="34" charset="-128"/>
                  <a:cs typeface="Consolas" pitchFamily="49" charset="0"/>
                </a:rPr>
                <a:t>while i &lt; </a:t>
              </a:r>
              <a:r>
                <a:rPr lang="en-US" dirty="0" err="1">
                  <a:latin typeface="Consolas" pitchFamily="49" charset="0"/>
                  <a:ea typeface="ＭＳ Ｐゴシック" panose="020B0600070205080204" pitchFamily="34" charset="-128"/>
                  <a:cs typeface="Consolas" pitchFamily="49" charset="0"/>
                </a:rPr>
                <a:t>len</a:t>
              </a:r>
              <a:r>
                <a:rPr lang="en-US" dirty="0">
                  <a:latin typeface="Consolas" pitchFamily="49" charset="0"/>
                  <a:ea typeface="ＭＳ Ｐゴシック" panose="020B0600070205080204" pitchFamily="34" charset="-128"/>
                  <a:cs typeface="Consolas" pitchFamily="49" charset="0"/>
                </a:rPr>
                <a:t>(</a:t>
              </a:r>
              <a:r>
                <a:rPr lang="en-US" dirty="0" err="1">
                  <a:latin typeface="Consolas" pitchFamily="49" charset="0"/>
                  <a:ea typeface="ＭＳ Ｐゴシック" panose="020B0600070205080204" pitchFamily="34" charset="-128"/>
                  <a:cs typeface="Consolas" pitchFamily="49" charset="0"/>
                </a:rPr>
                <a:t>stateName</a:t>
              </a:r>
              <a:r>
                <a:rPr lang="en-US" dirty="0">
                  <a:latin typeface="Consolas" pitchFamily="49" charset="0"/>
                  <a:ea typeface="ＭＳ Ｐゴシック" panose="020B0600070205080204" pitchFamily="34" charset="-128"/>
                  <a:cs typeface="Consolas" pitchFamily="49" charset="0"/>
                </a:rPr>
                <a:t>) :</a:t>
              </a:r>
            </a:p>
            <a:p>
              <a:pPr eaLnBrk="1" hangingPunct="1">
                <a:defRPr/>
              </a:pPr>
              <a:r>
                <a:rPr lang="en-US" dirty="0">
                  <a:latin typeface="Consolas" pitchFamily="49" charset="0"/>
                  <a:ea typeface="ＭＳ Ｐゴシック" panose="020B0600070205080204" pitchFamily="34" charset="-128"/>
                  <a:cs typeface="Consolas" pitchFamily="49" charset="0"/>
                </a:rPr>
                <a:t>   letter = stateName[i]</a:t>
              </a:r>
            </a:p>
            <a:p>
              <a:pPr eaLnBrk="1" hangingPunct="1">
                <a:defRPr/>
              </a:pPr>
              <a:r>
                <a:rPr lang="en-US" dirty="0">
                  <a:latin typeface="Consolas" pitchFamily="49" charset="0"/>
                  <a:ea typeface="ＭＳ Ｐゴシック" panose="020B0600070205080204" pitchFamily="34" charset="-128"/>
                  <a:cs typeface="Consolas" pitchFamily="49" charset="0"/>
                </a:rPr>
                <a:t>   print(letter)</a:t>
              </a:r>
            </a:p>
            <a:p>
              <a:pPr eaLnBrk="1" hangingPunct="1">
                <a:defRPr/>
              </a:pPr>
              <a:r>
                <a:rPr lang="en-US" dirty="0">
                  <a:latin typeface="Consolas" pitchFamily="49" charset="0"/>
                  <a:ea typeface="ＭＳ Ｐゴシック" panose="020B0600070205080204" pitchFamily="34" charset="-128"/>
                  <a:cs typeface="Consolas" pitchFamily="49" charset="0"/>
                </a:rPr>
                <a:t>   i = i + 1</a:t>
              </a:r>
              <a:endParaRPr lang="en-US" kern="0" dirty="0">
                <a:latin typeface="Consolas" pitchFamily="49" charset="0"/>
                <a:ea typeface="+mn-ea"/>
                <a:cs typeface="Consolas" pitchFamily="49" charset="0"/>
              </a:endParaRPr>
            </a:p>
          </p:txBody>
        </p:sp>
        <p:sp>
          <p:nvSpPr>
            <p:cNvPr id="53254" name="TextBox 8"/>
            <p:cNvSpPr txBox="1">
              <a:spLocks noChangeArrowheads="1"/>
            </p:cNvSpPr>
            <p:nvPr/>
          </p:nvSpPr>
          <p:spPr bwMode="auto">
            <a:xfrm>
              <a:off x="3455233" y="4246099"/>
              <a:ext cx="1458713" cy="41712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2000" dirty="0" smtClean="0">
                  <a:latin typeface="+mn-lt"/>
                  <a:cs typeface="+mn-cs"/>
                </a:rPr>
                <a:t> while version</a:t>
              </a:r>
            </a:p>
          </p:txBody>
        </p:sp>
      </p:grpSp>
      <p:grpSp>
        <p:nvGrpSpPr>
          <p:cNvPr id="4" name="Group 3"/>
          <p:cNvGrpSpPr/>
          <p:nvPr/>
        </p:nvGrpSpPr>
        <p:grpSpPr>
          <a:xfrm>
            <a:off x="1981200" y="5105400"/>
            <a:ext cx="5029200" cy="990600"/>
            <a:chOff x="4343400" y="4876800"/>
            <a:chExt cx="4562475" cy="1295400"/>
          </a:xfrm>
        </p:grpSpPr>
        <p:sp>
          <p:nvSpPr>
            <p:cNvPr id="8" name="Content Placeholder 2"/>
            <p:cNvSpPr txBox="1">
              <a:spLocks/>
            </p:cNvSpPr>
            <p:nvPr/>
          </p:nvSpPr>
          <p:spPr bwMode="auto">
            <a:xfrm>
              <a:off x="4343400" y="4876800"/>
              <a:ext cx="4562475" cy="1295400"/>
            </a:xfrm>
            <a:prstGeom prst="rect">
              <a:avLst/>
            </a:prstGeom>
            <a:solidFill>
              <a:srgbClr val="D9D9D9"/>
            </a:solidFill>
            <a:ln w="9525">
              <a:solidFill>
                <a:schemeClr val="tx2"/>
              </a:solidFill>
              <a:miter lim="800000"/>
              <a:headEnd/>
              <a:tailEnd/>
            </a:ln>
            <a:effectLst>
              <a:outerShdw blurRad="50800" dist="38100" dir="18900000" algn="bl" rotWithShape="0">
                <a:srgbClr val="000000">
                  <a:alpha val="39998"/>
                </a:srgbClr>
              </a:outerShdw>
            </a:effec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stateName = "Virginia"</a:t>
              </a:r>
            </a:p>
            <a:p>
              <a:pPr eaLnBrk="1" hangingPunct="1">
                <a:defRPr/>
              </a:pPr>
              <a:r>
                <a:rPr lang="en-US" dirty="0">
                  <a:latin typeface="Consolas" pitchFamily="49" charset="0"/>
                  <a:ea typeface="ＭＳ Ｐゴシック" panose="020B0600070205080204" pitchFamily="34" charset="-128"/>
                  <a:cs typeface="Consolas" pitchFamily="49" charset="0"/>
                </a:rPr>
                <a:t>for letter in stateName :</a:t>
              </a:r>
            </a:p>
            <a:p>
              <a:pPr eaLnBrk="1" hangingPunct="1">
                <a:defRPr/>
              </a:pPr>
              <a:r>
                <a:rPr lang="en-US" dirty="0">
                  <a:latin typeface="Consolas" pitchFamily="49" charset="0"/>
                  <a:ea typeface="ＭＳ Ｐゴシック" panose="020B0600070205080204" pitchFamily="34" charset="-128"/>
                  <a:cs typeface="Consolas" pitchFamily="49" charset="0"/>
                </a:rPr>
                <a:t>   print(letter)</a:t>
              </a:r>
              <a:endParaRPr lang="en-US" kern="0" dirty="0">
                <a:latin typeface="Consolas" pitchFamily="49" charset="0"/>
                <a:ea typeface="+mn-ea"/>
                <a:cs typeface="Consolas" pitchFamily="49" charset="0"/>
              </a:endParaRPr>
            </a:p>
          </p:txBody>
        </p:sp>
        <p:sp>
          <p:nvSpPr>
            <p:cNvPr id="53255" name="TextBox 9"/>
            <p:cNvSpPr txBox="1">
              <a:spLocks noChangeArrowheads="1"/>
            </p:cNvSpPr>
            <p:nvPr/>
          </p:nvSpPr>
          <p:spPr bwMode="auto">
            <a:xfrm>
              <a:off x="7523307" y="5574323"/>
              <a:ext cx="1255487" cy="52322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2000" dirty="0" smtClean="0">
                  <a:latin typeface="+mn-lt"/>
                  <a:cs typeface="+mn-cs"/>
                </a:rPr>
                <a:t>  for version</a:t>
              </a:r>
            </a:p>
          </p:txBody>
        </p:sp>
      </p:grpSp>
      <p:sp>
        <p:nvSpPr>
          <p:cNvPr id="17416" name="TextBox 9"/>
          <p:cNvSpPr txBox="1">
            <a:spLocks noChangeArrowheads="1"/>
          </p:cNvSpPr>
          <p:nvPr/>
        </p:nvSpPr>
        <p:spPr bwMode="auto">
          <a:xfrm>
            <a:off x="822324" y="1143000"/>
            <a:ext cx="7864475" cy="1938992"/>
          </a:xfrm>
          <a:prstGeom prst="rect">
            <a:avLst/>
          </a:prstGeom>
          <a:noFill/>
          <a:ln>
            <a:noFill/>
          </a:ln>
        </p:spPr>
        <p:txBody>
          <a:bodyPr wrap="squar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254000" indent="-254000">
              <a:buFont typeface="Arial" charset="0"/>
              <a:buChar char="•"/>
            </a:pPr>
            <a:r>
              <a:rPr lang="en-US" sz="2000" dirty="0" smtClean="0">
                <a:latin typeface="+mn-lt"/>
              </a:rPr>
              <a:t>When working with a sequence of data such as a string, a for loop can make the code shorter.</a:t>
            </a:r>
          </a:p>
          <a:p>
            <a:pPr marL="254000" indent="-254000">
              <a:buFont typeface="Arial" charset="0"/>
              <a:buChar char="•"/>
            </a:pPr>
            <a:r>
              <a:rPr lang="en-US" sz="2000" dirty="0" smtClean="0">
                <a:latin typeface="+mn-lt"/>
              </a:rPr>
              <a:t>Note </a:t>
            </a:r>
            <a:r>
              <a:rPr lang="en-US" sz="2000" dirty="0">
                <a:latin typeface="+mn-lt"/>
              </a:rPr>
              <a:t>an important difference between the while loop and the for loop. </a:t>
            </a:r>
            <a:endParaRPr lang="en-US" sz="2000" dirty="0" smtClean="0">
              <a:latin typeface="+mn-lt"/>
            </a:endParaRPr>
          </a:p>
          <a:p>
            <a:pPr marL="548640" lvl="1" indent="-254000">
              <a:buFont typeface="Arial" charset="0"/>
              <a:buChar char="•"/>
            </a:pPr>
            <a:r>
              <a:rPr lang="en-US" sz="2000" dirty="0" smtClean="0">
                <a:latin typeface="+mn-lt"/>
              </a:rPr>
              <a:t>In </a:t>
            </a:r>
            <a:r>
              <a:rPr lang="en-US" sz="2000" dirty="0">
                <a:latin typeface="+mn-lt"/>
              </a:rPr>
              <a:t>the while loop, the </a:t>
            </a:r>
            <a:r>
              <a:rPr lang="en-US" sz="2000" i="1" dirty="0">
                <a:latin typeface="+mn-lt"/>
              </a:rPr>
              <a:t>index variable </a:t>
            </a:r>
            <a:r>
              <a:rPr lang="en-US" sz="2000" dirty="0" err="1">
                <a:latin typeface="+mn-lt"/>
              </a:rPr>
              <a:t>i</a:t>
            </a:r>
            <a:r>
              <a:rPr lang="en-US" sz="2000" dirty="0">
                <a:latin typeface="+mn-lt"/>
              </a:rPr>
              <a:t> is assigned 0, 1, and so on. </a:t>
            </a:r>
            <a:endParaRPr lang="en-US" sz="2000" dirty="0" smtClean="0">
              <a:latin typeface="+mn-lt"/>
            </a:endParaRPr>
          </a:p>
          <a:p>
            <a:pPr marL="548640" lvl="1" indent="-254000">
              <a:buFont typeface="Arial" charset="0"/>
              <a:buChar char="•"/>
            </a:pPr>
            <a:r>
              <a:rPr lang="en-US" sz="2000" dirty="0" smtClean="0">
                <a:latin typeface="+mn-lt"/>
              </a:rPr>
              <a:t>In </a:t>
            </a:r>
            <a:r>
              <a:rPr lang="en-US" sz="2000" dirty="0">
                <a:latin typeface="+mn-lt"/>
              </a:rPr>
              <a:t>the for loop, the </a:t>
            </a:r>
            <a:r>
              <a:rPr lang="en-US" sz="2000" i="1" dirty="0">
                <a:latin typeface="+mn-lt"/>
              </a:rPr>
              <a:t>element variable </a:t>
            </a:r>
            <a:r>
              <a:rPr lang="en-US" sz="2000" dirty="0">
                <a:latin typeface="+mn-lt"/>
              </a:rPr>
              <a:t>is assigned </a:t>
            </a:r>
            <a:r>
              <a:rPr lang="en-US" sz="2000" dirty="0" err="1">
                <a:latin typeface="+mn-lt"/>
              </a:rPr>
              <a:t>stateName</a:t>
            </a:r>
            <a:r>
              <a:rPr lang="en-US" sz="2000" dirty="0">
                <a:latin typeface="+mn-lt"/>
              </a:rPr>
              <a:t>[0], </a:t>
            </a:r>
            <a:r>
              <a:rPr lang="en-US" sz="2000" dirty="0" err="1">
                <a:latin typeface="+mn-lt"/>
              </a:rPr>
              <a:t>stateName</a:t>
            </a:r>
            <a:r>
              <a:rPr lang="en-US" sz="2000" dirty="0">
                <a:latin typeface="+mn-lt"/>
              </a:rPr>
              <a:t>[1], and so on. </a:t>
            </a:r>
          </a:p>
        </p:txBody>
      </p:sp>
      <p:sp>
        <p:nvSpPr>
          <p:cNvPr id="17418"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4AC32E0-3473-924C-ABA8-A2F906BD6078}" type="slidenum">
              <a:rPr lang="en-US">
                <a:solidFill>
                  <a:schemeClr val="accent1"/>
                </a:solidFill>
              </a:rPr>
              <a:pPr/>
              <a:t>29</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EF50DA34-2237-41D8-B9EB-3FE57403AD74}" type="datetime1">
              <a:rPr lang="en-US" smtClean="0"/>
              <a:pPr>
                <a:defRPr/>
              </a:pPr>
              <a:t>9/15/2020</a:t>
            </a:fld>
            <a:endParaRPr lang="en-US" dirty="0"/>
          </a:p>
        </p:txBody>
      </p:sp>
    </p:spTree>
    <p:extLst>
      <p:ext uri="{BB962C8B-B14F-4D97-AF65-F5344CB8AC3E}">
        <p14:creationId xmlns:p14="http://schemas.microsoft.com/office/powerpoint/2010/main" xmlns="" val="1098428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9"/>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838200" y="2819400"/>
            <a:ext cx="7669780" cy="327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The </a:t>
            </a:r>
            <a:r>
              <a:rPr lang="en-US" altLang="en-US" b="1" dirty="0" smtClean="0">
                <a:solidFill>
                  <a:schemeClr val="tx1">
                    <a:lumMod val="75000"/>
                    <a:lumOff val="25000"/>
                  </a:schemeClr>
                </a:solidFill>
                <a:ea typeface="ＭＳ Ｐゴシック" panose="020B0600070205080204" pitchFamily="34" charset="-128"/>
                <a:cs typeface="+mj-cs"/>
              </a:rPr>
              <a:t>while</a:t>
            </a:r>
            <a:r>
              <a:rPr lang="en-US" altLang="en-US" dirty="0" smtClean="0">
                <a:solidFill>
                  <a:schemeClr val="tx1">
                    <a:lumMod val="75000"/>
                    <a:lumOff val="25000"/>
                  </a:schemeClr>
                </a:solidFill>
                <a:ea typeface="ＭＳ Ｐゴシック" panose="020B0600070205080204" pitchFamily="34" charset="-128"/>
                <a:cs typeface="+mj-cs"/>
              </a:rPr>
              <a:t> Loop</a:t>
            </a:r>
          </a:p>
        </p:txBody>
      </p:sp>
      <p:sp>
        <p:nvSpPr>
          <p:cNvPr id="20483" name="Content Placeholder 2"/>
          <p:cNvSpPr>
            <a:spLocks noGrp="1"/>
          </p:cNvSpPr>
          <p:nvPr>
            <p:ph idx="1"/>
          </p:nvPr>
        </p:nvSpPr>
        <p:spPr>
          <a:xfrm>
            <a:off x="822325" y="1143001"/>
            <a:ext cx="7543800" cy="1752600"/>
          </a:xfrm>
        </p:spPr>
        <p:txBody>
          <a:bodyPr/>
          <a:lstStyle/>
          <a:p>
            <a:pPr eaLnBrk="1" hangingPunct="1"/>
            <a:r>
              <a:rPr lang="en-US" dirty="0">
                <a:latin typeface="Calibri" charset="0"/>
                <a:ea typeface="MS PGothic" charset="0"/>
              </a:rPr>
              <a:t>Examples of loop applications</a:t>
            </a:r>
          </a:p>
          <a:p>
            <a:pPr lvl="1" eaLnBrk="1" hangingPunct="1"/>
            <a:r>
              <a:rPr lang="en-US" sz="2000" dirty="0">
                <a:latin typeface="Calibri" charset="0"/>
                <a:ea typeface="MS PGothic" charset="0"/>
              </a:rPr>
              <a:t>Calculating compound interest</a:t>
            </a:r>
          </a:p>
          <a:p>
            <a:pPr lvl="1" eaLnBrk="1" hangingPunct="1"/>
            <a:r>
              <a:rPr lang="en-US" sz="2000" dirty="0">
                <a:latin typeface="Calibri" charset="0"/>
                <a:ea typeface="MS PGothic" charset="0"/>
              </a:rPr>
              <a:t>Simulations, event driven programs</a:t>
            </a:r>
          </a:p>
          <a:p>
            <a:pPr lvl="1" eaLnBrk="1" hangingPunct="1"/>
            <a:r>
              <a:rPr lang="en-US" sz="2000" dirty="0">
                <a:latin typeface="Calibri" charset="0"/>
                <a:ea typeface="MS PGothic" charset="0"/>
              </a:rPr>
              <a:t>Drawing tiles…</a:t>
            </a:r>
          </a:p>
          <a:p>
            <a:pPr eaLnBrk="1" hangingPunct="1">
              <a:spcBef>
                <a:spcPct val="0"/>
              </a:spcBef>
            </a:pPr>
            <a:r>
              <a:rPr lang="en-US" dirty="0">
                <a:latin typeface="Calibri" charset="0"/>
                <a:ea typeface="MS PGothic" charset="0"/>
              </a:rPr>
              <a:t>Compound interest </a:t>
            </a:r>
            <a:r>
              <a:rPr lang="en-US" dirty="0" smtClean="0">
                <a:latin typeface="Calibri" charset="0"/>
                <a:ea typeface="MS PGothic" charset="0"/>
              </a:rPr>
              <a:t>algorithm</a:t>
            </a:r>
            <a:endParaRPr lang="en-US" dirty="0">
              <a:latin typeface="Calibri" charset="0"/>
              <a:ea typeface="MS PGothic" charset="0"/>
            </a:endParaRPr>
          </a:p>
        </p:txBody>
      </p:sp>
      <p:sp>
        <p:nvSpPr>
          <p:cNvPr id="9" name="Right Arrow 8"/>
          <p:cNvSpPr/>
          <p:nvPr/>
        </p:nvSpPr>
        <p:spPr>
          <a:xfrm>
            <a:off x="152400" y="4953000"/>
            <a:ext cx="990600" cy="609600"/>
          </a:xfrm>
          <a:prstGeom prst="rightArrow">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Steps</a:t>
            </a:r>
          </a:p>
        </p:txBody>
      </p:sp>
      <p:sp>
        <p:nvSpPr>
          <p:cNvPr id="2048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24E71E6-2406-5147-B335-38BF582D1A30}" type="slidenum">
              <a:rPr lang="en-US" sz="1200">
                <a:solidFill>
                  <a:schemeClr val="accent1"/>
                </a:solidFill>
              </a:rPr>
              <a:pPr/>
              <a:t>3</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FE50AAA1-F1C0-48F6-896D-4415C15B7FA0}" type="datetime1">
              <a:rPr lang="en-US" smtClean="0"/>
              <a:pPr>
                <a:defRPr/>
              </a:pPr>
              <a:t>9/15/2020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Example of a </a:t>
            </a:r>
            <a:r>
              <a:rPr lang="en-US" altLang="en-US" dirty="0" smtClean="0">
                <a:solidFill>
                  <a:schemeClr val="tx1">
                    <a:lumMod val="75000"/>
                    <a:lumOff val="25000"/>
                  </a:schemeClr>
                </a:solidFill>
                <a:latin typeface="Consolas" charset="0"/>
                <a:ea typeface="Consolas" charset="0"/>
                <a:cs typeface="Consolas" charset="0"/>
              </a:rPr>
              <a:t>for</a:t>
            </a:r>
            <a:r>
              <a:rPr lang="en-US" altLang="en-US" dirty="0" smtClean="0">
                <a:solidFill>
                  <a:schemeClr val="tx1">
                    <a:lumMod val="75000"/>
                    <a:lumOff val="25000"/>
                  </a:schemeClr>
                </a:solidFill>
                <a:ea typeface="ＭＳ Ｐゴシック" panose="020B0600070205080204" pitchFamily="34" charset="-128"/>
              </a:rPr>
              <a:t> Loop (2)</a:t>
            </a:r>
          </a:p>
        </p:txBody>
      </p:sp>
      <p:sp>
        <p:nvSpPr>
          <p:cNvPr id="18435" name="Content Placeholder 2"/>
          <p:cNvSpPr>
            <a:spLocks noGrp="1"/>
          </p:cNvSpPr>
          <p:nvPr>
            <p:ph idx="1"/>
          </p:nvPr>
        </p:nvSpPr>
        <p:spPr>
          <a:xfrm>
            <a:off x="822325" y="1255713"/>
            <a:ext cx="7543800" cy="4613275"/>
          </a:xfrm>
        </p:spPr>
        <p:txBody>
          <a:bodyPr/>
          <a:lstStyle/>
          <a:p>
            <a:pPr eaLnBrk="1" hangingPunct="1"/>
            <a:r>
              <a:rPr lang="en-US" dirty="0" smtClean="0">
                <a:latin typeface="Calibri" charset="0"/>
                <a:cs typeface="ＭＳ Ｐゴシック" charset="0"/>
              </a:rPr>
              <a:t>Another example of using a for loop for iterating over a sequence of integers:</a:t>
            </a:r>
            <a:endParaRPr lang="en-US" dirty="0">
              <a:latin typeface="Calibri" charset="0"/>
              <a:cs typeface="ＭＳ Ｐゴシック" charset="0"/>
            </a:endParaRPr>
          </a:p>
        </p:txBody>
      </p:sp>
      <p:sp>
        <p:nvSpPr>
          <p:cNvPr id="7" name="Content Placeholder 2"/>
          <p:cNvSpPr txBox="1">
            <a:spLocks/>
          </p:cNvSpPr>
          <p:nvPr/>
        </p:nvSpPr>
        <p:spPr bwMode="auto">
          <a:xfrm>
            <a:off x="2209800" y="2209800"/>
            <a:ext cx="4206875" cy="1335088"/>
          </a:xfrm>
          <a:prstGeom prst="rect">
            <a:avLst/>
          </a:prstGeom>
          <a:solidFill>
            <a:srgbClr val="D9D9D9"/>
          </a:solidFill>
          <a:ln w="9525">
            <a:solidFill>
              <a:schemeClr val="tx2"/>
            </a:solidFill>
            <a:miter lim="800000"/>
            <a:headEnd/>
            <a:tailEnd/>
          </a:ln>
          <a:effectLst>
            <a:outerShdw blurRad="50800" dist="38100" dir="18900000" algn="bl" rotWithShape="0">
              <a:srgbClr val="000000">
                <a:alpha val="39998"/>
              </a:srgbClr>
            </a:outerShdw>
          </a:effectLst>
        </p:spPr>
        <p:txBody>
          <a:bodyPr/>
          <a:lstStyle/>
          <a:p>
            <a:pPr eaLnBrk="1" hangingPunct="1">
              <a:defRPr/>
            </a:pPr>
            <a:r>
              <a:rPr lang="en-US" dirty="0" err="1" smtClean="0">
                <a:latin typeface="Consolas" pitchFamily="49" charset="0"/>
                <a:ea typeface="ＭＳ Ｐゴシック" panose="020B0600070205080204" pitchFamily="34" charset="-128"/>
                <a:cs typeface="Consolas" pitchFamily="49" charset="0"/>
              </a:rPr>
              <a:t>i</a:t>
            </a:r>
            <a:r>
              <a:rPr lang="en-US" dirty="0" smtClean="0">
                <a:latin typeface="Consolas" pitchFamily="49" charset="0"/>
                <a:ea typeface="ＭＳ Ｐゴシック" panose="020B0600070205080204" pitchFamily="34" charset="-128"/>
                <a:cs typeface="Consolas" pitchFamily="49" charset="0"/>
              </a:rPr>
              <a:t> = 1</a:t>
            </a:r>
          </a:p>
          <a:p>
            <a:pPr eaLnBrk="1" hangingPunct="1">
              <a:defRPr/>
            </a:pPr>
            <a:r>
              <a:rPr lang="en-US" dirty="0" smtClean="0">
                <a:latin typeface="Consolas" pitchFamily="49" charset="0"/>
                <a:ea typeface="ＭＳ Ｐゴシック" panose="020B0600070205080204" pitchFamily="34" charset="-128"/>
                <a:cs typeface="Consolas" pitchFamily="49" charset="0"/>
              </a:rPr>
              <a:t>while </a:t>
            </a:r>
            <a:r>
              <a:rPr lang="en-US" dirty="0" err="1" smtClean="0">
                <a:latin typeface="Consolas" pitchFamily="49" charset="0"/>
                <a:ea typeface="ＭＳ Ｐゴシック" panose="020B0600070205080204" pitchFamily="34" charset="-128"/>
                <a:cs typeface="Consolas" pitchFamily="49" charset="0"/>
              </a:rPr>
              <a:t>i</a:t>
            </a:r>
            <a:r>
              <a:rPr lang="en-US" dirty="0" smtClean="0">
                <a:latin typeface="Consolas" pitchFamily="49" charset="0"/>
                <a:ea typeface="ＭＳ Ｐゴシック" panose="020B0600070205080204" pitchFamily="34" charset="-128"/>
                <a:cs typeface="Consolas" pitchFamily="49" charset="0"/>
              </a:rPr>
              <a:t> &lt; 10 :</a:t>
            </a:r>
          </a:p>
          <a:p>
            <a:pPr eaLnBrk="1" hangingPunct="1">
              <a:defRPr/>
            </a:pPr>
            <a:r>
              <a:rPr lang="en-US" dirty="0" smtClean="0">
                <a:latin typeface="Consolas" pitchFamily="49" charset="0"/>
                <a:ea typeface="ＭＳ Ｐゴシック" panose="020B0600070205080204" pitchFamily="34" charset="-128"/>
                <a:cs typeface="Consolas" pitchFamily="49" charset="0"/>
              </a:rPr>
              <a:t>   print(</a:t>
            </a:r>
            <a:r>
              <a:rPr lang="en-US" dirty="0" err="1" smtClean="0">
                <a:latin typeface="Consolas" pitchFamily="49" charset="0"/>
                <a:ea typeface="ＭＳ Ｐゴシック" panose="020B0600070205080204" pitchFamily="34" charset="-128"/>
                <a:cs typeface="Consolas" pitchFamily="49" charset="0"/>
              </a:rPr>
              <a:t>i</a:t>
            </a:r>
            <a:r>
              <a:rPr lang="en-US" dirty="0" smtClean="0">
                <a:latin typeface="Consolas" pitchFamily="49" charset="0"/>
                <a:ea typeface="ＭＳ Ｐゴシック" panose="020B0600070205080204" pitchFamily="34" charset="-128"/>
                <a:cs typeface="Consolas" pitchFamily="49" charset="0"/>
              </a:rPr>
              <a:t>)</a:t>
            </a:r>
          </a:p>
          <a:p>
            <a:pPr eaLnBrk="1" hangingPunct="1">
              <a:defRPr/>
            </a:pPr>
            <a:r>
              <a:rPr lang="en-US" dirty="0" smtClean="0">
                <a:latin typeface="Consolas" pitchFamily="49" charset="0"/>
                <a:ea typeface="ＭＳ Ｐゴシック" panose="020B0600070205080204" pitchFamily="34" charset="-128"/>
                <a:cs typeface="Consolas" pitchFamily="49" charset="0"/>
              </a:rPr>
              <a:t>   </a:t>
            </a:r>
            <a:r>
              <a:rPr lang="en-US" dirty="0" err="1" smtClean="0">
                <a:latin typeface="Consolas" pitchFamily="49" charset="0"/>
                <a:ea typeface="ＭＳ Ｐゴシック" panose="020B0600070205080204" pitchFamily="34" charset="-128"/>
                <a:cs typeface="Consolas" pitchFamily="49" charset="0"/>
              </a:rPr>
              <a:t>i</a:t>
            </a:r>
            <a:r>
              <a:rPr lang="en-US" dirty="0" smtClean="0">
                <a:latin typeface="Consolas" pitchFamily="49" charset="0"/>
                <a:ea typeface="ＭＳ Ｐゴシック" panose="020B0600070205080204" pitchFamily="34" charset="-128"/>
                <a:cs typeface="Consolas" pitchFamily="49" charset="0"/>
              </a:rPr>
              <a:t> = </a:t>
            </a:r>
            <a:r>
              <a:rPr lang="en-US" dirty="0" err="1" smtClean="0">
                <a:latin typeface="Consolas" pitchFamily="49" charset="0"/>
                <a:ea typeface="ＭＳ Ｐゴシック" panose="020B0600070205080204" pitchFamily="34" charset="-128"/>
                <a:cs typeface="Consolas" pitchFamily="49" charset="0"/>
              </a:rPr>
              <a:t>i</a:t>
            </a:r>
            <a:r>
              <a:rPr lang="en-US" dirty="0" smtClean="0">
                <a:latin typeface="Consolas" pitchFamily="49" charset="0"/>
                <a:ea typeface="ＭＳ Ｐゴシック" panose="020B0600070205080204" pitchFamily="34" charset="-128"/>
                <a:cs typeface="Consolas" pitchFamily="49" charset="0"/>
              </a:rPr>
              <a:t> + 1</a:t>
            </a:r>
            <a:endParaRPr lang="en-US" kern="0" dirty="0">
              <a:latin typeface="Consolas" pitchFamily="49" charset="0"/>
              <a:ea typeface="+mn-ea"/>
              <a:cs typeface="Consolas" pitchFamily="49" charset="0"/>
            </a:endParaRPr>
          </a:p>
        </p:txBody>
      </p:sp>
      <p:sp>
        <p:nvSpPr>
          <p:cNvPr id="8" name="Content Placeholder 2"/>
          <p:cNvSpPr txBox="1">
            <a:spLocks/>
          </p:cNvSpPr>
          <p:nvPr/>
        </p:nvSpPr>
        <p:spPr bwMode="auto">
          <a:xfrm>
            <a:off x="2209801" y="3962400"/>
            <a:ext cx="4191000" cy="990600"/>
          </a:xfrm>
          <a:prstGeom prst="rect">
            <a:avLst/>
          </a:prstGeom>
          <a:solidFill>
            <a:srgbClr val="D9D9D9"/>
          </a:solidFill>
          <a:ln w="9525">
            <a:solidFill>
              <a:schemeClr val="tx2"/>
            </a:solidFill>
            <a:miter lim="800000"/>
            <a:headEnd/>
            <a:tailEnd/>
          </a:ln>
          <a:effectLst>
            <a:outerShdw blurRad="50800" dist="38100" dir="18900000" algn="bl" rotWithShape="0">
              <a:srgbClr val="000000">
                <a:alpha val="39998"/>
              </a:srgbClr>
            </a:outerShdw>
          </a:effec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for i in range(1, 10) : </a:t>
            </a:r>
          </a:p>
          <a:p>
            <a:pPr eaLnBrk="1" hangingPunct="1">
              <a:defRPr/>
            </a:pPr>
            <a:r>
              <a:rPr lang="en-US" dirty="0">
                <a:latin typeface="Consolas" pitchFamily="49" charset="0"/>
                <a:ea typeface="ＭＳ Ｐゴシック" panose="020B0600070205080204" pitchFamily="34" charset="-128"/>
                <a:cs typeface="Consolas" pitchFamily="49" charset="0"/>
              </a:rPr>
              <a:t>   print(</a:t>
            </a:r>
            <a:r>
              <a:rPr lang="en-US" dirty="0" err="1">
                <a:latin typeface="Consolas" pitchFamily="49" charset="0"/>
                <a:ea typeface="ＭＳ Ｐゴシック" panose="020B0600070205080204" pitchFamily="34" charset="-128"/>
                <a:cs typeface="Consolas" pitchFamily="49" charset="0"/>
              </a:rPr>
              <a:t>i</a:t>
            </a:r>
            <a:r>
              <a:rPr lang="en-US" dirty="0">
                <a:latin typeface="Consolas" pitchFamily="49" charset="0"/>
                <a:ea typeface="ＭＳ Ｐゴシック" panose="020B0600070205080204" pitchFamily="34" charset="-128"/>
                <a:cs typeface="Consolas" pitchFamily="49" charset="0"/>
              </a:rPr>
              <a:t>)</a:t>
            </a:r>
            <a:endParaRPr lang="en-US" kern="0" dirty="0">
              <a:latin typeface="Consolas" pitchFamily="49" charset="0"/>
              <a:ea typeface="+mn-ea"/>
              <a:cs typeface="Consolas" pitchFamily="49" charset="0"/>
            </a:endParaRPr>
          </a:p>
        </p:txBody>
      </p:sp>
      <p:sp>
        <p:nvSpPr>
          <p:cNvPr id="18438" name="TextBox 8"/>
          <p:cNvSpPr txBox="1">
            <a:spLocks noChangeArrowheads="1"/>
          </p:cNvSpPr>
          <p:nvPr/>
        </p:nvSpPr>
        <p:spPr bwMode="auto">
          <a:xfrm>
            <a:off x="4572000" y="2971800"/>
            <a:ext cx="1533433" cy="3693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onsolas" charset="0"/>
              </a:rPr>
              <a:t>while</a:t>
            </a:r>
            <a:r>
              <a:rPr lang="en-US" dirty="0"/>
              <a:t> version</a:t>
            </a:r>
          </a:p>
        </p:txBody>
      </p:sp>
      <p:sp>
        <p:nvSpPr>
          <p:cNvPr id="18439" name="TextBox 9"/>
          <p:cNvSpPr txBox="1">
            <a:spLocks noChangeArrowheads="1"/>
          </p:cNvSpPr>
          <p:nvPr/>
        </p:nvSpPr>
        <p:spPr bwMode="auto">
          <a:xfrm>
            <a:off x="4648200" y="4343400"/>
            <a:ext cx="1280159" cy="3693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onsolas" charset="0"/>
              </a:rPr>
              <a:t>for</a:t>
            </a:r>
            <a:r>
              <a:rPr lang="en-US" dirty="0"/>
              <a:t> version</a:t>
            </a:r>
          </a:p>
        </p:txBody>
      </p:sp>
      <p:sp>
        <p:nvSpPr>
          <p:cNvPr id="18441"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DAD8F0B-2BF2-A64B-B4DC-9CB76974F789}" type="slidenum">
              <a:rPr lang="en-US">
                <a:solidFill>
                  <a:schemeClr val="accent1"/>
                </a:solidFill>
              </a:rPr>
              <a:pPr/>
              <a:t>30</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9735763F-BD2E-4C31-B822-7BD8388860C5}" type="datetime1">
              <a:rPr lang="en-US" smtClean="0"/>
              <a:pPr>
                <a:defRPr/>
              </a:pPr>
              <a:t>9/15/2020</a:t>
            </a:fld>
            <a:endParaRPr lang="en-US" dirty="0"/>
          </a:p>
        </p:txBody>
      </p:sp>
    </p:spTree>
    <p:extLst>
      <p:ext uri="{BB962C8B-B14F-4D97-AF65-F5344CB8AC3E}">
        <p14:creationId xmlns:p14="http://schemas.microsoft.com/office/powerpoint/2010/main" xmlns="" val="1839583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Syntax of a </a:t>
            </a:r>
            <a:r>
              <a:rPr lang="en-US" altLang="en-US" b="1" dirty="0" smtClean="0">
                <a:solidFill>
                  <a:schemeClr val="tx1">
                    <a:lumMod val="75000"/>
                    <a:lumOff val="25000"/>
                  </a:schemeClr>
                </a:solidFill>
                <a:ea typeface="ＭＳ Ｐゴシック" panose="020B0600070205080204" pitchFamily="34" charset="-128"/>
              </a:rPr>
              <a:t>for</a:t>
            </a:r>
            <a:r>
              <a:rPr lang="en-US" altLang="en-US" dirty="0" smtClean="0">
                <a:solidFill>
                  <a:schemeClr val="tx1">
                    <a:lumMod val="75000"/>
                    <a:lumOff val="25000"/>
                  </a:schemeClr>
                </a:solidFill>
                <a:ea typeface="ＭＳ Ｐゴシック" panose="020B0600070205080204" pitchFamily="34" charset="-128"/>
              </a:rPr>
              <a:t> Statement</a:t>
            </a:r>
          </a:p>
        </p:txBody>
      </p:sp>
      <p:sp>
        <p:nvSpPr>
          <p:cNvPr id="19459" name="Content Placeholder 2"/>
          <p:cNvSpPr>
            <a:spLocks noGrp="1"/>
          </p:cNvSpPr>
          <p:nvPr>
            <p:ph idx="1"/>
          </p:nvPr>
        </p:nvSpPr>
        <p:spPr/>
        <p:txBody>
          <a:bodyPr/>
          <a:lstStyle/>
          <a:p>
            <a:pPr eaLnBrk="1" hangingPunct="1"/>
            <a:r>
              <a:rPr lang="en-US" dirty="0">
                <a:latin typeface="Calibri" charset="0"/>
                <a:cs typeface="ＭＳ Ｐゴシック" charset="0"/>
              </a:rPr>
              <a:t>Using a for loop to iterate over the contents of a </a:t>
            </a:r>
            <a:r>
              <a:rPr lang="en-US" dirty="0" smtClean="0">
                <a:latin typeface="Calibri" charset="0"/>
                <a:cs typeface="ＭＳ Ｐゴシック" charset="0"/>
              </a:rPr>
              <a:t>sequence, one </a:t>
            </a:r>
            <a:r>
              <a:rPr lang="en-US" dirty="0">
                <a:latin typeface="Calibri" charset="0"/>
                <a:cs typeface="ＭＳ Ｐゴシック" charset="0"/>
              </a:rPr>
              <a:t>element at a time. </a:t>
            </a:r>
          </a:p>
        </p:txBody>
      </p:sp>
      <p:pic>
        <p:nvPicPr>
          <p:cNvPr id="19460" name="Picture 2" descr="U:\PC\publisher\2013 wiley slides\Ch 1-4\Chapter  4\Media\Illustrations\py_syn_04_02_300dpi.jpg"/>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990600" y="1981200"/>
            <a:ext cx="7315200" cy="3077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2"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1C7BEF14-E8AA-D548-B2A6-101A112FDF66}" type="slidenum">
              <a:rPr lang="en-US">
                <a:solidFill>
                  <a:schemeClr val="accent1"/>
                </a:solidFill>
              </a:rPr>
              <a:pPr/>
              <a:t>31</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82B5FC5B-1259-4703-975E-014F0E064A8C}" type="datetime1">
              <a:rPr lang="en-US" smtClean="0"/>
              <a:pPr>
                <a:defRPr/>
              </a:pPr>
              <a:t>9/15/2020</a:t>
            </a:fld>
            <a:endParaRPr lang="en-US" dirty="0"/>
          </a:p>
        </p:txBody>
      </p:sp>
    </p:spTree>
    <p:extLst>
      <p:ext uri="{BB962C8B-B14F-4D97-AF65-F5344CB8AC3E}">
        <p14:creationId xmlns:p14="http://schemas.microsoft.com/office/powerpoint/2010/main" xmlns="" val="649777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The </a:t>
            </a:r>
            <a:r>
              <a:rPr lang="en-US" altLang="en-US" b="1" dirty="0" smtClean="0">
                <a:solidFill>
                  <a:schemeClr val="tx1">
                    <a:lumMod val="75000"/>
                    <a:lumOff val="25000"/>
                  </a:schemeClr>
                </a:solidFill>
                <a:ea typeface="ＭＳ Ｐゴシック" panose="020B0600070205080204" pitchFamily="34" charset="-128"/>
              </a:rPr>
              <a:t>range</a:t>
            </a:r>
            <a:r>
              <a:rPr lang="en-US" altLang="en-US" dirty="0" smtClean="0">
                <a:solidFill>
                  <a:schemeClr val="tx1">
                    <a:lumMod val="75000"/>
                    <a:lumOff val="25000"/>
                  </a:schemeClr>
                </a:solidFill>
                <a:ea typeface="ＭＳ Ｐゴシック" panose="020B0600070205080204" pitchFamily="34" charset="-128"/>
              </a:rPr>
              <a:t> Function</a:t>
            </a:r>
          </a:p>
        </p:txBody>
      </p:sp>
      <p:sp>
        <p:nvSpPr>
          <p:cNvPr id="20483" name="Content Placeholder 2"/>
          <p:cNvSpPr>
            <a:spLocks noGrp="1"/>
          </p:cNvSpPr>
          <p:nvPr>
            <p:ph idx="1"/>
          </p:nvPr>
        </p:nvSpPr>
        <p:spPr>
          <a:xfrm>
            <a:off x="822325" y="1255713"/>
            <a:ext cx="7543800" cy="1411287"/>
          </a:xfrm>
        </p:spPr>
        <p:txBody>
          <a:bodyPr/>
          <a:lstStyle/>
          <a:p>
            <a:pPr eaLnBrk="1" hangingPunct="1"/>
            <a:r>
              <a:rPr lang="en-US" dirty="0" smtClean="0">
                <a:latin typeface="Calibri" charset="0"/>
                <a:cs typeface="ＭＳ Ｐゴシック" charset="0"/>
              </a:rPr>
              <a:t>The </a:t>
            </a:r>
            <a:r>
              <a:rPr lang="en-US" dirty="0">
                <a:latin typeface="Calibri" charset="0"/>
                <a:cs typeface="ＭＳ Ｐゴシック" charset="0"/>
              </a:rPr>
              <a:t>range function </a:t>
            </a:r>
            <a:r>
              <a:rPr lang="en-US" dirty="0" smtClean="0">
                <a:latin typeface="Calibri" charset="0"/>
                <a:cs typeface="ＭＳ Ｐゴシック" charset="0"/>
              </a:rPr>
              <a:t>returns a </a:t>
            </a:r>
            <a:r>
              <a:rPr lang="en-US" dirty="0">
                <a:latin typeface="Calibri" charset="0"/>
                <a:cs typeface="ＭＳ Ｐゴシック" charset="0"/>
              </a:rPr>
              <a:t>sequence of </a:t>
            </a:r>
            <a:r>
              <a:rPr lang="en-US" dirty="0" smtClean="0">
                <a:latin typeface="Calibri" charset="0"/>
                <a:cs typeface="ＭＳ Ｐゴシック" charset="0"/>
              </a:rPr>
              <a:t>integers. </a:t>
            </a:r>
          </a:p>
          <a:p>
            <a:pPr eaLnBrk="1" hangingPunct="1">
              <a:spcBef>
                <a:spcPts val="0"/>
              </a:spcBef>
            </a:pPr>
            <a:r>
              <a:rPr lang="en-US" dirty="0" smtClean="0">
                <a:latin typeface="Calibri" charset="0"/>
                <a:cs typeface="ＭＳ Ｐゴシック" charset="0"/>
              </a:rPr>
              <a:t>The range of the integers is specified by the input arguments to the range function.</a:t>
            </a:r>
            <a:endParaRPr lang="en-US" dirty="0">
              <a:latin typeface="Calibri" charset="0"/>
              <a:cs typeface="ＭＳ Ｐゴシック" charset="0"/>
            </a:endParaRPr>
          </a:p>
        </p:txBody>
      </p:sp>
      <p:pic>
        <p:nvPicPr>
          <p:cNvPr id="20484" name="Picture 2" descr="U:\PC\publisher\2013 wiley slides\Ch 1-4\Chapter  4\Media\Illustrations\py_syn_04_03_300dpi.jpg"/>
          <p:cNvPicPr>
            <a:picLocks noChangeAspect="1" noChangeArrowheads="1"/>
          </p:cNvPicPr>
          <p:nvPr/>
        </p:nvPicPr>
        <p:blipFill>
          <a:blip r:embed="rId3" cstate="email">
            <a:extLst>
              <a:ext uri="{28A0092B-C50C-407E-A947-70E740481C1C}">
                <a14:useLocalDpi xmlns:a14="http://schemas.microsoft.com/office/drawing/2010/main" xmlns="" val="0"/>
              </a:ext>
            </a:extLst>
          </a:blip>
          <a:srcRect b="2222"/>
          <a:stretch>
            <a:fillRect/>
          </a:stretch>
        </p:blipFill>
        <p:spPr bwMode="auto">
          <a:xfrm>
            <a:off x="457200" y="2209800"/>
            <a:ext cx="82931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06779117-AF15-3646-84F2-F4AF41114EA9}" type="slidenum">
              <a:rPr lang="en-US">
                <a:solidFill>
                  <a:schemeClr val="accent1"/>
                </a:solidFill>
              </a:rPr>
              <a:pPr/>
              <a:t>32</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10AB6C57-161E-40BA-A9C8-A075CD008062}" type="datetime1">
              <a:rPr lang="en-US" smtClean="0"/>
              <a:pPr>
                <a:defRPr/>
              </a:pPr>
              <a:t>9/15/2020</a:t>
            </a:fld>
            <a:endParaRPr lang="en-US" dirty="0"/>
          </a:p>
        </p:txBody>
      </p:sp>
    </p:spTree>
    <p:extLst>
      <p:ext uri="{BB962C8B-B14F-4D97-AF65-F5344CB8AC3E}">
        <p14:creationId xmlns:p14="http://schemas.microsoft.com/office/powerpoint/2010/main" xmlns="" val="3143200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The </a:t>
            </a:r>
            <a:r>
              <a:rPr lang="en-US" altLang="en-US" b="1" dirty="0" smtClean="0">
                <a:solidFill>
                  <a:schemeClr val="tx1">
                    <a:lumMod val="75000"/>
                    <a:lumOff val="25000"/>
                  </a:schemeClr>
                </a:solidFill>
                <a:ea typeface="ＭＳ Ｐゴシック" panose="020B0600070205080204" pitchFamily="34" charset="-128"/>
              </a:rPr>
              <a:t>range</a:t>
            </a:r>
            <a:r>
              <a:rPr lang="en-US" altLang="en-US" dirty="0" smtClean="0">
                <a:solidFill>
                  <a:schemeClr val="tx1">
                    <a:lumMod val="75000"/>
                    <a:lumOff val="25000"/>
                  </a:schemeClr>
                </a:solidFill>
                <a:ea typeface="ＭＳ Ｐゴシック" panose="020B0600070205080204" pitchFamily="34" charset="-128"/>
              </a:rPr>
              <a:t> Function and </a:t>
            </a:r>
            <a:r>
              <a:rPr lang="en-US" altLang="en-US" b="1" dirty="0" smtClean="0">
                <a:solidFill>
                  <a:schemeClr val="tx1">
                    <a:lumMod val="75000"/>
                    <a:lumOff val="25000"/>
                  </a:schemeClr>
                </a:solidFill>
                <a:ea typeface="ＭＳ Ｐゴシック" panose="020B0600070205080204" pitchFamily="34" charset="-128"/>
              </a:rPr>
              <a:t>for</a:t>
            </a:r>
            <a:r>
              <a:rPr lang="en-US" altLang="en-US" dirty="0" smtClean="0">
                <a:solidFill>
                  <a:schemeClr val="tx1">
                    <a:lumMod val="75000"/>
                    <a:lumOff val="25000"/>
                  </a:schemeClr>
                </a:solidFill>
                <a:ea typeface="ＭＳ Ｐゴシック" panose="020B0600070205080204" pitchFamily="34" charset="-128"/>
              </a:rPr>
              <a:t> Loops</a:t>
            </a:r>
          </a:p>
        </p:txBody>
      </p:sp>
      <p:sp>
        <p:nvSpPr>
          <p:cNvPr id="23555" name="Content Placeholder 2"/>
          <p:cNvSpPr>
            <a:spLocks noGrp="1"/>
          </p:cNvSpPr>
          <p:nvPr>
            <p:ph idx="1"/>
          </p:nvPr>
        </p:nvSpPr>
        <p:spPr>
          <a:xfrm>
            <a:off x="822325" y="1255713"/>
            <a:ext cx="7543800" cy="420687"/>
          </a:xfrm>
        </p:spPr>
        <p:txBody>
          <a:bodyPr/>
          <a:lstStyle/>
          <a:p>
            <a:pPr eaLnBrk="1" hangingPunct="1"/>
            <a:r>
              <a:rPr lang="en-US" dirty="0" smtClean="0">
                <a:latin typeface="Calibri" charset="0"/>
                <a:cs typeface="ＭＳ Ｐゴシック" charset="0"/>
              </a:rPr>
              <a:t>Examples of using the range function with for loops</a:t>
            </a:r>
            <a:endParaRPr lang="en-US" dirty="0">
              <a:latin typeface="Calibri" charset="0"/>
              <a:cs typeface="ＭＳ Ｐゴシック" charset="0"/>
            </a:endParaRPr>
          </a:p>
        </p:txBody>
      </p:sp>
      <p:sp>
        <p:nvSpPr>
          <p:cNvPr id="23558"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F88CC46C-D1D4-E94F-B6F6-EE734CDA9090}" type="slidenum">
              <a:rPr lang="en-US">
                <a:solidFill>
                  <a:schemeClr val="accent1"/>
                </a:solidFill>
              </a:rPr>
              <a:pPr/>
              <a:t>33</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73832676-9475-4B2C-8F68-F8F40F66B9DE}" type="datetime1">
              <a:rPr lang="en-US" smtClean="0"/>
              <a:pPr>
                <a:defRPr/>
              </a:pPr>
              <a:t>9/15/2020</a:t>
            </a:fld>
            <a:endParaRPr lang="en-US" dirty="0"/>
          </a:p>
        </p:txBody>
      </p:sp>
      <p:graphicFrame>
        <p:nvGraphicFramePr>
          <p:cNvPr id="7" name="Table 6"/>
          <p:cNvGraphicFramePr>
            <a:graphicFrameLocks noGrp="1"/>
          </p:cNvGraphicFramePr>
          <p:nvPr/>
        </p:nvGraphicFramePr>
        <p:xfrm>
          <a:off x="533400" y="1752600"/>
          <a:ext cx="8229600" cy="2452794"/>
        </p:xfrm>
        <a:graphic>
          <a:graphicData uri="http://schemas.openxmlformats.org/drawingml/2006/table">
            <a:tbl>
              <a:tblPr firstRow="1" bandRow="1">
                <a:tableStyleId>{5C22544A-7EE6-4342-B048-85BDC9FD1C3A}</a:tableStyleId>
              </a:tblPr>
              <a:tblGrid>
                <a:gridCol w="2666999"/>
                <a:gridCol w="2133600"/>
                <a:gridCol w="3429001"/>
              </a:tblGrid>
              <a:tr h="495692">
                <a:tc>
                  <a:txBody>
                    <a:bodyPr/>
                    <a:lstStyle/>
                    <a:p>
                      <a:r>
                        <a:rPr lang="en-US" dirty="0" smtClean="0">
                          <a:solidFill>
                            <a:schemeClr val="tx1"/>
                          </a:solidFill>
                        </a:rPr>
                        <a:t>for loop</a:t>
                      </a:r>
                      <a:endParaRPr lang="en-US" dirty="0">
                        <a:solidFill>
                          <a:schemeClr val="tx1"/>
                        </a:solidFill>
                      </a:endParaRPr>
                    </a:p>
                  </a:txBody>
                  <a:tcPr>
                    <a:solidFill>
                      <a:schemeClr val="bg1">
                        <a:lumMod val="85000"/>
                      </a:schemeClr>
                    </a:solidFill>
                  </a:tcPr>
                </a:tc>
                <a:tc>
                  <a:txBody>
                    <a:bodyPr/>
                    <a:lstStyle/>
                    <a:p>
                      <a:r>
                        <a:rPr lang="en-US" dirty="0" smtClean="0">
                          <a:solidFill>
                            <a:schemeClr val="tx1"/>
                          </a:solidFill>
                        </a:rPr>
                        <a:t>Values of </a:t>
                      </a:r>
                      <a:r>
                        <a:rPr lang="en-US" dirty="0" err="1" smtClean="0">
                          <a:solidFill>
                            <a:schemeClr val="tx1"/>
                          </a:solidFill>
                        </a:rPr>
                        <a:t>i</a:t>
                      </a:r>
                      <a:endParaRPr lang="en-US" dirty="0">
                        <a:solidFill>
                          <a:schemeClr val="tx1"/>
                        </a:solidFill>
                      </a:endParaRPr>
                    </a:p>
                  </a:txBody>
                  <a:tcPr>
                    <a:solidFill>
                      <a:schemeClr val="bg1">
                        <a:lumMod val="85000"/>
                      </a:schemeClr>
                    </a:solidFill>
                  </a:tcPr>
                </a:tc>
                <a:tc>
                  <a:txBody>
                    <a:bodyPr/>
                    <a:lstStyle/>
                    <a:p>
                      <a:r>
                        <a:rPr lang="en-US" dirty="0" smtClean="0">
                          <a:solidFill>
                            <a:schemeClr val="tx1"/>
                          </a:solidFill>
                        </a:rPr>
                        <a:t>Comment</a:t>
                      </a:r>
                      <a:endParaRPr lang="en-US" dirty="0">
                        <a:solidFill>
                          <a:schemeClr val="tx1"/>
                        </a:solidFill>
                      </a:endParaRPr>
                    </a:p>
                  </a:txBody>
                  <a:tcPr>
                    <a:solidFill>
                      <a:schemeClr val="bg1">
                        <a:lumMod val="85000"/>
                      </a:schemeClr>
                    </a:solidFill>
                  </a:tcPr>
                </a:tc>
              </a:tr>
              <a:tr h="723508">
                <a:tc>
                  <a:txBody>
                    <a:bodyPr/>
                    <a:lstStyle/>
                    <a:p>
                      <a:r>
                        <a:rPr lang="en-US" dirty="0" smtClean="0">
                          <a:solidFill>
                            <a:schemeClr val="tx1"/>
                          </a:solidFill>
                        </a:rPr>
                        <a:t>for</a:t>
                      </a:r>
                      <a:r>
                        <a:rPr lang="en-US" baseline="0" dirty="0" smtClean="0">
                          <a:solidFill>
                            <a:schemeClr val="tx1"/>
                          </a:solidFill>
                        </a:rPr>
                        <a:t> </a:t>
                      </a:r>
                      <a:r>
                        <a:rPr lang="en-US" baseline="0" dirty="0" err="1" smtClean="0">
                          <a:solidFill>
                            <a:schemeClr val="tx1"/>
                          </a:solidFill>
                        </a:rPr>
                        <a:t>i</a:t>
                      </a:r>
                      <a:r>
                        <a:rPr lang="en-US" baseline="0" dirty="0" smtClean="0">
                          <a:solidFill>
                            <a:schemeClr val="tx1"/>
                          </a:solidFill>
                        </a:rPr>
                        <a:t> in range(6) :</a:t>
                      </a:r>
                      <a:endParaRPr lang="en-US" dirty="0">
                        <a:solidFill>
                          <a:schemeClr val="tx1"/>
                        </a:solidFill>
                      </a:endParaRPr>
                    </a:p>
                  </a:txBody>
                  <a:tcPr>
                    <a:solidFill>
                      <a:schemeClr val="bg1">
                        <a:lumMod val="85000"/>
                      </a:schemeClr>
                    </a:solidFill>
                  </a:tcPr>
                </a:tc>
                <a:tc>
                  <a:txBody>
                    <a:bodyPr/>
                    <a:lstStyle/>
                    <a:p>
                      <a:r>
                        <a:rPr lang="en-US" dirty="0" smtClean="0">
                          <a:solidFill>
                            <a:schemeClr val="tx1"/>
                          </a:solidFill>
                        </a:rPr>
                        <a:t>0, 1, 2, 3, 4, 5</a:t>
                      </a:r>
                      <a:endParaRPr lang="en-US" dirty="0">
                        <a:solidFill>
                          <a:schemeClr val="tx1"/>
                        </a:solidFill>
                      </a:endParaRPr>
                    </a:p>
                  </a:txBody>
                  <a:tcPr>
                    <a:solidFill>
                      <a:schemeClr val="bg1">
                        <a:lumMod val="85000"/>
                      </a:schemeClr>
                    </a:solidFill>
                  </a:tcPr>
                </a:tc>
                <a:tc>
                  <a:txBody>
                    <a:bodyPr/>
                    <a:lstStyle/>
                    <a:p>
                      <a:r>
                        <a:rPr lang="en-US" dirty="0" err="1" smtClean="0">
                          <a:solidFill>
                            <a:schemeClr val="tx1"/>
                          </a:solidFill>
                        </a:rPr>
                        <a:t>i</a:t>
                      </a:r>
                      <a:r>
                        <a:rPr lang="en-US" baseline="0" dirty="0" smtClean="0">
                          <a:solidFill>
                            <a:schemeClr val="tx1"/>
                          </a:solidFill>
                        </a:rPr>
                        <a:t> value starts at 0 by default, and goes up to but not including 6</a:t>
                      </a:r>
                      <a:endParaRPr lang="en-US" dirty="0">
                        <a:solidFill>
                          <a:schemeClr val="tx1"/>
                        </a:solidFill>
                      </a:endParaRPr>
                    </a:p>
                  </a:txBody>
                  <a:tcPr>
                    <a:solidFill>
                      <a:schemeClr val="bg1">
                        <a:lumMod val="85000"/>
                      </a:schemeClr>
                    </a:solidFill>
                  </a:tcPr>
                </a:tc>
              </a:tr>
              <a:tr h="411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for</a:t>
                      </a:r>
                      <a:r>
                        <a:rPr lang="en-US" baseline="0" dirty="0" smtClean="0">
                          <a:solidFill>
                            <a:schemeClr val="tx1"/>
                          </a:solidFill>
                        </a:rPr>
                        <a:t> </a:t>
                      </a:r>
                      <a:r>
                        <a:rPr lang="en-US" baseline="0" dirty="0" err="1" smtClean="0">
                          <a:solidFill>
                            <a:schemeClr val="tx1"/>
                          </a:solidFill>
                        </a:rPr>
                        <a:t>i</a:t>
                      </a:r>
                      <a:r>
                        <a:rPr lang="en-US" baseline="0" dirty="0" smtClean="0">
                          <a:solidFill>
                            <a:schemeClr val="tx1"/>
                          </a:solidFill>
                        </a:rPr>
                        <a:t> in range(10,15) :</a:t>
                      </a:r>
                      <a:endParaRPr lang="en-US" dirty="0" smtClean="0">
                        <a:solidFill>
                          <a:schemeClr val="tx1"/>
                        </a:solidFill>
                      </a:endParaRPr>
                    </a:p>
                  </a:txBody>
                  <a:tcPr>
                    <a:solidFill>
                      <a:schemeClr val="bg1">
                        <a:lumMod val="85000"/>
                      </a:schemeClr>
                    </a:solidFill>
                  </a:tcPr>
                </a:tc>
                <a:tc>
                  <a:txBody>
                    <a:bodyPr/>
                    <a:lstStyle/>
                    <a:p>
                      <a:r>
                        <a:rPr lang="en-US" dirty="0" smtClean="0">
                          <a:solidFill>
                            <a:schemeClr val="tx1"/>
                          </a:solidFill>
                        </a:rPr>
                        <a:t>10, 11, 12, 13, 14</a:t>
                      </a:r>
                      <a:endParaRPr lang="en-US" dirty="0">
                        <a:solidFill>
                          <a:schemeClr val="tx1"/>
                        </a:solidFill>
                      </a:endParaRPr>
                    </a:p>
                  </a:txBody>
                  <a:tcPr>
                    <a:solidFill>
                      <a:schemeClr val="bg1">
                        <a:lumMod val="85000"/>
                      </a:schemeClr>
                    </a:solidFill>
                  </a:tcPr>
                </a:tc>
                <a:tc>
                  <a:txBody>
                    <a:bodyPr/>
                    <a:lstStyle/>
                    <a:p>
                      <a:r>
                        <a:rPr lang="en-US" dirty="0" err="1" smtClean="0">
                          <a:solidFill>
                            <a:schemeClr val="tx1"/>
                          </a:solidFill>
                        </a:rPr>
                        <a:t>i</a:t>
                      </a:r>
                      <a:r>
                        <a:rPr lang="en-US" baseline="0" dirty="0" smtClean="0">
                          <a:solidFill>
                            <a:schemeClr val="tx1"/>
                          </a:solidFill>
                        </a:rPr>
                        <a:t> value starts at 10</a:t>
                      </a:r>
                      <a:endParaRPr lang="en-US" dirty="0">
                        <a:solidFill>
                          <a:schemeClr val="tx1"/>
                        </a:solidFill>
                      </a:endParaRPr>
                    </a:p>
                  </a:txBody>
                  <a:tcPr>
                    <a:solidFill>
                      <a:schemeClr val="bg1">
                        <a:lumMod val="85000"/>
                      </a:schemeClr>
                    </a:solidFill>
                  </a:tcPr>
                </a:tc>
              </a:tr>
              <a:tr h="411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for</a:t>
                      </a:r>
                      <a:r>
                        <a:rPr lang="en-US" baseline="0" dirty="0" smtClean="0">
                          <a:solidFill>
                            <a:schemeClr val="tx1"/>
                          </a:solidFill>
                        </a:rPr>
                        <a:t> </a:t>
                      </a:r>
                      <a:r>
                        <a:rPr lang="en-US" baseline="0" dirty="0" err="1" smtClean="0">
                          <a:solidFill>
                            <a:schemeClr val="tx1"/>
                          </a:solidFill>
                        </a:rPr>
                        <a:t>i</a:t>
                      </a:r>
                      <a:r>
                        <a:rPr lang="en-US" baseline="0" dirty="0" smtClean="0">
                          <a:solidFill>
                            <a:schemeClr val="tx1"/>
                          </a:solidFill>
                        </a:rPr>
                        <a:t> in range(10, 15, 2) :</a:t>
                      </a:r>
                      <a:endParaRPr lang="en-US" dirty="0" smtClean="0">
                        <a:solidFill>
                          <a:schemeClr val="tx1"/>
                        </a:solidFill>
                      </a:endParaRPr>
                    </a:p>
                  </a:txBody>
                  <a:tcPr>
                    <a:solidFill>
                      <a:schemeClr val="bg1">
                        <a:lumMod val="85000"/>
                      </a:schemeClr>
                    </a:solidFill>
                  </a:tcPr>
                </a:tc>
                <a:tc>
                  <a:txBody>
                    <a:bodyPr/>
                    <a:lstStyle/>
                    <a:p>
                      <a:r>
                        <a:rPr lang="en-US" dirty="0" smtClean="0">
                          <a:solidFill>
                            <a:schemeClr val="tx1"/>
                          </a:solidFill>
                        </a:rPr>
                        <a:t>10, 12, 14</a:t>
                      </a:r>
                      <a:endParaRPr lang="en-US" dirty="0">
                        <a:solidFill>
                          <a:schemeClr val="tx1"/>
                        </a:solidFill>
                      </a:endParaRPr>
                    </a:p>
                  </a:txBody>
                  <a:tcPr>
                    <a:solidFill>
                      <a:schemeClr val="bg1">
                        <a:lumMod val="85000"/>
                      </a:schemeClr>
                    </a:solidFill>
                  </a:tcPr>
                </a:tc>
                <a:tc>
                  <a:txBody>
                    <a:bodyPr/>
                    <a:lstStyle/>
                    <a:p>
                      <a:r>
                        <a:rPr lang="en-US" dirty="0" err="1" smtClean="0">
                          <a:solidFill>
                            <a:schemeClr val="tx1"/>
                          </a:solidFill>
                        </a:rPr>
                        <a:t>i</a:t>
                      </a:r>
                      <a:r>
                        <a:rPr lang="en-US" baseline="0" dirty="0" smtClean="0">
                          <a:solidFill>
                            <a:schemeClr val="tx1"/>
                          </a:solidFill>
                        </a:rPr>
                        <a:t> values step up by 2</a:t>
                      </a:r>
                      <a:endParaRPr lang="en-US" dirty="0">
                        <a:solidFill>
                          <a:schemeClr val="tx1"/>
                        </a:solidFill>
                      </a:endParaRPr>
                    </a:p>
                  </a:txBody>
                  <a:tcPr>
                    <a:solidFill>
                      <a:schemeClr val="bg1">
                        <a:lumMod val="85000"/>
                      </a:schemeClr>
                    </a:solidFill>
                  </a:tcPr>
                </a:tc>
              </a:tr>
              <a:tr h="411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for</a:t>
                      </a:r>
                      <a:r>
                        <a:rPr lang="en-US" baseline="0" dirty="0" smtClean="0">
                          <a:solidFill>
                            <a:schemeClr val="tx1"/>
                          </a:solidFill>
                        </a:rPr>
                        <a:t> </a:t>
                      </a:r>
                      <a:r>
                        <a:rPr lang="en-US" baseline="0" dirty="0" err="1" smtClean="0">
                          <a:solidFill>
                            <a:schemeClr val="tx1"/>
                          </a:solidFill>
                        </a:rPr>
                        <a:t>i</a:t>
                      </a:r>
                      <a:r>
                        <a:rPr lang="en-US" baseline="0" dirty="0" smtClean="0">
                          <a:solidFill>
                            <a:schemeClr val="tx1"/>
                          </a:solidFill>
                        </a:rPr>
                        <a:t> in range(6, 0, -1) :</a:t>
                      </a:r>
                      <a:endParaRPr lang="en-US" dirty="0" smtClean="0">
                        <a:solidFill>
                          <a:schemeClr val="tx1"/>
                        </a:solidFill>
                      </a:endParaRPr>
                    </a:p>
                  </a:txBody>
                  <a:tcPr>
                    <a:solidFill>
                      <a:schemeClr val="bg1">
                        <a:lumMod val="85000"/>
                      </a:schemeClr>
                    </a:solidFill>
                  </a:tcPr>
                </a:tc>
                <a:tc>
                  <a:txBody>
                    <a:bodyPr/>
                    <a:lstStyle/>
                    <a:p>
                      <a:r>
                        <a:rPr lang="en-US" dirty="0" smtClean="0">
                          <a:solidFill>
                            <a:schemeClr val="tx1"/>
                          </a:solidFill>
                        </a:rPr>
                        <a:t>6, 5, 4, 3, 2,</a:t>
                      </a:r>
                      <a:r>
                        <a:rPr lang="en-US" baseline="0" dirty="0" smtClean="0">
                          <a:solidFill>
                            <a:schemeClr val="tx1"/>
                          </a:solidFill>
                        </a:rPr>
                        <a:t> 1</a:t>
                      </a:r>
                      <a:endParaRPr lang="en-US" dirty="0">
                        <a:solidFill>
                          <a:schemeClr val="tx1"/>
                        </a:solidFill>
                      </a:endParaRPr>
                    </a:p>
                  </a:txBody>
                  <a:tcPr>
                    <a:solidFill>
                      <a:schemeClr val="bg1">
                        <a:lumMod val="85000"/>
                      </a:schemeClr>
                    </a:solidFill>
                  </a:tcPr>
                </a:tc>
                <a:tc>
                  <a:txBody>
                    <a:bodyPr/>
                    <a:lstStyle/>
                    <a:p>
                      <a:r>
                        <a:rPr lang="en-US" dirty="0" err="1" smtClean="0">
                          <a:solidFill>
                            <a:schemeClr val="tx1"/>
                          </a:solidFill>
                        </a:rPr>
                        <a:t>i</a:t>
                      </a:r>
                      <a:r>
                        <a:rPr lang="en-US" baseline="0" dirty="0" smtClean="0">
                          <a:solidFill>
                            <a:schemeClr val="tx1"/>
                          </a:solidFill>
                        </a:rPr>
                        <a:t> values step down by 1</a:t>
                      </a:r>
                      <a:endParaRPr lang="en-US" dirty="0">
                        <a:solidFill>
                          <a:schemeClr val="tx1"/>
                        </a:solidFill>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xmlns="" val="3561272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Planning a </a:t>
            </a:r>
            <a:r>
              <a:rPr lang="en-US" altLang="en-US" b="1" dirty="0" smtClean="0">
                <a:solidFill>
                  <a:schemeClr val="tx1">
                    <a:lumMod val="75000"/>
                    <a:lumOff val="25000"/>
                  </a:schemeClr>
                </a:solidFill>
                <a:ea typeface="ＭＳ Ｐゴシック" panose="020B0600070205080204" pitchFamily="34" charset="-128"/>
              </a:rPr>
              <a:t>for</a:t>
            </a:r>
            <a:r>
              <a:rPr lang="en-US" altLang="en-US" dirty="0" smtClean="0">
                <a:solidFill>
                  <a:schemeClr val="tx1">
                    <a:lumMod val="75000"/>
                    <a:lumOff val="25000"/>
                  </a:schemeClr>
                </a:solidFill>
                <a:ea typeface="ＭＳ Ｐゴシック" panose="020B0600070205080204" pitchFamily="34" charset="-128"/>
              </a:rPr>
              <a:t> Loop</a:t>
            </a:r>
          </a:p>
        </p:txBody>
      </p:sp>
      <p:sp>
        <p:nvSpPr>
          <p:cNvPr id="21507" name="Content Placeholder 2"/>
          <p:cNvSpPr>
            <a:spLocks noGrp="1"/>
          </p:cNvSpPr>
          <p:nvPr>
            <p:ph idx="1"/>
          </p:nvPr>
        </p:nvSpPr>
        <p:spPr>
          <a:xfrm>
            <a:off x="822325" y="1143001"/>
            <a:ext cx="5349875" cy="4725988"/>
          </a:xfrm>
        </p:spPr>
        <p:txBody>
          <a:bodyPr/>
          <a:lstStyle/>
          <a:p>
            <a:pPr eaLnBrk="1" hangingPunct="1"/>
            <a:r>
              <a:rPr lang="en-US" dirty="0">
                <a:latin typeface="Calibri" charset="0"/>
                <a:cs typeface="ＭＳ Ｐゴシック" charset="0"/>
              </a:rPr>
              <a:t>Print the balance at the end of each year for a number of years</a:t>
            </a:r>
          </a:p>
          <a:p>
            <a:pPr eaLnBrk="1" hangingPunct="1"/>
            <a:endParaRPr lang="en-US" dirty="0">
              <a:latin typeface="Calibri" charset="0"/>
              <a:cs typeface="ＭＳ Ｐゴシック" charset="0"/>
            </a:endParaRPr>
          </a:p>
        </p:txBody>
      </p:sp>
      <p:pic>
        <p:nvPicPr>
          <p:cNvPr id="21508" name="Picture 9"/>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981200" y="1752600"/>
            <a:ext cx="2552700" cy="267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9" name="Picture 3" descr="U:\PC\publisher\2013 wiley slides\Ch 1-4\Chapter  4\Media\Illustrations\py_04_04_300dpi.jpg"/>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6096000" y="1143000"/>
            <a:ext cx="2070270" cy="5014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0" name="Picture 1"/>
          <p:cNvPicPr>
            <a:picLocks noChangeAspect="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685800" y="4724400"/>
            <a:ext cx="4572000" cy="909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12"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B90EDA3-5CC7-B143-9AC5-545E8E80E68D}" type="slidenum">
              <a:rPr lang="en-US">
                <a:solidFill>
                  <a:schemeClr val="accent1"/>
                </a:solidFill>
              </a:rPr>
              <a:pPr/>
              <a:t>34</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17B894A5-5CD5-48BC-BDE5-339C4951BF81}" type="datetime1">
              <a:rPr lang="en-US" smtClean="0"/>
              <a:pPr>
                <a:defRPr/>
              </a:pPr>
              <a:t>9/15/2020</a:t>
            </a:fld>
            <a:endParaRPr lang="en-US" dirty="0"/>
          </a:p>
        </p:txBody>
      </p:sp>
    </p:spTree>
    <p:extLst>
      <p:ext uri="{BB962C8B-B14F-4D97-AF65-F5344CB8AC3E}">
        <p14:creationId xmlns:p14="http://schemas.microsoft.com/office/powerpoint/2010/main" xmlns="" val="3872757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Steps to Writing a Loop</a:t>
            </a:r>
          </a:p>
        </p:txBody>
      </p:sp>
      <p:sp>
        <p:nvSpPr>
          <p:cNvPr id="28675" name="Content Placeholder 2"/>
          <p:cNvSpPr>
            <a:spLocks noGrp="1"/>
          </p:cNvSpPr>
          <p:nvPr>
            <p:ph idx="1"/>
          </p:nvPr>
        </p:nvSpPr>
        <p:spPr>
          <a:xfrm>
            <a:off x="822324" y="1143001"/>
            <a:ext cx="7712075" cy="4725988"/>
          </a:xfrm>
        </p:spPr>
        <p:txBody>
          <a:bodyPr/>
          <a:lstStyle/>
          <a:p>
            <a:pPr marL="685800" lvl="1" indent="-457200" eaLnBrk="1" hangingPunct="1">
              <a:buFont typeface="+mj-lt"/>
              <a:buAutoNum type="arabicPeriod"/>
            </a:pPr>
            <a:r>
              <a:rPr lang="en-US" sz="2000" dirty="0" smtClean="0">
                <a:latin typeface="Calibri" charset="0"/>
                <a:cs typeface="ＭＳ Ｐゴシック" charset="0"/>
              </a:rPr>
              <a:t>Decide </a:t>
            </a:r>
            <a:r>
              <a:rPr lang="en-US" sz="2000" dirty="0">
                <a:latin typeface="Calibri" charset="0"/>
                <a:cs typeface="ＭＳ Ｐゴシック" charset="0"/>
              </a:rPr>
              <a:t>what </a:t>
            </a:r>
            <a:r>
              <a:rPr lang="en-US" sz="2000" dirty="0" smtClean="0">
                <a:latin typeface="Calibri" charset="0"/>
                <a:cs typeface="ＭＳ Ｐゴシック" charset="0"/>
              </a:rPr>
              <a:t>task needs to be repeated</a:t>
            </a:r>
          </a:p>
          <a:p>
            <a:pPr lvl="3" eaLnBrk="1" hangingPunct="1">
              <a:spcBef>
                <a:spcPts val="0"/>
              </a:spcBef>
            </a:pPr>
            <a:r>
              <a:rPr lang="en-US" sz="2000" dirty="0" smtClean="0">
                <a:latin typeface="Calibri" charset="0"/>
                <a:cs typeface="ＭＳ Ｐゴシック" charset="0"/>
              </a:rPr>
              <a:t>Write the block of code to do the task one time</a:t>
            </a:r>
          </a:p>
          <a:p>
            <a:pPr lvl="3" eaLnBrk="1" hangingPunct="1">
              <a:spcBef>
                <a:spcPts val="0"/>
              </a:spcBef>
            </a:pPr>
            <a:r>
              <a:rPr lang="en-US" sz="2000" dirty="0" smtClean="0">
                <a:latin typeface="Calibri" charset="0"/>
                <a:cs typeface="ＭＳ Ｐゴシック" charset="0"/>
              </a:rPr>
              <a:t>Indent the block of code to turn it into the loop body</a:t>
            </a:r>
            <a:endParaRPr lang="en-US" sz="2000" dirty="0">
              <a:latin typeface="Calibri" charset="0"/>
              <a:cs typeface="ＭＳ Ｐゴシック" charset="0"/>
            </a:endParaRPr>
          </a:p>
          <a:p>
            <a:pPr marL="685800" lvl="1" indent="-457200" eaLnBrk="1" hangingPunct="1">
              <a:buFont typeface="+mj-lt"/>
              <a:buAutoNum type="arabicPeriod"/>
            </a:pPr>
            <a:r>
              <a:rPr lang="en-US" sz="2000" dirty="0">
                <a:latin typeface="Calibri" charset="0"/>
                <a:cs typeface="ＭＳ Ｐゴシック" charset="0"/>
              </a:rPr>
              <a:t>Specify the loop </a:t>
            </a:r>
            <a:r>
              <a:rPr lang="en-US" sz="2000" dirty="0" smtClean="0">
                <a:latin typeface="Calibri" charset="0"/>
                <a:cs typeface="ＭＳ Ｐゴシック" charset="0"/>
              </a:rPr>
              <a:t>condition</a:t>
            </a:r>
          </a:p>
          <a:p>
            <a:pPr lvl="3" eaLnBrk="1" hangingPunct="1">
              <a:spcBef>
                <a:spcPts val="0"/>
              </a:spcBef>
            </a:pPr>
            <a:r>
              <a:rPr lang="en-US" sz="2000" dirty="0" smtClean="0">
                <a:latin typeface="Calibri" charset="0"/>
                <a:cs typeface="ＭＳ Ｐゴシック" charset="0"/>
              </a:rPr>
              <a:t>Is it an event controlled loop or counter controlled loop?</a:t>
            </a:r>
          </a:p>
          <a:p>
            <a:pPr lvl="3" eaLnBrk="1" hangingPunct="1">
              <a:spcBef>
                <a:spcPts val="0"/>
              </a:spcBef>
            </a:pPr>
            <a:r>
              <a:rPr lang="en-US" sz="2000" dirty="0" smtClean="0">
                <a:latin typeface="Calibri" charset="0"/>
                <a:cs typeface="ＭＳ Ｐゴシック" charset="0"/>
              </a:rPr>
              <a:t>What is the test variable (a number, a user input…)?</a:t>
            </a:r>
          </a:p>
          <a:p>
            <a:pPr lvl="3" eaLnBrk="1" hangingPunct="1">
              <a:spcBef>
                <a:spcPts val="0"/>
              </a:spcBef>
            </a:pPr>
            <a:r>
              <a:rPr lang="en-US" sz="2000" dirty="0" smtClean="0">
                <a:latin typeface="Calibri" charset="0"/>
                <a:cs typeface="ＭＳ Ｐゴシック" charset="0"/>
              </a:rPr>
              <a:t>What is the start value and end value of the test variable?</a:t>
            </a:r>
          </a:p>
          <a:p>
            <a:pPr marL="685800" lvl="1" indent="-457200" eaLnBrk="1" hangingPunct="1">
              <a:buFont typeface="+mj-lt"/>
              <a:buAutoNum type="arabicPeriod"/>
            </a:pPr>
            <a:r>
              <a:rPr lang="en-US" sz="2000" dirty="0" smtClean="0">
                <a:latin typeface="Calibri" charset="0"/>
                <a:cs typeface="ＭＳ Ｐゴシック" charset="0"/>
              </a:rPr>
              <a:t>Determine </a:t>
            </a:r>
            <a:r>
              <a:rPr lang="en-US" sz="2000" dirty="0">
                <a:latin typeface="Calibri" charset="0"/>
                <a:cs typeface="ＭＳ Ｐゴシック" charset="0"/>
              </a:rPr>
              <a:t>loop </a:t>
            </a:r>
            <a:r>
              <a:rPr lang="en-US" sz="2000" dirty="0" smtClean="0">
                <a:latin typeface="Calibri" charset="0"/>
                <a:cs typeface="ＭＳ Ｐゴシック" charset="0"/>
              </a:rPr>
              <a:t>type</a:t>
            </a:r>
          </a:p>
          <a:p>
            <a:pPr lvl="3" eaLnBrk="1" hangingPunct="1">
              <a:spcBef>
                <a:spcPts val="0"/>
              </a:spcBef>
            </a:pPr>
            <a:r>
              <a:rPr lang="en-US" sz="2000" dirty="0" smtClean="0">
                <a:latin typeface="Calibri" charset="0"/>
                <a:cs typeface="ＭＳ Ｐゴシック" charset="0"/>
              </a:rPr>
              <a:t>while loop or for loop?</a:t>
            </a:r>
            <a:endParaRPr lang="en-US" sz="2000" dirty="0">
              <a:latin typeface="Calibri" charset="0"/>
              <a:cs typeface="ＭＳ Ｐゴシック" charset="0"/>
            </a:endParaRPr>
          </a:p>
          <a:p>
            <a:pPr marL="685800" lvl="1" indent="-457200" eaLnBrk="1" hangingPunct="1">
              <a:buFont typeface="+mj-lt"/>
              <a:buAutoNum type="arabicPeriod"/>
            </a:pPr>
            <a:r>
              <a:rPr lang="en-US" sz="2000" dirty="0" smtClean="0">
                <a:latin typeface="Calibri" charset="0"/>
                <a:cs typeface="ＭＳ Ｐゴシック" charset="0"/>
              </a:rPr>
              <a:t>Write the loop condition that uses the test variable.</a:t>
            </a:r>
          </a:p>
          <a:p>
            <a:pPr lvl="3" eaLnBrk="1" hangingPunct="1">
              <a:spcBef>
                <a:spcPts val="0"/>
              </a:spcBef>
            </a:pPr>
            <a:r>
              <a:rPr lang="en-US" sz="2000" dirty="0" smtClean="0">
                <a:latin typeface="Calibri" charset="0"/>
                <a:cs typeface="ＭＳ Ｐゴシック" charset="0"/>
              </a:rPr>
              <a:t>This is the test statement for the loop</a:t>
            </a:r>
          </a:p>
          <a:p>
            <a:pPr marL="685800" lvl="1" indent="-457200" eaLnBrk="1" hangingPunct="1">
              <a:buFont typeface="+mj-lt"/>
              <a:buAutoNum type="arabicPeriod"/>
            </a:pPr>
            <a:r>
              <a:rPr lang="en-US" sz="2000" dirty="0" smtClean="0">
                <a:latin typeface="Calibri" charset="0"/>
                <a:cs typeface="ＭＳ Ｐゴシック" charset="0"/>
              </a:rPr>
              <a:t>Verify that there is an initialize statement and an update statement for the test variable.</a:t>
            </a:r>
            <a:endParaRPr lang="en-US" sz="2000" dirty="0">
              <a:latin typeface="Calibri" charset="0"/>
              <a:cs typeface="ＭＳ Ｐゴシック" charset="0"/>
            </a:endParaRPr>
          </a:p>
          <a:p>
            <a:pPr marL="685800" lvl="1" indent="-457200" eaLnBrk="1" hangingPunct="1">
              <a:buFont typeface="+mj-lt"/>
              <a:buAutoNum type="arabicPeriod"/>
            </a:pPr>
            <a:r>
              <a:rPr lang="en-US" sz="2000" dirty="0" smtClean="0">
                <a:latin typeface="Calibri" charset="0"/>
                <a:cs typeface="ＭＳ Ｐゴシック" charset="0"/>
              </a:rPr>
              <a:t>Trace </a:t>
            </a:r>
            <a:r>
              <a:rPr lang="en-US" sz="2000" dirty="0">
                <a:latin typeface="Calibri" charset="0"/>
                <a:cs typeface="ＭＳ Ｐゴシック" charset="0"/>
              </a:rPr>
              <a:t>the loop with </a:t>
            </a:r>
            <a:r>
              <a:rPr lang="en-US" sz="2000" dirty="0" smtClean="0">
                <a:latin typeface="Calibri" charset="0"/>
                <a:cs typeface="ＭＳ Ｐゴシック" charset="0"/>
              </a:rPr>
              <a:t>some example data.</a:t>
            </a:r>
            <a:endParaRPr lang="en-US" sz="2000" dirty="0">
              <a:latin typeface="Calibri" charset="0"/>
              <a:cs typeface="ＭＳ Ｐゴシック" charset="0"/>
            </a:endParaRPr>
          </a:p>
        </p:txBody>
      </p:sp>
      <p:sp>
        <p:nvSpPr>
          <p:cNvPr id="28677"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A80E36D-9275-A04F-9928-723788330029}" type="slidenum">
              <a:rPr lang="en-US">
                <a:solidFill>
                  <a:schemeClr val="accent1"/>
                </a:solidFill>
              </a:rPr>
              <a:pPr/>
              <a:t>35</a:t>
            </a:fld>
            <a:endParaRPr lang="en-US">
              <a:solidFill>
                <a:schemeClr val="accent1"/>
              </a:solidFill>
            </a:endParaRPr>
          </a:p>
        </p:txBody>
      </p:sp>
      <p:sp>
        <p:nvSpPr>
          <p:cNvPr id="2" name="Date Placeholder 1"/>
          <p:cNvSpPr>
            <a:spLocks noGrp="1"/>
          </p:cNvSpPr>
          <p:nvPr>
            <p:ph type="dt" sz="half" idx="10"/>
          </p:nvPr>
        </p:nvSpPr>
        <p:spPr/>
        <p:txBody>
          <a:bodyPr/>
          <a:lstStyle/>
          <a:p>
            <a:pPr>
              <a:defRPr/>
            </a:pPr>
            <a:fld id="{73758B21-17A0-4E6B-8717-3F148136948A}" type="datetime1">
              <a:rPr lang="en-US" smtClean="0"/>
              <a:pPr>
                <a:defRPr/>
              </a:pPr>
              <a:t>9/15/2020</a:t>
            </a:fld>
            <a:endParaRPr lang="en-US" dirty="0"/>
          </a:p>
        </p:txBody>
      </p:sp>
    </p:spTree>
    <p:extLst>
      <p:ext uri="{BB962C8B-B14F-4D97-AF65-F5344CB8AC3E}">
        <p14:creationId xmlns:p14="http://schemas.microsoft.com/office/powerpoint/2010/main" xmlns="" val="39584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latin typeface="Consolas" charset="0"/>
                <a:ea typeface="Consolas" charset="0"/>
                <a:cs typeface="Consolas" charset="0"/>
              </a:rPr>
              <a:t>print</a:t>
            </a:r>
            <a:r>
              <a:rPr lang="en-US" dirty="0" smtClean="0"/>
              <a:t> Function in a Loop</a:t>
            </a:r>
            <a:endParaRPr lang="en-US" dirty="0"/>
          </a:p>
        </p:txBody>
      </p:sp>
      <p:sp>
        <p:nvSpPr>
          <p:cNvPr id="3" name="Content Placeholder 2"/>
          <p:cNvSpPr>
            <a:spLocks noGrp="1"/>
          </p:cNvSpPr>
          <p:nvPr>
            <p:ph idx="1"/>
          </p:nvPr>
        </p:nvSpPr>
        <p:spPr/>
        <p:txBody>
          <a:bodyPr/>
          <a:lstStyle/>
          <a:p>
            <a:pPr>
              <a:spcBef>
                <a:spcPts val="0"/>
              </a:spcBef>
            </a:pPr>
            <a:r>
              <a:rPr lang="en-US" dirty="0" smtClean="0"/>
              <a:t>When the </a:t>
            </a:r>
            <a:r>
              <a:rPr lang="en-US" dirty="0" smtClean="0">
                <a:solidFill>
                  <a:srgbClr val="0033CC"/>
                </a:solidFill>
              </a:rPr>
              <a:t>print</a:t>
            </a:r>
            <a:r>
              <a:rPr lang="en-US" dirty="0" smtClean="0"/>
              <a:t> function runs, it automatically appends a newline to the text that’s being printed.</a:t>
            </a:r>
          </a:p>
          <a:p>
            <a:pPr>
              <a:spcBef>
                <a:spcPts val="0"/>
              </a:spcBef>
            </a:pPr>
            <a:r>
              <a:rPr lang="en-US" dirty="0" smtClean="0"/>
              <a:t>When we use </a:t>
            </a:r>
            <a:r>
              <a:rPr lang="en-US" dirty="0" smtClean="0">
                <a:solidFill>
                  <a:srgbClr val="0033CC"/>
                </a:solidFill>
              </a:rPr>
              <a:t>print</a:t>
            </a:r>
            <a:r>
              <a:rPr lang="en-US" dirty="0" smtClean="0"/>
              <a:t> inside a loop, the newline causes multiple output lines of text, depending on how many iterations the loop runs.</a:t>
            </a:r>
          </a:p>
          <a:p>
            <a:pPr>
              <a:spcBef>
                <a:spcPts val="0"/>
              </a:spcBef>
            </a:pPr>
            <a:r>
              <a:rPr lang="en-US" dirty="0" smtClean="0"/>
              <a:t>If we want to use </a:t>
            </a:r>
            <a:r>
              <a:rPr lang="en-US" dirty="0" smtClean="0">
                <a:solidFill>
                  <a:srgbClr val="0033CC"/>
                </a:solidFill>
              </a:rPr>
              <a:t>print</a:t>
            </a:r>
            <a:r>
              <a:rPr lang="en-US" dirty="0" smtClean="0"/>
              <a:t> inside a loop body but we want all output to be on a single line, we can use the special argument:  </a:t>
            </a:r>
            <a:r>
              <a:rPr lang="en-US" dirty="0" smtClean="0">
                <a:solidFill>
                  <a:srgbClr val="0033CC"/>
                </a:solidFill>
              </a:rPr>
              <a:t>end=</a:t>
            </a:r>
            <a:r>
              <a:rPr lang="en-US" dirty="0" smtClean="0">
                <a:solidFill>
                  <a:srgbClr val="0033CC"/>
                </a:solidFill>
                <a:latin typeface="Consolas" pitchFamily="49" charset="0"/>
                <a:cs typeface="Consolas" pitchFamily="49" charset="0"/>
              </a:rPr>
              <a:t>""</a:t>
            </a:r>
            <a:r>
              <a:rPr lang="en-US" dirty="0" smtClean="0"/>
              <a:t> </a:t>
            </a:r>
          </a:p>
          <a:p>
            <a:pPr>
              <a:spcBef>
                <a:spcPts val="0"/>
              </a:spcBef>
            </a:pPr>
            <a:r>
              <a:rPr lang="en-US" dirty="0" smtClean="0"/>
              <a:t>Example:</a:t>
            </a:r>
          </a:p>
          <a:p>
            <a:pPr>
              <a:spcBef>
                <a:spcPts val="0"/>
              </a:spcBef>
            </a:pPr>
            <a:endParaRPr lang="en-US" dirty="0" smtClean="0"/>
          </a:p>
          <a:p>
            <a:pPr>
              <a:spcBef>
                <a:spcPts val="0"/>
              </a:spcBef>
            </a:pPr>
            <a:endParaRPr lang="en-US" dirty="0" smtClean="0"/>
          </a:p>
          <a:p>
            <a:pPr>
              <a:spcBef>
                <a:spcPts val="600"/>
              </a:spcBef>
            </a:pPr>
            <a:r>
              <a:rPr lang="en-US" dirty="0" smtClean="0"/>
              <a:t>The argument </a:t>
            </a:r>
            <a:r>
              <a:rPr lang="en-US" dirty="0" smtClean="0">
                <a:solidFill>
                  <a:srgbClr val="0033CC"/>
                </a:solidFill>
              </a:rPr>
              <a:t>end</a:t>
            </a:r>
            <a:r>
              <a:rPr lang="en-US" b="1" dirty="0" smtClean="0"/>
              <a:t> </a:t>
            </a:r>
            <a:r>
              <a:rPr lang="en-US" dirty="0" smtClean="0"/>
              <a:t>has a default value of ‘\n’ or newline. </a:t>
            </a:r>
            <a:br>
              <a:rPr lang="en-US" dirty="0" smtClean="0"/>
            </a:br>
            <a:r>
              <a:rPr lang="en-US" dirty="0" smtClean="0"/>
              <a:t>When we assign </a:t>
            </a:r>
            <a:r>
              <a:rPr lang="en-US" dirty="0" smtClean="0">
                <a:solidFill>
                  <a:srgbClr val="0033CC"/>
                </a:solidFill>
                <a:latin typeface="Consolas" pitchFamily="49" charset="0"/>
                <a:cs typeface="Consolas" pitchFamily="49" charset="0"/>
              </a:rPr>
              <a:t>"" </a:t>
            </a:r>
            <a:r>
              <a:rPr lang="en-US" dirty="0" smtClean="0"/>
              <a:t>(or empty string) to </a:t>
            </a:r>
            <a:r>
              <a:rPr lang="en-US" dirty="0" smtClean="0">
                <a:solidFill>
                  <a:srgbClr val="0033CC"/>
                </a:solidFill>
              </a:rPr>
              <a:t>end</a:t>
            </a:r>
            <a:r>
              <a:rPr lang="en-US" dirty="0" smtClean="0"/>
              <a:t>, we tell the print function to end the printing with nothing.</a:t>
            </a:r>
            <a:r>
              <a:rPr lang="en-US" dirty="0" smtClean="0">
                <a:latin typeface="Consolas" pitchFamily="49" charset="0"/>
                <a:cs typeface="Consolas" pitchFamily="49" charset="0"/>
              </a:rPr>
              <a:t> </a:t>
            </a:r>
            <a:endParaRPr lang="en-US" dirty="0"/>
          </a:p>
        </p:txBody>
      </p:sp>
      <p:sp>
        <p:nvSpPr>
          <p:cNvPr id="4" name="Date Placeholder 3"/>
          <p:cNvSpPr>
            <a:spLocks noGrp="1"/>
          </p:cNvSpPr>
          <p:nvPr>
            <p:ph type="dt" sz="half" idx="10"/>
          </p:nvPr>
        </p:nvSpPr>
        <p:spPr/>
        <p:txBody>
          <a:bodyPr/>
          <a:lstStyle/>
          <a:p>
            <a:fld id="{57899040-1802-4B88-9245-14450EA840FA}"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36</a:t>
            </a:fld>
            <a:endParaRPr lang="en-US" altLang="en-US"/>
          </a:p>
        </p:txBody>
      </p:sp>
      <p:sp>
        <p:nvSpPr>
          <p:cNvPr id="6" name="Content Placeholder 2"/>
          <p:cNvSpPr txBox="1">
            <a:spLocks/>
          </p:cNvSpPr>
          <p:nvPr/>
        </p:nvSpPr>
        <p:spPr bwMode="auto">
          <a:xfrm>
            <a:off x="2209800" y="3124200"/>
            <a:ext cx="4495800" cy="762000"/>
          </a:xfrm>
          <a:prstGeom prst="rect">
            <a:avLst/>
          </a:prstGeom>
          <a:solidFill>
            <a:srgbClr val="D9D9D9"/>
          </a:solidFill>
          <a:ln>
            <a:noFill/>
          </a:ln>
          <a:effectLst>
            <a:outerShdw blurRad="50800" dist="38100" dir="18900000" algn="bl" rotWithShape="0">
              <a:srgbClr val="00000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2000">
                <a:solidFill>
                  <a:srgbClr val="404040"/>
                </a:solidFill>
                <a:latin typeface="Calibri" charset="0"/>
                <a:ea typeface="MS PGothic" charset="0"/>
                <a:cs typeface="MS PGothic" charset="0"/>
              </a:defRPr>
            </a:lvl1pPr>
            <a:lvl2pPr marL="742950" indent="-285750">
              <a:defRPr>
                <a:solidFill>
                  <a:srgbClr val="404040"/>
                </a:solidFill>
                <a:latin typeface="Calibri" charset="0"/>
                <a:ea typeface="MS PGothic" charset="0"/>
                <a:cs typeface="MS PGothic" charset="0"/>
              </a:defRPr>
            </a:lvl2pPr>
            <a:lvl3pPr marL="1143000">
              <a:defRPr sz="1400">
                <a:solidFill>
                  <a:srgbClr val="404040"/>
                </a:solidFill>
                <a:latin typeface="Calibri" charset="0"/>
                <a:ea typeface="MS PGothic" charset="0"/>
                <a:cs typeface="MS PGothic" charset="0"/>
              </a:defRPr>
            </a:lvl3pPr>
            <a:lvl4pPr marL="1600200">
              <a:defRPr sz="1400">
                <a:solidFill>
                  <a:srgbClr val="404040"/>
                </a:solidFill>
                <a:latin typeface="Calibri" charset="0"/>
                <a:ea typeface="MS PGothic" charset="0"/>
                <a:cs typeface="MS PGothic" charset="0"/>
              </a:defRPr>
            </a:lvl4pPr>
            <a:lvl5pPr marL="2057400">
              <a:defRPr sz="1400">
                <a:solidFill>
                  <a:srgbClr val="404040"/>
                </a:solidFill>
                <a:latin typeface="Calibri" charset="0"/>
                <a:ea typeface="MS PGothic" charset="0"/>
                <a:cs typeface="MS PGothic" charset="0"/>
              </a:defRPr>
            </a:lvl5pPr>
            <a:lvl6pPr marL="2514600" eaLnBrk="0" fontAlgn="base" hangingPunct="0">
              <a:buFont typeface="Arial" charset="0"/>
              <a:buChar char="•"/>
              <a:defRPr sz="1400">
                <a:solidFill>
                  <a:srgbClr val="404040"/>
                </a:solidFill>
                <a:latin typeface="Calibri" charset="0"/>
                <a:ea typeface="MS PGothic" charset="0"/>
                <a:cs typeface="MS PGothic" charset="0"/>
              </a:defRPr>
            </a:lvl6pPr>
            <a:lvl7pPr marL="2971800" eaLnBrk="0" fontAlgn="base" hangingPunct="0">
              <a:buFont typeface="Arial" charset="0"/>
              <a:buChar char="•"/>
              <a:defRPr sz="1400">
                <a:solidFill>
                  <a:srgbClr val="404040"/>
                </a:solidFill>
                <a:latin typeface="Calibri" charset="0"/>
                <a:ea typeface="MS PGothic" charset="0"/>
                <a:cs typeface="MS PGothic" charset="0"/>
              </a:defRPr>
            </a:lvl7pPr>
            <a:lvl8pPr marL="3429000" eaLnBrk="0" fontAlgn="base" hangingPunct="0">
              <a:buFont typeface="Arial" charset="0"/>
              <a:buChar char="•"/>
              <a:defRPr sz="1400">
                <a:solidFill>
                  <a:srgbClr val="404040"/>
                </a:solidFill>
                <a:latin typeface="Calibri" charset="0"/>
                <a:ea typeface="MS PGothic" charset="0"/>
                <a:cs typeface="MS PGothic" charset="0"/>
              </a:defRPr>
            </a:lvl8pPr>
            <a:lvl9pPr marL="3886200" eaLnBrk="0" fontAlgn="base" hangingPunct="0">
              <a:buFont typeface="Arial" charset="0"/>
              <a:buChar char="•"/>
              <a:defRPr sz="1400">
                <a:solidFill>
                  <a:srgbClr val="404040"/>
                </a:solidFill>
                <a:latin typeface="Calibri" charset="0"/>
                <a:ea typeface="MS PGothic" charset="0"/>
                <a:cs typeface="MS PGothic" charset="0"/>
              </a:defRPr>
            </a:lvl9pPr>
          </a:lstStyle>
          <a:p>
            <a:pPr marL="0" lvl="2" indent="0">
              <a:spcBef>
                <a:spcPts val="0"/>
              </a:spcBef>
              <a:buNone/>
            </a:pPr>
            <a:r>
              <a:rPr lang="en-US" sz="1800" dirty="0" smtClean="0">
                <a:solidFill>
                  <a:srgbClr val="0033CC"/>
                </a:solidFill>
                <a:latin typeface="Consolas" charset="0"/>
                <a:ea typeface="Consolas" charset="0"/>
                <a:cs typeface="Consolas" charset="0"/>
              </a:rPr>
              <a:t>print</a:t>
            </a:r>
            <a:r>
              <a:rPr lang="en-US" sz="1800" dirty="0" smtClean="0">
                <a:latin typeface="Consolas" charset="0"/>
                <a:ea typeface="Consolas" charset="0"/>
                <a:cs typeface="Consolas" charset="0"/>
              </a:rPr>
              <a:t>(</a:t>
            </a:r>
            <a:r>
              <a:rPr lang="en-US" sz="1800" dirty="0" smtClean="0">
                <a:latin typeface="Consolas" pitchFamily="49" charset="0"/>
                <a:cs typeface="Consolas" pitchFamily="49" charset="0"/>
              </a:rPr>
              <a:t>"</a:t>
            </a:r>
            <a:r>
              <a:rPr lang="en-US" sz="1800" dirty="0" smtClean="0">
                <a:latin typeface="Consolas" charset="0"/>
                <a:ea typeface="Consolas" charset="0"/>
                <a:cs typeface="Consolas" charset="0"/>
              </a:rPr>
              <a:t>00</a:t>
            </a:r>
            <a:r>
              <a:rPr lang="en-US" sz="1800" dirty="0" smtClean="0">
                <a:latin typeface="Consolas" pitchFamily="49" charset="0"/>
                <a:cs typeface="Consolas" pitchFamily="49" charset="0"/>
              </a:rPr>
              <a:t>"</a:t>
            </a:r>
            <a:r>
              <a:rPr lang="en-US" sz="1800" dirty="0" smtClean="0">
                <a:latin typeface="Consolas" charset="0"/>
                <a:ea typeface="Consolas" charset="0"/>
                <a:cs typeface="Consolas" charset="0"/>
              </a:rPr>
              <a:t>, </a:t>
            </a:r>
            <a:r>
              <a:rPr lang="en-US" sz="1800" dirty="0" smtClean="0">
                <a:solidFill>
                  <a:srgbClr val="0033CC"/>
                </a:solidFill>
                <a:latin typeface="Consolas" pitchFamily="49" charset="0"/>
                <a:cs typeface="Consolas" pitchFamily="49" charset="0"/>
              </a:rPr>
              <a:t>end=""</a:t>
            </a:r>
            <a:r>
              <a:rPr lang="en-US" sz="1800" dirty="0" smtClean="0">
                <a:latin typeface="Consolas" pitchFamily="49" charset="0"/>
                <a:cs typeface="Consolas" pitchFamily="49" charset="0"/>
              </a:rPr>
              <a:t>)</a:t>
            </a:r>
            <a:endParaRPr lang="en-US" sz="1800" dirty="0" smtClean="0">
              <a:latin typeface="Consolas" pitchFamily="49" charset="0"/>
              <a:ea typeface="Consolas" charset="0"/>
              <a:cs typeface="Consolas" pitchFamily="49" charset="0"/>
            </a:endParaRPr>
          </a:p>
          <a:p>
            <a:pPr marL="0" lvl="2" indent="0">
              <a:spcBef>
                <a:spcPts val="0"/>
              </a:spcBef>
              <a:buNone/>
            </a:pPr>
            <a:r>
              <a:rPr lang="en-US" sz="1800" dirty="0" smtClean="0">
                <a:solidFill>
                  <a:srgbClr val="0033CC"/>
                </a:solidFill>
                <a:latin typeface="Consolas" charset="0"/>
                <a:ea typeface="Consolas" charset="0"/>
                <a:cs typeface="Consolas" charset="0"/>
              </a:rPr>
              <a:t>print</a:t>
            </a:r>
            <a:r>
              <a:rPr lang="en-US" sz="1800" dirty="0" smtClean="0">
                <a:solidFill>
                  <a:schemeClr val="tx1"/>
                </a:solidFill>
                <a:latin typeface="Consolas" charset="0"/>
                <a:ea typeface="Consolas" charset="0"/>
                <a:cs typeface="Consolas" charset="0"/>
              </a:rPr>
              <a:t>(3</a:t>
            </a:r>
            <a:r>
              <a:rPr lang="en-US" sz="1800" dirty="0" smtClean="0">
                <a:latin typeface="Consolas" charset="0"/>
                <a:ea typeface="Consolas" charset="0"/>
                <a:cs typeface="Consolas" charset="0"/>
              </a:rPr>
              <a:t> + 4)       # </a:t>
            </a:r>
            <a:r>
              <a:rPr lang="en-US" sz="1800" dirty="0" smtClean="0"/>
              <a:t>output:   </a:t>
            </a:r>
            <a:r>
              <a:rPr lang="en-US" sz="1800" dirty="0" smtClean="0">
                <a:latin typeface="Consolas" charset="0"/>
                <a:ea typeface="Consolas" charset="0"/>
                <a:cs typeface="Consolas" charset="0"/>
              </a:rPr>
              <a:t>007</a:t>
            </a:r>
          </a:p>
        </p:txBody>
      </p:sp>
    </p:spTree>
    <p:extLst>
      <p:ext uri="{BB962C8B-B14F-4D97-AF65-F5344CB8AC3E}">
        <p14:creationId xmlns:p14="http://schemas.microsoft.com/office/powerpoint/2010/main" xmlns="" val="166586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Nested Loops</a:t>
            </a:r>
            <a:endParaRPr lang="en-US" sz="4000" dirty="0"/>
          </a:p>
        </p:txBody>
      </p:sp>
      <p:sp>
        <p:nvSpPr>
          <p:cNvPr id="4" name="Date Placeholder 3"/>
          <p:cNvSpPr>
            <a:spLocks noGrp="1"/>
          </p:cNvSpPr>
          <p:nvPr>
            <p:ph type="dt" sz="half" idx="10"/>
          </p:nvPr>
        </p:nvSpPr>
        <p:spPr/>
        <p:txBody>
          <a:bodyPr/>
          <a:lstStyle/>
          <a:p>
            <a:fld id="{CC00AB19-A591-437E-8588-75D878B5763B}"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37</a:t>
            </a:fld>
            <a:endParaRPr lang="en-US" altLang="en-US"/>
          </a:p>
        </p:txBody>
      </p:sp>
    </p:spTree>
    <p:extLst>
      <p:ext uri="{BB962C8B-B14F-4D97-AF65-F5344CB8AC3E}">
        <p14:creationId xmlns:p14="http://schemas.microsoft.com/office/powerpoint/2010/main" xmlns="" val="24902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Loops Inside of Loops</a:t>
            </a:r>
            <a:endParaRPr lang="en-US" dirty="0"/>
          </a:p>
        </p:txBody>
      </p:sp>
      <p:sp>
        <p:nvSpPr>
          <p:cNvPr id="7" name="Content Placeholder 6"/>
          <p:cNvSpPr>
            <a:spLocks noGrp="1"/>
          </p:cNvSpPr>
          <p:nvPr>
            <p:ph idx="1"/>
          </p:nvPr>
        </p:nvSpPr>
        <p:spPr>
          <a:xfrm>
            <a:off x="822325" y="1143001"/>
            <a:ext cx="7543800" cy="4725988"/>
          </a:xfrm>
        </p:spPr>
        <p:txBody>
          <a:bodyPr/>
          <a:lstStyle/>
          <a:p>
            <a:r>
              <a:rPr lang="en-US" dirty="0" smtClean="0"/>
              <a:t>In Chapter Three we learned how to nest </a:t>
            </a:r>
            <a:r>
              <a:rPr lang="en-US" b="1" dirty="0" smtClean="0"/>
              <a:t>if</a:t>
            </a:r>
            <a:r>
              <a:rPr lang="en-US" dirty="0" smtClean="0"/>
              <a:t> statements to allow us to make complex decisions</a:t>
            </a:r>
          </a:p>
          <a:p>
            <a:pPr lvl="1"/>
            <a:r>
              <a:rPr lang="en-US" sz="2000" dirty="0" smtClean="0"/>
              <a:t>Remember that to nest the </a:t>
            </a:r>
            <a:r>
              <a:rPr lang="en-US" sz="2000" b="1" dirty="0" smtClean="0"/>
              <a:t>if</a:t>
            </a:r>
            <a:r>
              <a:rPr lang="en-US" sz="2000" dirty="0" smtClean="0"/>
              <a:t> statements we need to indent the code block </a:t>
            </a:r>
          </a:p>
          <a:p>
            <a:pPr>
              <a:spcBef>
                <a:spcPts val="600"/>
              </a:spcBef>
            </a:pPr>
            <a:r>
              <a:rPr lang="en-US" dirty="0" smtClean="0"/>
              <a:t>Complex problems sometimes require a nested loop, one loop nested inside another loop</a:t>
            </a:r>
          </a:p>
          <a:p>
            <a:pPr lvl="1"/>
            <a:r>
              <a:rPr lang="en-US" sz="2000" dirty="0" smtClean="0"/>
              <a:t>The nested loop will be indented inside the code block of the first loop</a:t>
            </a:r>
          </a:p>
          <a:p>
            <a:pPr>
              <a:spcBef>
                <a:spcPts val="600"/>
              </a:spcBef>
            </a:pPr>
            <a:r>
              <a:rPr lang="en-US" dirty="0" smtClean="0"/>
              <a:t>A good example of using nested loops is when we are processing cells in a table:</a:t>
            </a:r>
          </a:p>
          <a:p>
            <a:pPr lvl="1"/>
            <a:r>
              <a:rPr lang="en-US" sz="2000" dirty="0" smtClean="0"/>
              <a:t>The outer loop iterates over all of the rows in the table</a:t>
            </a:r>
          </a:p>
          <a:p>
            <a:pPr lvl="1"/>
            <a:r>
              <a:rPr lang="en-US" sz="2000" dirty="0" smtClean="0"/>
              <a:t>The inner loop processes the columns in the current row</a:t>
            </a:r>
            <a:endParaRPr lang="en-US" sz="2000" dirty="0"/>
          </a:p>
        </p:txBody>
      </p:sp>
      <p:sp>
        <p:nvSpPr>
          <p:cNvPr id="4" name="Date Placeholder 3"/>
          <p:cNvSpPr>
            <a:spLocks noGrp="1"/>
          </p:cNvSpPr>
          <p:nvPr>
            <p:ph type="dt" sz="half" idx="10"/>
          </p:nvPr>
        </p:nvSpPr>
        <p:spPr/>
        <p:txBody>
          <a:bodyPr/>
          <a:lstStyle/>
          <a:p>
            <a:fld id="{93204C00-9125-4E8B-93AA-63BEF73E9FEC}"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1F5F8909-3BE3-485B-867B-F4B1960FD47B}" type="slidenum">
              <a:rPr lang="en-US" altLang="en-US" smtClean="0"/>
              <a:pPr/>
              <a:t>38</a:t>
            </a:fld>
            <a:endParaRPr lang="en-US" altLang="en-US"/>
          </a:p>
        </p:txBody>
      </p:sp>
    </p:spTree>
    <p:extLst>
      <p:ext uri="{BB962C8B-B14F-4D97-AF65-F5344CB8AC3E}">
        <p14:creationId xmlns:p14="http://schemas.microsoft.com/office/powerpoint/2010/main" xmlns="" val="2408535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 Statement</a:t>
            </a:r>
            <a:endParaRPr lang="en-US" dirty="0"/>
          </a:p>
        </p:txBody>
      </p:sp>
      <p:sp>
        <p:nvSpPr>
          <p:cNvPr id="3" name="Content Placeholder 2"/>
          <p:cNvSpPr>
            <a:spLocks noGrp="1"/>
          </p:cNvSpPr>
          <p:nvPr>
            <p:ph idx="1"/>
          </p:nvPr>
        </p:nvSpPr>
        <p:spPr>
          <a:xfrm>
            <a:off x="822325" y="1255713"/>
            <a:ext cx="7543800" cy="1258887"/>
          </a:xfrm>
        </p:spPr>
        <p:txBody>
          <a:bodyPr/>
          <a:lstStyle/>
          <a:p>
            <a:r>
              <a:rPr lang="en-US" dirty="0" smtClean="0"/>
              <a:t>Print a Table Header that contains x</a:t>
            </a:r>
            <a:r>
              <a:rPr lang="en-US" baseline="30000" dirty="0" smtClean="0"/>
              <a:t>1</a:t>
            </a:r>
            <a:r>
              <a:rPr lang="en-US" dirty="0"/>
              <a:t>, </a:t>
            </a:r>
            <a:r>
              <a:rPr lang="en-US" dirty="0" smtClean="0"/>
              <a:t>x</a:t>
            </a:r>
            <a:r>
              <a:rPr lang="en-US" baseline="30000" dirty="0" smtClean="0"/>
              <a:t>2</a:t>
            </a:r>
            <a:r>
              <a:rPr lang="en-US" dirty="0"/>
              <a:t>, </a:t>
            </a:r>
            <a:r>
              <a:rPr lang="en-US" dirty="0" smtClean="0"/>
              <a:t>x</a:t>
            </a:r>
            <a:r>
              <a:rPr lang="en-US" baseline="30000" dirty="0" smtClean="0"/>
              <a:t>3</a:t>
            </a:r>
            <a:r>
              <a:rPr lang="en-US" dirty="0"/>
              <a:t>, and </a:t>
            </a:r>
            <a:r>
              <a:rPr lang="en-US" dirty="0" smtClean="0"/>
              <a:t>x</a:t>
            </a:r>
            <a:r>
              <a:rPr lang="en-US" baseline="30000" dirty="0" smtClean="0"/>
              <a:t>4</a:t>
            </a:r>
            <a:r>
              <a:rPr lang="en-US" dirty="0" smtClean="0"/>
              <a:t> </a:t>
            </a:r>
          </a:p>
          <a:p>
            <a:r>
              <a:rPr lang="en-US" dirty="0"/>
              <a:t>Print a </a:t>
            </a:r>
            <a:r>
              <a:rPr lang="en-US" dirty="0" smtClean="0"/>
              <a:t>Table </a:t>
            </a:r>
            <a:r>
              <a:rPr lang="en-US" dirty="0"/>
              <a:t>with four columns and ten rows that contain the powers of </a:t>
            </a:r>
            <a:r>
              <a:rPr lang="en-US" dirty="0" smtClean="0"/>
              <a:t>x</a:t>
            </a:r>
            <a:r>
              <a:rPr lang="en-US" baseline="30000" dirty="0" smtClean="0"/>
              <a:t>1</a:t>
            </a:r>
            <a:r>
              <a:rPr lang="en-US" dirty="0"/>
              <a:t>, </a:t>
            </a:r>
            <a:r>
              <a:rPr lang="en-US" dirty="0" smtClean="0"/>
              <a:t>x</a:t>
            </a:r>
            <a:r>
              <a:rPr lang="en-US" baseline="30000" dirty="0" smtClean="0"/>
              <a:t>2</a:t>
            </a:r>
            <a:r>
              <a:rPr lang="en-US" dirty="0"/>
              <a:t>, </a:t>
            </a:r>
            <a:r>
              <a:rPr lang="en-US" dirty="0" smtClean="0"/>
              <a:t>x</a:t>
            </a:r>
            <a:r>
              <a:rPr lang="en-US" baseline="30000" dirty="0" smtClean="0"/>
              <a:t>3</a:t>
            </a:r>
            <a:r>
              <a:rPr lang="en-US" dirty="0"/>
              <a:t>, and </a:t>
            </a:r>
            <a:r>
              <a:rPr lang="en-US" dirty="0" smtClean="0"/>
              <a:t>x</a:t>
            </a:r>
            <a:r>
              <a:rPr lang="en-US" baseline="30000" dirty="0" smtClean="0"/>
              <a:t>4</a:t>
            </a:r>
            <a:r>
              <a:rPr lang="en-US" dirty="0" smtClean="0"/>
              <a:t> </a:t>
            </a:r>
            <a:r>
              <a:rPr lang="en-US" dirty="0"/>
              <a:t>for </a:t>
            </a:r>
            <a:r>
              <a:rPr lang="en-US" dirty="0" smtClean="0"/>
              <a:t>x = 1 </a:t>
            </a:r>
            <a:r>
              <a:rPr lang="en-US" dirty="0"/>
              <a:t>to 10 </a:t>
            </a:r>
          </a:p>
          <a:p>
            <a:endParaRPr lang="en-US" dirty="0"/>
          </a:p>
        </p:txBody>
      </p:sp>
      <p:sp>
        <p:nvSpPr>
          <p:cNvPr id="4" name="Date Placeholder 3"/>
          <p:cNvSpPr>
            <a:spLocks noGrp="1"/>
          </p:cNvSpPr>
          <p:nvPr>
            <p:ph type="dt" sz="half" idx="10"/>
          </p:nvPr>
        </p:nvSpPr>
        <p:spPr/>
        <p:txBody>
          <a:bodyPr/>
          <a:lstStyle/>
          <a:p>
            <a:fld id="{2AAE0BCE-10D8-484C-945B-23448ABCE27C}"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39</a:t>
            </a:fld>
            <a:endParaRPr lang="en-US" altLang="en-US"/>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1" y="2590801"/>
            <a:ext cx="2971799" cy="2743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66097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8"/>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410200" y="1219200"/>
            <a:ext cx="2897188" cy="498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Planning the </a:t>
            </a:r>
            <a:r>
              <a:rPr lang="en-US" altLang="en-US" b="1" dirty="0" smtClean="0">
                <a:solidFill>
                  <a:schemeClr val="tx1">
                    <a:lumMod val="75000"/>
                    <a:lumOff val="25000"/>
                  </a:schemeClr>
                </a:solidFill>
                <a:ea typeface="ＭＳ Ｐゴシック" panose="020B0600070205080204" pitchFamily="34" charset="-128"/>
                <a:cs typeface="+mj-cs"/>
              </a:rPr>
              <a:t>while</a:t>
            </a:r>
            <a:r>
              <a:rPr lang="en-US" altLang="en-US" dirty="0" smtClean="0">
                <a:solidFill>
                  <a:schemeClr val="tx1">
                    <a:lumMod val="75000"/>
                    <a:lumOff val="25000"/>
                  </a:schemeClr>
                </a:solidFill>
                <a:ea typeface="ＭＳ Ｐゴシック" panose="020B0600070205080204" pitchFamily="34" charset="-128"/>
                <a:cs typeface="+mj-cs"/>
              </a:rPr>
              <a:t> Loop</a:t>
            </a:r>
          </a:p>
        </p:txBody>
      </p:sp>
      <p:sp>
        <p:nvSpPr>
          <p:cNvPr id="18436" name="Content Placeholder 2"/>
          <p:cNvSpPr>
            <a:spLocks noGrp="1"/>
          </p:cNvSpPr>
          <p:nvPr>
            <p:ph idx="1"/>
          </p:nvPr>
        </p:nvSpPr>
        <p:spPr>
          <a:xfrm>
            <a:off x="838200" y="1219200"/>
            <a:ext cx="4343400" cy="2971800"/>
          </a:xfrm>
          <a:solidFill>
            <a:schemeClr val="bg1">
              <a:lumMod val="85000"/>
            </a:schemeClr>
          </a:solidFill>
        </p:spPr>
        <p:txBody>
          <a:bodyPr/>
          <a:lstStyle/>
          <a:p>
            <a:pPr marL="182880" indent="0" eaLnBrk="1" hangingPunct="1">
              <a:spcBef>
                <a:spcPts val="400"/>
              </a:spcBef>
              <a:buFont typeface="Arial" panose="020B0604020202020204" pitchFamily="34" charset="0"/>
              <a:buNone/>
              <a:defRPr/>
            </a:pPr>
            <a:r>
              <a:rPr lang="en-US" altLang="en-US" sz="1800" dirty="0">
                <a:latin typeface="Consolas" pitchFamily="49" charset="0"/>
                <a:cs typeface="Consolas" pitchFamily="49" charset="0"/>
              </a:rPr>
              <a:t>b</a:t>
            </a:r>
            <a:r>
              <a:rPr lang="en-US" altLang="en-US" sz="1800" dirty="0" smtClean="0">
                <a:latin typeface="Consolas" pitchFamily="49" charset="0"/>
                <a:cs typeface="Consolas" pitchFamily="49" charset="0"/>
              </a:rPr>
              <a:t>alance = 10.0</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target = 100.0</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year = 0</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rate = 0.025</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while balance &lt; TARGET :</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   year = year + 1</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   interest = balance * RATE/100</a:t>
            </a:r>
          </a:p>
          <a:p>
            <a:pPr marL="182880" indent="0" eaLnBrk="1" hangingPunct="1">
              <a:spcBef>
                <a:spcPts val="400"/>
              </a:spcBef>
              <a:buFont typeface="Arial" panose="020B0604020202020204" pitchFamily="34" charset="0"/>
              <a:buNone/>
              <a:defRPr/>
            </a:pPr>
            <a:r>
              <a:rPr lang="en-US" altLang="en-US" sz="1800" dirty="0" smtClean="0">
                <a:latin typeface="Consolas" pitchFamily="49" charset="0"/>
                <a:cs typeface="Consolas" pitchFamily="49" charset="0"/>
              </a:rPr>
              <a:t>   balance = balance + interest</a:t>
            </a:r>
          </a:p>
          <a:p>
            <a:pPr eaLnBrk="1" hangingPunct="1">
              <a:buFont typeface="Arial" panose="020B0604020202020204" pitchFamily="34" charset="0"/>
              <a:buChar char="•"/>
              <a:defRPr/>
            </a:pPr>
            <a:endParaRPr lang="en-US" altLang="en-US" dirty="0" smtClean="0">
              <a:cs typeface="+mn-cs"/>
            </a:endParaRPr>
          </a:p>
          <a:p>
            <a:pPr marL="0" lvl="2" indent="0" algn="ctr" eaLnBrk="1" hangingPunct="1">
              <a:buFont typeface="Arial" panose="020B0604020202020204" pitchFamily="34" charset="0"/>
              <a:buNone/>
              <a:defRPr/>
            </a:pPr>
            <a:r>
              <a:rPr lang="en-US" altLang="en-US" sz="2000" b="1" i="1" dirty="0" smtClean="0">
                <a:cs typeface="+mn-cs"/>
              </a:rPr>
              <a:t>A loop executes instructions repeatedly while a condition is True.</a:t>
            </a:r>
          </a:p>
        </p:txBody>
      </p:sp>
      <p:sp>
        <p:nvSpPr>
          <p:cNvPr id="2150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6E85430-E676-C040-9EE9-AB98945AA350}" type="slidenum">
              <a:rPr lang="en-US" sz="1200">
                <a:solidFill>
                  <a:schemeClr val="accent1"/>
                </a:solidFill>
              </a:rPr>
              <a:pPr/>
              <a:t>4</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F9741630-3B47-4A43-AB17-78F88328FC33}"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Applying Nested Loops</a:t>
            </a:r>
          </a:p>
        </p:txBody>
      </p:sp>
      <p:sp>
        <p:nvSpPr>
          <p:cNvPr id="31746" name="Content Placeholder 2"/>
          <p:cNvSpPr>
            <a:spLocks noGrp="1"/>
          </p:cNvSpPr>
          <p:nvPr>
            <p:ph idx="1"/>
          </p:nvPr>
        </p:nvSpPr>
        <p:spPr/>
        <p:txBody>
          <a:bodyPr/>
          <a:lstStyle/>
          <a:p>
            <a:pPr eaLnBrk="1" hangingPunct="1"/>
            <a:r>
              <a:rPr lang="en-US" altLang="en-US" dirty="0" smtClean="0"/>
              <a:t>To print a table with rows and columns:</a:t>
            </a:r>
          </a:p>
          <a:p>
            <a:pPr lvl="1" eaLnBrk="1" hangingPunct="1"/>
            <a:r>
              <a:rPr lang="en-US" altLang="en-US" sz="2000" dirty="0" smtClean="0"/>
              <a:t>Print top line (header)</a:t>
            </a:r>
          </a:p>
          <a:p>
            <a:pPr lvl="2" eaLnBrk="1" hangingPunct="1"/>
            <a:r>
              <a:rPr lang="en-US" altLang="en-US" sz="2000" dirty="0" smtClean="0"/>
              <a:t>Use a for loop</a:t>
            </a:r>
          </a:p>
          <a:p>
            <a:pPr lvl="1" eaLnBrk="1" hangingPunct="1"/>
            <a:r>
              <a:rPr lang="en-US" altLang="en-US" sz="2000" dirty="0" smtClean="0"/>
              <a:t>Print table body…</a:t>
            </a:r>
          </a:p>
          <a:p>
            <a:pPr lvl="2" eaLnBrk="1" hangingPunct="1"/>
            <a:r>
              <a:rPr lang="en-US" altLang="en-US" sz="2000" dirty="0" smtClean="0"/>
              <a:t>Determine the number of rows</a:t>
            </a:r>
          </a:p>
          <a:p>
            <a:pPr lvl="2" eaLnBrk="1" hangingPunct="1"/>
            <a:r>
              <a:rPr lang="en-US" altLang="en-US" sz="2000" dirty="0" smtClean="0"/>
              <a:t>Determine the number of columns</a:t>
            </a:r>
          </a:p>
          <a:p>
            <a:pPr lvl="2" eaLnBrk="1" hangingPunct="1"/>
            <a:r>
              <a:rPr lang="en-US" altLang="en-US" sz="2000" dirty="0" smtClean="0"/>
              <a:t>Write a loop for each row</a:t>
            </a:r>
          </a:p>
          <a:p>
            <a:pPr lvl="3" eaLnBrk="1" hangingPunct="1"/>
            <a:r>
              <a:rPr lang="en-US" altLang="en-US" sz="2000" dirty="0" smtClean="0"/>
              <a:t>Write a loop for each column</a:t>
            </a:r>
          </a:p>
          <a:p>
            <a:pPr eaLnBrk="1" hangingPunct="1"/>
            <a:r>
              <a:rPr lang="en-US" altLang="en-US" dirty="0" smtClean="0"/>
              <a:t>In our example there are:</a:t>
            </a:r>
          </a:p>
          <a:p>
            <a:pPr lvl="1" eaLnBrk="1" hangingPunct="1"/>
            <a:r>
              <a:rPr lang="en-US" altLang="en-US" sz="2000" dirty="0" smtClean="0"/>
              <a:t>Four columns in the table</a:t>
            </a:r>
          </a:p>
          <a:p>
            <a:pPr lvl="1" eaLnBrk="1" hangingPunct="1"/>
            <a:r>
              <a:rPr lang="en-US" altLang="en-US" sz="2000" dirty="0" smtClean="0"/>
              <a:t>Ten rows in the table</a:t>
            </a:r>
          </a:p>
        </p:txBody>
      </p:sp>
      <p:sp>
        <p:nvSpPr>
          <p:cNvPr id="31748" name="Date Placeholder 1"/>
          <p:cNvSpPr>
            <a:spLocks noGrp="1"/>
          </p:cNvSpPr>
          <p:nvPr>
            <p:ph type="dt" sz="half"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D7D552-69D5-4913-91F1-4A8D8D5F3580}" type="datetime1">
              <a:rPr lang="en-US" altLang="en-US" sz="1200" smtClean="0">
                <a:solidFill>
                  <a:schemeClr val="accent1"/>
                </a:solidFill>
              </a:rPr>
              <a:pPr/>
              <a:t>9/15/2020</a:t>
            </a:fld>
            <a:endParaRPr lang="en-US" altLang="en-US" sz="1200">
              <a:solidFill>
                <a:schemeClr val="accent1"/>
              </a:solidFill>
            </a:endParaRPr>
          </a:p>
        </p:txBody>
      </p:sp>
      <p:sp>
        <p:nvSpPr>
          <p:cNvPr id="3174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7F4C6F1-1645-45B1-A360-A6A0181E568E}" type="slidenum">
              <a:rPr lang="en-US" altLang="en-US" sz="1200">
                <a:solidFill>
                  <a:schemeClr val="accent1"/>
                </a:solidFill>
              </a:rPr>
              <a:pPr/>
              <a:t>40</a:t>
            </a:fld>
            <a:endParaRPr lang="en-US" altLang="en-US" sz="1200">
              <a:solidFill>
                <a:schemeClr val="accent1"/>
              </a:solidFill>
            </a:endParaRPr>
          </a:p>
        </p:txBody>
      </p:sp>
      <p:pic>
        <p:nvPicPr>
          <p:cNvPr id="31747"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6401" y="2467818"/>
            <a:ext cx="2743200" cy="2713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154791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 to Print the Table</a:t>
            </a:r>
            <a:endParaRPr lang="en-US" dirty="0"/>
          </a:p>
        </p:txBody>
      </p:sp>
      <p:sp>
        <p:nvSpPr>
          <p:cNvPr id="3" name="Content Placeholder 2"/>
          <p:cNvSpPr>
            <a:spLocks noGrp="1"/>
          </p:cNvSpPr>
          <p:nvPr>
            <p:ph idx="1"/>
          </p:nvPr>
        </p:nvSpPr>
        <p:spPr>
          <a:xfrm>
            <a:off x="883949" y="1219200"/>
            <a:ext cx="7543800" cy="4613275"/>
          </a:xfrm>
        </p:spPr>
        <p:txBody>
          <a:bodyPr/>
          <a:lstStyle/>
          <a:p>
            <a:pPr marL="0" indent="0">
              <a:spcAft>
                <a:spcPts val="600"/>
              </a:spcAft>
            </a:pPr>
            <a:r>
              <a:rPr lang="en-US" dirty="0" smtClean="0"/>
              <a:t>   To print the table</a:t>
            </a:r>
          </a:p>
          <a:p>
            <a:pPr marL="228600" lvl="1" indent="0">
              <a:buNone/>
            </a:pPr>
            <a:r>
              <a:rPr lang="en-US" dirty="0" smtClean="0">
                <a:latin typeface="Consolas" charset="0"/>
                <a:ea typeface="Consolas" charset="0"/>
                <a:cs typeface="Consolas" charset="0"/>
              </a:rPr>
              <a:t>for x from 1 to 10</a:t>
            </a:r>
          </a:p>
          <a:p>
            <a:pPr marL="457200" lvl="2" indent="0">
              <a:buNone/>
            </a:pPr>
            <a:r>
              <a:rPr lang="en-US" sz="1800" dirty="0" smtClean="0">
                <a:latin typeface="Consolas" charset="0"/>
                <a:ea typeface="Consolas" charset="0"/>
                <a:cs typeface="Consolas" charset="0"/>
              </a:rPr>
              <a:t>print a row</a:t>
            </a:r>
          </a:p>
          <a:p>
            <a:pPr marL="457200" lvl="2" indent="0">
              <a:buNone/>
            </a:pPr>
            <a:r>
              <a:rPr lang="en-US" sz="1800" dirty="0" smtClean="0">
                <a:latin typeface="Consolas" charset="0"/>
                <a:ea typeface="Consolas" charset="0"/>
                <a:cs typeface="Consolas" charset="0"/>
              </a:rPr>
              <a:t>print a new line</a:t>
            </a:r>
            <a:endParaRPr lang="en-US" dirty="0"/>
          </a:p>
          <a:p>
            <a:pPr>
              <a:spcAft>
                <a:spcPts val="600"/>
              </a:spcAft>
            </a:pPr>
            <a:r>
              <a:rPr lang="en-US" dirty="0" smtClean="0"/>
              <a:t>To print a row</a:t>
            </a:r>
          </a:p>
          <a:p>
            <a:pPr marL="228600" lvl="1" indent="0">
              <a:buNone/>
            </a:pPr>
            <a:r>
              <a:rPr lang="en-US" dirty="0" smtClean="0">
                <a:latin typeface="Consolas" charset="0"/>
                <a:ea typeface="Consolas" charset="0"/>
                <a:cs typeface="Consolas" charset="0"/>
              </a:rPr>
              <a:t>for n from 1 to 4</a:t>
            </a:r>
          </a:p>
          <a:p>
            <a:pPr marL="457200" lvl="2" indent="0">
              <a:buNone/>
            </a:pPr>
            <a:r>
              <a:rPr lang="en-US" sz="1800" dirty="0" smtClean="0">
                <a:latin typeface="Consolas" charset="0"/>
                <a:ea typeface="Consolas" charset="0"/>
                <a:cs typeface="Consolas" charset="0"/>
              </a:rPr>
              <a:t>print </a:t>
            </a:r>
            <a:r>
              <a:rPr lang="en-US" sz="1800" dirty="0" err="1" smtClean="0">
                <a:latin typeface="Consolas" charset="0"/>
                <a:ea typeface="Consolas" charset="0"/>
                <a:cs typeface="Consolas" charset="0"/>
              </a:rPr>
              <a:t>x</a:t>
            </a:r>
            <a:r>
              <a:rPr lang="en-US" sz="1800" baseline="30000" dirty="0" err="1" smtClean="0">
                <a:latin typeface="Consolas" charset="0"/>
                <a:ea typeface="Consolas" charset="0"/>
                <a:cs typeface="Consolas" charset="0"/>
              </a:rPr>
              <a:t>n</a:t>
            </a:r>
            <a:endParaRPr lang="en-US" sz="1800" baseline="30000" dirty="0" smtClean="0">
              <a:latin typeface="Consolas" charset="0"/>
              <a:ea typeface="Consolas" charset="0"/>
              <a:cs typeface="Consolas" charset="0"/>
            </a:endParaRPr>
          </a:p>
          <a:p>
            <a:r>
              <a:rPr lang="en-US" dirty="0"/>
              <a:t>We have to place </a:t>
            </a:r>
            <a:r>
              <a:rPr lang="en-US" dirty="0" smtClean="0"/>
              <a:t>the </a:t>
            </a:r>
            <a:r>
              <a:rPr lang="en-US" dirty="0"/>
              <a:t>loop </a:t>
            </a:r>
            <a:r>
              <a:rPr lang="en-US" dirty="0" smtClean="0"/>
              <a:t>to print a row inside </a:t>
            </a:r>
            <a:r>
              <a:rPr lang="en-US" dirty="0"/>
              <a:t>the </a:t>
            </a:r>
            <a:r>
              <a:rPr lang="en-US" dirty="0" smtClean="0"/>
              <a:t>loop to </a:t>
            </a:r>
            <a:r>
              <a:rPr lang="en-US" dirty="0" err="1" smtClean="0"/>
              <a:t>prin</a:t>
            </a:r>
            <a:r>
              <a:rPr lang="en-US" dirty="0" smtClean="0"/>
              <a:t> the table.</a:t>
            </a:r>
          </a:p>
          <a:p>
            <a:pPr lvl="1"/>
            <a:r>
              <a:rPr lang="en-US" sz="2000" dirty="0" smtClean="0"/>
              <a:t>The inner loop is </a:t>
            </a:r>
            <a:r>
              <a:rPr lang="en-US" sz="2000" i="1" dirty="0" smtClean="0"/>
              <a:t>“nested” </a:t>
            </a:r>
            <a:r>
              <a:rPr lang="en-US" sz="2000" dirty="0" smtClean="0"/>
              <a:t>inside the outer loop</a:t>
            </a:r>
            <a:endParaRPr lang="en-US" sz="2000" dirty="0"/>
          </a:p>
        </p:txBody>
      </p:sp>
      <p:sp>
        <p:nvSpPr>
          <p:cNvPr id="4" name="Date Placeholder 3"/>
          <p:cNvSpPr>
            <a:spLocks noGrp="1"/>
          </p:cNvSpPr>
          <p:nvPr>
            <p:ph type="dt" sz="half" idx="10"/>
          </p:nvPr>
        </p:nvSpPr>
        <p:spPr/>
        <p:txBody>
          <a:bodyPr/>
          <a:lstStyle/>
          <a:p>
            <a:fld id="{82F05BC8-DBA6-4E3D-A888-0F74046A3594}"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41</a:t>
            </a:fld>
            <a:endParaRPr lang="en-US" altLang="en-US"/>
          </a:p>
        </p:txBody>
      </p:sp>
    </p:spTree>
    <p:extLst>
      <p:ext uri="{BB962C8B-B14F-4D97-AF65-F5344CB8AC3E}">
        <p14:creationId xmlns:p14="http://schemas.microsoft.com/office/powerpoint/2010/main" xmlns="" val="26632888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 to Print the Table</a:t>
            </a:r>
            <a:endParaRPr lang="en-US" dirty="0"/>
          </a:p>
        </p:txBody>
      </p:sp>
      <p:sp>
        <p:nvSpPr>
          <p:cNvPr id="3" name="Content Placeholder 2"/>
          <p:cNvSpPr>
            <a:spLocks noGrp="1"/>
          </p:cNvSpPr>
          <p:nvPr>
            <p:ph idx="1"/>
          </p:nvPr>
        </p:nvSpPr>
        <p:spPr>
          <a:xfrm>
            <a:off x="883949" y="1143000"/>
            <a:ext cx="7543800" cy="4953000"/>
          </a:xfrm>
        </p:spPr>
        <p:txBody>
          <a:bodyPr/>
          <a:lstStyle/>
          <a:p>
            <a:pPr marL="182880" indent="-182880"/>
            <a:r>
              <a:rPr lang="en-US" dirty="0" smtClean="0"/>
              <a:t>Print the table header (the header line is blue in the table shown)</a:t>
            </a:r>
          </a:p>
          <a:p>
            <a:pPr marL="571500" lvl="1" indent="-342900">
              <a:buNone/>
            </a:pPr>
            <a:r>
              <a:rPr lang="en-US" dirty="0" smtClean="0">
                <a:latin typeface="Consolas" charset="0"/>
                <a:ea typeface="Consolas" charset="0"/>
                <a:cs typeface="Consolas" charset="0"/>
              </a:rPr>
              <a:t>for </a:t>
            </a:r>
            <a:r>
              <a:rPr lang="en-US" dirty="0" err="1" smtClean="0">
                <a:latin typeface="Consolas" charset="0"/>
                <a:ea typeface="Consolas" charset="0"/>
                <a:cs typeface="Consolas" charset="0"/>
              </a:rPr>
              <a:t>col</a:t>
            </a:r>
            <a:r>
              <a:rPr lang="en-US" dirty="0" smtClean="0">
                <a:latin typeface="Consolas" charset="0"/>
                <a:ea typeface="Consolas" charset="0"/>
                <a:cs typeface="Consolas" charset="0"/>
              </a:rPr>
              <a:t> from 1 to 4</a:t>
            </a:r>
          </a:p>
          <a:p>
            <a:pPr marL="800100" lvl="2" indent="-342900">
              <a:buNone/>
            </a:pPr>
            <a:r>
              <a:rPr lang="en-US" sz="1800" dirty="0" smtClean="0">
                <a:latin typeface="Consolas" charset="0"/>
                <a:ea typeface="Consolas" charset="0"/>
                <a:cs typeface="Consolas" charset="0"/>
              </a:rPr>
              <a:t>print a column header</a:t>
            </a:r>
          </a:p>
          <a:p>
            <a:pPr marL="571500" lvl="1" indent="-342900">
              <a:spcBef>
                <a:spcPts val="0"/>
              </a:spcBef>
              <a:buNone/>
            </a:pPr>
            <a:r>
              <a:rPr lang="en-US" dirty="0" smtClean="0">
                <a:latin typeface="Consolas" charset="0"/>
                <a:ea typeface="Consolas" charset="0"/>
                <a:cs typeface="Consolas" charset="0"/>
              </a:rPr>
              <a:t>print a new line</a:t>
            </a:r>
            <a:endParaRPr lang="en-US" dirty="0" smtClean="0"/>
          </a:p>
          <a:p>
            <a:pPr marL="182880" indent="-182880"/>
            <a:r>
              <a:rPr lang="en-US" dirty="0" smtClean="0"/>
              <a:t>Print the table</a:t>
            </a:r>
          </a:p>
          <a:p>
            <a:pPr marL="228600" lvl="1" indent="0">
              <a:buNone/>
            </a:pPr>
            <a:r>
              <a:rPr lang="en-US" dirty="0" smtClean="0">
                <a:latin typeface="Consolas" charset="0"/>
                <a:ea typeface="Consolas" charset="0"/>
                <a:cs typeface="Consolas" charset="0"/>
              </a:rPr>
              <a:t>for row from 1 to 10</a:t>
            </a:r>
          </a:p>
          <a:p>
            <a:pPr marL="457200" lvl="2" indent="0">
              <a:buNone/>
            </a:pPr>
            <a:r>
              <a:rPr lang="en-US" sz="1800" dirty="0" smtClean="0">
                <a:latin typeface="Consolas" charset="0"/>
                <a:ea typeface="Consolas" charset="0"/>
                <a:cs typeface="Consolas" charset="0"/>
              </a:rPr>
              <a:t>for </a:t>
            </a:r>
            <a:r>
              <a:rPr lang="en-US" sz="1800" dirty="0" err="1" smtClean="0">
                <a:latin typeface="Consolas" charset="0"/>
                <a:ea typeface="Consolas" charset="0"/>
                <a:cs typeface="Consolas" charset="0"/>
              </a:rPr>
              <a:t>col</a:t>
            </a:r>
            <a:r>
              <a:rPr lang="en-US" sz="1800" dirty="0" smtClean="0">
                <a:latin typeface="Consolas" charset="0"/>
                <a:ea typeface="Consolas" charset="0"/>
                <a:cs typeface="Consolas" charset="0"/>
              </a:rPr>
              <a:t> from 1 to 4</a:t>
            </a:r>
          </a:p>
          <a:p>
            <a:pPr marL="685800" lvl="3" indent="0">
              <a:buNone/>
            </a:pPr>
            <a:r>
              <a:rPr lang="en-US" sz="1800" dirty="0" smtClean="0">
                <a:latin typeface="Consolas" charset="0"/>
                <a:ea typeface="Consolas" charset="0"/>
                <a:cs typeface="Consolas" charset="0"/>
              </a:rPr>
              <a:t>print </a:t>
            </a:r>
            <a:r>
              <a:rPr lang="en-US" sz="1800" dirty="0" err="1" smtClean="0">
                <a:latin typeface="Consolas" charset="0"/>
                <a:ea typeface="Consolas" charset="0"/>
                <a:cs typeface="Consolas" charset="0"/>
              </a:rPr>
              <a:t>row</a:t>
            </a:r>
            <a:r>
              <a:rPr lang="en-US" sz="1800" baseline="30000" dirty="0" err="1" smtClean="0">
                <a:latin typeface="Consolas" charset="0"/>
                <a:ea typeface="Consolas" charset="0"/>
                <a:cs typeface="Consolas" charset="0"/>
              </a:rPr>
              <a:t>col</a:t>
            </a:r>
            <a:endParaRPr lang="en-US" sz="1800" baseline="30000" dirty="0" smtClean="0">
              <a:latin typeface="Consolas" charset="0"/>
              <a:ea typeface="Consolas" charset="0"/>
              <a:cs typeface="Consolas" charset="0"/>
            </a:endParaRPr>
          </a:p>
          <a:p>
            <a:pPr marL="457200" lvl="2" indent="0">
              <a:buNone/>
            </a:pPr>
            <a:r>
              <a:rPr lang="en-US" sz="1800" dirty="0" smtClean="0">
                <a:latin typeface="Consolas" charset="0"/>
                <a:ea typeface="Consolas" charset="0"/>
                <a:cs typeface="Consolas" charset="0"/>
              </a:rPr>
              <a:t>print a new line</a:t>
            </a:r>
          </a:p>
          <a:p>
            <a:pPr marL="182880" indent="-182880">
              <a:spcBef>
                <a:spcPts val="600"/>
              </a:spcBef>
            </a:pPr>
            <a:r>
              <a:rPr lang="en-US" dirty="0" smtClean="0"/>
              <a:t>Note that we take advantage</a:t>
            </a:r>
            <a:br>
              <a:rPr lang="en-US" dirty="0" smtClean="0"/>
            </a:br>
            <a:r>
              <a:rPr lang="en-US" dirty="0" smtClean="0"/>
              <a:t>of the incrementing row value</a:t>
            </a:r>
            <a:br>
              <a:rPr lang="en-US" dirty="0" smtClean="0"/>
            </a:br>
            <a:r>
              <a:rPr lang="en-US" dirty="0" smtClean="0"/>
              <a:t>(which is from 1 to 10) and </a:t>
            </a:r>
            <a:br>
              <a:rPr lang="en-US" dirty="0" smtClean="0"/>
            </a:br>
            <a:r>
              <a:rPr lang="en-US" dirty="0" smtClean="0"/>
              <a:t>incrementing </a:t>
            </a:r>
            <a:r>
              <a:rPr lang="en-US" dirty="0" err="1" smtClean="0"/>
              <a:t>col</a:t>
            </a:r>
            <a:r>
              <a:rPr lang="en-US" dirty="0" smtClean="0"/>
              <a:t> value (which </a:t>
            </a:r>
            <a:br>
              <a:rPr lang="en-US" dirty="0" smtClean="0"/>
            </a:br>
            <a:r>
              <a:rPr lang="en-US" dirty="0" smtClean="0"/>
              <a:t>is 1 to 4) in order to calculate </a:t>
            </a:r>
            <a:br>
              <a:rPr lang="en-US" dirty="0" smtClean="0"/>
            </a:br>
            <a:r>
              <a:rPr lang="en-US" dirty="0" smtClean="0"/>
              <a:t>the output to print.</a:t>
            </a:r>
            <a:endParaRPr lang="en-US" dirty="0"/>
          </a:p>
        </p:txBody>
      </p:sp>
      <p:sp>
        <p:nvSpPr>
          <p:cNvPr id="4" name="Date Placeholder 3"/>
          <p:cNvSpPr>
            <a:spLocks noGrp="1"/>
          </p:cNvSpPr>
          <p:nvPr>
            <p:ph type="dt" sz="half" idx="10"/>
          </p:nvPr>
        </p:nvSpPr>
        <p:spPr/>
        <p:txBody>
          <a:bodyPr/>
          <a:lstStyle/>
          <a:p>
            <a:fld id="{44232C93-E06D-4628-928A-E4891C8CFEB3}"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42</a:t>
            </a:fld>
            <a:endParaRPr lang="en-US" altLang="en-US"/>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0" y="2743200"/>
            <a:ext cx="2585257"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648200" y="3200400"/>
            <a:ext cx="609600" cy="646331"/>
          </a:xfrm>
          <a:prstGeom prst="rect">
            <a:avLst/>
          </a:prstGeom>
          <a:noFill/>
        </p:spPr>
        <p:txBody>
          <a:bodyPr wrap="square" rtlCol="0">
            <a:spAutoFit/>
          </a:bodyPr>
          <a:lstStyle/>
          <a:p>
            <a:r>
              <a:rPr lang="en-US" dirty="0" smtClean="0"/>
              <a:t>row</a:t>
            </a:r>
          </a:p>
          <a:p>
            <a:r>
              <a:rPr lang="en-US" dirty="0" smtClean="0">
                <a:sym typeface="Wingdings" panose="05000000000000000000" pitchFamily="2" charset="2"/>
              </a:rPr>
              <a:t></a:t>
            </a:r>
            <a:endParaRPr lang="en-US" dirty="0" smtClean="0"/>
          </a:p>
        </p:txBody>
      </p:sp>
      <p:sp>
        <p:nvSpPr>
          <p:cNvPr id="9" name="TextBox 8"/>
          <p:cNvSpPr txBox="1"/>
          <p:nvPr/>
        </p:nvSpPr>
        <p:spPr>
          <a:xfrm>
            <a:off x="5410200" y="2362200"/>
            <a:ext cx="790601" cy="369332"/>
          </a:xfrm>
          <a:prstGeom prst="rect">
            <a:avLst/>
          </a:prstGeom>
          <a:noFill/>
        </p:spPr>
        <p:txBody>
          <a:bodyPr wrap="none" rtlCol="0">
            <a:spAutoFit/>
          </a:bodyPr>
          <a:lstStyle/>
          <a:p>
            <a:r>
              <a:rPr lang="en-US" dirty="0" err="1" smtClean="0"/>
              <a:t>col</a:t>
            </a:r>
            <a:r>
              <a:rPr lang="en-US" dirty="0" smtClean="0"/>
              <a:t>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xmlns="" val="2707872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8000" y="2819400"/>
            <a:ext cx="4724400" cy="228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eaLnBrk="1" hangingPunct="1">
              <a:defRPr/>
            </a:pPr>
            <a:r>
              <a:rPr lang="en-US" dirty="0">
                <a:solidFill>
                  <a:srgbClr val="9933FF"/>
                </a:solidFill>
              </a:rPr>
              <a:t>Inner Loop</a:t>
            </a:r>
          </a:p>
        </p:txBody>
      </p:sp>
      <p:sp>
        <p:nvSpPr>
          <p:cNvPr id="56323"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Flowchart of a Nested Loop</a:t>
            </a:r>
          </a:p>
        </p:txBody>
      </p:sp>
      <p:sp>
        <p:nvSpPr>
          <p:cNvPr id="8" name="Flowchart: Process 7"/>
          <p:cNvSpPr/>
          <p:nvPr/>
        </p:nvSpPr>
        <p:spPr>
          <a:xfrm>
            <a:off x="2057400" y="1277936"/>
            <a:ext cx="1143000" cy="398463"/>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row </a:t>
            </a:r>
            <a:r>
              <a:rPr lang="en-US" dirty="0">
                <a:solidFill>
                  <a:schemeClr val="tx1"/>
                </a:solidFill>
              </a:rPr>
              <a:t>= 1</a:t>
            </a:r>
          </a:p>
        </p:txBody>
      </p:sp>
      <p:sp>
        <p:nvSpPr>
          <p:cNvPr id="9" name="Flowchart: Decision 8"/>
          <p:cNvSpPr/>
          <p:nvPr/>
        </p:nvSpPr>
        <p:spPr>
          <a:xfrm>
            <a:off x="1828800" y="2057400"/>
            <a:ext cx="1600200" cy="990600"/>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row</a:t>
            </a:r>
          </a:p>
          <a:p>
            <a:pPr algn="ctr" eaLnBrk="1" hangingPunct="1">
              <a:defRPr/>
            </a:pPr>
            <a:r>
              <a:rPr lang="en-US" dirty="0" smtClean="0">
                <a:solidFill>
                  <a:schemeClr val="tx1"/>
                </a:solidFill>
              </a:rPr>
              <a:t>&lt;= 10</a:t>
            </a:r>
            <a:endParaRPr lang="en-US" dirty="0">
              <a:solidFill>
                <a:schemeClr val="tx1"/>
              </a:solidFill>
            </a:endParaRPr>
          </a:p>
        </p:txBody>
      </p:sp>
      <p:cxnSp>
        <p:nvCxnSpPr>
          <p:cNvPr id="11" name="Straight Arrow Connector 10"/>
          <p:cNvCxnSpPr>
            <a:stCxn id="8" idx="2"/>
            <a:endCxn id="9" idx="0"/>
          </p:cNvCxnSpPr>
          <p:nvPr/>
        </p:nvCxnSpPr>
        <p:spPr>
          <a:xfrm>
            <a:off x="2628900" y="1676399"/>
            <a:ext cx="0" cy="38100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3886200" y="2362200"/>
            <a:ext cx="1143000" cy="381000"/>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err="1" smtClean="0">
                <a:solidFill>
                  <a:schemeClr val="tx1"/>
                </a:solidFill>
              </a:rPr>
              <a:t>col</a:t>
            </a:r>
            <a:r>
              <a:rPr lang="en-US" dirty="0" smtClean="0">
                <a:solidFill>
                  <a:schemeClr val="tx1"/>
                </a:solidFill>
              </a:rPr>
              <a:t>= </a:t>
            </a:r>
            <a:r>
              <a:rPr lang="en-US" dirty="0">
                <a:solidFill>
                  <a:schemeClr val="tx1"/>
                </a:solidFill>
              </a:rPr>
              <a:t>1</a:t>
            </a:r>
          </a:p>
        </p:txBody>
      </p:sp>
      <p:cxnSp>
        <p:nvCxnSpPr>
          <p:cNvPr id="26" name="Straight Arrow Connector 25"/>
          <p:cNvCxnSpPr>
            <a:stCxn id="9" idx="3"/>
            <a:endCxn id="25" idx="1"/>
          </p:cNvCxnSpPr>
          <p:nvPr/>
        </p:nvCxnSpPr>
        <p:spPr>
          <a:xfrm>
            <a:off x="3429000" y="2552700"/>
            <a:ext cx="457200" cy="158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3657600" y="3124200"/>
            <a:ext cx="1600200" cy="990600"/>
          </a:xfrm>
          <a:prstGeom prst="flowChartDecis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err="1" smtClean="0">
                <a:solidFill>
                  <a:schemeClr val="tx1"/>
                </a:solidFill>
              </a:rPr>
              <a:t>col</a:t>
            </a:r>
            <a:r>
              <a:rPr lang="en-US" dirty="0" smtClean="0">
                <a:solidFill>
                  <a:schemeClr val="tx1"/>
                </a:solidFill>
              </a:rPr>
              <a:t> </a:t>
            </a:r>
            <a:r>
              <a:rPr lang="en-US" dirty="0">
                <a:solidFill>
                  <a:schemeClr val="tx1"/>
                </a:solidFill>
              </a:rPr>
              <a:t>&lt;= 4?</a:t>
            </a:r>
          </a:p>
        </p:txBody>
      </p:sp>
      <p:sp>
        <p:nvSpPr>
          <p:cNvPr id="38" name="Flowchart: Process 37"/>
          <p:cNvSpPr/>
          <p:nvPr/>
        </p:nvSpPr>
        <p:spPr>
          <a:xfrm>
            <a:off x="5943600" y="3276600"/>
            <a:ext cx="1371600" cy="685800"/>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Print </a:t>
            </a:r>
            <a:r>
              <a:rPr lang="en-US" dirty="0" err="1" smtClean="0">
                <a:solidFill>
                  <a:schemeClr val="tx1"/>
                </a:solidFill>
              </a:rPr>
              <a:t>row</a:t>
            </a:r>
            <a:r>
              <a:rPr lang="en-US" sz="2000" baseline="30000" dirty="0" err="1" smtClean="0">
                <a:solidFill>
                  <a:schemeClr val="tx1"/>
                </a:solidFill>
              </a:rPr>
              <a:t>col</a:t>
            </a:r>
            <a:endParaRPr lang="en-US" baseline="30000" dirty="0">
              <a:solidFill>
                <a:schemeClr val="tx1"/>
              </a:solidFill>
            </a:endParaRPr>
          </a:p>
        </p:txBody>
      </p:sp>
      <p:sp>
        <p:nvSpPr>
          <p:cNvPr id="39" name="Flowchart: Process 38"/>
          <p:cNvSpPr/>
          <p:nvPr/>
        </p:nvSpPr>
        <p:spPr>
          <a:xfrm>
            <a:off x="5943600" y="4191000"/>
            <a:ext cx="1371600" cy="609600"/>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err="1" smtClean="0">
                <a:solidFill>
                  <a:schemeClr val="tx1"/>
                </a:solidFill>
              </a:rPr>
              <a:t>col</a:t>
            </a:r>
            <a:r>
              <a:rPr lang="en-US" dirty="0" smtClean="0">
                <a:solidFill>
                  <a:schemeClr val="tx1"/>
                </a:solidFill>
              </a:rPr>
              <a:t> </a:t>
            </a:r>
            <a:r>
              <a:rPr lang="en-US" dirty="0">
                <a:solidFill>
                  <a:schemeClr val="tx1"/>
                </a:solidFill>
              </a:rPr>
              <a:t>= </a:t>
            </a:r>
            <a:r>
              <a:rPr lang="en-US" dirty="0" err="1" smtClean="0">
                <a:solidFill>
                  <a:schemeClr val="tx1"/>
                </a:solidFill>
              </a:rPr>
              <a:t>col</a:t>
            </a:r>
            <a:r>
              <a:rPr lang="en-US" dirty="0" smtClean="0">
                <a:solidFill>
                  <a:schemeClr val="tx1"/>
                </a:solidFill>
              </a:rPr>
              <a:t> </a:t>
            </a:r>
            <a:r>
              <a:rPr lang="en-US" dirty="0">
                <a:solidFill>
                  <a:schemeClr val="tx1"/>
                </a:solidFill>
              </a:rPr>
              <a:t>+ 1</a:t>
            </a:r>
          </a:p>
        </p:txBody>
      </p:sp>
      <p:sp>
        <p:nvSpPr>
          <p:cNvPr id="40" name="Flowchart: Process 39"/>
          <p:cNvSpPr/>
          <p:nvPr/>
        </p:nvSpPr>
        <p:spPr>
          <a:xfrm>
            <a:off x="3505200" y="5181600"/>
            <a:ext cx="1905000" cy="304800"/>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Print new line</a:t>
            </a:r>
          </a:p>
        </p:txBody>
      </p:sp>
      <p:sp>
        <p:nvSpPr>
          <p:cNvPr id="41" name="Flowchart: Process 40"/>
          <p:cNvSpPr/>
          <p:nvPr/>
        </p:nvSpPr>
        <p:spPr>
          <a:xfrm>
            <a:off x="3733800" y="5715000"/>
            <a:ext cx="1447800" cy="304800"/>
          </a:xfrm>
          <a:prstGeom prst="flowChartProcess">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smtClean="0">
                <a:solidFill>
                  <a:schemeClr val="tx1"/>
                </a:solidFill>
              </a:rPr>
              <a:t>row = row+1</a:t>
            </a:r>
            <a:endParaRPr lang="en-US" dirty="0">
              <a:solidFill>
                <a:schemeClr val="tx1"/>
              </a:solidFill>
            </a:endParaRPr>
          </a:p>
        </p:txBody>
      </p:sp>
      <p:cxnSp>
        <p:nvCxnSpPr>
          <p:cNvPr id="42" name="Straight Arrow Connector 41"/>
          <p:cNvCxnSpPr>
            <a:stCxn id="25" idx="2"/>
            <a:endCxn id="37" idx="0"/>
          </p:cNvCxnSpPr>
          <p:nvPr/>
        </p:nvCxnSpPr>
        <p:spPr>
          <a:xfrm rot="5400000">
            <a:off x="4267201" y="2933700"/>
            <a:ext cx="381000" cy="3175"/>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7" idx="3"/>
            <a:endCxn id="38" idx="1"/>
          </p:cNvCxnSpPr>
          <p:nvPr/>
        </p:nvCxnSpPr>
        <p:spPr>
          <a:xfrm>
            <a:off x="5257800" y="3619500"/>
            <a:ext cx="685800" cy="1588"/>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3924301" y="4648201"/>
            <a:ext cx="1066800" cy="3175"/>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4343401" y="5600701"/>
            <a:ext cx="228600" cy="3175"/>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6515101" y="4076701"/>
            <a:ext cx="228600" cy="3175"/>
          </a:xfrm>
          <a:prstGeom prst="straightConnector1">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2787" name="TextBox 66"/>
          <p:cNvSpPr txBox="1">
            <a:spLocks noChangeArrowheads="1"/>
          </p:cNvSpPr>
          <p:nvPr/>
        </p:nvSpPr>
        <p:spPr bwMode="auto">
          <a:xfrm>
            <a:off x="3200400" y="2057400"/>
            <a:ext cx="6508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True</a:t>
            </a:r>
          </a:p>
        </p:txBody>
      </p:sp>
      <p:sp>
        <p:nvSpPr>
          <p:cNvPr id="32788" name="TextBox 67"/>
          <p:cNvSpPr txBox="1">
            <a:spLocks noChangeArrowheads="1"/>
          </p:cNvSpPr>
          <p:nvPr/>
        </p:nvSpPr>
        <p:spPr bwMode="auto">
          <a:xfrm>
            <a:off x="1828800" y="3124200"/>
            <a:ext cx="749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False</a:t>
            </a:r>
          </a:p>
        </p:txBody>
      </p:sp>
      <p:sp>
        <p:nvSpPr>
          <p:cNvPr id="32789" name="TextBox 68"/>
          <p:cNvSpPr txBox="1">
            <a:spLocks noChangeArrowheads="1"/>
          </p:cNvSpPr>
          <p:nvPr/>
        </p:nvSpPr>
        <p:spPr bwMode="auto">
          <a:xfrm>
            <a:off x="5181600" y="3200400"/>
            <a:ext cx="6508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True</a:t>
            </a:r>
          </a:p>
        </p:txBody>
      </p:sp>
      <p:cxnSp>
        <p:nvCxnSpPr>
          <p:cNvPr id="70" name="Straight Arrow Connector 69"/>
          <p:cNvCxnSpPr>
            <a:stCxn id="9" idx="2"/>
            <a:endCxn id="72" idx="0"/>
          </p:cNvCxnSpPr>
          <p:nvPr/>
        </p:nvCxnSpPr>
        <p:spPr>
          <a:xfrm rot="16200000" flipH="1">
            <a:off x="1238250" y="4438650"/>
            <a:ext cx="2819400" cy="381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2" name="Flowchart: Terminator 71"/>
          <p:cNvSpPr/>
          <p:nvPr/>
        </p:nvSpPr>
        <p:spPr>
          <a:xfrm>
            <a:off x="2057400" y="5867400"/>
            <a:ext cx="1219200" cy="304800"/>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Done</a:t>
            </a:r>
          </a:p>
        </p:txBody>
      </p:sp>
      <p:sp>
        <p:nvSpPr>
          <p:cNvPr id="32792" name="TextBox 77"/>
          <p:cNvSpPr txBox="1">
            <a:spLocks noChangeArrowheads="1"/>
          </p:cNvSpPr>
          <p:nvPr/>
        </p:nvSpPr>
        <p:spPr bwMode="auto">
          <a:xfrm>
            <a:off x="4495800" y="4114800"/>
            <a:ext cx="7493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t>False</a:t>
            </a:r>
          </a:p>
        </p:txBody>
      </p:sp>
      <p:cxnSp>
        <p:nvCxnSpPr>
          <p:cNvPr id="88" name="Straight Arrow Connector 87"/>
          <p:cNvCxnSpPr>
            <a:stCxn id="39" idx="2"/>
            <a:endCxn id="37" idx="0"/>
          </p:cNvCxnSpPr>
          <p:nvPr/>
        </p:nvCxnSpPr>
        <p:spPr>
          <a:xfrm rot="5400000" flipH="1">
            <a:off x="4705350" y="2876550"/>
            <a:ext cx="1676400" cy="2171700"/>
          </a:xfrm>
          <a:prstGeom prst="bentConnector5">
            <a:avLst>
              <a:gd name="adj1" fmla="val -13636"/>
              <a:gd name="adj2" fmla="val -46634"/>
              <a:gd name="adj3" fmla="val 113636"/>
            </a:avLst>
          </a:prstGeom>
          <a:ln w="317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87"/>
          <p:cNvCxnSpPr>
            <a:stCxn id="41" idx="2"/>
            <a:endCxn id="9" idx="0"/>
          </p:cNvCxnSpPr>
          <p:nvPr/>
        </p:nvCxnSpPr>
        <p:spPr>
          <a:xfrm rot="5400000" flipH="1">
            <a:off x="1562100" y="3124200"/>
            <a:ext cx="3962400" cy="1828800"/>
          </a:xfrm>
          <a:prstGeom prst="bentConnector5">
            <a:avLst>
              <a:gd name="adj1" fmla="val -5769"/>
              <a:gd name="adj2" fmla="val -198013"/>
              <a:gd name="adj3" fmla="val 105769"/>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2795"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C89A42-B23E-41F1-A818-281E4B590762}" type="datetime1">
              <a:rPr lang="en-US" altLang="en-US" sz="1200" smtClean="0">
                <a:solidFill>
                  <a:schemeClr val="accent1"/>
                </a:solidFill>
              </a:rPr>
              <a:pPr/>
              <a:t>9/15/2020</a:t>
            </a:fld>
            <a:endParaRPr lang="en-US" altLang="en-US" sz="1200">
              <a:solidFill>
                <a:schemeClr val="accent1"/>
              </a:solidFill>
            </a:endParaRPr>
          </a:p>
        </p:txBody>
      </p:sp>
      <p:sp>
        <p:nvSpPr>
          <p:cNvPr id="3279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21580DE-DDBF-4DB4-9C70-74CE9515A1A1}" type="slidenum">
              <a:rPr lang="en-US" altLang="en-US" sz="1200">
                <a:solidFill>
                  <a:schemeClr val="accent1"/>
                </a:solidFill>
              </a:rPr>
              <a:pPr/>
              <a:t>43</a:t>
            </a:fld>
            <a:endParaRPr lang="en-US" altLang="en-US" sz="1200">
              <a:solidFill>
                <a:schemeClr val="accent1"/>
              </a:solidFill>
            </a:endParaRPr>
          </a:p>
        </p:txBody>
      </p:sp>
    </p:spTree>
    <p:extLst>
      <p:ext uri="{BB962C8B-B14F-4D97-AF65-F5344CB8AC3E}">
        <p14:creationId xmlns:p14="http://schemas.microsoft.com/office/powerpoint/2010/main" xmlns="" val="495005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Nested Loop Examples</a:t>
            </a:r>
          </a:p>
        </p:txBody>
      </p:sp>
      <p:sp>
        <p:nvSpPr>
          <p:cNvPr id="34818" name="Content Placeholder 4"/>
          <p:cNvSpPr>
            <a:spLocks noGrp="1"/>
          </p:cNvSpPr>
          <p:nvPr>
            <p:ph idx="1"/>
          </p:nvPr>
        </p:nvSpPr>
        <p:spPr/>
        <p:txBody>
          <a:bodyPr/>
          <a:lstStyle/>
          <a:p>
            <a:pPr eaLnBrk="1" hangingPunct="1"/>
            <a:endParaRPr lang="en-US" altLang="en-US" smtClean="0"/>
          </a:p>
        </p:txBody>
      </p:sp>
      <p:pic>
        <p:nvPicPr>
          <p:cNvPr id="34819" name="Picture 1"/>
          <p:cNvPicPr>
            <a:picLocks noChangeAspect="1"/>
          </p:cNvPicPr>
          <p:nvPr/>
        </p:nvPicPr>
        <p:blipFill>
          <a:blip r:embed="rId3" cstate="print">
            <a:extLst>
              <a:ext uri="{28A0092B-C50C-407E-A947-70E740481C1C}">
                <a14:useLocalDpi xmlns:a14="http://schemas.microsoft.com/office/drawing/2010/main" xmlns="" val="0"/>
              </a:ext>
            </a:extLst>
          </a:blip>
          <a:srcRect b="45079"/>
          <a:stretch>
            <a:fillRect/>
          </a:stretch>
        </p:blipFill>
        <p:spPr bwMode="auto">
          <a:xfrm>
            <a:off x="533400" y="1143000"/>
            <a:ext cx="8153400" cy="5004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0"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B383A0F-DEAF-402E-816E-2CF64D891FD0}" type="datetime1">
              <a:rPr lang="en-US" altLang="en-US" sz="1200" smtClean="0">
                <a:solidFill>
                  <a:schemeClr val="accent1"/>
                </a:solidFill>
              </a:rPr>
              <a:pPr/>
              <a:t>9/15/2020</a:t>
            </a:fld>
            <a:endParaRPr lang="en-US" altLang="en-US" sz="1200">
              <a:solidFill>
                <a:schemeClr val="accent1"/>
              </a:solidFill>
            </a:endParaRPr>
          </a:p>
        </p:txBody>
      </p:sp>
      <p:sp>
        <p:nvSpPr>
          <p:cNvPr id="34821"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38C32C-BFA4-4558-87F7-10F1B8102A67}" type="slidenum">
              <a:rPr lang="en-US" altLang="en-US" sz="1200">
                <a:solidFill>
                  <a:schemeClr val="accent1"/>
                </a:solidFill>
              </a:rPr>
              <a:pPr/>
              <a:t>44</a:t>
            </a:fld>
            <a:endParaRPr lang="en-US" altLang="en-US" sz="1200">
              <a:solidFill>
                <a:schemeClr val="accent1"/>
              </a:solidFill>
            </a:endParaRPr>
          </a:p>
        </p:txBody>
      </p:sp>
    </p:spTree>
    <p:extLst>
      <p:ext uri="{BB962C8B-B14F-4D97-AF65-F5344CB8AC3E}">
        <p14:creationId xmlns:p14="http://schemas.microsoft.com/office/powerpoint/2010/main" xmlns="" val="610248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008" y="1219200"/>
            <a:ext cx="7564992" cy="4559300"/>
          </a:xfrm>
        </p:spPr>
        <p:txBody>
          <a:bodyPr/>
          <a:lstStyle/>
          <a:p>
            <a:r>
              <a:rPr lang="en-US" dirty="0" smtClean="0"/>
              <a:t>Given the last nested loops in the previous table:</a:t>
            </a:r>
          </a:p>
          <a:p>
            <a:endParaRPr lang="en-US" dirty="0" smtClean="0"/>
          </a:p>
          <a:p>
            <a:endParaRPr lang="en-US" dirty="0" smtClean="0"/>
          </a:p>
          <a:p>
            <a:endParaRPr lang="en-US" dirty="0" smtClean="0"/>
          </a:p>
          <a:p>
            <a:r>
              <a:rPr lang="en-US" dirty="0" err="1" smtClean="0"/>
              <a:t>i</a:t>
            </a:r>
            <a:r>
              <a:rPr lang="en-US" dirty="0" smtClean="0"/>
              <a:t> values are:   </a:t>
            </a:r>
            <a:r>
              <a:rPr lang="en-US" sz="2000" dirty="0" smtClean="0"/>
              <a:t>0, 1, 2, 3  –  So we will have four lines of stars</a:t>
            </a:r>
          </a:p>
          <a:p>
            <a:r>
              <a:rPr lang="en-US" dirty="0"/>
              <a:t>j</a:t>
            </a:r>
            <a:r>
              <a:rPr lang="en-US" dirty="0" smtClean="0"/>
              <a:t> values are:</a:t>
            </a:r>
          </a:p>
          <a:p>
            <a:pPr lvl="1"/>
            <a:r>
              <a:rPr lang="en-US" sz="2000" dirty="0" smtClean="0"/>
              <a:t>0 - </a:t>
            </a:r>
            <a:r>
              <a:rPr lang="en-US" sz="2000" dirty="0"/>
              <a:t>So we will have </a:t>
            </a:r>
            <a:r>
              <a:rPr lang="en-US" sz="2000" dirty="0" smtClean="0"/>
              <a:t>one star</a:t>
            </a:r>
          </a:p>
          <a:p>
            <a:pPr lvl="1"/>
            <a:r>
              <a:rPr lang="en-US" sz="2000" dirty="0" smtClean="0"/>
              <a:t>0, 1 - </a:t>
            </a:r>
            <a:r>
              <a:rPr lang="en-US" sz="2000" dirty="0"/>
              <a:t>So we will have </a:t>
            </a:r>
            <a:r>
              <a:rPr lang="en-US" sz="2000" dirty="0" smtClean="0"/>
              <a:t>two stars</a:t>
            </a:r>
          </a:p>
          <a:p>
            <a:pPr lvl="1"/>
            <a:r>
              <a:rPr lang="en-US" sz="2000" dirty="0" smtClean="0"/>
              <a:t>0, 1, 2 - </a:t>
            </a:r>
            <a:r>
              <a:rPr lang="en-US" sz="2000" dirty="0"/>
              <a:t>So we will have </a:t>
            </a:r>
            <a:r>
              <a:rPr lang="en-US" sz="2000" dirty="0" smtClean="0"/>
              <a:t>three stars</a:t>
            </a:r>
          </a:p>
          <a:p>
            <a:pPr lvl="1"/>
            <a:r>
              <a:rPr lang="en-US" sz="2000" dirty="0" smtClean="0"/>
              <a:t>0, 1, 2, 3 - </a:t>
            </a:r>
            <a:r>
              <a:rPr lang="en-US" sz="2000" dirty="0"/>
              <a:t>So we will have </a:t>
            </a:r>
            <a:r>
              <a:rPr lang="en-US" sz="2000" dirty="0" smtClean="0"/>
              <a:t>four stars</a:t>
            </a:r>
          </a:p>
          <a:p>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05400" y="3733800"/>
            <a:ext cx="3886200" cy="1270000"/>
          </a:xfrm>
          <a:prstGeom prst="rect">
            <a:avLst/>
          </a:prstGeom>
        </p:spPr>
      </p:pic>
      <p:sp>
        <p:nvSpPr>
          <p:cNvPr id="2" name="Title 1"/>
          <p:cNvSpPr>
            <a:spLocks noGrp="1"/>
          </p:cNvSpPr>
          <p:nvPr>
            <p:ph type="title"/>
          </p:nvPr>
        </p:nvSpPr>
        <p:spPr/>
        <p:txBody>
          <a:bodyPr/>
          <a:lstStyle/>
          <a:p>
            <a:r>
              <a:rPr lang="en-US" dirty="0" smtClean="0"/>
              <a:t>Hand Tracing the Loop</a:t>
            </a:r>
            <a:endParaRPr lang="en-US" dirty="0"/>
          </a:p>
        </p:txBody>
      </p:sp>
      <p:sp>
        <p:nvSpPr>
          <p:cNvPr id="4" name="Date Placeholder 3"/>
          <p:cNvSpPr>
            <a:spLocks noGrp="1"/>
          </p:cNvSpPr>
          <p:nvPr>
            <p:ph type="dt" sz="half" idx="10"/>
          </p:nvPr>
        </p:nvSpPr>
        <p:spPr/>
        <p:txBody>
          <a:bodyPr/>
          <a:lstStyle/>
          <a:p>
            <a:fld id="{D2B1F07A-CD39-42B8-A43D-4C557817AC96}"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45</a:t>
            </a:fld>
            <a:endParaRPr lang="en-US" altLang="en-US"/>
          </a:p>
        </p:txBody>
      </p:sp>
      <p:pic>
        <p:nvPicPr>
          <p:cNvPr id="6" name="Picture 5" descr="Nested Loop Example Three.tiff"/>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81200" y="1752600"/>
            <a:ext cx="4350415" cy="1122688"/>
          </a:xfrm>
          <a:prstGeom prst="rect">
            <a:avLst/>
          </a:prstGeom>
        </p:spPr>
      </p:pic>
      <p:sp>
        <p:nvSpPr>
          <p:cNvPr id="8" name="Rectangle 7"/>
          <p:cNvSpPr/>
          <p:nvPr/>
        </p:nvSpPr>
        <p:spPr>
          <a:xfrm>
            <a:off x="5105400" y="3657600"/>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10074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Nested Loop Examples (2)</a:t>
            </a:r>
          </a:p>
        </p:txBody>
      </p:sp>
      <p:sp>
        <p:nvSpPr>
          <p:cNvPr id="35842" name="Content Placeholder 4"/>
          <p:cNvSpPr>
            <a:spLocks noGrp="1"/>
          </p:cNvSpPr>
          <p:nvPr>
            <p:ph idx="1"/>
          </p:nvPr>
        </p:nvSpPr>
        <p:spPr/>
        <p:txBody>
          <a:bodyPr/>
          <a:lstStyle/>
          <a:p>
            <a:pPr eaLnBrk="1" hangingPunct="1"/>
            <a:endParaRPr lang="en-US" altLang="en-US" smtClean="0"/>
          </a:p>
        </p:txBody>
      </p:sp>
      <p:pic>
        <p:nvPicPr>
          <p:cNvPr id="35843" name="Picture 6"/>
          <p:cNvPicPr>
            <a:picLocks noChangeAspect="1"/>
          </p:cNvPicPr>
          <p:nvPr/>
        </p:nvPicPr>
        <p:blipFill>
          <a:blip r:embed="rId3" cstate="print">
            <a:extLst>
              <a:ext uri="{28A0092B-C50C-407E-A947-70E740481C1C}">
                <a14:useLocalDpi xmlns:a14="http://schemas.microsoft.com/office/drawing/2010/main" xmlns="" val="0"/>
              </a:ext>
            </a:extLst>
          </a:blip>
          <a:srcRect t="54596"/>
          <a:stretch>
            <a:fillRect/>
          </a:stretch>
        </p:blipFill>
        <p:spPr bwMode="auto">
          <a:xfrm>
            <a:off x="685800" y="1752601"/>
            <a:ext cx="7848600" cy="3886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4" name="Picture 1"/>
          <p:cNvPicPr>
            <a:picLocks noChangeAspect="1"/>
          </p:cNvPicPr>
          <p:nvPr/>
        </p:nvPicPr>
        <p:blipFill>
          <a:blip r:embed="rId3" cstate="print">
            <a:extLst>
              <a:ext uri="{28A0092B-C50C-407E-A947-70E740481C1C}">
                <a14:useLocalDpi xmlns:a14="http://schemas.microsoft.com/office/drawing/2010/main" xmlns="" val="0"/>
              </a:ext>
            </a:extLst>
          </a:blip>
          <a:srcRect b="93781"/>
          <a:stretch>
            <a:fillRect/>
          </a:stretch>
        </p:blipFill>
        <p:spPr bwMode="auto">
          <a:xfrm>
            <a:off x="685800" y="1143000"/>
            <a:ext cx="7848600"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5"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2D4AB3-F322-4866-B979-285BBF3DE7E1}" type="datetime1">
              <a:rPr lang="en-US" altLang="en-US" sz="1200" smtClean="0">
                <a:solidFill>
                  <a:schemeClr val="accent1"/>
                </a:solidFill>
              </a:rPr>
              <a:pPr/>
              <a:t>9/15/2020</a:t>
            </a:fld>
            <a:endParaRPr lang="en-US" altLang="en-US" sz="1200">
              <a:solidFill>
                <a:schemeClr val="accent1"/>
              </a:solidFill>
            </a:endParaRPr>
          </a:p>
        </p:txBody>
      </p:sp>
      <p:sp>
        <p:nvSpPr>
          <p:cNvPr id="3584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DB7C441-63DD-4600-B422-6FACE7CA66D1}" type="slidenum">
              <a:rPr lang="en-US" altLang="en-US" sz="1200">
                <a:solidFill>
                  <a:schemeClr val="accent1"/>
                </a:solidFill>
              </a:rPr>
              <a:pPr/>
              <a:t>46</a:t>
            </a:fld>
            <a:endParaRPr lang="en-US" altLang="en-US" sz="1200">
              <a:solidFill>
                <a:schemeClr val="accent1"/>
              </a:solidFill>
            </a:endParaRPr>
          </a:p>
        </p:txBody>
      </p:sp>
    </p:spTree>
    <p:extLst>
      <p:ext uri="{BB962C8B-B14F-4D97-AF65-F5344CB8AC3E}">
        <p14:creationId xmlns:p14="http://schemas.microsoft.com/office/powerpoint/2010/main" xmlns="" val="861091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Processing Strings</a:t>
            </a:r>
            <a:endParaRPr lang="en-US" sz="4000" dirty="0"/>
          </a:p>
        </p:txBody>
      </p:sp>
      <p:sp>
        <p:nvSpPr>
          <p:cNvPr id="4" name="Date Placeholder 3"/>
          <p:cNvSpPr>
            <a:spLocks noGrp="1"/>
          </p:cNvSpPr>
          <p:nvPr>
            <p:ph type="dt" sz="half" idx="10"/>
          </p:nvPr>
        </p:nvSpPr>
        <p:spPr/>
        <p:txBody>
          <a:bodyPr/>
          <a:lstStyle/>
          <a:p>
            <a:pPr>
              <a:defRPr/>
            </a:pPr>
            <a:fld id="{2E3441B8-1CC9-4849-A687-1A149AC51592}"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47</a:t>
            </a:fld>
            <a:endParaRPr lang="en-US" dirty="0"/>
          </a:p>
        </p:txBody>
      </p:sp>
    </p:spTree>
    <p:extLst>
      <p:ext uri="{BB962C8B-B14F-4D97-AF65-F5344CB8AC3E}">
        <p14:creationId xmlns:p14="http://schemas.microsoft.com/office/powerpoint/2010/main" xmlns="" val="22897905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Counting Matches</a:t>
            </a:r>
          </a:p>
        </p:txBody>
      </p:sp>
      <p:sp>
        <p:nvSpPr>
          <p:cNvPr id="40962" name="Content Placeholder 2"/>
          <p:cNvSpPr>
            <a:spLocks noGrp="1"/>
          </p:cNvSpPr>
          <p:nvPr>
            <p:ph idx="1"/>
          </p:nvPr>
        </p:nvSpPr>
        <p:spPr>
          <a:xfrm>
            <a:off x="822325" y="1143001"/>
            <a:ext cx="7543800" cy="4725988"/>
          </a:xfrm>
        </p:spPr>
        <p:txBody>
          <a:bodyPr/>
          <a:lstStyle/>
          <a:p>
            <a:pPr eaLnBrk="1" hangingPunct="1">
              <a:spcBef>
                <a:spcPts val="0"/>
              </a:spcBef>
            </a:pPr>
            <a:r>
              <a:rPr lang="en-US" altLang="en-US" dirty="0" smtClean="0"/>
              <a:t>Suppose we need to count the number of uppercase letters contained in a string.</a:t>
            </a:r>
          </a:p>
          <a:p>
            <a:pPr eaLnBrk="1" hangingPunct="1">
              <a:spcBef>
                <a:spcPts val="0"/>
              </a:spcBef>
            </a:pPr>
            <a:r>
              <a:rPr lang="en-US" altLang="en-US" dirty="0" smtClean="0"/>
              <a:t>We can use a for loop to check each character in the string to see if it is uppercase.</a:t>
            </a:r>
          </a:p>
          <a:p>
            <a:pPr eaLnBrk="1" hangingPunct="1">
              <a:spcBef>
                <a:spcPts val="0"/>
              </a:spcBef>
            </a:pPr>
            <a:r>
              <a:rPr lang="en-US" altLang="en-US" dirty="0" smtClean="0"/>
              <a:t>The loop below sets the variable </a:t>
            </a:r>
            <a:r>
              <a:rPr lang="en-US" altLang="en-US" b="1" dirty="0" smtClean="0"/>
              <a:t>char</a:t>
            </a:r>
            <a:r>
              <a:rPr lang="en-US" altLang="en-US" dirty="0" smtClean="0"/>
              <a:t> equal to each successive character in the string.</a:t>
            </a:r>
          </a:p>
          <a:p>
            <a:pPr eaLnBrk="1" hangingPunct="1">
              <a:spcBef>
                <a:spcPts val="0"/>
              </a:spcBef>
            </a:pPr>
            <a:r>
              <a:rPr lang="en-US" altLang="en-US" dirty="0" smtClean="0"/>
              <a:t>Each pass through the loop tests the next character in the string to see if it is uppercase</a:t>
            </a:r>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6" name="Content Placeholder 2"/>
          <p:cNvSpPr txBox="1">
            <a:spLocks/>
          </p:cNvSpPr>
          <p:nvPr/>
        </p:nvSpPr>
        <p:spPr bwMode="auto">
          <a:xfrm>
            <a:off x="2362200" y="3657600"/>
            <a:ext cx="46482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uppercase = 0</a:t>
            </a:r>
          </a:p>
          <a:p>
            <a:pPr eaLnBrk="1" hangingPunct="1">
              <a:defRPr/>
            </a:pPr>
            <a:r>
              <a:rPr lang="en-US" dirty="0">
                <a:latin typeface="Consolas" pitchFamily="49" charset="0"/>
                <a:ea typeface="ＭＳ Ｐゴシック" panose="020B0600070205080204" pitchFamily="34" charset="-128"/>
                <a:cs typeface="Consolas" pitchFamily="49" charset="0"/>
              </a:rPr>
              <a:t>for char in string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if char.isupper() :</a:t>
            </a:r>
          </a:p>
          <a:p>
            <a:pPr eaLnBrk="1" hangingPunct="1">
              <a:defRPr/>
            </a:pPr>
            <a:r>
              <a:rPr lang="en-US" dirty="0">
                <a:latin typeface="Consolas" pitchFamily="49" charset="0"/>
                <a:ea typeface="ＭＳ Ｐゴシック" panose="020B0600070205080204" pitchFamily="34" charset="-128"/>
                <a:cs typeface="Consolas" pitchFamily="49" charset="0"/>
              </a:rPr>
              <a:t>      uppercase = uppercase + 1</a:t>
            </a:r>
            <a:endParaRPr lang="en-US" kern="0" dirty="0">
              <a:latin typeface="Consolas" pitchFamily="49" charset="0"/>
              <a:ea typeface="ＭＳ Ｐゴシック" panose="020B0600070205080204" pitchFamily="34" charset="-128"/>
              <a:cs typeface="Consolas" pitchFamily="49" charset="0"/>
            </a:endParaRPr>
          </a:p>
        </p:txBody>
      </p:sp>
      <p:sp>
        <p:nvSpPr>
          <p:cNvPr id="40965"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8C1F4E0-9EF4-476E-B4D6-19B274D24D6C}" type="datetime1">
              <a:rPr lang="en-US" altLang="en-US" sz="1200" smtClean="0">
                <a:solidFill>
                  <a:schemeClr val="accent1"/>
                </a:solidFill>
              </a:rPr>
              <a:pPr/>
              <a:t>9/15/2020</a:t>
            </a:fld>
            <a:endParaRPr lang="en-US" altLang="en-US" sz="1200">
              <a:solidFill>
                <a:schemeClr val="accent1"/>
              </a:solidFill>
            </a:endParaRPr>
          </a:p>
        </p:txBody>
      </p:sp>
      <p:sp>
        <p:nvSpPr>
          <p:cNvPr id="4096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A534D7-9E20-4918-8E35-98D739F22C26}" type="slidenum">
              <a:rPr lang="en-US" altLang="en-US" sz="1200">
                <a:solidFill>
                  <a:schemeClr val="accent1"/>
                </a:solidFill>
              </a:rPr>
              <a:pPr/>
              <a:t>48</a:t>
            </a:fld>
            <a:endParaRPr lang="en-US" altLang="en-US" sz="1200">
              <a:solidFill>
                <a:schemeClr val="accent1"/>
              </a:solidFill>
            </a:endParaRPr>
          </a:p>
        </p:txBody>
      </p:sp>
    </p:spTree>
    <p:extLst>
      <p:ext uri="{BB962C8B-B14F-4D97-AF65-F5344CB8AC3E}">
        <p14:creationId xmlns:p14="http://schemas.microsoft.com/office/powerpoint/2010/main" xmlns="" val="3488949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Counting </a:t>
            </a:r>
            <a:r>
              <a:rPr lang="en-US" altLang="en-US" dirty="0">
                <a:solidFill>
                  <a:schemeClr val="tx1">
                    <a:lumMod val="75000"/>
                    <a:lumOff val="25000"/>
                  </a:schemeClr>
                </a:solidFill>
                <a:ea typeface="ＭＳ Ｐゴシック" panose="020B0600070205080204" pitchFamily="34" charset="-128"/>
              </a:rPr>
              <a:t>V</a:t>
            </a:r>
            <a:r>
              <a:rPr lang="en-US" altLang="en-US" dirty="0" smtClean="0">
                <a:solidFill>
                  <a:schemeClr val="tx1">
                    <a:lumMod val="75000"/>
                    <a:lumOff val="25000"/>
                  </a:schemeClr>
                </a:solidFill>
                <a:ea typeface="ＭＳ Ｐゴシック" panose="020B0600070205080204" pitchFamily="34" charset="-128"/>
              </a:rPr>
              <a:t>owels</a:t>
            </a:r>
          </a:p>
        </p:txBody>
      </p:sp>
      <p:sp>
        <p:nvSpPr>
          <p:cNvPr id="40962" name="Content Placeholder 2"/>
          <p:cNvSpPr>
            <a:spLocks noGrp="1"/>
          </p:cNvSpPr>
          <p:nvPr>
            <p:ph idx="1"/>
          </p:nvPr>
        </p:nvSpPr>
        <p:spPr>
          <a:xfrm>
            <a:off x="822325" y="1143001"/>
            <a:ext cx="7543800" cy="4725988"/>
          </a:xfrm>
        </p:spPr>
        <p:txBody>
          <a:bodyPr/>
          <a:lstStyle/>
          <a:p>
            <a:pPr eaLnBrk="1" hangingPunct="1">
              <a:spcBef>
                <a:spcPts val="0"/>
              </a:spcBef>
            </a:pPr>
            <a:r>
              <a:rPr lang="en-US" altLang="en-US" dirty="0" smtClean="0"/>
              <a:t>Suppose we need </a:t>
            </a:r>
            <a:r>
              <a:rPr lang="en-US" altLang="en-US" dirty="0"/>
              <a:t>to count the </a:t>
            </a:r>
            <a:r>
              <a:rPr lang="en-US" altLang="en-US" dirty="0" smtClean="0"/>
              <a:t>vowels </a:t>
            </a:r>
            <a:r>
              <a:rPr lang="en-US" altLang="en-US" dirty="0"/>
              <a:t>within a </a:t>
            </a:r>
            <a:r>
              <a:rPr lang="en-US" altLang="en-US" dirty="0" smtClean="0"/>
              <a:t>string.</a:t>
            </a:r>
          </a:p>
          <a:p>
            <a:pPr eaLnBrk="1" hangingPunct="1">
              <a:spcBef>
                <a:spcPts val="0"/>
              </a:spcBef>
            </a:pPr>
            <a:r>
              <a:rPr lang="en-US" altLang="en-US" dirty="0"/>
              <a:t>We can use a for loop to check each character in the string to see if it is </a:t>
            </a:r>
            <a:r>
              <a:rPr lang="en-US" altLang="en-US" dirty="0" smtClean="0"/>
              <a:t>in the string of vowels “</a:t>
            </a:r>
            <a:r>
              <a:rPr lang="en-US" altLang="en-US" dirty="0" err="1" smtClean="0"/>
              <a:t>aeiuo</a:t>
            </a:r>
            <a:r>
              <a:rPr lang="en-US" altLang="en-US" dirty="0" smtClean="0"/>
              <a:t>”.</a:t>
            </a:r>
            <a:endParaRPr lang="en-US" altLang="en-US" dirty="0"/>
          </a:p>
          <a:p>
            <a:pPr eaLnBrk="1" hangingPunct="1">
              <a:spcBef>
                <a:spcPts val="0"/>
              </a:spcBef>
            </a:pPr>
            <a:r>
              <a:rPr lang="en-US" altLang="en-US" dirty="0"/>
              <a:t>The loop below sets the variable </a:t>
            </a:r>
            <a:r>
              <a:rPr lang="en-US" altLang="en-US" b="1" dirty="0"/>
              <a:t>char</a:t>
            </a:r>
            <a:r>
              <a:rPr lang="en-US" altLang="en-US" dirty="0"/>
              <a:t> equal to each successive character in the </a:t>
            </a:r>
            <a:r>
              <a:rPr lang="en-US" altLang="en-US" dirty="0" smtClean="0"/>
              <a:t>string.</a:t>
            </a:r>
            <a:endParaRPr lang="en-US" altLang="en-US" dirty="0"/>
          </a:p>
          <a:p>
            <a:pPr eaLnBrk="1" hangingPunct="1">
              <a:spcBef>
                <a:spcPts val="0"/>
              </a:spcBef>
            </a:pPr>
            <a:r>
              <a:rPr lang="en-US" altLang="en-US" dirty="0"/>
              <a:t>Each pass through the loop tests the </a:t>
            </a:r>
            <a:r>
              <a:rPr lang="en-US" altLang="en-US" dirty="0" smtClean="0"/>
              <a:t>lower case of the next </a:t>
            </a:r>
            <a:r>
              <a:rPr lang="en-US" altLang="en-US" dirty="0"/>
              <a:t>character in the string to see if it is </a:t>
            </a:r>
            <a:r>
              <a:rPr lang="en-US" altLang="en-US" dirty="0" smtClean="0"/>
              <a:t>in the string “</a:t>
            </a:r>
            <a:r>
              <a:rPr lang="en-US" altLang="en-US" dirty="0" err="1" smtClean="0"/>
              <a:t>aeiou</a:t>
            </a:r>
            <a:r>
              <a:rPr lang="en-US" altLang="en-US" dirty="0" smtClean="0"/>
              <a:t>”.</a:t>
            </a:r>
            <a:endParaRPr lang="en-US" altLang="en-US" dirty="0"/>
          </a:p>
          <a:p>
            <a:pPr eaLnBrk="1" hangingPunct="1"/>
            <a:endParaRPr lang="en-US" altLang="en-US" dirty="0" smtClean="0"/>
          </a:p>
        </p:txBody>
      </p:sp>
      <p:sp>
        <p:nvSpPr>
          <p:cNvPr id="7" name="Content Placeholder 2"/>
          <p:cNvSpPr txBox="1">
            <a:spLocks/>
          </p:cNvSpPr>
          <p:nvPr/>
        </p:nvSpPr>
        <p:spPr bwMode="auto">
          <a:xfrm>
            <a:off x="2209800" y="3352800"/>
            <a:ext cx="4648200" cy="1219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vowels = 0</a:t>
            </a:r>
          </a:p>
          <a:p>
            <a:pPr eaLnBrk="1" hangingPunct="1">
              <a:defRPr/>
            </a:pPr>
            <a:r>
              <a:rPr lang="en-US" dirty="0">
                <a:latin typeface="Consolas" pitchFamily="49" charset="0"/>
                <a:ea typeface="ＭＳ Ｐゴシック" panose="020B0600070205080204" pitchFamily="34" charset="-128"/>
                <a:cs typeface="Consolas" pitchFamily="49" charset="0"/>
              </a:rPr>
              <a:t>for char in word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B050"/>
                </a:solidFill>
                <a:latin typeface="Consolas" pitchFamily="49" charset="0"/>
                <a:ea typeface="ＭＳ Ｐゴシック" panose="020B0600070205080204" pitchFamily="34" charset="-128"/>
                <a:cs typeface="Consolas" pitchFamily="49" charset="0"/>
              </a:rPr>
              <a:t>if char.lower() in "aeiou" </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vowels = vowels + 1</a:t>
            </a:r>
            <a:endParaRPr lang="en-US" kern="0" dirty="0">
              <a:latin typeface="Consolas" pitchFamily="49" charset="0"/>
              <a:ea typeface="ＭＳ Ｐゴシック" panose="020B0600070205080204" pitchFamily="34" charset="-128"/>
              <a:cs typeface="Consolas" pitchFamily="49" charset="0"/>
            </a:endParaRPr>
          </a:p>
        </p:txBody>
      </p:sp>
      <p:sp>
        <p:nvSpPr>
          <p:cNvPr id="40965"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BE7538-3AF1-4C4D-96CF-7EE8580BB1BD}" type="datetime1">
              <a:rPr lang="en-US" altLang="en-US" sz="1200" smtClean="0">
                <a:solidFill>
                  <a:schemeClr val="accent1"/>
                </a:solidFill>
              </a:rPr>
              <a:pPr/>
              <a:t>9/15/2020</a:t>
            </a:fld>
            <a:endParaRPr lang="en-US" altLang="en-US" sz="1200">
              <a:solidFill>
                <a:schemeClr val="accent1"/>
              </a:solidFill>
            </a:endParaRPr>
          </a:p>
        </p:txBody>
      </p:sp>
      <p:sp>
        <p:nvSpPr>
          <p:cNvPr id="4096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A534D7-9E20-4918-8E35-98D739F22C26}" type="slidenum">
              <a:rPr lang="en-US" altLang="en-US" sz="1200">
                <a:solidFill>
                  <a:schemeClr val="accent1"/>
                </a:solidFill>
              </a:rPr>
              <a:pPr/>
              <a:t>49</a:t>
            </a:fld>
            <a:endParaRPr lang="en-US" altLang="en-US" sz="1200">
              <a:solidFill>
                <a:schemeClr val="accent1"/>
              </a:solidFill>
            </a:endParaRPr>
          </a:p>
        </p:txBody>
      </p:sp>
    </p:spTree>
    <p:extLst>
      <p:ext uri="{BB962C8B-B14F-4D97-AF65-F5344CB8AC3E}">
        <p14:creationId xmlns:p14="http://schemas.microsoft.com/office/powerpoint/2010/main" xmlns="" val="23502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Syntax: </a:t>
            </a:r>
            <a:r>
              <a:rPr lang="en-US" altLang="en-US" dirty="0" smtClean="0">
                <a:solidFill>
                  <a:schemeClr val="tx1">
                    <a:lumMod val="75000"/>
                    <a:lumOff val="25000"/>
                  </a:schemeClr>
                </a:solidFill>
                <a:latin typeface="Consolas" charset="0"/>
                <a:ea typeface="Consolas" charset="0"/>
                <a:cs typeface="Consolas" charset="0"/>
              </a:rPr>
              <a:t>while</a:t>
            </a:r>
            <a:r>
              <a:rPr lang="en-US" altLang="en-US" dirty="0" smtClean="0">
                <a:solidFill>
                  <a:schemeClr val="tx1">
                    <a:lumMod val="75000"/>
                    <a:lumOff val="25000"/>
                  </a:schemeClr>
                </a:solidFill>
                <a:ea typeface="ＭＳ Ｐゴシック" panose="020B0600070205080204" pitchFamily="34" charset="-128"/>
                <a:cs typeface="+mj-cs"/>
              </a:rPr>
              <a:t> Statement</a:t>
            </a:r>
          </a:p>
        </p:txBody>
      </p:sp>
      <p:pic>
        <p:nvPicPr>
          <p:cNvPr id="22530" name="Picture 5" descr="U:\PC\publisher\2013 wiley slides\Ch 1-4\Chapter  4\Media\Illustrations\py_syn_04_01_300dpi.jpg"/>
          <p:cNvPicPr>
            <a:picLocks noChangeAspect="1" noChangeArrowheads="1"/>
          </p:cNvPicPr>
          <p:nvPr/>
        </p:nvPicPr>
        <p:blipFill>
          <a:blip r:embed="rId3" cstate="email">
            <a:extLst>
              <a:ext uri="{28A0092B-C50C-407E-A947-70E740481C1C}">
                <a14:useLocalDpi xmlns:a14="http://schemas.microsoft.com/office/drawing/2010/main" xmlns="" val="0"/>
              </a:ext>
            </a:extLst>
          </a:blip>
          <a:srcRect l="4485" t="15822" r="2574" b="4906"/>
          <a:stretch>
            <a:fillRect/>
          </a:stretch>
        </p:blipFill>
        <p:spPr bwMode="auto">
          <a:xfrm>
            <a:off x="645160" y="1295400"/>
            <a:ext cx="816864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2"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256AC0D-3B57-D047-88F8-E4B2227B6F3E}" type="slidenum">
              <a:rPr lang="en-US" sz="1200">
                <a:solidFill>
                  <a:schemeClr val="accent1"/>
                </a:solidFill>
              </a:rPr>
              <a:pPr/>
              <a:t>5</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39B76D21-C63E-4D64-A266-7934DFD0CF1D}"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Finding All Matches Example</a:t>
            </a:r>
          </a:p>
        </p:txBody>
      </p:sp>
      <p:sp>
        <p:nvSpPr>
          <p:cNvPr id="41986" name="Content Placeholder 2"/>
          <p:cNvSpPr>
            <a:spLocks noGrp="1"/>
          </p:cNvSpPr>
          <p:nvPr>
            <p:ph idx="1"/>
          </p:nvPr>
        </p:nvSpPr>
        <p:spPr>
          <a:xfrm>
            <a:off x="822325" y="1143001"/>
            <a:ext cx="7543800" cy="4725988"/>
          </a:xfrm>
        </p:spPr>
        <p:txBody>
          <a:bodyPr/>
          <a:lstStyle/>
          <a:p>
            <a:pPr eaLnBrk="1" hangingPunct="1">
              <a:spcBef>
                <a:spcPts val="0"/>
              </a:spcBef>
            </a:pPr>
            <a:r>
              <a:rPr lang="en-US" altLang="en-US" dirty="0" smtClean="0"/>
              <a:t>When we need to examine every character in a string, we can use a for loop to examine each character.</a:t>
            </a:r>
          </a:p>
          <a:p>
            <a:pPr eaLnBrk="1" hangingPunct="1">
              <a:spcBef>
                <a:spcPts val="0"/>
              </a:spcBef>
            </a:pPr>
            <a:r>
              <a:rPr lang="en-US" altLang="en-US" dirty="0" smtClean="0"/>
              <a:t>If we need to print the position of each uppercase letter in a sentence we can test each character in the string and print the position of all uppercase characters</a:t>
            </a:r>
          </a:p>
          <a:p>
            <a:pPr eaLnBrk="1" hangingPunct="1">
              <a:spcBef>
                <a:spcPts val="0"/>
              </a:spcBef>
            </a:pPr>
            <a:r>
              <a:rPr lang="en-US" altLang="en-US" dirty="0" smtClean="0"/>
              <a:t>We set the range to be the length of the string</a:t>
            </a:r>
          </a:p>
          <a:p>
            <a:pPr lvl="1" eaLnBrk="1" hangingPunct="1">
              <a:spcBef>
                <a:spcPts val="0"/>
              </a:spcBef>
            </a:pPr>
            <a:r>
              <a:rPr lang="en-US" altLang="en-US" sz="2000" dirty="0" smtClean="0"/>
              <a:t>We test each character</a:t>
            </a:r>
          </a:p>
          <a:p>
            <a:pPr lvl="1" eaLnBrk="1" hangingPunct="1">
              <a:spcBef>
                <a:spcPts val="0"/>
              </a:spcBef>
            </a:pPr>
            <a:r>
              <a:rPr lang="en-US" altLang="en-US" sz="2000" dirty="0" smtClean="0"/>
              <a:t>If it is uppercase we print </a:t>
            </a:r>
            <a:r>
              <a:rPr lang="en-US" altLang="en-US" sz="2000" dirty="0" err="1" smtClean="0"/>
              <a:t>i</a:t>
            </a:r>
            <a:r>
              <a:rPr lang="en-US" altLang="en-US" sz="2000" dirty="0" smtClean="0"/>
              <a:t>, its position in the string</a:t>
            </a:r>
          </a:p>
        </p:txBody>
      </p:sp>
      <p:sp>
        <p:nvSpPr>
          <p:cNvPr id="6" name="Content Placeholder 2"/>
          <p:cNvSpPr txBox="1">
            <a:spLocks/>
          </p:cNvSpPr>
          <p:nvPr/>
        </p:nvSpPr>
        <p:spPr bwMode="auto">
          <a:xfrm>
            <a:off x="1905000" y="3810000"/>
            <a:ext cx="5159375"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sentence = input("Enter a sentence: ")</a:t>
            </a:r>
          </a:p>
          <a:p>
            <a:pPr eaLnBrk="1" hangingPunct="1">
              <a:defRPr/>
            </a:pPr>
            <a:r>
              <a:rPr lang="en-US" dirty="0">
                <a:latin typeface="Consolas" pitchFamily="49" charset="0"/>
                <a:ea typeface="ＭＳ Ｐゴシック" panose="020B0600070205080204" pitchFamily="34" charset="-128"/>
                <a:cs typeface="Consolas" pitchFamily="49" charset="0"/>
              </a:rPr>
              <a:t>for i in range(len(sentence))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if sentence[i].isupper() </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print(i)</a:t>
            </a:r>
            <a:endParaRPr lang="en-US" kern="0" dirty="0">
              <a:latin typeface="Consolas" pitchFamily="49" charset="0"/>
              <a:ea typeface="ＭＳ Ｐゴシック" panose="020B0600070205080204" pitchFamily="34" charset="-128"/>
              <a:cs typeface="Consolas" pitchFamily="49" charset="0"/>
            </a:endParaRPr>
          </a:p>
        </p:txBody>
      </p:sp>
      <p:sp>
        <p:nvSpPr>
          <p:cNvPr id="41988"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8F06FB-67A2-4CFA-A97E-B45ADB7BFF48}" type="datetime1">
              <a:rPr lang="en-US" altLang="en-US" sz="1200" smtClean="0">
                <a:solidFill>
                  <a:schemeClr val="accent1"/>
                </a:solidFill>
              </a:rPr>
              <a:pPr/>
              <a:t>9/15/2020</a:t>
            </a:fld>
            <a:endParaRPr lang="en-US" altLang="en-US" sz="1200">
              <a:solidFill>
                <a:schemeClr val="accent1"/>
              </a:solidFill>
            </a:endParaRPr>
          </a:p>
        </p:txBody>
      </p:sp>
      <p:sp>
        <p:nvSpPr>
          <p:cNvPr id="41989"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94E9FAC-F3A0-4A56-8BDA-D3AAD9E48ACD}" type="slidenum">
              <a:rPr lang="en-US" altLang="en-US" sz="1200">
                <a:solidFill>
                  <a:schemeClr val="accent1"/>
                </a:solidFill>
              </a:rPr>
              <a:pPr/>
              <a:t>50</a:t>
            </a:fld>
            <a:endParaRPr lang="en-US" altLang="en-US" sz="1200">
              <a:solidFill>
                <a:schemeClr val="accent1"/>
              </a:solidFill>
            </a:endParaRPr>
          </a:p>
        </p:txBody>
      </p:sp>
    </p:spTree>
    <p:extLst>
      <p:ext uri="{BB962C8B-B14F-4D97-AF65-F5344CB8AC3E}">
        <p14:creationId xmlns:p14="http://schemas.microsoft.com/office/powerpoint/2010/main" xmlns="" val="37515287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Finding the First Match</a:t>
            </a:r>
          </a:p>
        </p:txBody>
      </p:sp>
      <p:sp>
        <p:nvSpPr>
          <p:cNvPr id="43010" name="Content Placeholder 2"/>
          <p:cNvSpPr>
            <a:spLocks noGrp="1"/>
          </p:cNvSpPr>
          <p:nvPr>
            <p:ph idx="1"/>
          </p:nvPr>
        </p:nvSpPr>
        <p:spPr>
          <a:xfrm>
            <a:off x="822325" y="1143001"/>
            <a:ext cx="7543800" cy="4725988"/>
          </a:xfrm>
        </p:spPr>
        <p:txBody>
          <a:bodyPr/>
          <a:lstStyle/>
          <a:p>
            <a:pPr eaLnBrk="1" hangingPunct="1"/>
            <a:r>
              <a:rPr lang="en-US" altLang="en-US" dirty="0" smtClean="0"/>
              <a:t>This example finds the position of the first digit in a string.</a:t>
            </a:r>
          </a:p>
        </p:txBody>
      </p:sp>
      <p:sp>
        <p:nvSpPr>
          <p:cNvPr id="6" name="Content Placeholder 2"/>
          <p:cNvSpPr txBox="1">
            <a:spLocks/>
          </p:cNvSpPr>
          <p:nvPr/>
        </p:nvSpPr>
        <p:spPr bwMode="auto">
          <a:xfrm>
            <a:off x="914400" y="1676400"/>
            <a:ext cx="7292975" cy="3429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found = False</a:t>
            </a:r>
          </a:p>
          <a:p>
            <a:pPr eaLnBrk="1" hangingPunct="1">
              <a:defRPr/>
            </a:pPr>
            <a:r>
              <a:rPr lang="en-US" dirty="0">
                <a:latin typeface="Consolas" pitchFamily="49" charset="0"/>
                <a:ea typeface="ＭＳ Ｐゴシック" panose="020B0600070205080204" pitchFamily="34" charset="-128"/>
                <a:cs typeface="Consolas" pitchFamily="49" charset="0"/>
              </a:rPr>
              <a:t>position = 0</a:t>
            </a:r>
          </a:p>
          <a:p>
            <a:pPr eaLnBrk="1" hangingPunct="1">
              <a:defRPr/>
            </a:pPr>
            <a:r>
              <a:rPr lang="en-US" dirty="0">
                <a:latin typeface="Consolas" pitchFamily="49" charset="0"/>
                <a:ea typeface="ＭＳ Ｐゴシック" panose="020B0600070205080204" pitchFamily="34" charset="-128"/>
                <a:cs typeface="Consolas" pitchFamily="49" charset="0"/>
              </a:rPr>
              <a:t>while not found and position &lt; len(string)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if string[position].isdigit() </a:t>
            </a:r>
            <a:r>
              <a:rPr lang="en-US" dirty="0">
                <a:latin typeface="Consolas" pitchFamily="49" charset="0"/>
                <a:ea typeface="ＭＳ Ｐゴシック" panose="020B0600070205080204" pitchFamily="34" charset="-128"/>
                <a:cs typeface="Consolas" pitchFamily="49" charset="0"/>
              </a:rPr>
              <a:t>:</a:t>
            </a:r>
          </a:p>
          <a:p>
            <a:pPr eaLnBrk="1" hangingPunct="1">
              <a:defRPr/>
            </a:pPr>
            <a:r>
              <a:rPr lang="en-US" dirty="0">
                <a:latin typeface="Consolas" pitchFamily="49" charset="0"/>
                <a:ea typeface="ＭＳ Ｐゴシック" panose="020B0600070205080204" pitchFamily="34" charset="-128"/>
                <a:cs typeface="Consolas" pitchFamily="49" charset="0"/>
              </a:rPr>
              <a:t>      found = True</a:t>
            </a:r>
          </a:p>
          <a:p>
            <a:pPr eaLnBrk="1" hangingPunct="1">
              <a:defRPr/>
            </a:pPr>
            <a:r>
              <a:rPr lang="en-US" dirty="0">
                <a:latin typeface="Consolas" pitchFamily="49" charset="0"/>
                <a:ea typeface="ＭＳ Ｐゴシック" panose="020B0600070205080204" pitchFamily="34" charset="-128"/>
                <a:cs typeface="Consolas" pitchFamily="49" charset="0"/>
              </a:rPr>
              <a:t>   else :</a:t>
            </a:r>
          </a:p>
          <a:p>
            <a:pPr eaLnBrk="1" hangingPunct="1">
              <a:defRPr/>
            </a:pPr>
            <a:r>
              <a:rPr lang="en-US" dirty="0">
                <a:latin typeface="Consolas" pitchFamily="49" charset="0"/>
                <a:ea typeface="ＭＳ Ｐゴシック" panose="020B0600070205080204" pitchFamily="34" charset="-128"/>
                <a:cs typeface="Consolas" pitchFamily="49" charset="0"/>
              </a:rPr>
              <a:t>      position = position + 1</a:t>
            </a:r>
          </a:p>
          <a:p>
            <a:pPr eaLnBrk="1" hangingPunct="1">
              <a:defRPr/>
            </a:pPr>
            <a:endParaRPr lang="en-US" dirty="0">
              <a:latin typeface="Consolas" pitchFamily="49" charset="0"/>
              <a:ea typeface="ＭＳ Ｐゴシック" panose="020B0600070205080204" pitchFamily="34" charset="-128"/>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if found :</a:t>
            </a:r>
          </a:p>
          <a:p>
            <a:pPr eaLnBrk="1" hangingPunct="1">
              <a:defRPr/>
            </a:pPr>
            <a:r>
              <a:rPr lang="en-US" dirty="0">
                <a:latin typeface="Consolas" pitchFamily="49" charset="0"/>
                <a:ea typeface="ＭＳ Ｐゴシック" panose="020B0600070205080204" pitchFamily="34" charset="-128"/>
                <a:cs typeface="Consolas" pitchFamily="49" charset="0"/>
              </a:rPr>
              <a:t>   print("First digit occurs at position", position)</a:t>
            </a:r>
          </a:p>
          <a:p>
            <a:pPr eaLnBrk="1" hangingPunct="1">
              <a:defRPr/>
            </a:pPr>
            <a:r>
              <a:rPr lang="en-US" dirty="0">
                <a:latin typeface="Consolas" pitchFamily="49" charset="0"/>
                <a:ea typeface="ＭＳ Ｐゴシック" panose="020B0600070205080204" pitchFamily="34" charset="-128"/>
                <a:cs typeface="Consolas" pitchFamily="49" charset="0"/>
              </a:rPr>
              <a:t>else :</a:t>
            </a:r>
          </a:p>
          <a:p>
            <a:pPr eaLnBrk="1" hangingPunct="1">
              <a:defRPr/>
            </a:pPr>
            <a:r>
              <a:rPr lang="en-US" dirty="0">
                <a:latin typeface="Consolas" pitchFamily="49" charset="0"/>
                <a:ea typeface="ＭＳ Ｐゴシック" panose="020B0600070205080204" pitchFamily="34" charset="-128"/>
                <a:cs typeface="Consolas" pitchFamily="49" charset="0"/>
              </a:rPr>
              <a:t>   print("The string does not contain a digit.")</a:t>
            </a:r>
            <a:endParaRPr lang="en-US" kern="0" dirty="0">
              <a:latin typeface="Consolas" pitchFamily="49" charset="0"/>
              <a:ea typeface="ＭＳ Ｐゴシック" panose="020B0600070205080204" pitchFamily="34" charset="-128"/>
              <a:cs typeface="Consolas" pitchFamily="49" charset="0"/>
            </a:endParaRPr>
          </a:p>
        </p:txBody>
      </p:sp>
      <p:sp>
        <p:nvSpPr>
          <p:cNvPr id="43012"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132B2A-4908-44A7-BDE3-B6102202D662}" type="datetime1">
              <a:rPr lang="en-US" altLang="en-US" sz="1200" smtClean="0">
                <a:solidFill>
                  <a:schemeClr val="accent1"/>
                </a:solidFill>
              </a:rPr>
              <a:pPr/>
              <a:t>9/15/2020</a:t>
            </a:fld>
            <a:endParaRPr lang="en-US" altLang="en-US" sz="1200">
              <a:solidFill>
                <a:schemeClr val="accent1"/>
              </a:solidFill>
            </a:endParaRPr>
          </a:p>
        </p:txBody>
      </p:sp>
      <p:sp>
        <p:nvSpPr>
          <p:cNvPr id="43013"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45505E-4157-4587-A55D-A1460CA3BB3A}" type="slidenum">
              <a:rPr lang="en-US" altLang="en-US" sz="1200">
                <a:solidFill>
                  <a:schemeClr val="accent1"/>
                </a:solidFill>
              </a:rPr>
              <a:pPr/>
              <a:t>51</a:t>
            </a:fld>
            <a:endParaRPr lang="en-US" altLang="en-US" sz="1200">
              <a:solidFill>
                <a:schemeClr val="accent1"/>
              </a:solidFill>
            </a:endParaRPr>
          </a:p>
        </p:txBody>
      </p:sp>
    </p:spTree>
    <p:extLst>
      <p:ext uri="{BB962C8B-B14F-4D97-AF65-F5344CB8AC3E}">
        <p14:creationId xmlns:p14="http://schemas.microsoft.com/office/powerpoint/2010/main" xmlns="" val="841538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Finding the Last Match</a:t>
            </a:r>
          </a:p>
        </p:txBody>
      </p:sp>
      <p:sp>
        <p:nvSpPr>
          <p:cNvPr id="44034" name="Content Placeholder 2"/>
          <p:cNvSpPr>
            <a:spLocks noGrp="1"/>
          </p:cNvSpPr>
          <p:nvPr>
            <p:ph idx="1"/>
          </p:nvPr>
        </p:nvSpPr>
        <p:spPr>
          <a:xfrm>
            <a:off x="822325" y="1143001"/>
            <a:ext cx="7543800" cy="4725988"/>
          </a:xfrm>
        </p:spPr>
        <p:txBody>
          <a:bodyPr/>
          <a:lstStyle/>
          <a:p>
            <a:pPr eaLnBrk="1" hangingPunct="1"/>
            <a:r>
              <a:rPr lang="en-US" altLang="en-US" dirty="0" smtClean="0"/>
              <a:t>Here is a loop that finds the position of the last digit in the string.</a:t>
            </a:r>
          </a:p>
          <a:p>
            <a:pPr eaLnBrk="1" hangingPunct="1">
              <a:spcBef>
                <a:spcPts val="0"/>
              </a:spcBef>
            </a:pPr>
            <a:r>
              <a:rPr lang="en-US" altLang="en-US" dirty="0" smtClean="0"/>
              <a:t>This approach uses a while loop to start at the last character in a string and test each value moving from the end of the string to the start of the string</a:t>
            </a:r>
            <a:endParaRPr lang="en-US" altLang="en-US" sz="2400" dirty="0" smtClean="0"/>
          </a:p>
          <a:p>
            <a:pPr lvl="1" eaLnBrk="1" hangingPunct="1"/>
            <a:r>
              <a:rPr lang="en-US" altLang="en-US" sz="2000" dirty="0" smtClean="0"/>
              <a:t>Position is set to the length of the string  - 1</a:t>
            </a:r>
          </a:p>
          <a:p>
            <a:pPr lvl="1" eaLnBrk="1" hangingPunct="1"/>
            <a:r>
              <a:rPr lang="en-US" altLang="en-US" sz="2000" dirty="0" smtClean="0"/>
              <a:t>If the character is not a digit, we decrease position by 1 </a:t>
            </a:r>
          </a:p>
          <a:p>
            <a:pPr lvl="1" eaLnBrk="1" hangingPunct="1"/>
            <a:r>
              <a:rPr lang="en-US" altLang="en-US" sz="2000" dirty="0" smtClean="0"/>
              <a:t>Until we find a digit, or process all the characters</a:t>
            </a:r>
          </a:p>
          <a:p>
            <a:pPr marL="228600" lvl="1" indent="0" eaLnBrk="1" hangingPunct="1">
              <a:buNone/>
            </a:pPr>
            <a:endParaRPr lang="en-US" altLang="en-US" dirty="0" smtClean="0"/>
          </a:p>
        </p:txBody>
      </p:sp>
      <p:sp>
        <p:nvSpPr>
          <p:cNvPr id="6" name="Content Placeholder 2"/>
          <p:cNvSpPr txBox="1">
            <a:spLocks/>
          </p:cNvSpPr>
          <p:nvPr/>
        </p:nvSpPr>
        <p:spPr bwMode="auto">
          <a:xfrm>
            <a:off x="914400" y="3429000"/>
            <a:ext cx="7292975" cy="2286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a:latin typeface="Consolas" pitchFamily="49" charset="0"/>
                <a:ea typeface="ＭＳ Ｐゴシック" panose="020B0600070205080204" pitchFamily="34" charset="-128"/>
                <a:cs typeface="Consolas" pitchFamily="49" charset="0"/>
              </a:rPr>
              <a:t>found = False</a:t>
            </a:r>
          </a:p>
          <a:p>
            <a:pPr eaLnBrk="1" hangingPunct="1">
              <a:defRPr/>
            </a:pPr>
            <a:r>
              <a:rPr lang="en-US" dirty="0">
                <a:latin typeface="Consolas" pitchFamily="49" charset="0"/>
                <a:ea typeface="ＭＳ Ｐゴシック" panose="020B0600070205080204" pitchFamily="34" charset="-128"/>
                <a:cs typeface="Consolas" pitchFamily="49" charset="0"/>
              </a:rPr>
              <a:t>position = len(string) - 1</a:t>
            </a:r>
          </a:p>
          <a:p>
            <a:pPr eaLnBrk="1" hangingPunct="1">
              <a:defRPr/>
            </a:pPr>
            <a:r>
              <a:rPr lang="en-US" dirty="0">
                <a:latin typeface="Consolas" pitchFamily="49" charset="0"/>
                <a:ea typeface="ＭＳ Ｐゴシック" panose="020B0600070205080204" pitchFamily="34" charset="-128"/>
                <a:cs typeface="Consolas" pitchFamily="49" charset="0"/>
              </a:rPr>
              <a:t>while not found and position &gt;= 0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a:solidFill>
                  <a:srgbClr val="0033CC"/>
                </a:solidFill>
                <a:latin typeface="Consolas" pitchFamily="49" charset="0"/>
                <a:ea typeface="ＭＳ Ｐゴシック" panose="020B0600070205080204" pitchFamily="34" charset="-128"/>
                <a:cs typeface="Consolas" pitchFamily="49" charset="0"/>
              </a:rPr>
              <a:t>if string[position].isdigit()</a:t>
            </a:r>
            <a:r>
              <a:rPr lang="en-US" dirty="0">
                <a:latin typeface="Consolas" pitchFamily="49" charset="0"/>
                <a:ea typeface="ＭＳ Ｐゴシック" panose="020B0600070205080204" pitchFamily="34" charset="-128"/>
                <a:cs typeface="Consolas" pitchFamily="49" charset="0"/>
              </a:rPr>
              <a:t> :</a:t>
            </a:r>
          </a:p>
          <a:p>
            <a:pPr eaLnBrk="1" hangingPunct="1">
              <a:defRPr/>
            </a:pPr>
            <a:r>
              <a:rPr lang="en-US" dirty="0">
                <a:latin typeface="Consolas" pitchFamily="49" charset="0"/>
                <a:ea typeface="ＭＳ Ｐゴシック" panose="020B0600070205080204" pitchFamily="34" charset="-128"/>
                <a:cs typeface="Consolas" pitchFamily="49" charset="0"/>
              </a:rPr>
              <a:t>      found = True</a:t>
            </a:r>
          </a:p>
          <a:p>
            <a:pPr eaLnBrk="1" hangingPunct="1">
              <a:defRPr/>
            </a:pPr>
            <a:r>
              <a:rPr lang="en-US" dirty="0">
                <a:latin typeface="Consolas" pitchFamily="49" charset="0"/>
                <a:ea typeface="ＭＳ Ｐゴシック" panose="020B0600070205080204" pitchFamily="34" charset="-128"/>
                <a:cs typeface="Consolas" pitchFamily="49" charset="0"/>
              </a:rPr>
              <a:t>   else :</a:t>
            </a:r>
          </a:p>
          <a:p>
            <a:pPr eaLnBrk="1" hangingPunct="1">
              <a:defRPr/>
            </a:pPr>
            <a:r>
              <a:rPr lang="en-US" dirty="0">
                <a:latin typeface="Consolas" pitchFamily="49" charset="0"/>
                <a:ea typeface="ＭＳ Ｐゴシック" panose="020B0600070205080204" pitchFamily="34" charset="-128"/>
                <a:cs typeface="Consolas" pitchFamily="49" charset="0"/>
              </a:rPr>
              <a:t>      position = position - 1</a:t>
            </a:r>
            <a:endParaRPr lang="en-US" kern="0" dirty="0">
              <a:latin typeface="Consolas" pitchFamily="49" charset="0"/>
              <a:ea typeface="ＭＳ Ｐゴシック" panose="020B0600070205080204" pitchFamily="34" charset="-128"/>
              <a:cs typeface="Consolas" pitchFamily="49" charset="0"/>
            </a:endParaRPr>
          </a:p>
        </p:txBody>
      </p:sp>
      <p:sp>
        <p:nvSpPr>
          <p:cNvPr id="44036"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F11FD4-51D8-441A-A945-EFBA14EB74E2}" type="datetime1">
              <a:rPr lang="en-US" altLang="en-US" sz="1200" smtClean="0">
                <a:solidFill>
                  <a:schemeClr val="accent1"/>
                </a:solidFill>
              </a:rPr>
              <a:pPr/>
              <a:t>9/15/2020</a:t>
            </a:fld>
            <a:endParaRPr lang="en-US" altLang="en-US" sz="1200">
              <a:solidFill>
                <a:schemeClr val="accent1"/>
              </a:solidFill>
            </a:endParaRPr>
          </a:p>
        </p:txBody>
      </p:sp>
      <p:sp>
        <p:nvSpPr>
          <p:cNvPr id="44037"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CE602-76A2-4CAF-AFEC-6B3E96A3BDD9}" type="slidenum">
              <a:rPr lang="en-US" altLang="en-US" sz="1200">
                <a:solidFill>
                  <a:schemeClr val="accent1"/>
                </a:solidFill>
              </a:rPr>
              <a:pPr/>
              <a:t>52</a:t>
            </a:fld>
            <a:endParaRPr lang="en-US" altLang="en-US" sz="1200">
              <a:solidFill>
                <a:schemeClr val="accent1"/>
              </a:solidFill>
            </a:endParaRPr>
          </a:p>
        </p:txBody>
      </p:sp>
    </p:spTree>
    <p:extLst>
      <p:ext uri="{BB962C8B-B14F-4D97-AF65-F5344CB8AC3E}">
        <p14:creationId xmlns:p14="http://schemas.microsoft.com/office/powerpoint/2010/main" xmlns="" val="91298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Control Flow Statements</a:t>
            </a:r>
            <a:endParaRPr lang="en-US" sz="4000" dirty="0"/>
          </a:p>
        </p:txBody>
      </p:sp>
      <p:sp>
        <p:nvSpPr>
          <p:cNvPr id="4" name="Date Placeholder 3"/>
          <p:cNvSpPr>
            <a:spLocks noGrp="1"/>
          </p:cNvSpPr>
          <p:nvPr>
            <p:ph type="dt" sz="half" idx="10"/>
          </p:nvPr>
        </p:nvSpPr>
        <p:spPr/>
        <p:txBody>
          <a:bodyPr/>
          <a:lstStyle/>
          <a:p>
            <a:pPr>
              <a:defRPr/>
            </a:pPr>
            <a:fld id="{2E3441B8-1CC9-4849-A687-1A149AC51592}"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53</a:t>
            </a:fld>
            <a:endParaRPr lang="en-US" dirty="0"/>
          </a:p>
        </p:txBody>
      </p:sp>
    </p:spTree>
    <p:extLst>
      <p:ext uri="{BB962C8B-B14F-4D97-AF65-F5344CB8AC3E}">
        <p14:creationId xmlns:p14="http://schemas.microsoft.com/office/powerpoint/2010/main" xmlns="" val="2289790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The </a:t>
            </a:r>
            <a:r>
              <a:rPr lang="en-US" altLang="en-US" b="1" dirty="0" smtClean="0">
                <a:solidFill>
                  <a:schemeClr val="tx1">
                    <a:lumMod val="75000"/>
                    <a:lumOff val="25000"/>
                  </a:schemeClr>
                </a:solidFill>
                <a:ea typeface="ＭＳ Ｐゴシック" panose="020B0600070205080204" pitchFamily="34" charset="-128"/>
              </a:rPr>
              <a:t>break</a:t>
            </a:r>
            <a:r>
              <a:rPr lang="en-US" altLang="en-US" dirty="0" smtClean="0">
                <a:solidFill>
                  <a:schemeClr val="tx1">
                    <a:lumMod val="75000"/>
                    <a:lumOff val="25000"/>
                  </a:schemeClr>
                </a:solidFill>
                <a:ea typeface="ＭＳ Ｐゴシック" panose="020B0600070205080204" pitchFamily="34" charset="-128"/>
              </a:rPr>
              <a:t> statement</a:t>
            </a:r>
          </a:p>
        </p:txBody>
      </p:sp>
      <p:sp>
        <p:nvSpPr>
          <p:cNvPr id="44034" name="Content Placeholder 2"/>
          <p:cNvSpPr>
            <a:spLocks noGrp="1"/>
          </p:cNvSpPr>
          <p:nvPr>
            <p:ph idx="1"/>
          </p:nvPr>
        </p:nvSpPr>
        <p:spPr>
          <a:xfrm>
            <a:off x="822325" y="1143001"/>
            <a:ext cx="7543800" cy="4725988"/>
          </a:xfrm>
        </p:spPr>
        <p:txBody>
          <a:bodyPr/>
          <a:lstStyle/>
          <a:p>
            <a:pPr eaLnBrk="1" hangingPunct="1"/>
            <a:r>
              <a:rPr lang="en-US" altLang="en-US" dirty="0" smtClean="0"/>
              <a:t>A break statement is used to break out of a loop or to end the loop when a condition occurs.</a:t>
            </a:r>
          </a:p>
          <a:p>
            <a:pPr eaLnBrk="1" hangingPunct="1">
              <a:buNone/>
            </a:pPr>
            <a:r>
              <a:rPr lang="en-US" altLang="en-US" dirty="0" smtClean="0"/>
              <a:t> </a:t>
            </a:r>
          </a:p>
          <a:p>
            <a:pPr eaLnBrk="1" hangingPunct="1"/>
            <a:endParaRPr lang="en-US" altLang="en-US" dirty="0" smtClean="0"/>
          </a:p>
          <a:p>
            <a:pPr eaLnBrk="1" hangingPunct="1">
              <a:buNone/>
            </a:pPr>
            <a:endParaRPr lang="en-US" altLang="en-US" dirty="0" smtClean="0"/>
          </a:p>
          <a:p>
            <a:pPr eaLnBrk="1" hangingPunct="1">
              <a:buNone/>
            </a:pPr>
            <a:r>
              <a:rPr lang="en-US" altLang="en-US" dirty="0" smtClean="0"/>
              <a:t>	The loop condition seems to indicate that the loop will run 10 times but the break statement causes the loop to end when n becomes 6.</a:t>
            </a:r>
          </a:p>
          <a:p>
            <a:pPr eaLnBrk="1" hangingPunct="1">
              <a:spcBef>
                <a:spcPts val="600"/>
              </a:spcBef>
            </a:pPr>
            <a:r>
              <a:rPr lang="en-US" altLang="en-US" dirty="0" smtClean="0"/>
              <a:t>The break statement can cause code to be difficult to read and maintain because, as seen in the above example, the loop actually runs fewer times than the loop condition shows.</a:t>
            </a:r>
          </a:p>
          <a:p>
            <a:pPr eaLnBrk="1" hangingPunct="1">
              <a:spcBef>
                <a:spcPts val="600"/>
              </a:spcBef>
            </a:pPr>
            <a:r>
              <a:rPr lang="en-US" altLang="en-US" dirty="0" smtClean="0"/>
              <a:t>The code above is clearer if a more precise loop condition is used:</a:t>
            </a:r>
          </a:p>
          <a:p>
            <a:pPr marL="228600" lvl="1" indent="0" eaLnBrk="1" hangingPunct="1">
              <a:buNone/>
            </a:pPr>
            <a:endParaRPr lang="en-US" altLang="en-US" dirty="0" smtClean="0"/>
          </a:p>
        </p:txBody>
      </p:sp>
      <p:sp>
        <p:nvSpPr>
          <p:cNvPr id="44036"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F11FD4-51D8-441A-A945-EFBA14EB74E2}" type="datetime1">
              <a:rPr lang="en-US" altLang="en-US" sz="1200" smtClean="0">
                <a:solidFill>
                  <a:schemeClr val="accent1"/>
                </a:solidFill>
              </a:rPr>
              <a:pPr/>
              <a:t>9/15/2020</a:t>
            </a:fld>
            <a:endParaRPr lang="en-US" altLang="en-US" sz="1200">
              <a:solidFill>
                <a:schemeClr val="accent1"/>
              </a:solidFill>
            </a:endParaRPr>
          </a:p>
        </p:txBody>
      </p:sp>
      <p:sp>
        <p:nvSpPr>
          <p:cNvPr id="44037"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CE602-76A2-4CAF-AFEC-6B3E96A3BDD9}" type="slidenum">
              <a:rPr lang="en-US" altLang="en-US" sz="1200">
                <a:solidFill>
                  <a:schemeClr val="accent1"/>
                </a:solidFill>
              </a:rPr>
              <a:pPr/>
              <a:t>54</a:t>
            </a:fld>
            <a:endParaRPr lang="en-US" altLang="en-US" sz="1200">
              <a:solidFill>
                <a:schemeClr val="accent1"/>
              </a:solidFill>
            </a:endParaRPr>
          </a:p>
        </p:txBody>
      </p:sp>
      <p:sp>
        <p:nvSpPr>
          <p:cNvPr id="8" name="Content Placeholder 2"/>
          <p:cNvSpPr txBox="1">
            <a:spLocks/>
          </p:cNvSpPr>
          <p:nvPr/>
        </p:nvSpPr>
        <p:spPr bwMode="auto">
          <a:xfrm>
            <a:off x="2057400" y="1828800"/>
            <a:ext cx="5105400" cy="12954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ＭＳ Ｐゴシック" panose="020B0600070205080204" pitchFamily="34" charset="-128"/>
                <a:cs typeface="Consolas" pitchFamily="49" charset="0"/>
              </a:rPr>
              <a:t>  for n in range(10) :</a:t>
            </a:r>
          </a:p>
          <a:p>
            <a:pPr eaLnBrk="1" hangingPunct="1">
              <a:defRPr/>
            </a:pPr>
            <a:r>
              <a:rPr lang="en-US" kern="0" dirty="0" smtClean="0">
                <a:latin typeface="Consolas" pitchFamily="49" charset="0"/>
                <a:ea typeface="ＭＳ Ｐゴシック" panose="020B0600070205080204" pitchFamily="34" charset="-128"/>
                <a:cs typeface="Consolas" pitchFamily="49" charset="0"/>
              </a:rPr>
              <a:t>     print(n)</a:t>
            </a:r>
            <a:br>
              <a:rPr lang="en-US" kern="0" dirty="0" smtClean="0">
                <a:latin typeface="Consolas" pitchFamily="49" charset="0"/>
                <a:ea typeface="ＭＳ Ｐゴシック" panose="020B0600070205080204" pitchFamily="34" charset="-128"/>
                <a:cs typeface="Consolas" pitchFamily="49" charset="0"/>
              </a:rPr>
            </a:br>
            <a:r>
              <a:rPr lang="en-US" kern="0" dirty="0" smtClean="0">
                <a:latin typeface="Consolas" pitchFamily="49" charset="0"/>
                <a:ea typeface="ＭＳ Ｐゴシック" panose="020B0600070205080204" pitchFamily="34" charset="-128"/>
                <a:cs typeface="Consolas" pitchFamily="49" charset="0"/>
              </a:rPr>
              <a:t>     if n &gt; 5 :</a:t>
            </a:r>
          </a:p>
          <a:p>
            <a:pPr eaLnBrk="1" hangingPunct="1">
              <a:defRPr/>
            </a:pPr>
            <a:r>
              <a:rPr lang="en-US" kern="0" dirty="0" smtClean="0">
                <a:latin typeface="Consolas" pitchFamily="49" charset="0"/>
                <a:ea typeface="ＭＳ Ｐゴシック" panose="020B0600070205080204" pitchFamily="34" charset="-128"/>
                <a:cs typeface="Consolas" pitchFamily="49" charset="0"/>
              </a:rPr>
              <a:t>        break</a:t>
            </a:r>
            <a:endParaRPr lang="en-US" kern="0" dirty="0">
              <a:latin typeface="Consolas" pitchFamily="49" charset="0"/>
              <a:ea typeface="ＭＳ Ｐゴシック" panose="020B0600070205080204" pitchFamily="34" charset="-128"/>
              <a:cs typeface="Consolas" pitchFamily="49" charset="0"/>
            </a:endParaRPr>
          </a:p>
        </p:txBody>
      </p:sp>
      <p:sp>
        <p:nvSpPr>
          <p:cNvPr id="10" name="Content Placeholder 2"/>
          <p:cNvSpPr txBox="1">
            <a:spLocks/>
          </p:cNvSpPr>
          <p:nvPr/>
        </p:nvSpPr>
        <p:spPr bwMode="auto">
          <a:xfrm>
            <a:off x="2057400" y="5181600"/>
            <a:ext cx="5105400" cy="6858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ＭＳ Ｐゴシック" panose="020B0600070205080204" pitchFamily="34" charset="-128"/>
                <a:cs typeface="Consolas" pitchFamily="49" charset="0"/>
              </a:rPr>
              <a:t>  for n in range(7) :</a:t>
            </a:r>
          </a:p>
          <a:p>
            <a:pPr eaLnBrk="1" hangingPunct="1">
              <a:defRPr/>
            </a:pPr>
            <a:r>
              <a:rPr lang="en-US" kern="0" dirty="0" smtClean="0">
                <a:latin typeface="Consolas" pitchFamily="49" charset="0"/>
                <a:ea typeface="ＭＳ Ｐゴシック" panose="020B0600070205080204" pitchFamily="34" charset="-128"/>
                <a:cs typeface="Consolas" pitchFamily="49" charset="0"/>
              </a:rPr>
              <a:t>     print(n)</a:t>
            </a:r>
            <a:endParaRPr lang="en-US" kern="0" dirty="0">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xmlns="" val="912981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Use Proper Loop Control</a:t>
            </a:r>
          </a:p>
        </p:txBody>
      </p:sp>
      <p:sp>
        <p:nvSpPr>
          <p:cNvPr id="44034" name="Content Placeholder 2"/>
          <p:cNvSpPr>
            <a:spLocks noGrp="1"/>
          </p:cNvSpPr>
          <p:nvPr>
            <p:ph idx="1"/>
          </p:nvPr>
        </p:nvSpPr>
        <p:spPr>
          <a:xfrm>
            <a:off x="685800" y="1143001"/>
            <a:ext cx="7680325" cy="4725988"/>
          </a:xfrm>
        </p:spPr>
        <p:txBody>
          <a:bodyPr/>
          <a:lstStyle/>
          <a:p>
            <a:pPr eaLnBrk="1" hangingPunct="1"/>
            <a:r>
              <a:rPr lang="en-US" altLang="en-US" dirty="0" smtClean="0"/>
              <a:t>A break statement should be avoided if there is a clear condition or conditions to terminate the loop.</a:t>
            </a:r>
          </a:p>
          <a:p>
            <a:pPr eaLnBrk="1" hangingPunct="1">
              <a:spcBef>
                <a:spcPts val="600"/>
              </a:spcBef>
            </a:pPr>
            <a:r>
              <a:rPr lang="en-US" altLang="en-US" dirty="0" smtClean="0"/>
              <a:t>It’s hard to see when this loop                  Much easier to see this loop </a:t>
            </a:r>
            <a:br>
              <a:rPr lang="en-US" altLang="en-US" dirty="0" smtClean="0"/>
            </a:br>
            <a:r>
              <a:rPr lang="en-US" altLang="en-US" dirty="0" smtClean="0"/>
              <a:t>will stop:                                                        condition:</a:t>
            </a:r>
          </a:p>
          <a:p>
            <a:pPr eaLnBrk="1" hangingPunct="1">
              <a:buNone/>
            </a:pPr>
            <a:r>
              <a:rPr lang="en-US" altLang="en-US" dirty="0" smtClean="0"/>
              <a:t> </a:t>
            </a:r>
          </a:p>
          <a:p>
            <a:pPr eaLnBrk="1" hangingPunct="1"/>
            <a:endParaRPr lang="en-US" altLang="en-US" dirty="0" smtClean="0"/>
          </a:p>
          <a:p>
            <a:pPr eaLnBrk="1" hangingPunct="1">
              <a:buNone/>
            </a:pPr>
            <a:endParaRPr lang="en-US" altLang="en-US" dirty="0" smtClean="0"/>
          </a:p>
          <a:p>
            <a:pPr eaLnBrk="1" hangingPunct="1">
              <a:buNone/>
            </a:pPr>
            <a:endParaRPr lang="en-US" altLang="en-US" dirty="0" smtClean="0"/>
          </a:p>
          <a:p>
            <a:pPr eaLnBrk="1" hangingPunct="1">
              <a:buNone/>
            </a:pPr>
            <a:endParaRPr lang="en-US" altLang="en-US" dirty="0" smtClean="0"/>
          </a:p>
          <a:p>
            <a:pPr eaLnBrk="1" hangingPunct="1">
              <a:spcBef>
                <a:spcPts val="0"/>
              </a:spcBef>
            </a:pPr>
            <a:r>
              <a:rPr lang="en-US" altLang="en-US" dirty="0" smtClean="0"/>
              <a:t>Generally when loops have a terminating condition then there’s no need to use the break statement.</a:t>
            </a:r>
          </a:p>
          <a:p>
            <a:pPr eaLnBrk="1" hangingPunct="1">
              <a:spcBef>
                <a:spcPts val="600"/>
              </a:spcBef>
            </a:pPr>
            <a:r>
              <a:rPr lang="en-US" altLang="en-US" dirty="0" smtClean="0"/>
              <a:t>The  break statement is best used to break out of an infinite loop, such as when we write code for a server that needs to run indefinitely.</a:t>
            </a:r>
          </a:p>
        </p:txBody>
      </p:sp>
      <p:sp>
        <p:nvSpPr>
          <p:cNvPr id="44036"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F11FD4-51D8-441A-A945-EFBA14EB74E2}" type="datetime1">
              <a:rPr lang="en-US" altLang="en-US" sz="1200" smtClean="0">
                <a:solidFill>
                  <a:schemeClr val="accent1"/>
                </a:solidFill>
              </a:rPr>
              <a:pPr/>
              <a:t>9/15/2020</a:t>
            </a:fld>
            <a:endParaRPr lang="en-US" altLang="en-US" sz="1200">
              <a:solidFill>
                <a:schemeClr val="accent1"/>
              </a:solidFill>
            </a:endParaRPr>
          </a:p>
        </p:txBody>
      </p:sp>
      <p:sp>
        <p:nvSpPr>
          <p:cNvPr id="44037"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CE602-76A2-4CAF-AFEC-6B3E96A3BDD9}" type="slidenum">
              <a:rPr lang="en-US" altLang="en-US" sz="1200">
                <a:solidFill>
                  <a:schemeClr val="accent1"/>
                </a:solidFill>
              </a:rPr>
              <a:pPr/>
              <a:t>55</a:t>
            </a:fld>
            <a:endParaRPr lang="en-US" altLang="en-US" sz="1200">
              <a:solidFill>
                <a:schemeClr val="accent1"/>
              </a:solidFill>
            </a:endParaRPr>
          </a:p>
        </p:txBody>
      </p:sp>
      <p:sp>
        <p:nvSpPr>
          <p:cNvPr id="8" name="Content Placeholder 2"/>
          <p:cNvSpPr txBox="1">
            <a:spLocks/>
          </p:cNvSpPr>
          <p:nvPr/>
        </p:nvSpPr>
        <p:spPr bwMode="auto">
          <a:xfrm>
            <a:off x="914400" y="2438400"/>
            <a:ext cx="35814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ＭＳ Ｐゴシック" panose="020B0600070205080204" pitchFamily="34" charset="-128"/>
                <a:cs typeface="Consolas" pitchFamily="49" charset="0"/>
              </a:rPr>
              <a:t>num = </a:t>
            </a:r>
            <a:r>
              <a:rPr lang="en-US" dirty="0" err="1" smtClean="0">
                <a:latin typeface="Consolas" pitchFamily="49" charset="0"/>
                <a:ea typeface="ＭＳ Ｐゴシック" panose="020B0600070205080204" pitchFamily="34" charset="-128"/>
                <a:cs typeface="Consolas" pitchFamily="49" charset="0"/>
              </a:rPr>
              <a:t>int</a:t>
            </a:r>
            <a:r>
              <a:rPr lang="en-US" dirty="0" smtClean="0">
                <a:latin typeface="Consolas" pitchFamily="49" charset="0"/>
                <a:ea typeface="ＭＳ Ｐゴシック" panose="020B0600070205080204" pitchFamily="34" charset="-128"/>
                <a:cs typeface="Consolas" pitchFamily="49" charset="0"/>
              </a:rPr>
              <a:t>(input(“Number: ”)</a:t>
            </a:r>
          </a:p>
          <a:p>
            <a:pPr eaLnBrk="1" hangingPunct="1">
              <a:defRPr/>
            </a:pPr>
            <a:r>
              <a:rPr lang="en-US" dirty="0" smtClean="0">
                <a:latin typeface="Consolas" pitchFamily="49" charset="0"/>
                <a:ea typeface="ＭＳ Ｐゴシック" panose="020B0600070205080204" pitchFamily="34" charset="-128"/>
                <a:cs typeface="Consolas" pitchFamily="49" charset="0"/>
              </a:rPr>
              <a:t>while True :</a:t>
            </a:r>
          </a:p>
          <a:p>
            <a:pPr eaLnBrk="1" hangingPunct="1">
              <a:defRPr/>
            </a:pPr>
            <a:r>
              <a:rPr lang="en-US" dirty="0" smtClean="0">
                <a:latin typeface="Consolas" pitchFamily="49" charset="0"/>
                <a:ea typeface="ＭＳ Ｐゴシック" panose="020B0600070205080204" pitchFamily="34" charset="-128"/>
                <a:cs typeface="Consolas" pitchFamily="49" charset="0"/>
              </a:rPr>
              <a:t>   if num &lt; 0 :</a:t>
            </a:r>
            <a:br>
              <a:rPr lang="en-US" dirty="0" smtClean="0">
                <a:latin typeface="Consolas" pitchFamily="49" charset="0"/>
                <a:ea typeface="ＭＳ Ｐゴシック" panose="020B0600070205080204" pitchFamily="34" charset="-128"/>
                <a:cs typeface="Consolas" pitchFamily="49" charset="0"/>
              </a:rPr>
            </a:br>
            <a:r>
              <a:rPr lang="en-US" dirty="0" smtClean="0">
                <a:latin typeface="Consolas" pitchFamily="49" charset="0"/>
                <a:ea typeface="ＭＳ Ｐゴシック" panose="020B0600070205080204" pitchFamily="34" charset="-128"/>
                <a:cs typeface="Consolas" pitchFamily="49" charset="0"/>
              </a:rPr>
              <a:t>      break </a:t>
            </a:r>
          </a:p>
          <a:p>
            <a:pPr eaLnBrk="1" hangingPunct="1">
              <a:defRPr/>
            </a:pPr>
            <a:r>
              <a:rPr lang="en-US" dirty="0" smtClean="0">
                <a:latin typeface="Consolas" pitchFamily="49" charset="0"/>
                <a:ea typeface="ＭＳ Ｐゴシック" panose="020B0600070205080204" pitchFamily="34" charset="-128"/>
                <a:cs typeface="Consolas" pitchFamily="49" charset="0"/>
              </a:rPr>
              <a:t>   if num &gt;= 100 :</a:t>
            </a:r>
          </a:p>
          <a:p>
            <a:pPr eaLnBrk="1" hangingPunct="1">
              <a:defRPr/>
            </a:pPr>
            <a:r>
              <a:rPr lang="en-US" dirty="0" smtClean="0">
                <a:latin typeface="Consolas" pitchFamily="49" charset="0"/>
                <a:ea typeface="ＭＳ Ｐゴシック" panose="020B0600070205080204" pitchFamily="34" charset="-128"/>
                <a:cs typeface="Consolas" pitchFamily="49" charset="0"/>
              </a:rPr>
              <a:t>      break</a:t>
            </a:r>
          </a:p>
          <a:p>
            <a:pPr eaLnBrk="1" hangingPunct="1">
              <a:defRPr/>
            </a:pPr>
            <a:r>
              <a:rPr lang="en-US" kern="0" dirty="0" smtClean="0">
                <a:latin typeface="Consolas" pitchFamily="49" charset="0"/>
                <a:ea typeface="ＭＳ Ｐゴシック" panose="020B0600070205080204" pitchFamily="34" charset="-128"/>
                <a:cs typeface="Consolas" pitchFamily="49" charset="0"/>
              </a:rPr>
              <a:t>   </a:t>
            </a:r>
            <a:r>
              <a:rPr lang="en-US" dirty="0" smtClean="0">
                <a:latin typeface="Consolas" pitchFamily="49" charset="0"/>
                <a:ea typeface="ＭＳ Ｐゴシック" panose="020B0600070205080204" pitchFamily="34" charset="-128"/>
                <a:cs typeface="Consolas" pitchFamily="49" charset="0"/>
              </a:rPr>
              <a:t># do something</a:t>
            </a:r>
            <a:endParaRPr lang="en-US" kern="0" dirty="0">
              <a:latin typeface="Consolas" pitchFamily="49" charset="0"/>
              <a:ea typeface="ＭＳ Ｐゴシック" panose="020B0600070205080204" pitchFamily="34" charset="-128"/>
              <a:cs typeface="Consolas" pitchFamily="49" charset="0"/>
            </a:endParaRPr>
          </a:p>
        </p:txBody>
      </p:sp>
      <p:sp>
        <p:nvSpPr>
          <p:cNvPr id="9" name="Content Placeholder 2"/>
          <p:cNvSpPr txBox="1">
            <a:spLocks/>
          </p:cNvSpPr>
          <p:nvPr/>
        </p:nvSpPr>
        <p:spPr bwMode="auto">
          <a:xfrm>
            <a:off x="4953000" y="2438400"/>
            <a:ext cx="3581400" cy="21336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ＭＳ Ｐゴシック" panose="020B0600070205080204" pitchFamily="34" charset="-128"/>
                <a:cs typeface="Consolas" pitchFamily="49" charset="0"/>
              </a:rPr>
              <a:t>num = </a:t>
            </a:r>
            <a:r>
              <a:rPr lang="en-US" dirty="0" err="1" smtClean="0">
                <a:latin typeface="Consolas" pitchFamily="49" charset="0"/>
                <a:ea typeface="ＭＳ Ｐゴシック" panose="020B0600070205080204" pitchFamily="34" charset="-128"/>
                <a:cs typeface="Consolas" pitchFamily="49" charset="0"/>
              </a:rPr>
              <a:t>int</a:t>
            </a:r>
            <a:r>
              <a:rPr lang="en-US" dirty="0" smtClean="0">
                <a:latin typeface="Consolas" pitchFamily="49" charset="0"/>
                <a:ea typeface="ＭＳ Ｐゴシック" panose="020B0600070205080204" pitchFamily="34" charset="-128"/>
                <a:cs typeface="Consolas" pitchFamily="49" charset="0"/>
              </a:rPr>
              <a:t>(input(“Number: ”)</a:t>
            </a:r>
          </a:p>
          <a:p>
            <a:pPr eaLnBrk="1" hangingPunct="1">
              <a:defRPr/>
            </a:pPr>
            <a:r>
              <a:rPr lang="en-US" dirty="0" smtClean="0">
                <a:latin typeface="Consolas" pitchFamily="49" charset="0"/>
                <a:ea typeface="ＭＳ Ｐゴシック" panose="020B0600070205080204" pitchFamily="34" charset="-128"/>
                <a:cs typeface="Consolas" pitchFamily="49" charset="0"/>
              </a:rPr>
              <a:t>while 0 &lt; num &lt; 100 :</a:t>
            </a:r>
          </a:p>
          <a:p>
            <a:pPr eaLnBrk="1" hangingPunct="1">
              <a:defRPr/>
            </a:pPr>
            <a:r>
              <a:rPr lang="en-US" dirty="0" smtClean="0">
                <a:latin typeface="Consolas" pitchFamily="49" charset="0"/>
                <a:ea typeface="ＭＳ Ｐゴシック" panose="020B0600070205080204" pitchFamily="34" charset="-128"/>
                <a:cs typeface="Consolas" pitchFamily="49" charset="0"/>
              </a:rPr>
              <a:t>    # do something</a:t>
            </a:r>
            <a:endParaRPr lang="en-US" kern="0" dirty="0">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xmlns="" val="912981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The </a:t>
            </a:r>
            <a:r>
              <a:rPr lang="en-US" altLang="en-US" b="1" dirty="0" smtClean="0">
                <a:solidFill>
                  <a:schemeClr val="tx1">
                    <a:lumMod val="75000"/>
                    <a:lumOff val="25000"/>
                  </a:schemeClr>
                </a:solidFill>
                <a:ea typeface="ＭＳ Ｐゴシック" panose="020B0600070205080204" pitchFamily="34" charset="-128"/>
              </a:rPr>
              <a:t>continue </a:t>
            </a:r>
            <a:r>
              <a:rPr lang="en-US" altLang="en-US" dirty="0" smtClean="0">
                <a:solidFill>
                  <a:schemeClr val="tx1">
                    <a:lumMod val="75000"/>
                    <a:lumOff val="25000"/>
                  </a:schemeClr>
                </a:solidFill>
                <a:ea typeface="ＭＳ Ｐゴシック" panose="020B0600070205080204" pitchFamily="34" charset="-128"/>
              </a:rPr>
              <a:t>statement</a:t>
            </a:r>
          </a:p>
        </p:txBody>
      </p:sp>
      <p:sp>
        <p:nvSpPr>
          <p:cNvPr id="44034" name="Content Placeholder 2"/>
          <p:cNvSpPr>
            <a:spLocks noGrp="1"/>
          </p:cNvSpPr>
          <p:nvPr>
            <p:ph idx="1"/>
          </p:nvPr>
        </p:nvSpPr>
        <p:spPr>
          <a:xfrm>
            <a:off x="822325" y="1143001"/>
            <a:ext cx="7543800" cy="4725988"/>
          </a:xfrm>
        </p:spPr>
        <p:txBody>
          <a:bodyPr/>
          <a:lstStyle/>
          <a:p>
            <a:pPr eaLnBrk="1" hangingPunct="1"/>
            <a:r>
              <a:rPr lang="en-US" altLang="en-US" dirty="0" smtClean="0"/>
              <a:t>The continue statement causes execution to stop the current iteration of the loop and go to the next iteration.</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None/>
            </a:pPr>
            <a:endParaRPr lang="en-US" altLang="en-US" dirty="0" smtClean="0"/>
          </a:p>
          <a:p>
            <a:pPr eaLnBrk="1" hangingPunct="1">
              <a:spcBef>
                <a:spcPts val="0"/>
              </a:spcBef>
            </a:pPr>
            <a:endParaRPr lang="en-US" altLang="en-US" dirty="0" smtClean="0"/>
          </a:p>
          <a:p>
            <a:pPr eaLnBrk="1" hangingPunct="1">
              <a:spcBef>
                <a:spcPts val="0"/>
              </a:spcBef>
              <a:buNone/>
            </a:pPr>
            <a:r>
              <a:rPr lang="en-US" altLang="en-US" dirty="0" smtClean="0"/>
              <a:t>	The code prints all numbers from 1 to 99, but not numbers that are multiples of 7.</a:t>
            </a:r>
          </a:p>
          <a:p>
            <a:pPr eaLnBrk="1" hangingPunct="1">
              <a:spcBef>
                <a:spcPts val="600"/>
              </a:spcBef>
            </a:pPr>
            <a:r>
              <a:rPr lang="en-US" altLang="en-US" dirty="0" smtClean="0"/>
              <a:t>The continue statement is typically used to skip over certain iterations of the loop.</a:t>
            </a:r>
          </a:p>
          <a:p>
            <a:pPr marL="228600" lvl="1" indent="0" eaLnBrk="1" hangingPunct="1">
              <a:buNone/>
            </a:pPr>
            <a:endParaRPr lang="en-US" altLang="en-US" dirty="0" smtClean="0"/>
          </a:p>
        </p:txBody>
      </p:sp>
      <p:sp>
        <p:nvSpPr>
          <p:cNvPr id="6" name="Content Placeholder 2"/>
          <p:cNvSpPr txBox="1">
            <a:spLocks/>
          </p:cNvSpPr>
          <p:nvPr/>
        </p:nvSpPr>
        <p:spPr bwMode="auto">
          <a:xfrm>
            <a:off x="914400" y="1828800"/>
            <a:ext cx="7467600" cy="23622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ＭＳ Ｐゴシック" panose="020B0600070205080204" pitchFamily="34" charset="-128"/>
                <a:cs typeface="Consolas" pitchFamily="49" charset="0"/>
              </a:rPr>
              <a:t>num = 0</a:t>
            </a:r>
          </a:p>
          <a:p>
            <a:pPr eaLnBrk="1" hangingPunct="1">
              <a:defRPr/>
            </a:pPr>
            <a:r>
              <a:rPr lang="en-US" dirty="0" smtClean="0">
                <a:latin typeface="Consolas" pitchFamily="49" charset="0"/>
                <a:ea typeface="ＭＳ Ｐゴシック" panose="020B0600070205080204" pitchFamily="34" charset="-128"/>
                <a:cs typeface="Consolas" pitchFamily="49" charset="0"/>
              </a:rPr>
              <a:t>while num &lt; 100 :</a:t>
            </a:r>
          </a:p>
          <a:p>
            <a:pPr eaLnBrk="1" hangingPunct="1">
              <a:defRPr/>
            </a:pPr>
            <a:r>
              <a:rPr lang="en-US" dirty="0" smtClean="0">
                <a:latin typeface="Consolas" pitchFamily="49" charset="0"/>
                <a:ea typeface="ＭＳ Ｐゴシック" panose="020B0600070205080204" pitchFamily="34" charset="-128"/>
                <a:cs typeface="Consolas" pitchFamily="49" charset="0"/>
              </a:rPr>
              <a:t>   num += 1</a:t>
            </a:r>
            <a:endParaRPr lang="en-US" dirty="0">
              <a:latin typeface="Consolas" pitchFamily="49" charset="0"/>
              <a:ea typeface="ＭＳ Ｐゴシック" panose="020B0600070205080204" pitchFamily="34" charset="-128"/>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   if </a:t>
            </a:r>
            <a:r>
              <a:rPr lang="en-US" dirty="0" smtClean="0">
                <a:latin typeface="Consolas" pitchFamily="49" charset="0"/>
                <a:ea typeface="ＭＳ Ｐゴシック" panose="020B0600070205080204" pitchFamily="34" charset="-128"/>
                <a:cs typeface="Consolas" pitchFamily="49" charset="0"/>
              </a:rPr>
              <a:t>num % 7 == 0 :</a:t>
            </a:r>
            <a:endParaRPr lang="en-US" dirty="0">
              <a:latin typeface="Consolas" pitchFamily="49" charset="0"/>
              <a:ea typeface="ＭＳ Ｐゴシック" panose="020B0600070205080204" pitchFamily="34" charset="-128"/>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smtClean="0">
                <a:latin typeface="Consolas" pitchFamily="49" charset="0"/>
                <a:ea typeface="ＭＳ Ｐゴシック" panose="020B0600070205080204" pitchFamily="34" charset="-128"/>
                <a:cs typeface="Consolas" pitchFamily="49" charset="0"/>
              </a:rPr>
              <a:t>continue     # stop current iteration and go back to</a:t>
            </a:r>
          </a:p>
          <a:p>
            <a:pPr eaLnBrk="1" hangingPunct="1">
              <a:defRPr/>
            </a:pPr>
            <a:r>
              <a:rPr lang="en-US" dirty="0" smtClean="0">
                <a:latin typeface="Consolas" pitchFamily="49" charset="0"/>
                <a:ea typeface="ＭＳ Ｐゴシック" panose="020B0600070205080204" pitchFamily="34" charset="-128"/>
                <a:cs typeface="Consolas" pitchFamily="49" charset="0"/>
              </a:rPr>
              <a:t>                   # to the while statement</a:t>
            </a:r>
            <a:endParaRPr lang="en-US" dirty="0">
              <a:latin typeface="Consolas" pitchFamily="49" charset="0"/>
              <a:ea typeface="ＭＳ Ｐゴシック" panose="020B0600070205080204" pitchFamily="34" charset="-128"/>
              <a:cs typeface="Consolas" pitchFamily="49" charset="0"/>
            </a:endParaRPr>
          </a:p>
          <a:p>
            <a:pPr eaLnBrk="1" hangingPunct="1">
              <a:defRPr/>
            </a:pPr>
            <a:r>
              <a:rPr lang="en-US" dirty="0">
                <a:latin typeface="Consolas" pitchFamily="49" charset="0"/>
                <a:ea typeface="ＭＳ Ｐゴシック" panose="020B0600070205080204" pitchFamily="34" charset="-128"/>
                <a:cs typeface="Consolas" pitchFamily="49" charset="0"/>
              </a:rPr>
              <a:t>   else :</a:t>
            </a:r>
          </a:p>
          <a:p>
            <a:pPr eaLnBrk="1" hangingPunct="1">
              <a:defRPr/>
            </a:pPr>
            <a:r>
              <a:rPr lang="en-US" dirty="0">
                <a:latin typeface="Consolas" pitchFamily="49" charset="0"/>
                <a:ea typeface="ＭＳ Ｐゴシック" panose="020B0600070205080204" pitchFamily="34" charset="-128"/>
                <a:cs typeface="Consolas" pitchFamily="49" charset="0"/>
              </a:rPr>
              <a:t>      </a:t>
            </a:r>
            <a:r>
              <a:rPr lang="en-US" dirty="0" smtClean="0">
                <a:latin typeface="Consolas" pitchFamily="49" charset="0"/>
                <a:ea typeface="ＭＳ Ｐゴシック" panose="020B0600070205080204" pitchFamily="34" charset="-128"/>
                <a:cs typeface="Consolas" pitchFamily="49" charset="0"/>
              </a:rPr>
              <a:t>print(num)</a:t>
            </a:r>
            <a:endParaRPr lang="en-US" kern="0" dirty="0">
              <a:latin typeface="Consolas" pitchFamily="49" charset="0"/>
              <a:ea typeface="ＭＳ Ｐゴシック" panose="020B0600070205080204" pitchFamily="34" charset="-128"/>
              <a:cs typeface="Consolas" pitchFamily="49" charset="0"/>
            </a:endParaRPr>
          </a:p>
        </p:txBody>
      </p:sp>
      <p:sp>
        <p:nvSpPr>
          <p:cNvPr id="44036"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4F11FD4-51D8-441A-A945-EFBA14EB74E2}" type="datetime1">
              <a:rPr lang="en-US" altLang="en-US" sz="1200" smtClean="0">
                <a:solidFill>
                  <a:schemeClr val="accent1"/>
                </a:solidFill>
              </a:rPr>
              <a:pPr/>
              <a:t>9/15/2020</a:t>
            </a:fld>
            <a:endParaRPr lang="en-US" altLang="en-US" sz="1200">
              <a:solidFill>
                <a:schemeClr val="accent1"/>
              </a:solidFill>
            </a:endParaRPr>
          </a:p>
        </p:txBody>
      </p:sp>
      <p:sp>
        <p:nvSpPr>
          <p:cNvPr id="44037"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CE602-76A2-4CAF-AFEC-6B3E96A3BDD9}" type="slidenum">
              <a:rPr lang="en-US" altLang="en-US" sz="1200">
                <a:solidFill>
                  <a:schemeClr val="accent1"/>
                </a:solidFill>
              </a:rPr>
              <a:pPr/>
              <a:t>56</a:t>
            </a:fld>
            <a:endParaRPr lang="en-US" altLang="en-US" sz="1200">
              <a:solidFill>
                <a:schemeClr val="accent1"/>
              </a:solidFill>
            </a:endParaRPr>
          </a:p>
        </p:txBody>
      </p:sp>
      <p:sp>
        <p:nvSpPr>
          <p:cNvPr id="8" name="Freeform 7"/>
          <p:cNvSpPr/>
          <p:nvPr/>
        </p:nvSpPr>
        <p:spPr>
          <a:xfrm>
            <a:off x="3297065" y="2288613"/>
            <a:ext cx="4266330" cy="1112955"/>
          </a:xfrm>
          <a:custGeom>
            <a:avLst/>
            <a:gdLst>
              <a:gd name="connsiteX0" fmla="*/ 3307516 w 4266330"/>
              <a:gd name="connsiteY0" fmla="*/ 1112955 h 1112955"/>
              <a:gd name="connsiteX1" fmla="*/ 3715077 w 4266330"/>
              <a:gd name="connsiteY1" fmla="*/ 344859 h 1112955"/>
              <a:gd name="connsiteX2" fmla="*/ 0 w 4266330"/>
              <a:gd name="connsiteY2" fmla="*/ 0 h 1112955"/>
              <a:gd name="connsiteX3" fmla="*/ 0 w 4266330"/>
              <a:gd name="connsiteY3" fmla="*/ 0 h 1112955"/>
              <a:gd name="connsiteX4" fmla="*/ 0 w 4266330"/>
              <a:gd name="connsiteY4" fmla="*/ 0 h 1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6330" h="1112955">
                <a:moveTo>
                  <a:pt x="3307516" y="1112955"/>
                </a:moveTo>
                <a:cubicBezTo>
                  <a:pt x="3786923" y="821653"/>
                  <a:pt x="4266330" y="530351"/>
                  <a:pt x="3715077" y="344859"/>
                </a:cubicBezTo>
                <a:cubicBezTo>
                  <a:pt x="3163824" y="159367"/>
                  <a:pt x="0" y="0"/>
                  <a:pt x="0" y="0"/>
                </a:cubicBezTo>
                <a:lnTo>
                  <a:pt x="0" y="0"/>
                </a:lnTo>
                <a:lnTo>
                  <a:pt x="0" y="0"/>
                </a:lnTo>
              </a:path>
            </a:pathLst>
          </a:cu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912981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smtClean="0"/>
              <a:t>Random Numbers</a:t>
            </a:r>
            <a:endParaRPr lang="en-US" sz="4000" dirty="0"/>
          </a:p>
        </p:txBody>
      </p:sp>
      <p:sp>
        <p:nvSpPr>
          <p:cNvPr id="4" name="Date Placeholder 3"/>
          <p:cNvSpPr>
            <a:spLocks noGrp="1"/>
          </p:cNvSpPr>
          <p:nvPr>
            <p:ph type="dt" sz="half" idx="10"/>
          </p:nvPr>
        </p:nvSpPr>
        <p:spPr/>
        <p:txBody>
          <a:bodyPr/>
          <a:lstStyle/>
          <a:p>
            <a:pPr>
              <a:defRPr/>
            </a:pPr>
            <a:fld id="{2E3441B8-1CC9-4849-A687-1A149AC51592}" type="datetime1">
              <a:rPr lang="en-US" smtClean="0"/>
              <a:pPr>
                <a:defRPr/>
              </a:pPr>
              <a:t>9/15/2020</a:t>
            </a:fld>
            <a:endParaRPr lang="en-US" dirty="0"/>
          </a:p>
        </p:txBody>
      </p:sp>
      <p:sp>
        <p:nvSpPr>
          <p:cNvPr id="5" name="Slide Number Placeholder 4"/>
          <p:cNvSpPr>
            <a:spLocks noGrp="1"/>
          </p:cNvSpPr>
          <p:nvPr>
            <p:ph type="sldNum" sz="quarter" idx="11"/>
          </p:nvPr>
        </p:nvSpPr>
        <p:spPr/>
        <p:txBody>
          <a:bodyPr/>
          <a:lstStyle/>
          <a:p>
            <a:pPr>
              <a:defRPr/>
            </a:pPr>
            <a:fld id="{4D5B48C0-46BF-AC41-9051-9CD310D0D8D5}" type="slidenum">
              <a:rPr lang="en-US" smtClean="0"/>
              <a:pPr>
                <a:defRPr/>
              </a:pPr>
              <a:t>57</a:t>
            </a:fld>
            <a:endParaRPr lang="en-US" dirty="0"/>
          </a:p>
        </p:txBody>
      </p:sp>
    </p:spTree>
    <p:extLst>
      <p:ext uri="{BB962C8B-B14F-4D97-AF65-F5344CB8AC3E}">
        <p14:creationId xmlns:p14="http://schemas.microsoft.com/office/powerpoint/2010/main" xmlns="" val="3624014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rPr>
              <a:t>Random Numbers</a:t>
            </a:r>
          </a:p>
        </p:txBody>
      </p:sp>
      <p:sp>
        <p:nvSpPr>
          <p:cNvPr id="49154" name="Content Placeholder 2"/>
          <p:cNvSpPr>
            <a:spLocks noGrp="1"/>
          </p:cNvSpPr>
          <p:nvPr>
            <p:ph idx="1"/>
          </p:nvPr>
        </p:nvSpPr>
        <p:spPr>
          <a:xfrm>
            <a:off x="822325" y="1143001"/>
            <a:ext cx="7543800" cy="4725988"/>
          </a:xfrm>
        </p:spPr>
        <p:txBody>
          <a:bodyPr/>
          <a:lstStyle/>
          <a:p>
            <a:pPr eaLnBrk="1" hangingPunct="1"/>
            <a:r>
              <a:rPr lang="en-US" altLang="en-US" dirty="0" smtClean="0"/>
              <a:t>Games often use random numbers to make things interesting:</a:t>
            </a:r>
          </a:p>
          <a:p>
            <a:pPr lvl="1" eaLnBrk="1" hangingPunct="1"/>
            <a:r>
              <a:rPr lang="en-US" altLang="en-US" sz="2000" dirty="0" smtClean="0"/>
              <a:t>Rolling Dice</a:t>
            </a:r>
          </a:p>
          <a:p>
            <a:pPr lvl="1" eaLnBrk="1" hangingPunct="1"/>
            <a:r>
              <a:rPr lang="en-US" altLang="en-US" sz="2000" dirty="0" smtClean="0"/>
              <a:t>Spinning a wheel</a:t>
            </a:r>
          </a:p>
          <a:p>
            <a:pPr lvl="1" eaLnBrk="1" hangingPunct="1"/>
            <a:r>
              <a:rPr lang="en-US" altLang="en-US" sz="2000" dirty="0" smtClean="0"/>
              <a:t>Pick a card</a:t>
            </a:r>
          </a:p>
          <a:p>
            <a:pPr eaLnBrk="1" hangingPunct="1"/>
            <a:r>
              <a:rPr lang="en-US" altLang="en-US" dirty="0" smtClean="0"/>
              <a:t>A simulation usually involves looping through a sequence of events</a:t>
            </a:r>
          </a:p>
          <a:p>
            <a:pPr lvl="1" eaLnBrk="1" hangingPunct="1"/>
            <a:r>
              <a:rPr lang="en-US" altLang="en-US" sz="2000" dirty="0" smtClean="0"/>
              <a:t>Days</a:t>
            </a:r>
          </a:p>
          <a:p>
            <a:pPr lvl="1" eaLnBrk="1" hangingPunct="1"/>
            <a:r>
              <a:rPr lang="en-US" altLang="en-US" sz="2000" dirty="0" smtClean="0"/>
              <a:t>Events</a:t>
            </a:r>
          </a:p>
          <a:p>
            <a:pPr eaLnBrk="1" hangingPunct="1"/>
            <a:endParaRPr lang="en-US" altLang="en-US" dirty="0" smtClean="0"/>
          </a:p>
        </p:txBody>
      </p:sp>
      <p:sp>
        <p:nvSpPr>
          <p:cNvPr id="49155" name="Date Placeholder 1"/>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2ED4DE4-0B8A-4F00-8113-0517EBC61408}" type="datetime1">
              <a:rPr lang="en-US" altLang="en-US" sz="1200" smtClean="0">
                <a:solidFill>
                  <a:schemeClr val="accent1"/>
                </a:solidFill>
              </a:rPr>
              <a:pPr/>
              <a:t>9/15/2020</a:t>
            </a:fld>
            <a:endParaRPr lang="en-US" altLang="en-US" sz="1200">
              <a:solidFill>
                <a:schemeClr val="accent1"/>
              </a:solidFill>
            </a:endParaRPr>
          </a:p>
        </p:txBody>
      </p:sp>
      <p:sp>
        <p:nvSpPr>
          <p:cNvPr id="49156" name="Slide Number Placeholder 2"/>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1A9D022-B902-4B73-B1D0-96AACBACB721}" type="slidenum">
              <a:rPr lang="en-US" altLang="en-US" sz="1200">
                <a:solidFill>
                  <a:schemeClr val="accent1"/>
                </a:solidFill>
              </a:rPr>
              <a:pPr/>
              <a:t>58</a:t>
            </a:fld>
            <a:endParaRPr lang="en-US" altLang="en-US" sz="1200">
              <a:solidFill>
                <a:schemeClr val="accent1"/>
              </a:solidFill>
            </a:endParaRPr>
          </a:p>
        </p:txBody>
      </p:sp>
    </p:spTree>
    <p:extLst>
      <p:ext uri="{BB962C8B-B14F-4D97-AF65-F5344CB8AC3E}">
        <p14:creationId xmlns:p14="http://schemas.microsoft.com/office/powerpoint/2010/main" xmlns="" val="2413798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Random Integers</a:t>
            </a:r>
            <a:endParaRPr lang="en-US" dirty="0"/>
          </a:p>
        </p:txBody>
      </p:sp>
      <p:sp>
        <p:nvSpPr>
          <p:cNvPr id="3" name="Content Placeholder 2"/>
          <p:cNvSpPr>
            <a:spLocks noGrp="1"/>
          </p:cNvSpPr>
          <p:nvPr>
            <p:ph idx="1"/>
          </p:nvPr>
        </p:nvSpPr>
        <p:spPr>
          <a:xfrm>
            <a:off x="822325" y="1143001"/>
            <a:ext cx="7543800" cy="4725988"/>
          </a:xfrm>
        </p:spPr>
        <p:txBody>
          <a:bodyPr/>
          <a:lstStyle/>
          <a:p>
            <a:pPr>
              <a:spcBef>
                <a:spcPts val="0"/>
              </a:spcBef>
            </a:pPr>
            <a:r>
              <a:rPr lang="en-US" dirty="0" smtClean="0"/>
              <a:t>Python has a </a:t>
            </a:r>
            <a:r>
              <a:rPr lang="en-US" i="1" dirty="0" smtClean="0"/>
              <a:t>pseudo-random number generator </a:t>
            </a:r>
            <a:r>
              <a:rPr lang="en-US" dirty="0" smtClean="0"/>
              <a:t>that produces numbers that </a:t>
            </a:r>
            <a:r>
              <a:rPr lang="en-US" u="sng" dirty="0" smtClean="0"/>
              <a:t>appear</a:t>
            </a:r>
            <a:r>
              <a:rPr lang="en-US" dirty="0" smtClean="0"/>
              <a:t> to be random</a:t>
            </a:r>
          </a:p>
          <a:p>
            <a:pPr lvl="1">
              <a:spcBef>
                <a:spcPts val="0"/>
              </a:spcBef>
            </a:pPr>
            <a:r>
              <a:rPr lang="en-US" sz="2000" dirty="0" smtClean="0"/>
              <a:t>The numbers are not completely random.  They are drawn from a sequence of numbers that does not repeat for a long time.</a:t>
            </a:r>
          </a:p>
          <a:p>
            <a:pPr marL="457200" indent="-457200">
              <a:spcBef>
                <a:spcPts val="0"/>
              </a:spcBef>
              <a:buFont typeface="+mj-lt"/>
              <a:buAutoNum type="arabicPeriod"/>
            </a:pPr>
            <a:r>
              <a:rPr lang="en-US" dirty="0" smtClean="0"/>
              <a:t>First the random Python module is imported:  </a:t>
            </a:r>
            <a:br>
              <a:rPr lang="en-US" dirty="0" smtClean="0"/>
            </a:br>
            <a:r>
              <a:rPr lang="en-US" dirty="0" smtClean="0"/>
              <a:t>        		</a:t>
            </a:r>
            <a:endParaRPr lang="en-US" sz="1800" dirty="0" smtClean="0">
              <a:latin typeface="Consolas" pitchFamily="49" charset="0"/>
              <a:cs typeface="Consolas" pitchFamily="49" charset="0"/>
            </a:endParaRPr>
          </a:p>
          <a:p>
            <a:pPr marL="457200" indent="-457200">
              <a:buFont typeface="+mj-lt"/>
              <a:buAutoNum type="arabicPeriod"/>
            </a:pPr>
            <a:r>
              <a:rPr lang="en-US" dirty="0" smtClean="0"/>
              <a:t>Then the seed for the random generator is produced:   </a:t>
            </a:r>
            <a:endParaRPr lang="en-US" sz="1800" dirty="0" smtClean="0">
              <a:latin typeface="Consolas" pitchFamily="49" charset="0"/>
              <a:cs typeface="Consolas" pitchFamily="49" charset="0"/>
            </a:endParaRPr>
          </a:p>
          <a:p>
            <a:pPr marL="457200" indent="-457200">
              <a:spcBef>
                <a:spcPts val="600"/>
              </a:spcBef>
              <a:buFont typeface="+mj-lt"/>
              <a:buAutoNum type="arabicPeriod"/>
            </a:pPr>
            <a:endParaRPr lang="en-US" sz="1800" dirty="0" smtClean="0">
              <a:latin typeface="Consolas" pitchFamily="49" charset="0"/>
              <a:cs typeface="Consolas" pitchFamily="49" charset="0"/>
            </a:endParaRPr>
          </a:p>
          <a:p>
            <a:pPr lvl="1">
              <a:spcBef>
                <a:spcPts val="1200"/>
              </a:spcBef>
              <a:buNone/>
            </a:pPr>
            <a:r>
              <a:rPr lang="en-US" dirty="0" smtClean="0"/>
              <a:t>	</a:t>
            </a:r>
            <a:r>
              <a:rPr lang="en-US" sz="2000" dirty="0" smtClean="0"/>
              <a:t>The seed function is called </a:t>
            </a:r>
            <a:r>
              <a:rPr lang="en-US" sz="2000" u="sng" dirty="0" smtClean="0"/>
              <a:t>one time</a:t>
            </a:r>
            <a:r>
              <a:rPr lang="en-US" sz="2000" dirty="0" smtClean="0"/>
              <a:t> in the program to initialize the  random generator.</a:t>
            </a:r>
          </a:p>
          <a:p>
            <a:pPr marL="457200" indent="-457200">
              <a:spcBef>
                <a:spcPts val="0"/>
              </a:spcBef>
              <a:buFont typeface="+mj-lt"/>
              <a:buAutoNum type="arabicPeriod" startAt="3"/>
            </a:pPr>
            <a:r>
              <a:rPr lang="en-US" dirty="0" smtClean="0"/>
              <a:t>Then random integer can be fetched:      </a:t>
            </a:r>
          </a:p>
          <a:p>
            <a:pPr>
              <a:spcBef>
                <a:spcPts val="0"/>
              </a:spcBef>
              <a:buNone/>
            </a:pPr>
            <a:r>
              <a:rPr lang="en-US" sz="1800" dirty="0" smtClean="0">
                <a:latin typeface="Consolas" pitchFamily="49" charset="0"/>
                <a:cs typeface="Consolas" pitchFamily="49" charset="0"/>
              </a:rPr>
              <a:t>			</a:t>
            </a:r>
            <a:r>
              <a:rPr lang="en-US" sz="1800" dirty="0" smtClean="0"/>
              <a:t/>
            </a:r>
            <a:br>
              <a:rPr lang="en-US" sz="1800" dirty="0" smtClean="0"/>
            </a:br>
            <a:endParaRPr lang="en-US" sz="1800" dirty="0" smtClean="0"/>
          </a:p>
          <a:p>
            <a:pPr>
              <a:spcBef>
                <a:spcPts val="0"/>
              </a:spcBef>
              <a:buNone/>
            </a:pPr>
            <a:r>
              <a:rPr lang="en-US" sz="1800" dirty="0" smtClean="0"/>
              <a:t>	    </a:t>
            </a:r>
            <a:r>
              <a:rPr lang="en-US" dirty="0" smtClean="0"/>
              <a:t>where min &lt;= num &lt;= max</a:t>
            </a:r>
          </a:p>
          <a:p>
            <a:endParaRPr lang="en-US" dirty="0"/>
          </a:p>
        </p:txBody>
      </p:sp>
      <p:sp>
        <p:nvSpPr>
          <p:cNvPr id="4" name="Date Placeholder 3"/>
          <p:cNvSpPr>
            <a:spLocks noGrp="1"/>
          </p:cNvSpPr>
          <p:nvPr>
            <p:ph type="dt" sz="half" idx="10"/>
          </p:nvPr>
        </p:nvSpPr>
        <p:spPr/>
        <p:txBody>
          <a:bodyPr/>
          <a:lstStyle/>
          <a:p>
            <a:fld id="{BAB74885-08AF-4ECF-A7D7-26C67F239156}" type="datetime1">
              <a:rPr lang="en-US" altLang="en-US" smtClean="0"/>
              <a:pPr/>
              <a:t>9/15/2020</a:t>
            </a:fld>
            <a:endParaRPr lang="en-US" altLang="en-US"/>
          </a:p>
        </p:txBody>
      </p:sp>
      <p:sp>
        <p:nvSpPr>
          <p:cNvPr id="5" name="Slide Number Placeholder 4"/>
          <p:cNvSpPr>
            <a:spLocks noGrp="1"/>
          </p:cNvSpPr>
          <p:nvPr>
            <p:ph type="sldNum" sz="quarter" idx="11"/>
          </p:nvPr>
        </p:nvSpPr>
        <p:spPr/>
        <p:txBody>
          <a:bodyPr/>
          <a:lstStyle/>
          <a:p>
            <a:fld id="{BBC6A33F-0C01-483B-993E-8B874FFD07DD}" type="slidenum">
              <a:rPr lang="en-US" altLang="en-US" smtClean="0"/>
              <a:pPr/>
              <a:t>59</a:t>
            </a:fld>
            <a:endParaRPr lang="en-US" altLang="en-US"/>
          </a:p>
        </p:txBody>
      </p:sp>
      <p:sp>
        <p:nvSpPr>
          <p:cNvPr id="6" name="Content Placeholder 2"/>
          <p:cNvSpPr txBox="1">
            <a:spLocks/>
          </p:cNvSpPr>
          <p:nvPr/>
        </p:nvSpPr>
        <p:spPr bwMode="auto">
          <a:xfrm>
            <a:off x="2057400" y="2667000"/>
            <a:ext cx="4419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ea typeface="ＭＳ Ｐゴシック" panose="020B0600070205080204" pitchFamily="34" charset="-128"/>
                <a:cs typeface="Consolas" pitchFamily="49" charset="0"/>
              </a:rPr>
              <a:t> </a:t>
            </a:r>
            <a:r>
              <a:rPr lang="en-US" dirty="0" smtClean="0">
                <a:latin typeface="Consolas" pitchFamily="49" charset="0"/>
                <a:cs typeface="Consolas" pitchFamily="49" charset="0"/>
              </a:rPr>
              <a:t>from random import </a:t>
            </a:r>
            <a:r>
              <a:rPr lang="en-US" dirty="0" err="1" smtClean="0">
                <a:latin typeface="Consolas" pitchFamily="49" charset="0"/>
                <a:cs typeface="Consolas" pitchFamily="49" charset="0"/>
              </a:rPr>
              <a:t>randint</a:t>
            </a:r>
            <a:r>
              <a:rPr lang="en-US" dirty="0" smtClean="0">
                <a:latin typeface="Consolas" pitchFamily="49" charset="0"/>
                <a:cs typeface="Consolas" pitchFamily="49" charset="0"/>
              </a:rPr>
              <a:t>, seed</a:t>
            </a:r>
            <a:endParaRPr lang="en-US" kern="0" dirty="0">
              <a:latin typeface="Consolas" pitchFamily="49" charset="0"/>
              <a:ea typeface="ＭＳ Ｐゴシック" panose="020B0600070205080204" pitchFamily="34" charset="-128"/>
              <a:cs typeface="Consolas" pitchFamily="49" charset="0"/>
            </a:endParaRPr>
          </a:p>
        </p:txBody>
      </p:sp>
      <p:sp>
        <p:nvSpPr>
          <p:cNvPr id="7" name="Content Placeholder 2"/>
          <p:cNvSpPr txBox="1">
            <a:spLocks/>
          </p:cNvSpPr>
          <p:nvPr/>
        </p:nvSpPr>
        <p:spPr bwMode="auto">
          <a:xfrm>
            <a:off x="2057400" y="3429000"/>
            <a:ext cx="4419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cs typeface="Consolas" pitchFamily="49" charset="0"/>
              </a:rPr>
              <a:t>seed()</a:t>
            </a:r>
            <a:endParaRPr lang="en-US" kern="0" dirty="0">
              <a:latin typeface="Consolas" pitchFamily="49" charset="0"/>
              <a:ea typeface="ＭＳ Ｐゴシック" panose="020B0600070205080204" pitchFamily="34" charset="-128"/>
              <a:cs typeface="Consolas" pitchFamily="49" charset="0"/>
            </a:endParaRPr>
          </a:p>
        </p:txBody>
      </p:sp>
      <p:sp>
        <p:nvSpPr>
          <p:cNvPr id="8" name="Content Placeholder 2"/>
          <p:cNvSpPr txBox="1">
            <a:spLocks/>
          </p:cNvSpPr>
          <p:nvPr/>
        </p:nvSpPr>
        <p:spPr bwMode="auto">
          <a:xfrm>
            <a:off x="2057400" y="4800600"/>
            <a:ext cx="4419600" cy="381000"/>
          </a:xfrm>
          <a:prstGeom prst="rect">
            <a:avLst/>
          </a:prstGeom>
          <a:solidFill>
            <a:srgbClr val="D9D9D9"/>
          </a:solidFill>
          <a:ln>
            <a:noFill/>
          </a:ln>
          <a:effectLst>
            <a:outerShdw blurRad="50800" dist="38100" dir="18900000" algn="bl" rotWithShape="0">
              <a:srgbClr val="808080">
                <a:alpha val="39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smtClean="0">
                <a:latin typeface="Consolas" pitchFamily="49" charset="0"/>
                <a:cs typeface="Consolas" pitchFamily="49" charset="0"/>
              </a:rPr>
              <a:t>num = </a:t>
            </a:r>
            <a:r>
              <a:rPr lang="en-US" dirty="0" err="1" smtClean="0">
                <a:latin typeface="Consolas" pitchFamily="49" charset="0"/>
                <a:cs typeface="Consolas" pitchFamily="49" charset="0"/>
              </a:rPr>
              <a:t>randint</a:t>
            </a:r>
            <a:r>
              <a:rPr lang="en-US" dirty="0" smtClean="0">
                <a:latin typeface="Consolas" pitchFamily="49" charset="0"/>
                <a:cs typeface="Consolas" pitchFamily="49" charset="0"/>
              </a:rPr>
              <a:t>(min, max)</a:t>
            </a:r>
            <a:endParaRPr lang="en-US" kern="0" dirty="0">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xmlns="" val="336570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Counter Controlled Loops</a:t>
            </a:r>
            <a:endParaRPr lang="en-US" dirty="0"/>
          </a:p>
        </p:txBody>
      </p:sp>
      <p:sp>
        <p:nvSpPr>
          <p:cNvPr id="3" name="Content Placeholder 2"/>
          <p:cNvSpPr>
            <a:spLocks noGrp="1"/>
          </p:cNvSpPr>
          <p:nvPr>
            <p:ph idx="1"/>
          </p:nvPr>
        </p:nvSpPr>
        <p:spPr>
          <a:xfrm>
            <a:off x="822325" y="1143001"/>
            <a:ext cx="7543800" cy="4725988"/>
          </a:xfrm>
        </p:spPr>
        <p:txBody>
          <a:bodyPr/>
          <a:lstStyle/>
          <a:p>
            <a:pPr>
              <a:defRPr/>
            </a:pPr>
            <a:r>
              <a:rPr lang="en-US" dirty="0" smtClean="0"/>
              <a:t>A </a:t>
            </a:r>
            <a:r>
              <a:rPr lang="en-US" b="1" dirty="0" smtClean="0"/>
              <a:t>while</a:t>
            </a:r>
            <a:r>
              <a:rPr lang="en-US" dirty="0" smtClean="0"/>
              <a:t> loop that is controlled by a counter</a:t>
            </a:r>
          </a:p>
          <a:p>
            <a:pPr>
              <a:defRPr/>
            </a:pPr>
            <a:endParaRPr lang="en-US" dirty="0" smtClean="0"/>
          </a:p>
          <a:p>
            <a:pPr>
              <a:defRPr/>
            </a:pPr>
            <a:endParaRPr lang="en-US" dirty="0" smtClean="0"/>
          </a:p>
          <a:p>
            <a:pPr marL="228600" lvl="1" indent="0">
              <a:buFont typeface="Arial" charset="0"/>
              <a:buNone/>
              <a:defRPr/>
            </a:pPr>
            <a:endParaRPr lang="en-US" dirty="0" smtClean="0"/>
          </a:p>
          <a:p>
            <a:pPr marL="228600" lvl="1" indent="0">
              <a:buFont typeface="Arial" charset="0"/>
              <a:buNone/>
              <a:defRPr/>
            </a:pPr>
            <a:endParaRPr lang="en-US" dirty="0" smtClean="0"/>
          </a:p>
          <a:p>
            <a:pPr marL="274320" indent="-274320">
              <a:defRPr/>
            </a:pPr>
            <a:r>
              <a:rPr lang="en-US" dirty="0" smtClean="0"/>
              <a:t>In order to loop the correct number of times, the while loop must contain all 3 statements:</a:t>
            </a:r>
          </a:p>
          <a:p>
            <a:pPr marL="640080" lvl="2" indent="-182880">
              <a:defRPr/>
            </a:pPr>
            <a:r>
              <a:rPr lang="en-US" sz="2000" dirty="0" smtClean="0">
                <a:solidFill>
                  <a:srgbClr val="0033CC"/>
                </a:solidFill>
              </a:rPr>
              <a:t>Initialize</a:t>
            </a:r>
            <a:r>
              <a:rPr lang="en-US" sz="2000" dirty="0" smtClean="0"/>
              <a:t>: before the loop</a:t>
            </a:r>
          </a:p>
          <a:p>
            <a:pPr marL="640080" lvl="2" indent="-182880">
              <a:defRPr/>
            </a:pPr>
            <a:r>
              <a:rPr lang="en-US" sz="2000" dirty="0" smtClean="0">
                <a:solidFill>
                  <a:srgbClr val="0033CC"/>
                </a:solidFill>
              </a:rPr>
              <a:t>Test</a:t>
            </a:r>
            <a:r>
              <a:rPr lang="en-US" sz="2000" dirty="0" smtClean="0"/>
              <a:t>: the loop condition</a:t>
            </a:r>
          </a:p>
          <a:p>
            <a:pPr marL="640080" lvl="2" indent="-182880">
              <a:defRPr/>
            </a:pPr>
            <a:r>
              <a:rPr lang="en-US" sz="2000" dirty="0" smtClean="0">
                <a:solidFill>
                  <a:srgbClr val="0033CC"/>
                </a:solidFill>
              </a:rPr>
              <a:t>Update</a:t>
            </a:r>
            <a:r>
              <a:rPr lang="en-US" sz="2000" dirty="0" smtClean="0"/>
              <a:t>: inside the loop body</a:t>
            </a:r>
          </a:p>
          <a:p>
            <a:pPr marL="182880" indent="-182880">
              <a:buNone/>
              <a:defRPr/>
            </a:pPr>
            <a:r>
              <a:rPr lang="en-US" dirty="0" smtClean="0"/>
              <a:t>	</a:t>
            </a:r>
            <a:endParaRPr lang="en-US" dirty="0"/>
          </a:p>
        </p:txBody>
      </p:sp>
      <p:sp>
        <p:nvSpPr>
          <p:cNvPr id="71684" name="Slide Number Placeholder 4"/>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C3EEBCF-DF7D-3940-9955-95302D3FDB4A}" type="slidenum">
              <a:rPr lang="en-US" sz="1200">
                <a:solidFill>
                  <a:schemeClr val="accent1"/>
                </a:solidFill>
              </a:rPr>
              <a:pPr/>
              <a:t>6</a:t>
            </a:fld>
            <a:endParaRPr lang="en-US" sz="1200" dirty="0">
              <a:solidFill>
                <a:schemeClr val="accent1"/>
              </a:solidFill>
            </a:endParaRPr>
          </a:p>
        </p:txBody>
      </p:sp>
      <p:sp>
        <p:nvSpPr>
          <p:cNvPr id="4" name="Date Placeholder 3"/>
          <p:cNvSpPr>
            <a:spLocks noGrp="1"/>
          </p:cNvSpPr>
          <p:nvPr>
            <p:ph type="dt" sz="half" idx="10"/>
          </p:nvPr>
        </p:nvSpPr>
        <p:spPr/>
        <p:txBody>
          <a:bodyPr/>
          <a:lstStyle/>
          <a:p>
            <a:pPr>
              <a:defRPr/>
            </a:pPr>
            <a:fld id="{7E46BAD2-5515-426F-8213-C04F8A9BD5F1}" type="datetime1">
              <a:rPr lang="en-US" smtClean="0"/>
              <a:pPr>
                <a:defRPr/>
              </a:pPr>
              <a:t>9/15/2020</a:t>
            </a:fld>
            <a:endParaRPr lang="en-US" dirty="0"/>
          </a:p>
        </p:txBody>
      </p:sp>
      <p:sp>
        <p:nvSpPr>
          <p:cNvPr id="7" name="Content Placeholder 2"/>
          <p:cNvSpPr txBox="1">
            <a:spLocks/>
          </p:cNvSpPr>
          <p:nvPr/>
        </p:nvSpPr>
        <p:spPr bwMode="auto">
          <a:xfrm>
            <a:off x="1143000" y="1524000"/>
            <a:ext cx="7086600" cy="1371600"/>
          </a:xfrm>
          <a:prstGeom prst="rect">
            <a:avLst/>
          </a:prstGeom>
          <a:solidFill>
            <a:schemeClr val="bg1">
              <a:lumMod val="85000"/>
            </a:schemeClr>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228600" lvl="1" indent="0">
              <a:buFont typeface="Arial" charset="0"/>
              <a:buNone/>
              <a:defRPr/>
            </a:pPr>
            <a:r>
              <a:rPr lang="en-US" dirty="0" smtClean="0">
                <a:latin typeface="Consolas" charset="0"/>
                <a:ea typeface="Consolas" charset="0"/>
                <a:cs typeface="Consolas" charset="0"/>
              </a:rPr>
              <a:t>counter = 1                   #</a:t>
            </a:r>
            <a:r>
              <a:rPr lang="en-US" dirty="0" smtClean="0">
                <a:solidFill>
                  <a:schemeClr val="bg2">
                    <a:lumMod val="50000"/>
                  </a:schemeClr>
                </a:solidFill>
                <a:latin typeface="Consolas" charset="0"/>
                <a:ea typeface="Consolas" charset="0"/>
                <a:cs typeface="Consolas" charset="0"/>
              </a:rPr>
              <a:t> </a:t>
            </a:r>
            <a:r>
              <a:rPr lang="en-US" dirty="0" smtClean="0">
                <a:solidFill>
                  <a:srgbClr val="0033CC"/>
                </a:solidFill>
                <a:latin typeface="Consolas" charset="0"/>
                <a:ea typeface="Consolas" charset="0"/>
                <a:cs typeface="Consolas" charset="0"/>
              </a:rPr>
              <a:t>Initialize</a:t>
            </a:r>
            <a:r>
              <a:rPr lang="en-US" dirty="0" smtClean="0">
                <a:solidFill>
                  <a:schemeClr val="bg2">
                    <a:lumMod val="50000"/>
                  </a:schemeClr>
                </a:solidFill>
                <a:latin typeface="Consolas" charset="0"/>
                <a:ea typeface="Consolas" charset="0"/>
                <a:cs typeface="Consolas" charset="0"/>
              </a:rPr>
              <a:t> </a:t>
            </a:r>
            <a:r>
              <a:rPr lang="en-US" dirty="0" smtClean="0">
                <a:latin typeface="Consolas" charset="0"/>
                <a:ea typeface="Consolas" charset="0"/>
                <a:cs typeface="Consolas" charset="0"/>
              </a:rPr>
              <a:t>counter</a:t>
            </a:r>
          </a:p>
          <a:p>
            <a:pPr marL="228600" lvl="1" indent="0">
              <a:buFont typeface="Arial" charset="0"/>
              <a:buNone/>
              <a:defRPr/>
            </a:pPr>
            <a:r>
              <a:rPr lang="en-US" dirty="0" smtClean="0">
                <a:latin typeface="Consolas" charset="0"/>
                <a:ea typeface="Consolas" charset="0"/>
                <a:cs typeface="Consolas" charset="0"/>
              </a:rPr>
              <a:t>while counter &lt;= 10 :         #</a:t>
            </a:r>
            <a:r>
              <a:rPr lang="en-US" dirty="0" smtClean="0">
                <a:solidFill>
                  <a:srgbClr val="40749B"/>
                </a:solidFill>
                <a:latin typeface="Consolas" charset="0"/>
                <a:ea typeface="Consolas" charset="0"/>
                <a:cs typeface="Consolas" charset="0"/>
              </a:rPr>
              <a:t> </a:t>
            </a:r>
            <a:r>
              <a:rPr lang="en-US" dirty="0" smtClean="0">
                <a:latin typeface="Consolas" charset="0"/>
                <a:ea typeface="Consolas" charset="0"/>
                <a:cs typeface="Consolas" charset="0"/>
              </a:rPr>
              <a:t>Check or </a:t>
            </a:r>
            <a:r>
              <a:rPr lang="en-US" dirty="0" smtClean="0">
                <a:solidFill>
                  <a:srgbClr val="0033CC"/>
                </a:solidFill>
                <a:latin typeface="Consolas" charset="0"/>
                <a:ea typeface="Consolas" charset="0"/>
                <a:cs typeface="Consolas" charset="0"/>
              </a:rPr>
              <a:t>test</a:t>
            </a:r>
            <a:r>
              <a:rPr lang="en-US" dirty="0" smtClean="0">
                <a:solidFill>
                  <a:srgbClr val="40749B"/>
                </a:solidFill>
                <a:latin typeface="Consolas" charset="0"/>
                <a:ea typeface="Consolas" charset="0"/>
                <a:cs typeface="Consolas" charset="0"/>
              </a:rPr>
              <a:t> </a:t>
            </a:r>
            <a:r>
              <a:rPr lang="en-US" dirty="0" smtClean="0">
                <a:latin typeface="Consolas" charset="0"/>
                <a:ea typeface="Consolas" charset="0"/>
                <a:cs typeface="Consolas" charset="0"/>
              </a:rPr>
              <a:t>counter</a:t>
            </a:r>
          </a:p>
          <a:p>
            <a:pPr marL="457200" lvl="2" indent="0">
              <a:buFont typeface="Arial" charset="0"/>
              <a:buNone/>
              <a:defRPr/>
            </a:pPr>
            <a:r>
              <a:rPr lang="en-US" dirty="0" smtClean="0">
                <a:latin typeface="Consolas" charset="0"/>
                <a:ea typeface="Consolas" charset="0"/>
                <a:cs typeface="Consolas" charset="0"/>
              </a:rPr>
              <a:t>  print(counter)</a:t>
            </a:r>
          </a:p>
          <a:p>
            <a:pPr marL="457200" lvl="2" indent="0">
              <a:buFont typeface="Arial" charset="0"/>
              <a:buNone/>
              <a:defRPr/>
            </a:pPr>
            <a:r>
              <a:rPr lang="en-US" dirty="0" smtClean="0">
                <a:latin typeface="Consolas" charset="0"/>
                <a:ea typeface="Consolas" charset="0"/>
                <a:cs typeface="Consolas" charset="0"/>
              </a:rPr>
              <a:t>  counter = counter + 1     # </a:t>
            </a:r>
            <a:r>
              <a:rPr lang="en-US" dirty="0" smtClean="0">
                <a:solidFill>
                  <a:srgbClr val="0033CC"/>
                </a:solidFill>
                <a:latin typeface="Consolas" charset="0"/>
                <a:ea typeface="Consolas" charset="0"/>
                <a:cs typeface="Consolas" charset="0"/>
              </a:rPr>
              <a:t>Update</a:t>
            </a:r>
            <a:r>
              <a:rPr lang="en-US" dirty="0" smtClean="0">
                <a:solidFill>
                  <a:schemeClr val="bg2">
                    <a:lumMod val="50000"/>
                  </a:schemeClr>
                </a:solidFill>
                <a:latin typeface="Consolas" charset="0"/>
                <a:ea typeface="Consolas" charset="0"/>
                <a:cs typeface="Consolas" charset="0"/>
              </a:rPr>
              <a:t> </a:t>
            </a:r>
            <a:r>
              <a:rPr lang="en-US" dirty="0" smtClean="0">
                <a:latin typeface="Consolas" charset="0"/>
                <a:ea typeface="Consolas" charset="0"/>
                <a:cs typeface="Consolas" charset="0"/>
              </a:rPr>
              <a:t>the counter</a:t>
            </a:r>
            <a:endParaRPr kumimoji="0" lang="en-US" altLang="en-US" sz="2000" b="0" i="0" u="none" strike="noStrike" kern="1200" cap="none" spc="0" normalizeH="0" baseline="0" noProof="0" dirty="0" smtClean="0">
              <a:ln>
                <a:noFill/>
              </a:ln>
              <a:effectLst/>
              <a:uLnTx/>
              <a:uFillTx/>
              <a:latin typeface="+mn-lt"/>
              <a:ea typeface="MS PGothic" panose="020B0600070205080204" pitchFamily="34" charset="-128"/>
              <a:cs typeface="+mn-cs"/>
            </a:endParaRPr>
          </a:p>
          <a:p>
            <a:pPr marL="0" marR="0" lvl="2" indent="0" algn="ctr" defTabSz="914400" rtl="0" eaLnBrk="1" fontAlgn="base" latinLnBrk="0" hangingPunct="1">
              <a:lnSpc>
                <a:spcPct val="90000"/>
              </a:lnSpc>
              <a:spcBef>
                <a:spcPts val="200"/>
              </a:spcBef>
              <a:spcAft>
                <a:spcPts val="400"/>
              </a:spcAft>
              <a:buClrTx/>
              <a:buSzTx/>
              <a:buFont typeface="Arial" panose="020B0604020202020204" pitchFamily="34" charset="0"/>
              <a:buNone/>
              <a:tabLst/>
              <a:defRPr/>
            </a:pPr>
            <a:r>
              <a:rPr kumimoji="0" lang="en-US" altLang="en-US" sz="2000" b="1" i="1" u="none" strike="noStrike" kern="1200" cap="none" spc="0" normalizeH="0" baseline="0" noProof="0" dirty="0" smtClean="0">
                <a:ln>
                  <a:noFill/>
                </a:ln>
                <a:solidFill>
                  <a:srgbClr val="404040"/>
                </a:solidFill>
                <a:effectLst/>
                <a:uLnTx/>
                <a:uFillTx/>
                <a:latin typeface="+mn-lt"/>
                <a:ea typeface="MS PGothic" panose="020B0600070205080204" pitchFamily="34" charset="-128"/>
                <a:cs typeface="+mn-cs"/>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8"/>
          <p:cNvSpPr>
            <a:spLocks noGrp="1"/>
          </p:cNvSpPr>
          <p:nvPr>
            <p:ph idx="1"/>
          </p:nvPr>
        </p:nvSpPr>
        <p:spPr>
          <a:xfrm>
            <a:off x="3526973" y="2557306"/>
            <a:ext cx="2401556" cy="582805"/>
          </a:xfrm>
        </p:spPr>
        <p:txBody>
          <a:bodyPr>
            <a:normAutofit/>
          </a:bodyPr>
          <a:lstStyle/>
          <a:p>
            <a:pPr>
              <a:buNone/>
            </a:pPr>
            <a:r>
              <a:rPr lang="en-US" dirty="0" smtClean="0"/>
              <a:t>End of Chapter 4 Notes</a:t>
            </a:r>
          </a:p>
        </p:txBody>
      </p:sp>
      <p:sp>
        <p:nvSpPr>
          <p:cNvPr id="2" name="Date Placeholder 1"/>
          <p:cNvSpPr>
            <a:spLocks noGrp="1"/>
          </p:cNvSpPr>
          <p:nvPr>
            <p:ph type="dt" sz="half" idx="10"/>
          </p:nvPr>
        </p:nvSpPr>
        <p:spPr/>
        <p:txBody>
          <a:bodyPr/>
          <a:lstStyle/>
          <a:p>
            <a:fld id="{69B00C8C-6F1C-465C-BE21-FD68BEE193CB}" type="datetime1">
              <a:rPr lang="en-US" smtClean="0"/>
              <a:pPr/>
              <a:t>9/15/2020</a:t>
            </a:fld>
            <a:endParaRPr lang="en-US" dirty="0"/>
          </a:p>
        </p:txBody>
      </p:sp>
      <p:sp>
        <p:nvSpPr>
          <p:cNvPr id="3" name="Slide Number Placeholder 2"/>
          <p:cNvSpPr>
            <a:spLocks noGrp="1"/>
          </p:cNvSpPr>
          <p:nvPr>
            <p:ph type="sldNum" sz="quarter" idx="4294967295"/>
          </p:nvPr>
        </p:nvSpPr>
        <p:spPr>
          <a:xfrm>
            <a:off x="7425344" y="6459786"/>
            <a:ext cx="984019" cy="365125"/>
          </a:xfrm>
          <a:prstGeom prst="rect">
            <a:avLst/>
          </a:prstGeom>
        </p:spPr>
        <p:txBody>
          <a:bodyPr/>
          <a:lstStyle/>
          <a:p>
            <a:fld id="{10AC2DB3-9000-4EC8-B97E-74B7B115971C}" type="slidenum">
              <a:rPr lang="en-US" smtClean="0"/>
              <a:pPr/>
              <a:t>60</a:t>
            </a:fld>
            <a:endParaRPr lang="en-US" dirty="0"/>
          </a:p>
        </p:txBody>
      </p:sp>
    </p:spTree>
    <p:extLst>
      <p:ext uri="{BB962C8B-B14F-4D97-AF65-F5344CB8AC3E}">
        <p14:creationId xmlns="" xmlns:p14="http://schemas.microsoft.com/office/powerpoint/2010/main" val="2000642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Event Controlled Loops</a:t>
            </a:r>
            <a:endParaRPr lang="en-US" dirty="0"/>
          </a:p>
        </p:txBody>
      </p:sp>
      <p:sp>
        <p:nvSpPr>
          <p:cNvPr id="3" name="Content Placeholder 2"/>
          <p:cNvSpPr>
            <a:spLocks noGrp="1"/>
          </p:cNvSpPr>
          <p:nvPr>
            <p:ph idx="1"/>
          </p:nvPr>
        </p:nvSpPr>
        <p:spPr>
          <a:xfrm>
            <a:off x="685800" y="1219200"/>
            <a:ext cx="7756525" cy="4613275"/>
          </a:xfrm>
        </p:spPr>
        <p:txBody>
          <a:bodyPr/>
          <a:lstStyle/>
          <a:p>
            <a:pPr>
              <a:defRPr/>
            </a:pPr>
            <a:r>
              <a:rPr lang="en-US" dirty="0" smtClean="0"/>
              <a:t>A </a:t>
            </a:r>
            <a:r>
              <a:rPr lang="en-US" b="1" dirty="0" smtClean="0"/>
              <a:t>while</a:t>
            </a:r>
            <a:r>
              <a:rPr lang="en-US" dirty="0" smtClean="0"/>
              <a:t> loop can be controlled by an event</a:t>
            </a:r>
          </a:p>
          <a:p>
            <a:pPr>
              <a:defRPr/>
            </a:pPr>
            <a:endParaRPr lang="en-US" dirty="0" smtClean="0">
              <a:ea typeface="Consolas" charset="0"/>
              <a:cs typeface="Consolas" charset="0"/>
            </a:endParaRPr>
          </a:p>
          <a:p>
            <a:pPr>
              <a:defRPr/>
            </a:pPr>
            <a:endParaRPr lang="en-US" dirty="0" smtClean="0">
              <a:ea typeface="Consolas" charset="0"/>
              <a:cs typeface="Consolas" charset="0"/>
            </a:endParaRPr>
          </a:p>
          <a:p>
            <a:pPr>
              <a:defRPr/>
            </a:pPr>
            <a:endParaRPr lang="en-US" dirty="0" smtClean="0">
              <a:ea typeface="Consolas" charset="0"/>
              <a:cs typeface="Consolas" charset="0"/>
            </a:endParaRPr>
          </a:p>
          <a:p>
            <a:pPr>
              <a:defRPr/>
            </a:pPr>
            <a:r>
              <a:rPr lang="en-US" dirty="0" smtClean="0">
                <a:ea typeface="Consolas" charset="0"/>
                <a:cs typeface="Consolas" charset="0"/>
              </a:rPr>
              <a:t>Note that the initialize, test, update statements are all present.</a:t>
            </a:r>
            <a:endParaRPr lang="en-US" dirty="0">
              <a:ea typeface="Consolas" charset="0"/>
              <a:cs typeface="Consolas" charset="0"/>
            </a:endParaRPr>
          </a:p>
        </p:txBody>
      </p:sp>
      <p:sp>
        <p:nvSpPr>
          <p:cNvPr id="71684" name="Slide Number Placeholder 4"/>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C3EEBCF-DF7D-3940-9955-95302D3FDB4A}" type="slidenum">
              <a:rPr lang="en-US" sz="1200">
                <a:solidFill>
                  <a:schemeClr val="accent1"/>
                </a:solidFill>
              </a:rPr>
              <a:pPr/>
              <a:t>7</a:t>
            </a:fld>
            <a:endParaRPr lang="en-US" sz="1200" dirty="0">
              <a:solidFill>
                <a:schemeClr val="accent1"/>
              </a:solidFill>
            </a:endParaRPr>
          </a:p>
        </p:txBody>
      </p:sp>
      <p:sp>
        <p:nvSpPr>
          <p:cNvPr id="4" name="Date Placeholder 3"/>
          <p:cNvSpPr>
            <a:spLocks noGrp="1"/>
          </p:cNvSpPr>
          <p:nvPr>
            <p:ph type="dt" sz="half" idx="10"/>
          </p:nvPr>
        </p:nvSpPr>
        <p:spPr/>
        <p:txBody>
          <a:bodyPr/>
          <a:lstStyle/>
          <a:p>
            <a:pPr>
              <a:defRPr/>
            </a:pPr>
            <a:fld id="{EF7C51C6-29F5-450D-AAE2-EDB683A9F884}" type="datetime1">
              <a:rPr lang="en-US" smtClean="0"/>
              <a:pPr>
                <a:defRPr/>
              </a:pPr>
              <a:t>9/15/2020</a:t>
            </a:fld>
            <a:endParaRPr lang="en-US" dirty="0"/>
          </a:p>
        </p:txBody>
      </p:sp>
      <p:sp>
        <p:nvSpPr>
          <p:cNvPr id="6" name="Content Placeholder 2"/>
          <p:cNvSpPr txBox="1">
            <a:spLocks/>
          </p:cNvSpPr>
          <p:nvPr/>
        </p:nvSpPr>
        <p:spPr bwMode="auto">
          <a:xfrm>
            <a:off x="990600" y="1524000"/>
            <a:ext cx="7315200" cy="1371600"/>
          </a:xfrm>
          <a:prstGeom prst="rect">
            <a:avLst/>
          </a:prstGeom>
          <a:solidFill>
            <a:schemeClr val="bg1">
              <a:lumMod val="85000"/>
            </a:schemeClr>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marL="228600" lvl="1" indent="0">
              <a:buFont typeface="Arial" charset="0"/>
              <a:buNone/>
              <a:defRPr/>
            </a:pPr>
            <a:r>
              <a:rPr lang="en-US" dirty="0" smtClean="0">
                <a:latin typeface="Consolas" charset="0"/>
                <a:ea typeface="Consolas" charset="0"/>
                <a:cs typeface="Consolas" charset="0"/>
              </a:rPr>
              <a:t>balance = INITIAL_BALANCE    # </a:t>
            </a:r>
            <a:r>
              <a:rPr lang="en-US" dirty="0" smtClean="0">
                <a:solidFill>
                  <a:srgbClr val="0033CC"/>
                </a:solidFill>
                <a:latin typeface="Consolas" charset="0"/>
                <a:ea typeface="Consolas" charset="0"/>
                <a:cs typeface="Consolas" charset="0"/>
              </a:rPr>
              <a:t>Initialize</a:t>
            </a:r>
            <a:r>
              <a:rPr lang="en-US" dirty="0" smtClean="0">
                <a:latin typeface="Consolas" charset="0"/>
                <a:ea typeface="Consolas" charset="0"/>
                <a:cs typeface="Consolas" charset="0"/>
              </a:rPr>
              <a:t> balance</a:t>
            </a:r>
          </a:p>
          <a:p>
            <a:pPr marL="228600" lvl="1" indent="0">
              <a:buFont typeface="Arial" charset="0"/>
              <a:buNone/>
              <a:defRPr/>
            </a:pPr>
            <a:r>
              <a:rPr lang="en-US" dirty="0" smtClean="0">
                <a:latin typeface="Consolas" charset="0"/>
                <a:ea typeface="Consolas" charset="0"/>
                <a:cs typeface="Consolas" charset="0"/>
              </a:rPr>
              <a:t>while balance &lt;= TARGET:     # </a:t>
            </a:r>
            <a:r>
              <a:rPr lang="en-US" dirty="0" smtClean="0">
                <a:solidFill>
                  <a:srgbClr val="0033CC"/>
                </a:solidFill>
                <a:latin typeface="Consolas" charset="0"/>
                <a:ea typeface="Consolas" charset="0"/>
                <a:cs typeface="Consolas" charset="0"/>
              </a:rPr>
              <a:t>Test</a:t>
            </a:r>
            <a:r>
              <a:rPr lang="en-US" dirty="0" smtClean="0">
                <a:latin typeface="Consolas" charset="0"/>
                <a:ea typeface="Consolas" charset="0"/>
                <a:cs typeface="Consolas" charset="0"/>
              </a:rPr>
              <a:t> balance</a:t>
            </a:r>
          </a:p>
          <a:p>
            <a:pPr marL="457200" lvl="2" indent="0">
              <a:buFont typeface="Arial" charset="0"/>
              <a:buNone/>
              <a:defRPr/>
            </a:pPr>
            <a:r>
              <a:rPr lang="en-US" dirty="0" smtClean="0">
                <a:latin typeface="Consolas" charset="0"/>
                <a:ea typeface="Consolas" charset="0"/>
                <a:cs typeface="Consolas" charset="0"/>
              </a:rPr>
              <a:t>  year – year + 1</a:t>
            </a:r>
          </a:p>
          <a:p>
            <a:pPr marL="457200" lvl="2" indent="0">
              <a:buFont typeface="Arial" charset="0"/>
              <a:buNone/>
              <a:defRPr/>
            </a:pPr>
            <a:r>
              <a:rPr lang="en-US" dirty="0" smtClean="0">
                <a:latin typeface="Consolas" charset="0"/>
                <a:ea typeface="Consolas" charset="0"/>
                <a:cs typeface="Consolas" charset="0"/>
              </a:rPr>
              <a:t>  balance = balance * 2    # </a:t>
            </a:r>
            <a:r>
              <a:rPr lang="en-US" dirty="0" smtClean="0">
                <a:solidFill>
                  <a:srgbClr val="0033CC"/>
                </a:solidFill>
                <a:latin typeface="Consolas" charset="0"/>
                <a:ea typeface="Consolas" charset="0"/>
                <a:cs typeface="Consolas" charset="0"/>
              </a:rPr>
              <a:t>Update</a:t>
            </a:r>
            <a:r>
              <a:rPr lang="en-US" dirty="0" smtClean="0">
                <a:latin typeface="Consolas" charset="0"/>
                <a:ea typeface="Consolas" charset="0"/>
                <a:cs typeface="Consolas" charset="0"/>
              </a:rPr>
              <a:t> balance</a:t>
            </a:r>
            <a:endParaRPr kumimoji="0" lang="en-US" altLang="en-US" sz="2000" b="1" i="1" u="none" strike="noStrike" kern="1200" cap="none" spc="0" normalizeH="0" baseline="0" noProof="0" dirty="0" smtClean="0">
              <a:ln>
                <a:noFill/>
              </a:ln>
              <a:effectLst/>
              <a:uLnTx/>
              <a:uFillTx/>
              <a:latin typeface="+mn-lt"/>
              <a:ea typeface="MS PGothic" panose="020B0600070205080204" pitchFamily="34" charset="-128"/>
              <a:cs typeface="+mn-cs"/>
            </a:endParaRPr>
          </a:p>
        </p:txBody>
      </p:sp>
    </p:spTree>
    <p:extLst>
      <p:ext uri="{BB962C8B-B14F-4D97-AF65-F5344CB8AC3E}">
        <p14:creationId xmlns:p14="http://schemas.microsoft.com/office/powerpoint/2010/main" xmlns="" val="3168009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Execution of the Loop</a:t>
            </a:r>
          </a:p>
        </p:txBody>
      </p:sp>
      <p:pic>
        <p:nvPicPr>
          <p:cNvPr id="2" name="Picture 1"/>
          <p:cNvPicPr>
            <a:picLocks noChangeAspect="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279525" y="1219200"/>
            <a:ext cx="6629400" cy="495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6" name="Slide Number Placeholder 4"/>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8376916-FD3D-1646-9720-73FD69D2BC10}" type="slidenum">
              <a:rPr lang="en-US" sz="1200">
                <a:solidFill>
                  <a:schemeClr val="accent1"/>
                </a:solidFill>
              </a:rPr>
              <a:pPr/>
              <a:t>8</a:t>
            </a:fld>
            <a:endParaRPr lang="en-US" sz="1200" dirty="0">
              <a:solidFill>
                <a:schemeClr val="accent1"/>
              </a:solidFill>
            </a:endParaRPr>
          </a:p>
        </p:txBody>
      </p:sp>
      <p:sp>
        <p:nvSpPr>
          <p:cNvPr id="3" name="Date Placeholder 2"/>
          <p:cNvSpPr>
            <a:spLocks noGrp="1"/>
          </p:cNvSpPr>
          <p:nvPr>
            <p:ph type="dt" sz="half" idx="10"/>
          </p:nvPr>
        </p:nvSpPr>
        <p:spPr/>
        <p:txBody>
          <a:bodyPr/>
          <a:lstStyle/>
          <a:p>
            <a:pPr>
              <a:defRPr/>
            </a:pPr>
            <a:fld id="{DDBBFAC5-9A57-4DA2-B4B7-582F83C85CAA}"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ea typeface="ＭＳ Ｐゴシック" panose="020B0600070205080204" pitchFamily="34" charset="-128"/>
                <a:cs typeface="+mj-cs"/>
              </a:rPr>
              <a:t>Execution of the Loop (2)</a:t>
            </a: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1524000"/>
            <a:ext cx="6869113"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0" name="Slide Number Placeholder 4"/>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2CCEA8A-F670-BB49-BF89-372EF4134CA1}" type="slidenum">
              <a:rPr lang="en-US" sz="1200">
                <a:solidFill>
                  <a:schemeClr val="accent1"/>
                </a:solidFill>
              </a:rPr>
              <a:pPr/>
              <a:t>9</a:t>
            </a:fld>
            <a:endParaRPr lang="en-US" sz="1200" dirty="0">
              <a:solidFill>
                <a:schemeClr val="accent1"/>
              </a:solidFill>
            </a:endParaRPr>
          </a:p>
        </p:txBody>
      </p:sp>
      <p:sp>
        <p:nvSpPr>
          <p:cNvPr id="2" name="Date Placeholder 1"/>
          <p:cNvSpPr>
            <a:spLocks noGrp="1"/>
          </p:cNvSpPr>
          <p:nvPr>
            <p:ph type="dt" sz="half" idx="10"/>
          </p:nvPr>
        </p:nvSpPr>
        <p:spPr/>
        <p:txBody>
          <a:bodyPr/>
          <a:lstStyle/>
          <a:p>
            <a:pPr>
              <a:defRPr/>
            </a:pPr>
            <a:fld id="{44ED9F0E-34A5-43A5-8306-8311AC701865}" type="datetime1">
              <a:rPr lang="en-US" smtClean="0"/>
              <a:pPr>
                <a:defRPr/>
              </a:pPr>
              <a:t>9/15/2020</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384423c7ed2e44d7019537d9612f796eed899"/>
  <p:tag name="ISPRING_ULTRA_SCORM_COURSE_ID" val="238C82B9-42D7-4EF3-82A1-16B8EF92806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IOT1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IOT10Z7BdOSwAEAANoDAAAPAAAAAAAAAAEAAAAAAAAAAABub25lL3BsYXllci54bWxQSwUGAAAAAAEAAQA9AAAA7QEAAAAA"/>
  <p:tag name="ISPRING_OUTPUT_FOLDER" val="C:\Users\johnmcmanus\Desktop"/>
  <p:tag name="ISPRING_PRESENTATION_TITLE" val="Chapter 04 (V1-1)"/>
</p:tagLst>
</file>

<file path=ppt/theme/theme1.xml><?xml version="1.0" encoding="utf-8"?>
<a:theme xmlns:a="http://schemas.openxmlformats.org/drawingml/2006/main" name="RMC Presentation">
  <a:themeElements>
    <a:clrScheme name="Custom 1">
      <a:dk1>
        <a:srgbClr val="000000"/>
      </a:dk1>
      <a:lt1>
        <a:sysClr val="window" lastClr="FFFFFF"/>
      </a:lt1>
      <a:dk2>
        <a:srgbClr val="637052"/>
      </a:dk2>
      <a:lt2>
        <a:srgbClr val="CCDDEA"/>
      </a:lt2>
      <a:accent1>
        <a:srgbClr val="FFFF00"/>
      </a:accent1>
      <a:accent2>
        <a:srgbClr val="00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MC Presentation" id="{F133566A-6107-4ECA-B6E3-BC26A31F9F4B}" vid="{0E2C91F3-DABD-4653-8A6F-0A5A5848A1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RMC Presentation</Template>
  <TotalTime>15252</TotalTime>
  <Words>3486</Words>
  <Application>Microsoft Office PowerPoint</Application>
  <PresentationFormat>On-screen Show (4:3)</PresentationFormat>
  <Paragraphs>692</Paragraphs>
  <Slides>60</Slides>
  <Notes>59</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RMC Presentation</vt:lpstr>
      <vt:lpstr>Chapter Four</vt:lpstr>
      <vt:lpstr>The while Loop</vt:lpstr>
      <vt:lpstr>The while Loop</vt:lpstr>
      <vt:lpstr>Planning the while Loop</vt:lpstr>
      <vt:lpstr>Syntax: while Statement</vt:lpstr>
      <vt:lpstr>Counter Controlled Loops</vt:lpstr>
      <vt:lpstr>Event Controlled Loops</vt:lpstr>
      <vt:lpstr>Execution of the Loop</vt:lpstr>
      <vt:lpstr>Execution of the Loop (2)</vt:lpstr>
      <vt:lpstr>while Loop Examples (1)</vt:lpstr>
      <vt:lpstr>while Loop Examples (2)</vt:lpstr>
      <vt:lpstr>Common Error: Incorrect Test Condition</vt:lpstr>
      <vt:lpstr>Common Error: Infinite Loops</vt:lpstr>
      <vt:lpstr>Setting Up a while Loop</vt:lpstr>
      <vt:lpstr>Sentinel Values</vt:lpstr>
      <vt:lpstr>Initializing the Test Variable</vt:lpstr>
      <vt:lpstr>Updating the Test Variable</vt:lpstr>
      <vt:lpstr>Boolean Variables as Test Variables</vt:lpstr>
      <vt:lpstr>Common Loop Algorithms</vt:lpstr>
      <vt:lpstr>Average Example</vt:lpstr>
      <vt:lpstr>Sum Example</vt:lpstr>
      <vt:lpstr>Counting Matches</vt:lpstr>
      <vt:lpstr>Prompt Until a Match is Found</vt:lpstr>
      <vt:lpstr>Maximum</vt:lpstr>
      <vt:lpstr>Minimum</vt:lpstr>
      <vt:lpstr>Comparing Adjacent Values</vt:lpstr>
      <vt:lpstr>The for Loop</vt:lpstr>
      <vt:lpstr>The for Loop</vt:lpstr>
      <vt:lpstr>Cases for using a for Loop (1)</vt:lpstr>
      <vt:lpstr>Example of a for Loop (2)</vt:lpstr>
      <vt:lpstr>Syntax of a for Statement</vt:lpstr>
      <vt:lpstr>The range Function</vt:lpstr>
      <vt:lpstr>The range Function and for Loops</vt:lpstr>
      <vt:lpstr>Planning a for Loop</vt:lpstr>
      <vt:lpstr>Steps to Writing a Loop</vt:lpstr>
      <vt:lpstr>The print Function in a Loop</vt:lpstr>
      <vt:lpstr>Nested Loops</vt:lpstr>
      <vt:lpstr>Loops Inside of Loops</vt:lpstr>
      <vt:lpstr>Example Problem Statement</vt:lpstr>
      <vt:lpstr>Applying Nested Loops</vt:lpstr>
      <vt:lpstr>Pseudocode to Print the Table</vt:lpstr>
      <vt:lpstr>Pseudocode to Print the Table</vt:lpstr>
      <vt:lpstr>Flowchart of a Nested Loop</vt:lpstr>
      <vt:lpstr>Nested Loop Examples</vt:lpstr>
      <vt:lpstr>Hand Tracing the Loop</vt:lpstr>
      <vt:lpstr>Nested Loop Examples (2)</vt:lpstr>
      <vt:lpstr>Processing Strings</vt:lpstr>
      <vt:lpstr>Counting Matches</vt:lpstr>
      <vt:lpstr>Counting Vowels</vt:lpstr>
      <vt:lpstr>Finding All Matches Example</vt:lpstr>
      <vt:lpstr>Finding the First Match</vt:lpstr>
      <vt:lpstr>Finding the Last Match</vt:lpstr>
      <vt:lpstr>Control Flow Statements</vt:lpstr>
      <vt:lpstr>The break statement</vt:lpstr>
      <vt:lpstr>Use Proper Loop Control</vt:lpstr>
      <vt:lpstr>The continue statement</vt:lpstr>
      <vt:lpstr>Random Numbers</vt:lpstr>
      <vt:lpstr>Random Numbers</vt:lpstr>
      <vt:lpstr>Generating Random Integers</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04 (V1-1)</dc:title>
  <dc:subject>Java for Everyone</dc:subject>
  <dc:creator>James Tam</dc:creator>
  <dc:description>Based on Final Pages 12/16/2009, integrated reviewer comments</dc:description>
  <cp:lastModifiedBy>Clare</cp:lastModifiedBy>
  <cp:revision>609</cp:revision>
  <dcterms:created xsi:type="dcterms:W3CDTF">2007-02-01T21:32:19Z</dcterms:created>
  <dcterms:modified xsi:type="dcterms:W3CDTF">2020-09-16T04:59:34Z</dcterms:modified>
  <cp:contentStatus>Final</cp:contentStatus>
</cp:coreProperties>
</file>