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96" r:id="rId1"/>
  </p:sldMasterIdLst>
  <p:notesMasterIdLst>
    <p:notesMasterId r:id="rId56"/>
  </p:notesMasterIdLst>
  <p:handoutMasterIdLst>
    <p:handoutMasterId r:id="rId57"/>
  </p:handoutMasterIdLst>
  <p:sldIdLst>
    <p:sldId id="365" r:id="rId2"/>
    <p:sldId id="419" r:id="rId3"/>
    <p:sldId id="420" r:id="rId4"/>
    <p:sldId id="421" r:id="rId5"/>
    <p:sldId id="422" r:id="rId6"/>
    <p:sldId id="423" r:id="rId7"/>
    <p:sldId id="372" r:id="rId8"/>
    <p:sldId id="427" r:id="rId9"/>
    <p:sldId id="447" r:id="rId10"/>
    <p:sldId id="373" r:id="rId11"/>
    <p:sldId id="429" r:id="rId12"/>
    <p:sldId id="376" r:id="rId13"/>
    <p:sldId id="433" r:id="rId14"/>
    <p:sldId id="509" r:id="rId15"/>
    <p:sldId id="511" r:id="rId16"/>
    <p:sldId id="441" r:id="rId17"/>
    <p:sldId id="442" r:id="rId18"/>
    <p:sldId id="430" r:id="rId19"/>
    <p:sldId id="448" r:id="rId20"/>
    <p:sldId id="381" r:id="rId21"/>
    <p:sldId id="382" r:id="rId22"/>
    <p:sldId id="383" r:id="rId23"/>
    <p:sldId id="449" r:id="rId24"/>
    <p:sldId id="384" r:id="rId25"/>
    <p:sldId id="385" r:id="rId26"/>
    <p:sldId id="444" r:id="rId27"/>
    <p:sldId id="386" r:id="rId28"/>
    <p:sldId id="450" r:id="rId29"/>
    <p:sldId id="388" r:id="rId30"/>
    <p:sldId id="389" r:id="rId31"/>
    <p:sldId id="512" r:id="rId32"/>
    <p:sldId id="451" r:id="rId33"/>
    <p:sldId id="417" r:id="rId34"/>
    <p:sldId id="418" r:id="rId35"/>
    <p:sldId id="480" r:id="rId36"/>
    <p:sldId id="481" r:id="rId37"/>
    <p:sldId id="482" r:id="rId38"/>
    <p:sldId id="483" r:id="rId39"/>
    <p:sldId id="484" r:id="rId40"/>
    <p:sldId id="485" r:id="rId41"/>
    <p:sldId id="486" r:id="rId42"/>
    <p:sldId id="488" r:id="rId43"/>
    <p:sldId id="502" r:id="rId44"/>
    <p:sldId id="503" r:id="rId45"/>
    <p:sldId id="504" r:id="rId46"/>
    <p:sldId id="508" r:id="rId47"/>
    <p:sldId id="505" r:id="rId48"/>
    <p:sldId id="507" r:id="rId49"/>
    <p:sldId id="499" r:id="rId50"/>
    <p:sldId id="489" r:id="rId51"/>
    <p:sldId id="490" r:id="rId52"/>
    <p:sldId id="491" r:id="rId53"/>
    <p:sldId id="492" r:id="rId54"/>
    <p:sldId id="510" r:id="rId55"/>
  </p:sldIdLst>
  <p:sldSz cx="9144000" cy="6858000" type="screen4x3"/>
  <p:notesSz cx="6858000" cy="9296400"/>
  <p:custDataLst>
    <p:tags r:id="rId58"/>
  </p:custDataLst>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835E01"/>
    <a:srgbClr val="FFCC00"/>
    <a:srgbClr val="E7DEC9"/>
    <a:srgbClr val="333333"/>
    <a:srgbClr val="9933FF"/>
    <a:srgbClr val="9966FF"/>
    <a:srgbClr val="3853A8"/>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17"/>
  </p:normalViewPr>
  <p:slideViewPr>
    <p:cSldViewPr>
      <p:cViewPr varScale="1">
        <p:scale>
          <a:sx n="83" d="100"/>
          <a:sy n="83" d="100"/>
        </p:scale>
        <p:origin x="-228" y="-60"/>
      </p:cViewPr>
      <p:guideLst>
        <p:guide orient="horz" pos="2160"/>
        <p:guide pos="2880"/>
      </p:guideLst>
    </p:cSldViewPr>
  </p:slideViewPr>
  <p:outlineViewPr>
    <p:cViewPr>
      <p:scale>
        <a:sx n="33" d="100"/>
        <a:sy n="33" d="100"/>
      </p:scale>
      <p:origin x="0" y="8364"/>
    </p:cViewPr>
  </p:outlin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4820"/>
          </a:xfrm>
          <a:prstGeom prst="rect">
            <a:avLst/>
          </a:prstGeom>
        </p:spPr>
        <p:txBody>
          <a:bodyPr vert="horz" lIns="91440" tIns="45720" rIns="91440" bIns="45720" rtlCol="0"/>
          <a:lstStyle>
            <a:lvl1pPr algn="r">
              <a:defRPr sz="1200"/>
            </a:lvl1pPr>
          </a:lstStyle>
          <a:p>
            <a:fld id="{FD3FD27B-93CD-804F-916B-BDCAEEB2B5D3}" type="datetimeFigureOut">
              <a:rPr lang="en-US" smtClean="0"/>
              <a:pPr/>
              <a:t>9/15/2020</a:t>
            </a:fld>
            <a:endParaRPr lang="en-US"/>
          </a:p>
        </p:txBody>
      </p:sp>
      <p:sp>
        <p:nvSpPr>
          <p:cNvPr id="4" name="Footer Placeholder 3"/>
          <p:cNvSpPr>
            <a:spLocks noGrp="1"/>
          </p:cNvSpPr>
          <p:nvPr>
            <p:ph type="ftr" sz="quarter" idx="2"/>
          </p:nvPr>
        </p:nvSpPr>
        <p:spPr>
          <a:xfrm>
            <a:off x="0" y="8829967"/>
            <a:ext cx="2971800" cy="46482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29967"/>
            <a:ext cx="2971800" cy="464820"/>
          </a:xfrm>
          <a:prstGeom prst="rect">
            <a:avLst/>
          </a:prstGeom>
        </p:spPr>
        <p:txBody>
          <a:bodyPr vert="horz" lIns="91440" tIns="45720" rIns="91440" bIns="45720" rtlCol="0" anchor="b"/>
          <a:lstStyle>
            <a:lvl1pPr algn="r">
              <a:defRPr sz="1200"/>
            </a:lvl1pPr>
          </a:lstStyle>
          <a:p>
            <a:fld id="{46B3E49F-A039-AD46-AE22-A9BE7409081C}" type="slidenum">
              <a:rPr lang="en-US" smtClean="0"/>
              <a:pPr/>
              <a:t>‹#›</a:t>
            </a:fld>
            <a:endParaRPr lang="en-US"/>
          </a:p>
        </p:txBody>
      </p:sp>
    </p:spTree>
    <p:extLst>
      <p:ext uri="{BB962C8B-B14F-4D97-AF65-F5344CB8AC3E}">
        <p14:creationId xmlns="" xmlns:p14="http://schemas.microsoft.com/office/powerpoint/2010/main" val="144520154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atin typeface="Arial" charset="0"/>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64820"/>
          </a:xfrm>
          <a:prstGeom prst="rect">
            <a:avLst/>
          </a:prstGeom>
        </p:spPr>
        <p:txBody>
          <a:bodyPr vert="horz" wrap="square" lIns="91440" tIns="45720" rIns="91440" bIns="45720" numCol="1" anchor="t" anchorCtr="0" compatLnSpc="1">
            <a:prstTxWarp prst="textNoShape">
              <a:avLst/>
            </a:prstTxWarp>
          </a:bodyPr>
          <a:lstStyle>
            <a:lvl1pPr algn="r">
              <a:defRPr sz="1200">
                <a:cs typeface="Arial" pitchFamily="34" charset="0"/>
              </a:defRPr>
            </a:lvl1pPr>
          </a:lstStyle>
          <a:p>
            <a:pPr>
              <a:defRPr/>
            </a:pPr>
            <a:fld id="{B9C83E57-6239-4FA4-8913-B817CE6078D3}" type="datetimeFigureOut">
              <a:rPr lang="en-US"/>
              <a:pPr>
                <a:defRPr/>
              </a:pPr>
              <a:t>9/15/2020</a:t>
            </a:fld>
            <a:endParaRPr lang="en-US"/>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atin typeface="Arial" charset="0"/>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wrap="square" lIns="91440" tIns="45720" rIns="91440" bIns="45720" numCol="1" anchor="b" anchorCtr="0" compatLnSpc="1">
            <a:prstTxWarp prst="textNoShape">
              <a:avLst/>
            </a:prstTxWarp>
          </a:bodyPr>
          <a:lstStyle>
            <a:lvl1pPr algn="r">
              <a:defRPr sz="1200">
                <a:cs typeface="Arial" panose="020B0604020202020204" pitchFamily="34" charset="0"/>
              </a:defRPr>
            </a:lvl1pPr>
          </a:lstStyle>
          <a:p>
            <a:fld id="{CB11615B-428F-4377-929E-306E66F5F66C}" type="slidenum">
              <a:rPr lang="en-US" altLang="en-US"/>
              <a:pPr/>
              <a:t>‹#›</a:t>
            </a:fld>
            <a:endParaRPr lang="en-US" altLang="en-US"/>
          </a:p>
        </p:txBody>
      </p:sp>
    </p:spTree>
    <p:extLst>
      <p:ext uri="{BB962C8B-B14F-4D97-AF65-F5344CB8AC3E}">
        <p14:creationId xmlns="" xmlns:p14="http://schemas.microsoft.com/office/powerpoint/2010/main" val="67217880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1</a:t>
            </a:fld>
            <a:endParaRPr lang="en-US" altLang="en-US"/>
          </a:p>
        </p:txBody>
      </p:sp>
    </p:spTree>
    <p:extLst>
      <p:ext uri="{BB962C8B-B14F-4D97-AF65-F5344CB8AC3E}">
        <p14:creationId xmlns="" xmlns:p14="http://schemas.microsoft.com/office/powerpoint/2010/main" val="37213789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10</a:t>
            </a:fld>
            <a:endParaRPr lang="en-US" altLang="en-US"/>
          </a:p>
        </p:txBody>
      </p:sp>
    </p:spTree>
    <p:extLst>
      <p:ext uri="{BB962C8B-B14F-4D97-AF65-F5344CB8AC3E}">
        <p14:creationId xmlns="" xmlns:p14="http://schemas.microsoft.com/office/powerpoint/2010/main" val="18893351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11</a:t>
            </a:fld>
            <a:endParaRPr lang="en-US" altLang="en-US"/>
          </a:p>
        </p:txBody>
      </p:sp>
    </p:spTree>
    <p:extLst>
      <p:ext uri="{BB962C8B-B14F-4D97-AF65-F5344CB8AC3E}">
        <p14:creationId xmlns="" xmlns:p14="http://schemas.microsoft.com/office/powerpoint/2010/main" val="17771790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12</a:t>
            </a:fld>
            <a:endParaRPr lang="en-US" altLang="en-US"/>
          </a:p>
        </p:txBody>
      </p:sp>
    </p:spTree>
    <p:extLst>
      <p:ext uri="{BB962C8B-B14F-4D97-AF65-F5344CB8AC3E}">
        <p14:creationId xmlns="" xmlns:p14="http://schemas.microsoft.com/office/powerpoint/2010/main" val="36098485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13</a:t>
            </a:fld>
            <a:endParaRPr lang="en-US" altLang="en-US"/>
          </a:p>
        </p:txBody>
      </p:sp>
    </p:spTree>
    <p:extLst>
      <p:ext uri="{BB962C8B-B14F-4D97-AF65-F5344CB8AC3E}">
        <p14:creationId xmlns="" xmlns:p14="http://schemas.microsoft.com/office/powerpoint/2010/main" val="11205852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14</a:t>
            </a:fld>
            <a:endParaRPr lang="en-US" altLang="en-US"/>
          </a:p>
        </p:txBody>
      </p:sp>
    </p:spTree>
    <p:extLst>
      <p:ext uri="{BB962C8B-B14F-4D97-AF65-F5344CB8AC3E}">
        <p14:creationId xmlns="" xmlns:p14="http://schemas.microsoft.com/office/powerpoint/2010/main" val="11205852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15</a:t>
            </a:fld>
            <a:endParaRPr lang="en-US" altLang="en-US"/>
          </a:p>
        </p:txBody>
      </p:sp>
    </p:spTree>
    <p:extLst>
      <p:ext uri="{BB962C8B-B14F-4D97-AF65-F5344CB8AC3E}">
        <p14:creationId xmlns="" xmlns:p14="http://schemas.microsoft.com/office/powerpoint/2010/main" val="11146189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16</a:t>
            </a:fld>
            <a:endParaRPr lang="en-US" altLang="en-US"/>
          </a:p>
        </p:txBody>
      </p:sp>
    </p:spTree>
    <p:extLst>
      <p:ext uri="{BB962C8B-B14F-4D97-AF65-F5344CB8AC3E}">
        <p14:creationId xmlns="" xmlns:p14="http://schemas.microsoft.com/office/powerpoint/2010/main" val="11146189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17</a:t>
            </a:fld>
            <a:endParaRPr lang="en-US" altLang="en-US"/>
          </a:p>
        </p:txBody>
      </p:sp>
    </p:spTree>
    <p:extLst>
      <p:ext uri="{BB962C8B-B14F-4D97-AF65-F5344CB8AC3E}">
        <p14:creationId xmlns="" xmlns:p14="http://schemas.microsoft.com/office/powerpoint/2010/main" val="35904237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18</a:t>
            </a:fld>
            <a:endParaRPr lang="en-US" altLang="en-US"/>
          </a:p>
        </p:txBody>
      </p:sp>
    </p:spTree>
    <p:extLst>
      <p:ext uri="{BB962C8B-B14F-4D97-AF65-F5344CB8AC3E}">
        <p14:creationId xmlns="" xmlns:p14="http://schemas.microsoft.com/office/powerpoint/2010/main" val="3144993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19</a:t>
            </a:fld>
            <a:endParaRPr lang="en-US" altLang="en-US"/>
          </a:p>
        </p:txBody>
      </p:sp>
    </p:spTree>
    <p:extLst>
      <p:ext uri="{BB962C8B-B14F-4D97-AF65-F5344CB8AC3E}">
        <p14:creationId xmlns="" xmlns:p14="http://schemas.microsoft.com/office/powerpoint/2010/main" val="4250696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2</a:t>
            </a:fld>
            <a:endParaRPr lang="en-US" altLang="en-US"/>
          </a:p>
        </p:txBody>
      </p:sp>
    </p:spTree>
    <p:extLst>
      <p:ext uri="{BB962C8B-B14F-4D97-AF65-F5344CB8AC3E}">
        <p14:creationId xmlns="" xmlns:p14="http://schemas.microsoft.com/office/powerpoint/2010/main" val="42450317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20</a:t>
            </a:fld>
            <a:endParaRPr lang="en-US" altLang="en-US"/>
          </a:p>
        </p:txBody>
      </p:sp>
    </p:spTree>
    <p:extLst>
      <p:ext uri="{BB962C8B-B14F-4D97-AF65-F5344CB8AC3E}">
        <p14:creationId xmlns="" xmlns:p14="http://schemas.microsoft.com/office/powerpoint/2010/main" val="35575826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21</a:t>
            </a:fld>
            <a:endParaRPr lang="en-US" altLang="en-US"/>
          </a:p>
        </p:txBody>
      </p:sp>
    </p:spTree>
    <p:extLst>
      <p:ext uri="{BB962C8B-B14F-4D97-AF65-F5344CB8AC3E}">
        <p14:creationId xmlns="" xmlns:p14="http://schemas.microsoft.com/office/powerpoint/2010/main" val="12016098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22</a:t>
            </a:fld>
            <a:endParaRPr lang="en-US" altLang="en-US"/>
          </a:p>
        </p:txBody>
      </p:sp>
    </p:spTree>
    <p:extLst>
      <p:ext uri="{BB962C8B-B14F-4D97-AF65-F5344CB8AC3E}">
        <p14:creationId xmlns="" xmlns:p14="http://schemas.microsoft.com/office/powerpoint/2010/main" val="34306394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23</a:t>
            </a:fld>
            <a:endParaRPr lang="en-US" altLang="en-US"/>
          </a:p>
        </p:txBody>
      </p:sp>
    </p:spTree>
    <p:extLst>
      <p:ext uri="{BB962C8B-B14F-4D97-AF65-F5344CB8AC3E}">
        <p14:creationId xmlns="" xmlns:p14="http://schemas.microsoft.com/office/powerpoint/2010/main" val="32217814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24</a:t>
            </a:fld>
            <a:endParaRPr lang="en-US" altLang="en-US"/>
          </a:p>
        </p:txBody>
      </p:sp>
    </p:spTree>
    <p:extLst>
      <p:ext uri="{BB962C8B-B14F-4D97-AF65-F5344CB8AC3E}">
        <p14:creationId xmlns="" xmlns:p14="http://schemas.microsoft.com/office/powerpoint/2010/main" val="11172625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25</a:t>
            </a:fld>
            <a:endParaRPr lang="en-US" altLang="en-US"/>
          </a:p>
        </p:txBody>
      </p:sp>
    </p:spTree>
    <p:extLst>
      <p:ext uri="{BB962C8B-B14F-4D97-AF65-F5344CB8AC3E}">
        <p14:creationId xmlns="" xmlns:p14="http://schemas.microsoft.com/office/powerpoint/2010/main" val="31363270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26</a:t>
            </a:fld>
            <a:endParaRPr lang="en-US" altLang="en-US"/>
          </a:p>
        </p:txBody>
      </p:sp>
    </p:spTree>
    <p:extLst>
      <p:ext uri="{BB962C8B-B14F-4D97-AF65-F5344CB8AC3E}">
        <p14:creationId xmlns="" xmlns:p14="http://schemas.microsoft.com/office/powerpoint/2010/main" val="27748484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27</a:t>
            </a:fld>
            <a:endParaRPr lang="en-US" altLang="en-US"/>
          </a:p>
        </p:txBody>
      </p:sp>
    </p:spTree>
    <p:extLst>
      <p:ext uri="{BB962C8B-B14F-4D97-AF65-F5344CB8AC3E}">
        <p14:creationId xmlns="" xmlns:p14="http://schemas.microsoft.com/office/powerpoint/2010/main" val="29671067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28</a:t>
            </a:fld>
            <a:endParaRPr lang="en-US" altLang="en-US"/>
          </a:p>
        </p:txBody>
      </p:sp>
    </p:spTree>
    <p:extLst>
      <p:ext uri="{BB962C8B-B14F-4D97-AF65-F5344CB8AC3E}">
        <p14:creationId xmlns="" xmlns:p14="http://schemas.microsoft.com/office/powerpoint/2010/main" val="10546434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29</a:t>
            </a:fld>
            <a:endParaRPr lang="en-US" altLang="en-US"/>
          </a:p>
        </p:txBody>
      </p:sp>
    </p:spTree>
    <p:extLst>
      <p:ext uri="{BB962C8B-B14F-4D97-AF65-F5344CB8AC3E}">
        <p14:creationId xmlns="" xmlns:p14="http://schemas.microsoft.com/office/powerpoint/2010/main" val="3491307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3</a:t>
            </a:fld>
            <a:endParaRPr lang="en-US" altLang="en-US"/>
          </a:p>
        </p:txBody>
      </p:sp>
    </p:spTree>
    <p:extLst>
      <p:ext uri="{BB962C8B-B14F-4D97-AF65-F5344CB8AC3E}">
        <p14:creationId xmlns="" xmlns:p14="http://schemas.microsoft.com/office/powerpoint/2010/main" val="42110437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30</a:t>
            </a:fld>
            <a:endParaRPr lang="en-US" altLang="en-US"/>
          </a:p>
        </p:txBody>
      </p:sp>
    </p:spTree>
    <p:extLst>
      <p:ext uri="{BB962C8B-B14F-4D97-AF65-F5344CB8AC3E}">
        <p14:creationId xmlns="" xmlns:p14="http://schemas.microsoft.com/office/powerpoint/2010/main" val="4579402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31</a:t>
            </a:fld>
            <a:endParaRPr lang="en-US" altLang="en-US"/>
          </a:p>
        </p:txBody>
      </p:sp>
    </p:spTree>
    <p:extLst>
      <p:ext uri="{BB962C8B-B14F-4D97-AF65-F5344CB8AC3E}">
        <p14:creationId xmlns="" xmlns:p14="http://schemas.microsoft.com/office/powerpoint/2010/main" val="4579402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32</a:t>
            </a:fld>
            <a:endParaRPr lang="en-US" altLang="en-US"/>
          </a:p>
        </p:txBody>
      </p:sp>
    </p:spTree>
    <p:extLst>
      <p:ext uri="{BB962C8B-B14F-4D97-AF65-F5344CB8AC3E}">
        <p14:creationId xmlns="" xmlns:p14="http://schemas.microsoft.com/office/powerpoint/2010/main" val="40213641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33</a:t>
            </a:fld>
            <a:endParaRPr lang="en-US" altLang="en-US"/>
          </a:p>
        </p:txBody>
      </p:sp>
    </p:spTree>
    <p:extLst>
      <p:ext uri="{BB962C8B-B14F-4D97-AF65-F5344CB8AC3E}">
        <p14:creationId xmlns="" xmlns:p14="http://schemas.microsoft.com/office/powerpoint/2010/main" val="17325741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34</a:t>
            </a:fld>
            <a:endParaRPr lang="en-US" altLang="en-US"/>
          </a:p>
        </p:txBody>
      </p:sp>
    </p:spTree>
    <p:extLst>
      <p:ext uri="{BB962C8B-B14F-4D97-AF65-F5344CB8AC3E}">
        <p14:creationId xmlns="" xmlns:p14="http://schemas.microsoft.com/office/powerpoint/2010/main" val="10140669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35</a:t>
            </a:fld>
            <a:endParaRPr lang="en-US" altLang="en-US"/>
          </a:p>
        </p:txBody>
      </p:sp>
    </p:spTree>
    <p:extLst>
      <p:ext uri="{BB962C8B-B14F-4D97-AF65-F5344CB8AC3E}">
        <p14:creationId xmlns="" xmlns:p14="http://schemas.microsoft.com/office/powerpoint/2010/main" val="71279401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36</a:t>
            </a:fld>
            <a:endParaRPr lang="en-US" altLang="en-US"/>
          </a:p>
        </p:txBody>
      </p:sp>
    </p:spTree>
    <p:extLst>
      <p:ext uri="{BB962C8B-B14F-4D97-AF65-F5344CB8AC3E}">
        <p14:creationId xmlns="" xmlns:p14="http://schemas.microsoft.com/office/powerpoint/2010/main" val="19359279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37</a:t>
            </a:fld>
            <a:endParaRPr lang="en-US" altLang="en-US"/>
          </a:p>
        </p:txBody>
      </p:sp>
    </p:spTree>
    <p:extLst>
      <p:ext uri="{BB962C8B-B14F-4D97-AF65-F5344CB8AC3E}">
        <p14:creationId xmlns="" xmlns:p14="http://schemas.microsoft.com/office/powerpoint/2010/main" val="12499462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38</a:t>
            </a:fld>
            <a:endParaRPr lang="en-US" altLang="en-US"/>
          </a:p>
        </p:txBody>
      </p:sp>
    </p:spTree>
    <p:extLst>
      <p:ext uri="{BB962C8B-B14F-4D97-AF65-F5344CB8AC3E}">
        <p14:creationId xmlns="" xmlns:p14="http://schemas.microsoft.com/office/powerpoint/2010/main" val="376733604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39</a:t>
            </a:fld>
            <a:endParaRPr lang="en-US" altLang="en-US"/>
          </a:p>
        </p:txBody>
      </p:sp>
    </p:spTree>
    <p:extLst>
      <p:ext uri="{BB962C8B-B14F-4D97-AF65-F5344CB8AC3E}">
        <p14:creationId xmlns="" xmlns:p14="http://schemas.microsoft.com/office/powerpoint/2010/main" val="3062644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4</a:t>
            </a:fld>
            <a:endParaRPr lang="en-US" altLang="en-US"/>
          </a:p>
        </p:txBody>
      </p:sp>
    </p:spTree>
    <p:extLst>
      <p:ext uri="{BB962C8B-B14F-4D97-AF65-F5344CB8AC3E}">
        <p14:creationId xmlns="" xmlns:p14="http://schemas.microsoft.com/office/powerpoint/2010/main" val="65796377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40</a:t>
            </a:fld>
            <a:endParaRPr lang="en-US" altLang="en-US"/>
          </a:p>
        </p:txBody>
      </p:sp>
    </p:spTree>
    <p:extLst>
      <p:ext uri="{BB962C8B-B14F-4D97-AF65-F5344CB8AC3E}">
        <p14:creationId xmlns="" xmlns:p14="http://schemas.microsoft.com/office/powerpoint/2010/main" val="341843527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41</a:t>
            </a:fld>
            <a:endParaRPr lang="en-US" altLang="en-US"/>
          </a:p>
        </p:txBody>
      </p:sp>
    </p:spTree>
    <p:extLst>
      <p:ext uri="{BB962C8B-B14F-4D97-AF65-F5344CB8AC3E}">
        <p14:creationId xmlns="" xmlns:p14="http://schemas.microsoft.com/office/powerpoint/2010/main" val="375476820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42</a:t>
            </a:fld>
            <a:endParaRPr lang="en-US" altLang="en-US"/>
          </a:p>
        </p:txBody>
      </p:sp>
    </p:spTree>
    <p:extLst>
      <p:ext uri="{BB962C8B-B14F-4D97-AF65-F5344CB8AC3E}">
        <p14:creationId xmlns="" xmlns:p14="http://schemas.microsoft.com/office/powerpoint/2010/main" val="219492682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43</a:t>
            </a:fld>
            <a:endParaRPr lang="en-US" altLang="en-US"/>
          </a:p>
        </p:txBody>
      </p:sp>
    </p:spTree>
    <p:extLst>
      <p:ext uri="{BB962C8B-B14F-4D97-AF65-F5344CB8AC3E}">
        <p14:creationId xmlns="" xmlns:p14="http://schemas.microsoft.com/office/powerpoint/2010/main" val="191564251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44</a:t>
            </a:fld>
            <a:endParaRPr lang="en-US" altLang="en-US"/>
          </a:p>
        </p:txBody>
      </p:sp>
    </p:spTree>
    <p:extLst>
      <p:ext uri="{BB962C8B-B14F-4D97-AF65-F5344CB8AC3E}">
        <p14:creationId xmlns="" xmlns:p14="http://schemas.microsoft.com/office/powerpoint/2010/main" val="105585691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45</a:t>
            </a:fld>
            <a:endParaRPr lang="en-US" altLang="en-US"/>
          </a:p>
        </p:txBody>
      </p:sp>
    </p:spTree>
    <p:extLst>
      <p:ext uri="{BB962C8B-B14F-4D97-AF65-F5344CB8AC3E}">
        <p14:creationId xmlns="" xmlns:p14="http://schemas.microsoft.com/office/powerpoint/2010/main" val="105585691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46</a:t>
            </a:fld>
            <a:endParaRPr lang="en-US" altLang="en-US"/>
          </a:p>
        </p:txBody>
      </p:sp>
    </p:spTree>
    <p:extLst>
      <p:ext uri="{BB962C8B-B14F-4D97-AF65-F5344CB8AC3E}">
        <p14:creationId xmlns="" xmlns:p14="http://schemas.microsoft.com/office/powerpoint/2010/main" val="105585691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47</a:t>
            </a:fld>
            <a:endParaRPr lang="en-US" altLang="en-US"/>
          </a:p>
        </p:txBody>
      </p:sp>
    </p:spTree>
    <p:extLst>
      <p:ext uri="{BB962C8B-B14F-4D97-AF65-F5344CB8AC3E}">
        <p14:creationId xmlns="" xmlns:p14="http://schemas.microsoft.com/office/powerpoint/2010/main" val="105585691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48</a:t>
            </a:fld>
            <a:endParaRPr lang="en-US" altLang="en-US"/>
          </a:p>
        </p:txBody>
      </p:sp>
    </p:spTree>
    <p:extLst>
      <p:ext uri="{BB962C8B-B14F-4D97-AF65-F5344CB8AC3E}">
        <p14:creationId xmlns="" xmlns:p14="http://schemas.microsoft.com/office/powerpoint/2010/main" val="105585691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49</a:t>
            </a:fld>
            <a:endParaRPr lang="en-US" altLang="en-US"/>
          </a:p>
        </p:txBody>
      </p:sp>
    </p:spTree>
    <p:extLst>
      <p:ext uri="{BB962C8B-B14F-4D97-AF65-F5344CB8AC3E}">
        <p14:creationId xmlns="" xmlns:p14="http://schemas.microsoft.com/office/powerpoint/2010/main" val="14584657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5</a:t>
            </a:fld>
            <a:endParaRPr lang="en-US" altLang="en-US"/>
          </a:p>
        </p:txBody>
      </p:sp>
    </p:spTree>
    <p:extLst>
      <p:ext uri="{BB962C8B-B14F-4D97-AF65-F5344CB8AC3E}">
        <p14:creationId xmlns="" xmlns:p14="http://schemas.microsoft.com/office/powerpoint/2010/main" val="234764920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50</a:t>
            </a:fld>
            <a:endParaRPr lang="en-US" altLang="en-US"/>
          </a:p>
        </p:txBody>
      </p:sp>
    </p:spTree>
    <p:extLst>
      <p:ext uri="{BB962C8B-B14F-4D97-AF65-F5344CB8AC3E}">
        <p14:creationId xmlns="" xmlns:p14="http://schemas.microsoft.com/office/powerpoint/2010/main" val="107522086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51</a:t>
            </a:fld>
            <a:endParaRPr lang="en-US" altLang="en-US"/>
          </a:p>
        </p:txBody>
      </p:sp>
    </p:spTree>
    <p:extLst>
      <p:ext uri="{BB962C8B-B14F-4D97-AF65-F5344CB8AC3E}">
        <p14:creationId xmlns="" xmlns:p14="http://schemas.microsoft.com/office/powerpoint/2010/main" val="373209680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52</a:t>
            </a:fld>
            <a:endParaRPr lang="en-US" altLang="en-US"/>
          </a:p>
        </p:txBody>
      </p:sp>
    </p:spTree>
    <p:extLst>
      <p:ext uri="{BB962C8B-B14F-4D97-AF65-F5344CB8AC3E}">
        <p14:creationId xmlns="" xmlns:p14="http://schemas.microsoft.com/office/powerpoint/2010/main" val="231124578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53</a:t>
            </a:fld>
            <a:endParaRPr lang="en-US" altLang="en-US"/>
          </a:p>
        </p:txBody>
      </p:sp>
    </p:spTree>
    <p:extLst>
      <p:ext uri="{BB962C8B-B14F-4D97-AF65-F5344CB8AC3E}">
        <p14:creationId xmlns="" xmlns:p14="http://schemas.microsoft.com/office/powerpoint/2010/main" val="19462978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6</a:t>
            </a:fld>
            <a:endParaRPr lang="en-US" altLang="en-US"/>
          </a:p>
        </p:txBody>
      </p:sp>
    </p:spTree>
    <p:extLst>
      <p:ext uri="{BB962C8B-B14F-4D97-AF65-F5344CB8AC3E}">
        <p14:creationId xmlns="" xmlns:p14="http://schemas.microsoft.com/office/powerpoint/2010/main" val="3756826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7</a:t>
            </a:fld>
            <a:endParaRPr lang="en-US" altLang="en-US"/>
          </a:p>
        </p:txBody>
      </p:sp>
    </p:spTree>
    <p:extLst>
      <p:ext uri="{BB962C8B-B14F-4D97-AF65-F5344CB8AC3E}">
        <p14:creationId xmlns="" xmlns:p14="http://schemas.microsoft.com/office/powerpoint/2010/main" val="26629362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8</a:t>
            </a:fld>
            <a:endParaRPr lang="en-US" altLang="en-US"/>
          </a:p>
        </p:txBody>
      </p:sp>
    </p:spTree>
    <p:extLst>
      <p:ext uri="{BB962C8B-B14F-4D97-AF65-F5344CB8AC3E}">
        <p14:creationId xmlns="" xmlns:p14="http://schemas.microsoft.com/office/powerpoint/2010/main" val="17172326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9</a:t>
            </a:fld>
            <a:endParaRPr lang="en-US" altLang="en-US"/>
          </a:p>
        </p:txBody>
      </p:sp>
    </p:spTree>
    <p:extLst>
      <p:ext uri="{BB962C8B-B14F-4D97-AF65-F5344CB8AC3E}">
        <p14:creationId xmlns="" xmlns:p14="http://schemas.microsoft.com/office/powerpoint/2010/main" val="21592099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sz="1200">
                <a:solidFill>
                  <a:srgbClr val="FFFF00"/>
                </a:solidFill>
              </a:defRPr>
            </a:lvl1pPr>
          </a:lstStyle>
          <a:p>
            <a:fld id="{E190E3F5-66BE-40FC-BF5F-A330B5C47CAA}" type="datetime1">
              <a:rPr lang="en-US" smtClean="0"/>
              <a:pPr/>
              <a:t>9/15/2020</a:t>
            </a:fld>
            <a:endParaRPr lang="en-US" dirty="0"/>
          </a:p>
        </p:txBody>
      </p:sp>
      <p:sp>
        <p:nvSpPr>
          <p:cNvPr id="6" name="Slide Number Placeholder 5"/>
          <p:cNvSpPr>
            <a:spLocks noGrp="1"/>
          </p:cNvSpPr>
          <p:nvPr>
            <p:ph type="sldNum" sz="quarter" idx="12"/>
          </p:nvPr>
        </p:nvSpPr>
        <p:spPr/>
        <p:txBody>
          <a:bodyPr/>
          <a:lstStyle>
            <a:lvl1pPr>
              <a:defRPr sz="1200"/>
            </a:lvl1pPr>
          </a:lstStyle>
          <a:p>
            <a:fld id="{10AC2DB3-9000-4EC8-B97E-74B7B115971C}" type="slidenum">
              <a:rPr lang="en-US" smtClean="0"/>
              <a:pPr/>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6800518"/>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4"/>
          <p:cNvSpPr>
            <a:spLocks noGrp="1"/>
          </p:cNvSpPr>
          <p:nvPr>
            <p:ph type="title"/>
          </p:nvPr>
        </p:nvSpPr>
        <p:spPr>
          <a:xfrm>
            <a:off x="822961" y="3467555"/>
            <a:ext cx="7543800" cy="725767"/>
          </a:xfrm>
        </p:spPr>
        <p:txBody>
          <a:bodyPr/>
          <a:lstStyle/>
          <a:p>
            <a:r>
              <a:rPr lang="en-US" smtClean="0"/>
              <a:t>Click to edit Master title style</a:t>
            </a:r>
            <a:endParaRPr lang="en-US"/>
          </a:p>
        </p:txBody>
      </p:sp>
    </p:spTree>
    <p:extLst>
      <p:ext uri="{BB962C8B-B14F-4D97-AF65-F5344CB8AC3E}">
        <p14:creationId xmlns="" xmlns:p14="http://schemas.microsoft.com/office/powerpoint/2010/main" val="214484626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sz="1200"/>
            </a:lvl1pPr>
          </a:lstStyle>
          <a:p>
            <a:fld id="{0F232ACD-29E9-456D-AA7A-CC44F46C4953}" type="datetime1">
              <a:rPr lang="en-US" smtClean="0"/>
              <a:pPr/>
              <a:t>9/15/2020</a:t>
            </a:fld>
            <a:endParaRPr lang="en-US" dirty="0"/>
          </a:p>
        </p:txBody>
      </p:sp>
      <p:sp>
        <p:nvSpPr>
          <p:cNvPr id="5" name="Footer Placeholder 4"/>
          <p:cNvSpPr>
            <a:spLocks noGrp="1"/>
          </p:cNvSpPr>
          <p:nvPr>
            <p:ph type="ftr" sz="quarter" idx="11"/>
          </p:nvPr>
        </p:nvSpPr>
        <p:spPr>
          <a:xfrm>
            <a:off x="2764639" y="6459786"/>
            <a:ext cx="3617103" cy="365125"/>
          </a:xfrm>
          <a:prstGeom prst="rect">
            <a:avLst/>
          </a:prstGeom>
        </p:spPr>
        <p:txBody>
          <a:bodyPr/>
          <a:lstStyle/>
          <a:p>
            <a:pPr>
              <a:defRPr/>
            </a:pPr>
            <a:endParaRPr lang="en-US"/>
          </a:p>
        </p:txBody>
      </p:sp>
      <p:sp>
        <p:nvSpPr>
          <p:cNvPr id="6" name="Slide Number Placeholder 5"/>
          <p:cNvSpPr>
            <a:spLocks noGrp="1"/>
          </p:cNvSpPr>
          <p:nvPr>
            <p:ph type="sldNum" sz="quarter" idx="12"/>
          </p:nvPr>
        </p:nvSpPr>
        <p:spPr/>
        <p:txBody>
          <a:bodyPr/>
          <a:lstStyle>
            <a:lvl1pPr>
              <a:defRPr sz="1200"/>
            </a:lvl1pPr>
          </a:lstStyle>
          <a:p>
            <a:fld id="{58C273EB-8D3C-42F8-B1B5-021781AA8C6B}" type="slidenum">
              <a:rPr lang="en-US" altLang="en-US" smtClean="0"/>
              <a:pPr/>
              <a:t>‹#›</a:t>
            </a:fld>
            <a:endParaRPr lang="en-US" altLang="en-US"/>
          </a:p>
        </p:txBody>
      </p:sp>
    </p:spTree>
    <p:extLst>
      <p:ext uri="{BB962C8B-B14F-4D97-AF65-F5344CB8AC3E}">
        <p14:creationId xmlns="" xmlns:p14="http://schemas.microsoft.com/office/powerpoint/2010/main" val="61052070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2507AA0-C330-4DC7-90D7-96FDF02479FD}" type="datetime1">
              <a:rPr lang="en-US" smtClean="0"/>
              <a:pPr/>
              <a:t>9/15/2020</a:t>
            </a:fld>
            <a:endParaRPr lang="en-US"/>
          </a:p>
        </p:txBody>
      </p:sp>
      <p:sp>
        <p:nvSpPr>
          <p:cNvPr id="6" name="Slide Number Placeholder 5"/>
          <p:cNvSpPr>
            <a:spLocks noGrp="1"/>
          </p:cNvSpPr>
          <p:nvPr>
            <p:ph type="sldNum" sz="quarter" idx="12"/>
          </p:nvPr>
        </p:nvSpPr>
        <p:spPr/>
        <p:txBody>
          <a:bodyPr/>
          <a:lstStyle/>
          <a:p>
            <a:fld id="{58C273EB-8D3C-42F8-B1B5-021781AA8C6B}" type="slidenum">
              <a:rPr lang="en-US" altLang="en-US" smtClean="0"/>
              <a:pPr/>
              <a:t>‹#›</a:t>
            </a:fld>
            <a:endParaRPr lang="en-US" altLang="en-US"/>
          </a:p>
        </p:txBody>
      </p:sp>
      <p:sp>
        <p:nvSpPr>
          <p:cNvPr id="9" name="Rectangle 8"/>
          <p:cNvSpPr/>
          <p:nvPr/>
        </p:nvSpPr>
        <p:spPr>
          <a:xfrm>
            <a:off x="2381" y="6799463"/>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 xmlns:p14="http://schemas.microsoft.com/office/powerpoint/2010/main" val="378388695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sz="1200">
                <a:solidFill>
                  <a:schemeClr val="accent1"/>
                </a:solidFill>
              </a:defRPr>
            </a:lvl1pPr>
          </a:lstStyle>
          <a:p>
            <a:fld id="{FBA75B63-B5FA-483A-9199-58F340506944}" type="datetime1">
              <a:rPr lang="en-US" smtClean="0"/>
              <a:pPr/>
              <a:t>9/15/2020</a:t>
            </a:fld>
            <a:endParaRPr lang="en-US" dirty="0"/>
          </a:p>
        </p:txBody>
      </p:sp>
      <p:sp>
        <p:nvSpPr>
          <p:cNvPr id="6" name="Slide Number Placeholder 5"/>
          <p:cNvSpPr>
            <a:spLocks noGrp="1"/>
          </p:cNvSpPr>
          <p:nvPr>
            <p:ph type="sldNum" sz="quarter" idx="12"/>
          </p:nvPr>
        </p:nvSpPr>
        <p:spPr/>
        <p:txBody>
          <a:bodyPr/>
          <a:lstStyle>
            <a:lvl1pPr>
              <a:defRPr sz="1200">
                <a:solidFill>
                  <a:schemeClr val="accent1"/>
                </a:solidFill>
              </a:defRPr>
            </a:lvl1pPr>
          </a:lstStyle>
          <a:p>
            <a:r>
              <a:rPr lang="en-US" altLang="en-US" smtClean="0"/>
              <a:t>Page </a:t>
            </a:r>
            <a:fld id="{DB221124-12A5-49F7-9756-2CD25819FC5E}" type="slidenum">
              <a:rPr lang="en-US" altLang="en-US" smtClean="0"/>
              <a:pPr/>
              <a:t>‹#›</a:t>
            </a:fld>
            <a:endParaRPr lang="en-US" altLang="en-US"/>
          </a:p>
        </p:txBody>
      </p:sp>
    </p:spTree>
    <p:extLst>
      <p:ext uri="{BB962C8B-B14F-4D97-AF65-F5344CB8AC3E}">
        <p14:creationId xmlns="" xmlns:p14="http://schemas.microsoft.com/office/powerpoint/2010/main" val="252433951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2677886"/>
            <a:ext cx="7543800" cy="1647226"/>
          </a:xfrm>
        </p:spPr>
        <p:txBody>
          <a:bodyPr anchor="b" anchorCtr="0">
            <a:normAutofit/>
          </a:bodyPr>
          <a:lstStyle>
            <a:lvl1pPr>
              <a:lnSpc>
                <a:spcPct val="85000"/>
              </a:lnSpc>
              <a:defRPr sz="54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sz="1200">
                <a:solidFill>
                  <a:schemeClr val="accent1"/>
                </a:solidFill>
              </a:defRPr>
            </a:lvl1pPr>
          </a:lstStyle>
          <a:p>
            <a:fld id="{63B91392-D347-4F7D-BE03-B2FDDABA1007}" type="datetime1">
              <a:rPr lang="en-US" smtClean="0"/>
              <a:pPr/>
              <a:t>9/15/2020</a:t>
            </a:fld>
            <a:endParaRPr lang="en-US" dirty="0"/>
          </a:p>
        </p:txBody>
      </p:sp>
      <p:sp>
        <p:nvSpPr>
          <p:cNvPr id="6" name="Slide Number Placeholder 5"/>
          <p:cNvSpPr>
            <a:spLocks noGrp="1"/>
          </p:cNvSpPr>
          <p:nvPr>
            <p:ph type="sldNum" sz="quarter" idx="12"/>
          </p:nvPr>
        </p:nvSpPr>
        <p:spPr/>
        <p:txBody>
          <a:bodyPr/>
          <a:lstStyle>
            <a:lvl1pPr>
              <a:defRPr sz="1200">
                <a:solidFill>
                  <a:schemeClr val="accent1"/>
                </a:solidFill>
              </a:defRPr>
            </a:lvl1pPr>
          </a:lstStyle>
          <a:p>
            <a:fld id="{58C273EB-8D3C-42F8-B1B5-021781AA8C6B}" type="slidenum">
              <a:rPr lang="en-US" altLang="en-US" smtClean="0"/>
              <a:pPr/>
              <a:t>‹#›</a:t>
            </a:fld>
            <a:endParaRPr lang="en-US"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6801960"/>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 xmlns:p14="http://schemas.microsoft.com/office/powerpoint/2010/main" val="313518717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774753"/>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404257"/>
            <a:ext cx="3703320" cy="44648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404258"/>
            <a:ext cx="3703320" cy="44648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lvl1pPr>
              <a:defRPr sz="1200">
                <a:solidFill>
                  <a:schemeClr val="accent1"/>
                </a:solidFill>
              </a:defRPr>
            </a:lvl1pPr>
          </a:lstStyle>
          <a:p>
            <a:fld id="{8ACBDE9B-D31C-4635-B2E1-A5FD4500A3A2}" type="datetime1">
              <a:rPr lang="en-US" smtClean="0"/>
              <a:pPr/>
              <a:t>9/15/2020</a:t>
            </a:fld>
            <a:endParaRPr lang="en-US" dirty="0"/>
          </a:p>
        </p:txBody>
      </p:sp>
      <p:sp>
        <p:nvSpPr>
          <p:cNvPr id="7" name="Slide Number Placeholder 6"/>
          <p:cNvSpPr>
            <a:spLocks noGrp="1"/>
          </p:cNvSpPr>
          <p:nvPr>
            <p:ph type="sldNum" sz="quarter" idx="12"/>
          </p:nvPr>
        </p:nvSpPr>
        <p:spPr/>
        <p:txBody>
          <a:bodyPr/>
          <a:lstStyle>
            <a:lvl1pPr>
              <a:defRPr sz="1200">
                <a:solidFill>
                  <a:schemeClr val="accent1"/>
                </a:solidFill>
              </a:defRPr>
            </a:lvl1pPr>
          </a:lstStyle>
          <a:p>
            <a:fld id="{10AC2DB3-9000-4EC8-B97E-74B7B115971C}" type="slidenum">
              <a:rPr lang="en-US" smtClean="0"/>
              <a:pPr/>
              <a:t>‹#›</a:t>
            </a:fld>
            <a:endParaRPr lang="en-US" dirty="0"/>
          </a:p>
        </p:txBody>
      </p:sp>
    </p:spTree>
    <p:extLst>
      <p:ext uri="{BB962C8B-B14F-4D97-AF65-F5344CB8AC3E}">
        <p14:creationId xmlns="" xmlns:p14="http://schemas.microsoft.com/office/powerpoint/2010/main" val="306402613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5"/>
            <a:ext cx="7543800" cy="74209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379764"/>
            <a:ext cx="3703320" cy="1202570"/>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379764"/>
            <a:ext cx="3703320" cy="1202570"/>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lvl1pPr>
              <a:defRPr sz="1200"/>
            </a:lvl1pPr>
          </a:lstStyle>
          <a:p>
            <a:fld id="{6DBAD2A0-313B-471E-B47E-95C1F7BE8C9C}" type="datetime1">
              <a:rPr lang="en-US" smtClean="0"/>
              <a:pPr/>
              <a:t>9/15/2020</a:t>
            </a:fld>
            <a:endParaRPr lang="en-US" dirty="0"/>
          </a:p>
        </p:txBody>
      </p:sp>
      <p:sp>
        <p:nvSpPr>
          <p:cNvPr id="9" name="Slide Number Placeholder 8"/>
          <p:cNvSpPr>
            <a:spLocks noGrp="1"/>
          </p:cNvSpPr>
          <p:nvPr>
            <p:ph type="sldNum" sz="quarter" idx="12"/>
          </p:nvPr>
        </p:nvSpPr>
        <p:spPr/>
        <p:txBody>
          <a:bodyPr/>
          <a:lstStyle>
            <a:lvl1pPr>
              <a:defRPr sz="1200"/>
            </a:lvl1pPr>
          </a:lstStyle>
          <a:p>
            <a:fld id="{10AC2DB3-9000-4EC8-B97E-74B7B115971C}" type="slidenum">
              <a:rPr lang="en-US" smtClean="0"/>
              <a:pPr/>
              <a:t>‹#›</a:t>
            </a:fld>
            <a:endParaRPr lang="en-US" dirty="0"/>
          </a:p>
        </p:txBody>
      </p:sp>
    </p:spTree>
    <p:extLst>
      <p:ext uri="{BB962C8B-B14F-4D97-AF65-F5344CB8AC3E}">
        <p14:creationId xmlns="" xmlns:p14="http://schemas.microsoft.com/office/powerpoint/2010/main" val="111670150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lvl1pPr>
              <a:defRPr sz="1200"/>
            </a:lvl1pPr>
          </a:lstStyle>
          <a:p>
            <a:fld id="{DEEFD9CF-1131-4426-A211-F144FE1CCB52}" type="datetime1">
              <a:rPr lang="en-US" smtClean="0"/>
              <a:pPr/>
              <a:t>9/15/2020</a:t>
            </a:fld>
            <a:endParaRPr lang="en-US" dirty="0"/>
          </a:p>
        </p:txBody>
      </p:sp>
      <p:sp>
        <p:nvSpPr>
          <p:cNvPr id="5" name="Slide Number Placeholder 4"/>
          <p:cNvSpPr>
            <a:spLocks noGrp="1"/>
          </p:cNvSpPr>
          <p:nvPr>
            <p:ph type="sldNum" sz="quarter" idx="12"/>
          </p:nvPr>
        </p:nvSpPr>
        <p:spPr/>
        <p:txBody>
          <a:bodyPr/>
          <a:lstStyle>
            <a:lvl1pPr>
              <a:defRPr sz="1200"/>
            </a:lvl1pPr>
          </a:lstStyle>
          <a:p>
            <a:fld id="{10AC2DB3-9000-4EC8-B97E-74B7B115971C}" type="slidenum">
              <a:rPr lang="en-US" smtClean="0"/>
              <a:pPr/>
              <a:t>‹#›</a:t>
            </a:fld>
            <a:endParaRPr lang="en-US" dirty="0"/>
          </a:p>
        </p:txBody>
      </p:sp>
    </p:spTree>
    <p:extLst>
      <p:ext uri="{BB962C8B-B14F-4D97-AF65-F5344CB8AC3E}">
        <p14:creationId xmlns="" xmlns:p14="http://schemas.microsoft.com/office/powerpoint/2010/main" val="123760318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13AF628-B38D-4AAC-ACCB-35812DE9D2DD}" type="datetime1">
              <a:rPr lang="en-US" smtClean="0"/>
              <a:pPr/>
              <a:t>9/15/2020</a:t>
            </a:fld>
            <a:endParaRPr lang="en-US"/>
          </a:p>
        </p:txBody>
      </p:sp>
      <p:sp>
        <p:nvSpPr>
          <p:cNvPr id="9" name="Slide Number Placeholder 8"/>
          <p:cNvSpPr>
            <a:spLocks noGrp="1"/>
          </p:cNvSpPr>
          <p:nvPr>
            <p:ph type="sldNum" sz="quarter" idx="12"/>
          </p:nvPr>
        </p:nvSpPr>
        <p:spPr/>
        <p:txBody>
          <a:bodyPr/>
          <a:lstStyle/>
          <a:p>
            <a:fld id="{10AC2DB3-9000-4EC8-B97E-74B7B115971C}" type="slidenum">
              <a:rPr lang="en-US" smtClean="0"/>
              <a:pPr/>
              <a:t>‹#›</a:t>
            </a:fld>
            <a:endParaRPr lang="en-US"/>
          </a:p>
        </p:txBody>
      </p:sp>
      <p:sp>
        <p:nvSpPr>
          <p:cNvPr id="10" name="Rectangle 9"/>
          <p:cNvSpPr/>
          <p:nvPr/>
        </p:nvSpPr>
        <p:spPr>
          <a:xfrm>
            <a:off x="2381" y="6793992"/>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 xmlns:p14="http://schemas.microsoft.com/office/powerpoint/2010/main" val="221168564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sz="1200"/>
            </a:lvl1pPr>
          </a:lstStyle>
          <a:p>
            <a:fld id="{E37618FF-1CC6-48B0-8A0B-9A1CE19D41A2}" type="datetime1">
              <a:rPr lang="en-US" smtClean="0"/>
              <a:pPr/>
              <a:t>9/15/2020</a:t>
            </a:fld>
            <a:endParaRPr lang="en-US" dirty="0"/>
          </a:p>
        </p:txBody>
      </p:sp>
      <p:sp>
        <p:nvSpPr>
          <p:cNvPr id="7" name="Slide Number Placeholder 6"/>
          <p:cNvSpPr>
            <a:spLocks noGrp="1"/>
          </p:cNvSpPr>
          <p:nvPr>
            <p:ph type="sldNum" sz="quarter" idx="12"/>
          </p:nvPr>
        </p:nvSpPr>
        <p:spPr/>
        <p:txBody>
          <a:bodyPr/>
          <a:lstStyle>
            <a:lvl1pPr>
              <a:defRPr sz="1200">
                <a:solidFill>
                  <a:schemeClr val="tx1"/>
                </a:solidFill>
              </a:defRPr>
            </a:lvl1pPr>
          </a:lstStyle>
          <a:p>
            <a:fld id="{10AC2DB3-9000-4EC8-B97E-74B7B115971C}" type="slidenum">
              <a:rPr lang="en-US" smtClean="0"/>
              <a:pPr/>
              <a:t>‹#›</a:t>
            </a:fld>
            <a:endParaRPr lang="en-US" dirty="0"/>
          </a:p>
        </p:txBody>
      </p:sp>
    </p:spTree>
    <p:extLst>
      <p:ext uri="{BB962C8B-B14F-4D97-AF65-F5344CB8AC3E}">
        <p14:creationId xmlns="" xmlns:p14="http://schemas.microsoft.com/office/powerpoint/2010/main" val="38992846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cstate="print"/>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sz="1200"/>
            </a:lvl1pPr>
          </a:lstStyle>
          <a:p>
            <a:fld id="{A7B3C529-6B44-4B28-8CB9-58C4AF694251}" type="datetime1">
              <a:rPr lang="en-US" smtClean="0"/>
              <a:pPr/>
              <a:t>9/15/2020</a:t>
            </a:fld>
            <a:endParaRPr lang="en-US" dirty="0"/>
          </a:p>
        </p:txBody>
      </p:sp>
      <p:sp>
        <p:nvSpPr>
          <p:cNvPr id="7" name="Slide Number Placeholder 6"/>
          <p:cNvSpPr>
            <a:spLocks noGrp="1"/>
          </p:cNvSpPr>
          <p:nvPr>
            <p:ph type="sldNum" sz="quarter" idx="12"/>
          </p:nvPr>
        </p:nvSpPr>
        <p:spPr/>
        <p:txBody>
          <a:bodyPr/>
          <a:lstStyle>
            <a:lvl1pPr>
              <a:defRPr sz="1200"/>
            </a:lvl1pPr>
          </a:lstStyle>
          <a:p>
            <a:fld id="{10AC2DB3-9000-4EC8-B97E-74B7B115971C}" type="slidenum">
              <a:rPr lang="en-US" smtClean="0"/>
              <a:pPr/>
              <a:t>‹#›</a:t>
            </a:fld>
            <a:endParaRPr lang="en-US" dirty="0"/>
          </a:p>
        </p:txBody>
      </p:sp>
    </p:spTree>
    <p:extLst>
      <p:ext uri="{BB962C8B-B14F-4D97-AF65-F5344CB8AC3E}">
        <p14:creationId xmlns="" xmlns:p14="http://schemas.microsoft.com/office/powerpoint/2010/main" val="340904041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72576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59" y="1255006"/>
            <a:ext cx="7543801" cy="4614088"/>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1200">
                <a:solidFill>
                  <a:schemeClr val="accent1"/>
                </a:solidFill>
              </a:defRPr>
            </a:lvl1pPr>
          </a:lstStyle>
          <a:p>
            <a:fld id="{89018BAA-AD58-43CF-A776-5B3FBB7E0B22}" type="datetime1">
              <a:rPr lang="en-US" smtClean="0"/>
              <a:pPr/>
              <a:t>9/15/2020</a:t>
            </a:fld>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200">
                <a:solidFill>
                  <a:srgbClr val="FFFF00"/>
                </a:solidFill>
              </a:defRPr>
            </a:lvl1pPr>
          </a:lstStyle>
          <a:p>
            <a:fld id="{58C273EB-8D3C-42F8-B1B5-021781AA8C6B}" type="slidenum">
              <a:rPr lang="en-US" altLang="en-US" smtClean="0"/>
              <a:pPr/>
              <a:t>‹#›</a:t>
            </a:fld>
            <a:endParaRPr lang="en-US" altLang="en-US"/>
          </a:p>
        </p:txBody>
      </p:sp>
      <p:cxnSp>
        <p:nvCxnSpPr>
          <p:cNvPr id="10" name="Straight Connector 9"/>
          <p:cNvCxnSpPr/>
          <p:nvPr/>
        </p:nvCxnSpPr>
        <p:spPr>
          <a:xfrm>
            <a:off x="891540" y="1133688"/>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 y="6800964"/>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 xmlns:p14="http://schemas.microsoft.com/office/powerpoint/2010/main" val="589212754"/>
      </p:ext>
    </p:extLst>
  </p:cSld>
  <p:clrMap bg1="lt1" tx1="dk1" bg2="lt2" tx2="dk2" accent1="accent1" accent2="accent2" accent3="accent3" accent4="accent4" accent5="accent5" accent6="accent6" hlink="hlink" folHlink="folHlink"/>
  <p:sldLayoutIdLst>
    <p:sldLayoutId id="2147484097" r:id="rId1"/>
    <p:sldLayoutId id="2147484098" r:id="rId2"/>
    <p:sldLayoutId id="2147484099" r:id="rId3"/>
    <p:sldLayoutId id="2147484100" r:id="rId4"/>
    <p:sldLayoutId id="2147484101" r:id="rId5"/>
    <p:sldLayoutId id="2147484102" r:id="rId6"/>
    <p:sldLayoutId id="2147484103" r:id="rId7"/>
    <p:sldLayoutId id="2147484104" r:id="rId8"/>
    <p:sldLayoutId id="2147484105" r:id="rId9"/>
    <p:sldLayoutId id="2147484106" r:id="rId10"/>
    <p:sldLayoutId id="2147484107" r:id="rId11"/>
  </p:sldLayoutIdLst>
  <p:timing>
    <p:tnLst>
      <p:par>
        <p:cTn id="1" dur="indefinite" restart="never" nodeType="tmRoot"/>
      </p:par>
    </p:tnLst>
  </p:timing>
  <p:hf hdr="0" ftr="0"/>
  <p:txStyles>
    <p:titleStyle>
      <a:lvl1pPr algn="l" defTabSz="914400" rtl="0" eaLnBrk="1" latinLnBrk="0" hangingPunct="1">
        <a:lnSpc>
          <a:spcPct val="85000"/>
        </a:lnSpc>
        <a:spcBef>
          <a:spcPct val="0"/>
        </a:spcBef>
        <a:buNone/>
        <a:defRPr sz="4400" kern="1200" spc="-50"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200"/>
        </a:spcBef>
        <a:spcAft>
          <a:spcPts val="200"/>
        </a:spcAft>
        <a:buClrTx/>
        <a:buSzPct val="100000"/>
        <a:buFont typeface="Arial" panose="020B0604020202020204" pitchFamily="34" charset="0"/>
        <a:buChar char="•"/>
        <a:defRPr sz="20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Tx/>
        <a:buFont typeface="Arial" panose="020B0604020202020204" pitchFamily="34" charset="0"/>
        <a:buChar char="•"/>
        <a:defRPr sz="1800" kern="1200">
          <a:solidFill>
            <a:schemeClr val="tx1">
              <a:lumMod val="75000"/>
              <a:lumOff val="25000"/>
            </a:schemeClr>
          </a:solidFill>
          <a:latin typeface="+mn-lt"/>
          <a:ea typeface="+mn-ea"/>
          <a:cs typeface="+mn-cs"/>
        </a:defRPr>
      </a:lvl2pPr>
      <a:lvl3pPr marL="685800" indent="-228600" algn="l" defTabSz="914400" rtl="0" eaLnBrk="1" latinLnBrk="0" hangingPunct="1">
        <a:lnSpc>
          <a:spcPct val="90000"/>
        </a:lnSpc>
        <a:spcBef>
          <a:spcPts val="200"/>
        </a:spcBef>
        <a:spcAft>
          <a:spcPts val="400"/>
        </a:spcAft>
        <a:buClrTx/>
        <a:buFont typeface="Arial" panose="020B0604020202020204" pitchFamily="34" charset="0"/>
        <a:buChar char="•"/>
        <a:defRPr sz="1400" kern="1200">
          <a:solidFill>
            <a:schemeClr val="tx1">
              <a:lumMod val="75000"/>
              <a:lumOff val="25000"/>
            </a:schemeClr>
          </a:solidFill>
          <a:latin typeface="+mn-lt"/>
          <a:ea typeface="+mn-ea"/>
          <a:cs typeface="+mn-cs"/>
        </a:defRPr>
      </a:lvl3pPr>
      <a:lvl4pPr marL="914400" indent="-228600" algn="l" defTabSz="914400" rtl="0" eaLnBrk="1" latinLnBrk="0" hangingPunct="1">
        <a:lnSpc>
          <a:spcPct val="90000"/>
        </a:lnSpc>
        <a:spcBef>
          <a:spcPts val="200"/>
        </a:spcBef>
        <a:spcAft>
          <a:spcPts val="400"/>
        </a:spcAft>
        <a:buClrTx/>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143000" indent="-228600" algn="l" defTabSz="914400" rtl="0" eaLnBrk="1" latinLnBrk="0" hangingPunct="1">
        <a:lnSpc>
          <a:spcPct val="90000"/>
        </a:lnSpc>
        <a:spcBef>
          <a:spcPts val="200"/>
        </a:spcBef>
        <a:spcAft>
          <a:spcPts val="400"/>
        </a:spcAft>
        <a:buClrTx/>
        <a:buFont typeface="Arial" panose="020B0604020202020204"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ltLang="en-US" sz="4000">
                <a:ea typeface="Arial Unicode MS" panose="020B0604020202020204" pitchFamily="34" charset="-128"/>
                <a:cs typeface="Arial Unicode MS" panose="020B0604020202020204" pitchFamily="34" charset="-128"/>
              </a:rPr>
              <a:t>Chapter </a:t>
            </a:r>
            <a:r>
              <a:rPr lang="en-US" altLang="en-US" sz="4000" smtClean="0">
                <a:ea typeface="Arial Unicode MS" panose="020B0604020202020204" pitchFamily="34" charset="-128"/>
                <a:cs typeface="Arial Unicode MS" panose="020B0604020202020204" pitchFamily="34" charset="-128"/>
              </a:rPr>
              <a:t>Five</a:t>
            </a:r>
            <a:endParaRPr lang="en-US" sz="4000" dirty="0"/>
          </a:p>
        </p:txBody>
      </p:sp>
      <p:sp>
        <p:nvSpPr>
          <p:cNvPr id="3" name="Subtitle 2"/>
          <p:cNvSpPr>
            <a:spLocks noGrp="1"/>
          </p:cNvSpPr>
          <p:nvPr>
            <p:ph type="subTitle" idx="1"/>
          </p:nvPr>
        </p:nvSpPr>
        <p:spPr>
          <a:xfrm>
            <a:off x="825038" y="4455621"/>
            <a:ext cx="7543800" cy="1143000"/>
          </a:xfrm>
        </p:spPr>
        <p:txBody>
          <a:bodyPr/>
          <a:lstStyle/>
          <a:p>
            <a:r>
              <a:rPr lang="en-US" dirty="0" smtClean="0"/>
              <a:t>functions, variable scope, default parameters and keyword arguments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Title 1"/>
          <p:cNvSpPr>
            <a:spLocks noGrp="1"/>
          </p:cNvSpPr>
          <p:nvPr>
            <p:ph type="title"/>
          </p:nvPr>
        </p:nvSpPr>
        <p:spPr/>
        <p:txBody>
          <a:bodyPr/>
          <a:lstStyle/>
          <a:p>
            <a:r>
              <a:rPr lang="en-US" altLang="en-US" sz="3200" dirty="0" smtClean="0">
                <a:ea typeface="ＭＳ Ｐゴシック" panose="020B0600070205080204" pitchFamily="34" charset="-128"/>
              </a:rPr>
              <a:t>Implementing Functions</a:t>
            </a:r>
          </a:p>
        </p:txBody>
      </p:sp>
      <p:sp>
        <p:nvSpPr>
          <p:cNvPr id="18436" name="Content Placeholder 6"/>
          <p:cNvSpPr>
            <a:spLocks noGrp="1"/>
          </p:cNvSpPr>
          <p:nvPr>
            <p:ph idx="1"/>
          </p:nvPr>
        </p:nvSpPr>
        <p:spPr>
          <a:xfrm>
            <a:off x="838200" y="1143000"/>
            <a:ext cx="7543801" cy="4649894"/>
          </a:xfrm>
        </p:spPr>
        <p:txBody>
          <a:bodyPr>
            <a:normAutofit/>
          </a:bodyPr>
          <a:lstStyle/>
          <a:p>
            <a:pPr marL="274320" indent="-274320">
              <a:spcBef>
                <a:spcPts val="200"/>
              </a:spcBef>
              <a:defRPr/>
            </a:pPr>
            <a:r>
              <a:rPr lang="en-US" dirty="0" smtClean="0"/>
              <a:t>The following are steps to implement or write a function.</a:t>
            </a:r>
          </a:p>
          <a:p>
            <a:pPr marL="274320" indent="-274320">
              <a:spcBef>
                <a:spcPts val="200"/>
              </a:spcBef>
              <a:defRPr/>
            </a:pPr>
            <a:r>
              <a:rPr lang="en-US" dirty="0" smtClean="0"/>
              <a:t>Example: write a function to calculate the volume of a cube</a:t>
            </a:r>
          </a:p>
          <a:p>
            <a:pPr marL="685800" lvl="1" indent="-457200">
              <a:buFont typeface="+mj-lt"/>
              <a:buAutoNum type="arabicPeriod"/>
              <a:defRPr/>
            </a:pPr>
            <a:r>
              <a:rPr lang="en-US" sz="2000" dirty="0" smtClean="0"/>
              <a:t>Choose a descriptive name of the function: </a:t>
            </a:r>
            <a:r>
              <a:rPr lang="en-US" sz="2000" dirty="0" err="1" smtClean="0">
                <a:solidFill>
                  <a:srgbClr val="0033CC"/>
                </a:solidFill>
              </a:rPr>
              <a:t>cubeVolume</a:t>
            </a:r>
            <a:endParaRPr lang="en-US" sz="2000" dirty="0" smtClean="0"/>
          </a:p>
          <a:p>
            <a:pPr marL="685800" lvl="1" indent="-457200">
              <a:buFont typeface="+mj-lt"/>
              <a:buAutoNum type="arabicPeriod"/>
              <a:defRPr/>
            </a:pPr>
            <a:r>
              <a:rPr lang="en-US" sz="2000" dirty="0" smtClean="0"/>
              <a:t>What input does it need to do its job?   The length of one side.</a:t>
            </a:r>
            <a:br>
              <a:rPr lang="en-US" sz="2000" dirty="0" smtClean="0"/>
            </a:br>
            <a:r>
              <a:rPr lang="en-US" sz="2000" dirty="0" smtClean="0"/>
              <a:t>Declare a variable for each input argument (</a:t>
            </a:r>
            <a:r>
              <a:rPr lang="en-US" sz="2000" dirty="0" err="1" smtClean="0">
                <a:solidFill>
                  <a:srgbClr val="C00000"/>
                </a:solidFill>
              </a:rPr>
              <a:t>sideLength</a:t>
            </a:r>
            <a:r>
              <a:rPr lang="en-US" sz="2000" dirty="0" smtClean="0"/>
              <a:t>) </a:t>
            </a:r>
            <a:br>
              <a:rPr lang="en-US" sz="2000" dirty="0" smtClean="0"/>
            </a:br>
            <a:r>
              <a:rPr lang="en-US" sz="2000" dirty="0" smtClean="0"/>
              <a:t>The variable that stores the argument is called a parameter.</a:t>
            </a:r>
          </a:p>
          <a:p>
            <a:pPr marL="685800" lvl="1" indent="-457200">
              <a:spcBef>
                <a:spcPts val="200"/>
              </a:spcBef>
              <a:buFont typeface="+mj-lt"/>
              <a:buAutoNum type="arabicPeriod"/>
              <a:defRPr/>
            </a:pPr>
            <a:r>
              <a:rPr lang="en-US" sz="2000" dirty="0" smtClean="0"/>
              <a:t>What does it return?  The volume</a:t>
            </a:r>
          </a:p>
          <a:p>
            <a:pPr marL="685800" lvl="1" indent="-457200">
              <a:buFont typeface="+mj-lt"/>
              <a:buAutoNum type="arabicPeriod"/>
              <a:defRPr/>
            </a:pPr>
            <a:r>
              <a:rPr lang="en-US" sz="2000" dirty="0" smtClean="0"/>
              <a:t>Put the function name and parameters in a function </a:t>
            </a:r>
            <a:r>
              <a:rPr lang="en-US" sz="2000" b="1" dirty="0" smtClean="0"/>
              <a:t>header</a:t>
            </a:r>
            <a:r>
              <a:rPr lang="en-US" sz="2000" dirty="0" smtClean="0"/>
              <a:t>:</a:t>
            </a:r>
          </a:p>
          <a:p>
            <a:pPr lvl="1">
              <a:buNone/>
              <a:defRPr/>
            </a:pPr>
            <a:endParaRPr lang="en-US" sz="2000" dirty="0" smtClean="0"/>
          </a:p>
          <a:p>
            <a:pPr marL="685800" lvl="1" indent="-457200">
              <a:spcBef>
                <a:spcPts val="1000"/>
              </a:spcBef>
              <a:buFont typeface="+mj-lt"/>
              <a:buAutoNum type="arabicPeriod" startAt="6"/>
              <a:defRPr/>
            </a:pPr>
            <a:r>
              <a:rPr lang="en-US" sz="2000" dirty="0" smtClean="0"/>
              <a:t>After the function header is the function </a:t>
            </a:r>
            <a:r>
              <a:rPr lang="en-US" sz="2000" b="1" dirty="0" smtClean="0"/>
              <a:t>body</a:t>
            </a:r>
            <a:r>
              <a:rPr lang="en-US" sz="2000" dirty="0" smtClean="0"/>
              <a:t>, which is the block of code that does the work of the function.</a:t>
            </a:r>
            <a:br>
              <a:rPr lang="en-US" sz="2000" dirty="0" smtClean="0"/>
            </a:br>
            <a:r>
              <a:rPr lang="en-US" sz="2000" dirty="0" smtClean="0"/>
              <a:t>The function body is always indented from the function header.</a:t>
            </a:r>
          </a:p>
        </p:txBody>
      </p:sp>
      <p:sp>
        <p:nvSpPr>
          <p:cNvPr id="2" name="Date Placeholder 1"/>
          <p:cNvSpPr>
            <a:spLocks noGrp="1"/>
          </p:cNvSpPr>
          <p:nvPr>
            <p:ph type="dt" sz="half" idx="10"/>
          </p:nvPr>
        </p:nvSpPr>
        <p:spPr/>
        <p:txBody>
          <a:bodyPr/>
          <a:lstStyle/>
          <a:p>
            <a:fld id="{91984894-D82E-40E5-8260-DB528E6FBE73}" type="datetime1">
              <a:rPr lang="en-US" smtClean="0"/>
              <a:pPr/>
              <a:t>9/15/2020</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DB221124-12A5-49F7-9756-2CD25819FC5E}" type="slidenum">
              <a:rPr lang="en-US" altLang="en-US" smtClean="0"/>
              <a:pPr/>
              <a:t>10</a:t>
            </a:fld>
            <a:endParaRPr lang="en-US" altLang="en-US"/>
          </a:p>
        </p:txBody>
      </p:sp>
      <p:sp>
        <p:nvSpPr>
          <p:cNvPr id="10" name="Content Placeholder 2"/>
          <p:cNvSpPr txBox="1">
            <a:spLocks/>
          </p:cNvSpPr>
          <p:nvPr/>
        </p:nvSpPr>
        <p:spPr bwMode="auto">
          <a:xfrm>
            <a:off x="2743200" y="3733800"/>
            <a:ext cx="4035425" cy="360363"/>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eaLnBrk="0" hangingPunct="0">
              <a:buClr>
                <a:srgbClr val="835E01"/>
              </a:buClr>
              <a:buSzPct val="60000"/>
              <a:buFont typeface="Wingdings" pitchFamily="2" charset="2"/>
              <a:buNone/>
              <a:defRPr/>
            </a:pPr>
            <a:r>
              <a:rPr lang="en-US" kern="0" dirty="0">
                <a:latin typeface="Consolas" pitchFamily="49" charset="0"/>
              </a:rPr>
              <a:t>def </a:t>
            </a:r>
            <a:r>
              <a:rPr lang="en-US" kern="0" dirty="0" err="1">
                <a:solidFill>
                  <a:srgbClr val="0033CC"/>
                </a:solidFill>
                <a:latin typeface="Consolas" pitchFamily="49" charset="0"/>
              </a:rPr>
              <a:t>cubeVolume</a:t>
            </a:r>
            <a:r>
              <a:rPr lang="en-US" kern="0" dirty="0">
                <a:latin typeface="Consolas" pitchFamily="49" charset="0"/>
              </a:rPr>
              <a:t>(</a:t>
            </a:r>
            <a:r>
              <a:rPr lang="en-US" kern="0" dirty="0" err="1">
                <a:solidFill>
                  <a:srgbClr val="C00000"/>
                </a:solidFill>
                <a:latin typeface="Consolas" pitchFamily="49" charset="0"/>
              </a:rPr>
              <a:t>sideLength</a:t>
            </a:r>
            <a:r>
              <a:rPr lang="en-US" kern="0" dirty="0">
                <a:latin typeface="Consolas" pitchFamily="49" charset="0"/>
              </a:rPr>
              <a:t>):</a:t>
            </a:r>
            <a:endParaRPr lang="en-US" b="1" kern="0" dirty="0">
              <a:latin typeface="Consolas" pitchFamily="49" charset="0"/>
            </a:endParaRPr>
          </a:p>
        </p:txBody>
      </p:sp>
      <p:sp>
        <p:nvSpPr>
          <p:cNvPr id="7" name="Content Placeholder 2"/>
          <p:cNvSpPr txBox="1">
            <a:spLocks/>
          </p:cNvSpPr>
          <p:nvPr/>
        </p:nvSpPr>
        <p:spPr bwMode="auto">
          <a:xfrm>
            <a:off x="2667000" y="5181600"/>
            <a:ext cx="4343400" cy="9525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p>
            <a:pPr>
              <a:defRPr/>
            </a:pPr>
            <a:r>
              <a:rPr lang="en-US" dirty="0">
                <a:latin typeface="Consolas" pitchFamily="49" charset="0"/>
                <a:cs typeface="Consolas" pitchFamily="49" charset="0"/>
              </a:rPr>
              <a:t>def </a:t>
            </a:r>
            <a:r>
              <a:rPr lang="en-US" dirty="0" err="1">
                <a:latin typeface="Consolas" pitchFamily="49" charset="0"/>
                <a:cs typeface="Consolas" pitchFamily="49" charset="0"/>
              </a:rPr>
              <a:t>cubeVolume</a:t>
            </a:r>
            <a:r>
              <a:rPr lang="en-US" dirty="0">
                <a:latin typeface="Consolas" pitchFamily="49" charset="0"/>
                <a:cs typeface="Consolas" pitchFamily="49" charset="0"/>
              </a:rPr>
              <a:t>(</a:t>
            </a:r>
            <a:r>
              <a:rPr lang="en-US" dirty="0" err="1">
                <a:latin typeface="Consolas" pitchFamily="49" charset="0"/>
                <a:cs typeface="Consolas" pitchFamily="49" charset="0"/>
              </a:rPr>
              <a:t>sideLength</a:t>
            </a:r>
            <a:r>
              <a:rPr lang="en-US" dirty="0">
                <a:latin typeface="Consolas" pitchFamily="49" charset="0"/>
                <a:cs typeface="Consolas" pitchFamily="49" charset="0"/>
              </a:rPr>
              <a:t>) :</a:t>
            </a:r>
          </a:p>
          <a:p>
            <a:pPr>
              <a:defRPr/>
            </a:pPr>
            <a:r>
              <a:rPr lang="en-US" dirty="0">
                <a:latin typeface="Consolas" pitchFamily="49" charset="0"/>
                <a:cs typeface="Consolas" pitchFamily="49" charset="0"/>
              </a:rPr>
              <a:t>    volume = </a:t>
            </a:r>
            <a:r>
              <a:rPr lang="en-US" dirty="0" err="1">
                <a:latin typeface="Consolas" pitchFamily="49" charset="0"/>
                <a:cs typeface="Consolas" pitchFamily="49" charset="0"/>
              </a:rPr>
              <a:t>sideLength</a:t>
            </a:r>
            <a:r>
              <a:rPr lang="en-US" dirty="0">
                <a:latin typeface="Consolas" pitchFamily="49" charset="0"/>
                <a:cs typeface="Consolas" pitchFamily="49" charset="0"/>
              </a:rPr>
              <a:t> ** 3</a:t>
            </a:r>
          </a:p>
          <a:p>
            <a:pPr>
              <a:defRPr/>
            </a:pPr>
            <a:r>
              <a:rPr lang="en-US" dirty="0">
                <a:latin typeface="Consolas" pitchFamily="49" charset="0"/>
                <a:cs typeface="Consolas" pitchFamily="49" charset="0"/>
              </a:rPr>
              <a:t>    return volume</a:t>
            </a:r>
          </a:p>
          <a:p>
            <a:pPr marL="342900" indent="-342900" eaLnBrk="0" hangingPunct="0">
              <a:buClr>
                <a:srgbClr val="835E01"/>
              </a:buClr>
              <a:buSzPct val="60000"/>
              <a:buFont typeface="Wingdings" pitchFamily="2" charset="2"/>
              <a:buNone/>
              <a:defRPr/>
            </a:pPr>
            <a:endParaRPr lang="en-US" sz="2000" b="1" kern="0" dirty="0">
              <a:solidFill>
                <a:srgbClr val="333333"/>
              </a:solidFill>
              <a:latin typeface="Consolas" pitchFamily="49"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normAutofit/>
          </a:bodyPr>
          <a:lstStyle/>
          <a:p>
            <a:r>
              <a:rPr lang="en-US" altLang="en-US" dirty="0" smtClean="0">
                <a:ea typeface="ＭＳ Ｐゴシック" panose="020B0600070205080204" pitchFamily="34" charset="-128"/>
              </a:rPr>
              <a:t>Calling/Testing a Function</a:t>
            </a:r>
          </a:p>
        </p:txBody>
      </p:sp>
      <p:sp>
        <p:nvSpPr>
          <p:cNvPr id="7" name="Content Placeholder 2"/>
          <p:cNvSpPr txBox="1">
            <a:spLocks/>
          </p:cNvSpPr>
          <p:nvPr/>
        </p:nvSpPr>
        <p:spPr bwMode="auto">
          <a:xfrm>
            <a:off x="990600" y="1752600"/>
            <a:ext cx="7162800" cy="13716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p>
            <a:pPr>
              <a:defRPr/>
            </a:pPr>
            <a:r>
              <a:rPr lang="en-US" dirty="0">
                <a:latin typeface="Consolas" pitchFamily="49" charset="0"/>
                <a:cs typeface="Consolas" pitchFamily="49" charset="0"/>
              </a:rPr>
              <a:t>result1 = </a:t>
            </a:r>
            <a:r>
              <a:rPr lang="en-US" dirty="0" err="1">
                <a:latin typeface="Consolas" pitchFamily="49" charset="0"/>
                <a:cs typeface="Consolas" pitchFamily="49" charset="0"/>
              </a:rPr>
              <a:t>cubeVolume</a:t>
            </a:r>
            <a:r>
              <a:rPr lang="en-US" dirty="0">
                <a:latin typeface="Consolas" pitchFamily="49" charset="0"/>
                <a:cs typeface="Consolas" pitchFamily="49" charset="0"/>
              </a:rPr>
              <a:t>(2)</a:t>
            </a:r>
          </a:p>
          <a:p>
            <a:pPr>
              <a:defRPr/>
            </a:pPr>
            <a:r>
              <a:rPr lang="en-US" dirty="0">
                <a:latin typeface="Consolas" pitchFamily="49" charset="0"/>
                <a:cs typeface="Consolas" pitchFamily="49" charset="0"/>
              </a:rPr>
              <a:t>result2 = </a:t>
            </a:r>
            <a:r>
              <a:rPr lang="en-US" dirty="0" err="1">
                <a:latin typeface="Consolas" pitchFamily="49" charset="0"/>
                <a:cs typeface="Consolas" pitchFamily="49" charset="0"/>
              </a:rPr>
              <a:t>cubeVolume</a:t>
            </a:r>
            <a:r>
              <a:rPr lang="en-US" dirty="0">
                <a:latin typeface="Consolas" pitchFamily="49" charset="0"/>
                <a:cs typeface="Consolas" pitchFamily="49" charset="0"/>
              </a:rPr>
              <a:t>(10)</a:t>
            </a:r>
          </a:p>
          <a:p>
            <a:pPr>
              <a:defRPr/>
            </a:pPr>
            <a:r>
              <a:rPr lang="en-US" dirty="0">
                <a:latin typeface="Consolas" pitchFamily="49" charset="0"/>
                <a:cs typeface="Consolas" pitchFamily="49" charset="0"/>
              </a:rPr>
              <a:t>print("A cube with side length 2 has volume", result1)</a:t>
            </a:r>
          </a:p>
          <a:p>
            <a:pPr>
              <a:defRPr/>
            </a:pPr>
            <a:r>
              <a:rPr lang="en-US" dirty="0">
                <a:latin typeface="Consolas" pitchFamily="49" charset="0"/>
                <a:cs typeface="Consolas" pitchFamily="49" charset="0"/>
              </a:rPr>
              <a:t>print("A cube with side length 10 has volume", result2)</a:t>
            </a:r>
          </a:p>
        </p:txBody>
      </p:sp>
      <p:sp>
        <p:nvSpPr>
          <p:cNvPr id="26632" name="TextBox 6"/>
          <p:cNvSpPr txBox="1">
            <a:spLocks noChangeArrowheads="1"/>
          </p:cNvSpPr>
          <p:nvPr/>
        </p:nvSpPr>
        <p:spPr bwMode="auto">
          <a:xfrm>
            <a:off x="838200" y="1295400"/>
            <a:ext cx="3733800" cy="400050"/>
          </a:xfrm>
          <a:prstGeom prst="rect">
            <a:avLst/>
          </a:prstGeom>
          <a:no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274320" indent="-274320" eaLnBrk="1" hangingPunct="1">
              <a:buFont typeface="Arial" pitchFamily="34" charset="0"/>
              <a:buChar char="•"/>
            </a:pPr>
            <a:r>
              <a:rPr lang="en-US" altLang="en-US" sz="2000" dirty="0" smtClean="0">
                <a:latin typeface="+mn-lt"/>
              </a:rPr>
              <a:t>Calling / testing </a:t>
            </a:r>
            <a:r>
              <a:rPr lang="en-US" altLang="en-US" sz="2000" dirty="0">
                <a:latin typeface="+mn-lt"/>
              </a:rPr>
              <a:t>the function</a:t>
            </a:r>
            <a:endParaRPr lang="en-US" altLang="en-US" sz="2000" dirty="0">
              <a:latin typeface="+mn-lt"/>
              <a:cs typeface="Arial" panose="020B0604020202020204" pitchFamily="34" charset="0"/>
            </a:endParaRPr>
          </a:p>
        </p:txBody>
      </p:sp>
      <p:sp>
        <p:nvSpPr>
          <p:cNvPr id="2" name="Date Placeholder 1"/>
          <p:cNvSpPr>
            <a:spLocks noGrp="1"/>
          </p:cNvSpPr>
          <p:nvPr>
            <p:ph type="dt" sz="half" idx="10"/>
          </p:nvPr>
        </p:nvSpPr>
        <p:spPr/>
        <p:txBody>
          <a:bodyPr/>
          <a:lstStyle/>
          <a:p>
            <a:fld id="{D71A3B42-601B-4D70-A2F1-A4A1510C92A1}" type="datetime1">
              <a:rPr lang="en-US" smtClean="0"/>
              <a:pPr/>
              <a:t>9/15/2020</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DB221124-12A5-49F7-9756-2CD25819FC5E}" type="slidenum">
              <a:rPr lang="en-US" altLang="en-US" smtClean="0"/>
              <a:pPr/>
              <a:t>11</a:t>
            </a:fld>
            <a:endParaRPr lang="en-US"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8"/>
          <p:cNvSpPr>
            <a:spLocks noGrp="1"/>
          </p:cNvSpPr>
          <p:nvPr>
            <p:ph type="title"/>
          </p:nvPr>
        </p:nvSpPr>
        <p:spPr/>
        <p:txBody>
          <a:bodyPr>
            <a:normAutofit/>
          </a:bodyPr>
          <a:lstStyle/>
          <a:p>
            <a:r>
              <a:rPr lang="en-US" altLang="en-US" dirty="0" smtClean="0">
                <a:ea typeface="ＭＳ Ｐゴシック" panose="020B0600070205080204" pitchFamily="34" charset="-128"/>
              </a:rPr>
              <a:t>Syntax: Function Definition</a:t>
            </a:r>
          </a:p>
        </p:txBody>
      </p:sp>
      <p:pic>
        <p:nvPicPr>
          <p:cNvPr id="27653" name="Picture 1"/>
          <p:cNvPicPr>
            <a:picLocks noChangeAspect="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85800" y="1371600"/>
            <a:ext cx="7884428" cy="3986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EA171D4B-97A7-4F01-9FFD-56DB2F414D34}" type="datetime1">
              <a:rPr lang="en-US" smtClean="0"/>
              <a:pPr/>
              <a:t>9/15/2020</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DB221124-12A5-49F7-9756-2CD25819FC5E}" type="slidenum">
              <a:rPr lang="en-US" altLang="en-US" smtClean="0"/>
              <a:pPr/>
              <a:t>12</a:t>
            </a:fld>
            <a:endParaRPr lang="en-US"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685800" y="286604"/>
            <a:ext cx="7848600" cy="725767"/>
          </a:xfrm>
        </p:spPr>
        <p:txBody>
          <a:bodyPr>
            <a:noAutofit/>
          </a:bodyPr>
          <a:lstStyle/>
          <a:p>
            <a:r>
              <a:rPr lang="en-US" altLang="en-US" dirty="0" smtClean="0">
                <a:ea typeface="ＭＳ Ｐゴシック" panose="020B0600070205080204" pitchFamily="34" charset="-128"/>
              </a:rPr>
              <a:t>Documentation: </a:t>
            </a:r>
            <a:r>
              <a:rPr lang="en-US" altLang="en-US" dirty="0" err="1" smtClean="0">
                <a:ea typeface="ＭＳ Ｐゴシック" panose="020B0600070205080204" pitchFamily="34" charset="-128"/>
              </a:rPr>
              <a:t>Docstrings</a:t>
            </a:r>
            <a:endParaRPr lang="en-US" altLang="en-US" dirty="0" smtClean="0">
              <a:ea typeface="ＭＳ Ｐゴシック" panose="020B0600070205080204" pitchFamily="34" charset="-128"/>
            </a:endParaRPr>
          </a:p>
        </p:txBody>
      </p:sp>
      <p:sp>
        <p:nvSpPr>
          <p:cNvPr id="28675" name="Content Placeholder 2"/>
          <p:cNvSpPr>
            <a:spLocks noGrp="1"/>
          </p:cNvSpPr>
          <p:nvPr>
            <p:ph idx="1"/>
          </p:nvPr>
        </p:nvSpPr>
        <p:spPr>
          <a:xfrm>
            <a:off x="822959" y="1219200"/>
            <a:ext cx="7543801" cy="4649894"/>
          </a:xfrm>
        </p:spPr>
        <p:txBody>
          <a:bodyPr>
            <a:normAutofit/>
          </a:bodyPr>
          <a:lstStyle/>
          <a:p>
            <a:r>
              <a:rPr lang="en-US" altLang="en-US" dirty="0" smtClean="0">
                <a:ea typeface="ＭＳ Ｐゴシック" panose="020B0600070205080204" pitchFamily="34" charset="-128"/>
              </a:rPr>
              <a:t>Whenever we write a function, we should </a:t>
            </a:r>
            <a:r>
              <a:rPr lang="en-US" altLang="en-US" i="1" dirty="0" smtClean="0">
                <a:ea typeface="ＭＳ Ｐゴシック" panose="020B0600070205080204" pitchFamily="34" charset="-128"/>
              </a:rPr>
              <a:t>document </a:t>
            </a:r>
            <a:r>
              <a:rPr lang="en-US" altLang="en-US" dirty="0" smtClean="0">
                <a:ea typeface="ＭＳ Ｐゴシック" panose="020B0600070205080204" pitchFamily="34" charset="-128"/>
              </a:rPr>
              <a:t>its behavior.</a:t>
            </a:r>
          </a:p>
          <a:p>
            <a:pPr>
              <a:spcBef>
                <a:spcPts val="600"/>
              </a:spcBef>
            </a:pPr>
            <a:r>
              <a:rPr lang="en-US" altLang="en-US" dirty="0" smtClean="0">
                <a:ea typeface="ＭＳ Ｐゴシック" panose="020B0600070205080204" pitchFamily="34" charset="-128"/>
              </a:rPr>
              <a:t>Documentation for a function follows Python’s </a:t>
            </a:r>
            <a:r>
              <a:rPr lang="en-US" altLang="en-US" dirty="0" err="1" smtClean="0">
                <a:ea typeface="ＭＳ Ｐゴシック" panose="020B0600070205080204" pitchFamily="34" charset="-128"/>
              </a:rPr>
              <a:t>docstring</a:t>
            </a:r>
            <a:r>
              <a:rPr lang="en-US" altLang="en-US" dirty="0" smtClean="0">
                <a:ea typeface="ＭＳ Ｐゴシック" panose="020B0600070205080204" pitchFamily="34" charset="-128"/>
              </a:rPr>
              <a:t> convention:</a:t>
            </a:r>
          </a:p>
          <a:p>
            <a:pPr lvl="1">
              <a:spcBef>
                <a:spcPts val="0"/>
              </a:spcBef>
            </a:pPr>
            <a:r>
              <a:rPr lang="en-US" altLang="en-US" sz="2000" dirty="0" smtClean="0">
                <a:ea typeface="ＭＳ Ｐゴシック" panose="020B0600070205080204" pitchFamily="34" charset="-128"/>
              </a:rPr>
              <a:t>Appear immediately after the function header.</a:t>
            </a:r>
          </a:p>
          <a:p>
            <a:pPr lvl="1">
              <a:spcBef>
                <a:spcPts val="0"/>
              </a:spcBef>
            </a:pPr>
            <a:r>
              <a:rPr lang="en-US" altLang="en-US" sz="2000" dirty="0" smtClean="0">
                <a:ea typeface="ＭＳ Ｐゴシック" panose="020B0600070205080204" pitchFamily="34" charset="-128"/>
              </a:rPr>
              <a:t>Start with 3 double quotes.</a:t>
            </a:r>
          </a:p>
          <a:p>
            <a:pPr lvl="1">
              <a:spcBef>
                <a:spcPts val="0"/>
              </a:spcBef>
            </a:pPr>
            <a:r>
              <a:rPr lang="en-US" altLang="en-US" sz="2000" dirty="0" smtClean="0">
                <a:ea typeface="ＭＳ Ｐゴシック" panose="020B0600070205080204" pitchFamily="34" charset="-128"/>
              </a:rPr>
              <a:t>On the same line as the 3 double quotes, a short description of what the function does. </a:t>
            </a:r>
          </a:p>
          <a:p>
            <a:pPr lvl="2">
              <a:spcBef>
                <a:spcPts val="0"/>
              </a:spcBef>
            </a:pPr>
            <a:r>
              <a:rPr lang="en-US" altLang="en-US" sz="2000" dirty="0" smtClean="0">
                <a:ea typeface="ＭＳ Ｐゴシック" panose="020B0600070205080204" pitchFamily="34" charset="-128"/>
              </a:rPr>
              <a:t>Use action verbs:  ask the user for input, calculate the total price, print sales receipt, etc.</a:t>
            </a:r>
          </a:p>
          <a:p>
            <a:pPr lvl="1">
              <a:spcBef>
                <a:spcPts val="0"/>
              </a:spcBef>
            </a:pPr>
            <a:r>
              <a:rPr lang="en-US" altLang="en-US" sz="2000" dirty="0" smtClean="0">
                <a:ea typeface="ＭＳ Ｐゴシック" panose="020B0600070205080204" pitchFamily="34" charset="-128"/>
              </a:rPr>
              <a:t>Optional: Description of input arguments, return value</a:t>
            </a:r>
          </a:p>
          <a:p>
            <a:pPr lvl="1">
              <a:spcBef>
                <a:spcPts val="0"/>
              </a:spcBef>
            </a:pPr>
            <a:r>
              <a:rPr lang="en-US" altLang="en-US" sz="2000" dirty="0" smtClean="0">
                <a:ea typeface="ＭＳ Ｐゴシック" panose="020B0600070205080204" pitchFamily="34" charset="-128"/>
              </a:rPr>
              <a:t>End with 3 double quotes on a separate line</a:t>
            </a:r>
          </a:p>
          <a:p>
            <a:pPr>
              <a:spcBef>
                <a:spcPts val="600"/>
              </a:spcBef>
            </a:pPr>
            <a:r>
              <a:rPr lang="en-US" altLang="en-US" dirty="0" smtClean="0">
                <a:ea typeface="ＭＳ Ｐゴシック" panose="020B0600070205080204" pitchFamily="34" charset="-128"/>
              </a:rPr>
              <a:t>If not using the optional description of input arguments and return value, then the </a:t>
            </a:r>
            <a:r>
              <a:rPr lang="en-US" altLang="en-US" dirty="0" err="1" smtClean="0">
                <a:ea typeface="ＭＳ Ｐゴシック" panose="020B0600070205080204" pitchFamily="34" charset="-128"/>
              </a:rPr>
              <a:t>docstring</a:t>
            </a:r>
            <a:r>
              <a:rPr lang="en-US" altLang="en-US" dirty="0" smtClean="0">
                <a:ea typeface="ＭＳ Ｐゴシック" panose="020B0600070205080204" pitchFamily="34" charset="-128"/>
              </a:rPr>
              <a:t> can be on one line: </a:t>
            </a:r>
            <a:br>
              <a:rPr lang="en-US" altLang="en-US" dirty="0" smtClean="0">
                <a:ea typeface="ＭＳ Ｐゴシック" panose="020B0600070205080204" pitchFamily="34" charset="-128"/>
              </a:rPr>
            </a:br>
            <a:r>
              <a:rPr lang="en-US" altLang="en-US" dirty="0" smtClean="0">
                <a:ea typeface="ＭＳ Ｐゴシック" panose="020B0600070205080204" pitchFamily="34" charset="-128"/>
              </a:rPr>
              <a:t>                            </a:t>
            </a:r>
            <a:r>
              <a:rPr lang="en-US" sz="1800" dirty="0" smtClean="0">
                <a:latin typeface="Consolas" pitchFamily="49" charset="0"/>
                <a:cs typeface="Consolas" pitchFamily="49" charset="0"/>
              </a:rPr>
              <a:t>"""</a:t>
            </a:r>
            <a:r>
              <a:rPr lang="en-US" altLang="en-US" sz="1800" dirty="0" smtClean="0">
                <a:latin typeface="Consolas" pitchFamily="49" charset="0"/>
                <a:ea typeface="ＭＳ Ｐゴシック" panose="020B0600070205080204" pitchFamily="34" charset="-128"/>
                <a:cs typeface="Consolas" pitchFamily="49" charset="0"/>
              </a:rPr>
              <a:t> description of function </a:t>
            </a:r>
            <a:r>
              <a:rPr lang="en-US" sz="1800" dirty="0" smtClean="0">
                <a:latin typeface="Consolas" pitchFamily="49" charset="0"/>
                <a:cs typeface="Consolas" pitchFamily="49" charset="0"/>
              </a:rPr>
              <a:t>"""</a:t>
            </a:r>
            <a:endParaRPr lang="en-US" altLang="en-US" sz="1800" dirty="0" smtClean="0">
              <a:latin typeface="Consolas" pitchFamily="49" charset="0"/>
              <a:ea typeface="ＭＳ Ｐゴシック" panose="020B0600070205080204" pitchFamily="34" charset="-128"/>
              <a:cs typeface="Consolas" pitchFamily="49" charset="0"/>
            </a:endParaRPr>
          </a:p>
        </p:txBody>
      </p:sp>
      <p:sp>
        <p:nvSpPr>
          <p:cNvPr id="28679" name="TextBox 6"/>
          <p:cNvSpPr txBox="1">
            <a:spLocks noChangeArrowheads="1"/>
          </p:cNvSpPr>
          <p:nvPr/>
        </p:nvSpPr>
        <p:spPr bwMode="auto">
          <a:xfrm>
            <a:off x="618836" y="4876801"/>
            <a:ext cx="7790527" cy="1432048"/>
          </a:xfrm>
          <a:prstGeom prst="rect">
            <a:avLst/>
          </a:prstGeom>
          <a:no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endParaRPr lang="en-US" altLang="en-US" sz="2000" b="1" i="1" dirty="0">
              <a:cs typeface="Arial" panose="020B0604020202020204" pitchFamily="34" charset="0"/>
            </a:endParaRPr>
          </a:p>
        </p:txBody>
      </p:sp>
      <p:sp>
        <p:nvSpPr>
          <p:cNvPr id="2" name="Date Placeholder 1"/>
          <p:cNvSpPr>
            <a:spLocks noGrp="1"/>
          </p:cNvSpPr>
          <p:nvPr>
            <p:ph type="dt" sz="half" idx="10"/>
          </p:nvPr>
        </p:nvSpPr>
        <p:spPr/>
        <p:txBody>
          <a:bodyPr/>
          <a:lstStyle/>
          <a:p>
            <a:fld id="{88A669A1-31C2-4E75-91D1-9CA3D715A17C}" type="datetime1">
              <a:rPr lang="en-US" smtClean="0"/>
              <a:pPr/>
              <a:t>9/15/2020</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DB221124-12A5-49F7-9756-2CD25819FC5E}" type="slidenum">
              <a:rPr lang="en-US" altLang="en-US" smtClean="0"/>
              <a:pPr/>
              <a:t>13</a:t>
            </a:fld>
            <a:endParaRPr lang="en-US"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685800" y="286604"/>
            <a:ext cx="7848600" cy="725767"/>
          </a:xfrm>
        </p:spPr>
        <p:txBody>
          <a:bodyPr>
            <a:noAutofit/>
          </a:bodyPr>
          <a:lstStyle/>
          <a:p>
            <a:r>
              <a:rPr lang="en-US" altLang="en-US" dirty="0" err="1" smtClean="0">
                <a:ea typeface="ＭＳ Ｐゴシック" panose="020B0600070205080204" pitchFamily="34" charset="-128"/>
              </a:rPr>
              <a:t>Docstring</a:t>
            </a:r>
            <a:r>
              <a:rPr lang="en-US" altLang="en-US" dirty="0" smtClean="0">
                <a:ea typeface="ＭＳ Ｐゴシック" panose="020B0600070205080204" pitchFamily="34" charset="-128"/>
              </a:rPr>
              <a:t> Examples</a:t>
            </a:r>
          </a:p>
        </p:txBody>
      </p:sp>
      <p:sp>
        <p:nvSpPr>
          <p:cNvPr id="28675" name="Content Placeholder 2"/>
          <p:cNvSpPr>
            <a:spLocks noGrp="1"/>
          </p:cNvSpPr>
          <p:nvPr>
            <p:ph idx="1"/>
          </p:nvPr>
        </p:nvSpPr>
        <p:spPr>
          <a:xfrm>
            <a:off x="838200" y="1143000"/>
            <a:ext cx="7543801" cy="4614088"/>
          </a:xfrm>
        </p:spPr>
        <p:txBody>
          <a:bodyPr>
            <a:normAutofit/>
          </a:bodyPr>
          <a:lstStyle/>
          <a:p>
            <a:r>
              <a:rPr lang="en-US" altLang="en-US" dirty="0" smtClean="0">
                <a:ea typeface="ＭＳ Ｐゴシック" panose="020B0600070205080204" pitchFamily="34" charset="-128"/>
              </a:rPr>
              <a:t>Example multi-line </a:t>
            </a:r>
            <a:r>
              <a:rPr lang="en-US" altLang="en-US" dirty="0" err="1" smtClean="0">
                <a:ea typeface="ＭＳ Ｐゴシック" panose="020B0600070205080204" pitchFamily="34" charset="-128"/>
              </a:rPr>
              <a:t>docstring</a:t>
            </a:r>
            <a:r>
              <a:rPr lang="en-US" altLang="en-US" dirty="0" smtClean="0">
                <a:ea typeface="ＭＳ Ｐゴシック" panose="020B0600070205080204" pitchFamily="34" charset="-128"/>
              </a:rPr>
              <a:t>:</a:t>
            </a:r>
          </a:p>
          <a:p>
            <a:endParaRPr lang="en-US" altLang="en-US" dirty="0" smtClean="0">
              <a:ea typeface="ＭＳ Ｐゴシック" panose="020B0600070205080204" pitchFamily="34" charset="-128"/>
            </a:endParaRPr>
          </a:p>
          <a:p>
            <a:endParaRPr lang="en-US" altLang="en-US" dirty="0" smtClean="0">
              <a:ea typeface="ＭＳ Ｐゴシック" panose="020B0600070205080204" pitchFamily="34" charset="-128"/>
            </a:endParaRPr>
          </a:p>
          <a:p>
            <a:endParaRPr lang="en-US" altLang="en-US" dirty="0" smtClean="0">
              <a:ea typeface="ＭＳ Ｐゴシック" panose="020B0600070205080204" pitchFamily="34" charset="-128"/>
            </a:endParaRPr>
          </a:p>
          <a:p>
            <a:endParaRPr lang="en-US" altLang="en-US" dirty="0" smtClean="0">
              <a:ea typeface="ＭＳ Ｐゴシック" panose="020B0600070205080204" pitchFamily="34" charset="-128"/>
            </a:endParaRPr>
          </a:p>
          <a:p>
            <a:pPr>
              <a:buNone/>
            </a:pPr>
            <a:endParaRPr lang="en-US" altLang="en-US" dirty="0" smtClean="0">
              <a:ea typeface="ＭＳ Ｐゴシック" panose="020B0600070205080204" pitchFamily="34" charset="-128"/>
            </a:endParaRPr>
          </a:p>
          <a:p>
            <a:r>
              <a:rPr lang="en-US" altLang="en-US" dirty="0" smtClean="0">
                <a:ea typeface="ＭＳ Ｐゴシック" panose="020B0600070205080204" pitchFamily="34" charset="-128"/>
              </a:rPr>
              <a:t>Example one-line </a:t>
            </a:r>
            <a:r>
              <a:rPr lang="en-US" altLang="en-US" dirty="0" err="1" smtClean="0">
                <a:ea typeface="ＭＳ Ｐゴシック" panose="020B0600070205080204" pitchFamily="34" charset="-128"/>
              </a:rPr>
              <a:t>docstring</a:t>
            </a:r>
            <a:r>
              <a:rPr lang="en-US" altLang="en-US" dirty="0" smtClean="0">
                <a:ea typeface="ＭＳ Ｐゴシック" panose="020B0600070205080204" pitchFamily="34" charset="-128"/>
              </a:rPr>
              <a:t>:</a:t>
            </a:r>
          </a:p>
        </p:txBody>
      </p:sp>
      <p:sp>
        <p:nvSpPr>
          <p:cNvPr id="6" name="Content Placeholder 2"/>
          <p:cNvSpPr txBox="1">
            <a:spLocks/>
          </p:cNvSpPr>
          <p:nvPr/>
        </p:nvSpPr>
        <p:spPr bwMode="auto">
          <a:xfrm>
            <a:off x="1066800" y="1524000"/>
            <a:ext cx="7162800" cy="21336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p>
            <a:pPr>
              <a:defRPr/>
            </a:pPr>
            <a:r>
              <a:rPr lang="en-US" dirty="0" smtClean="0">
                <a:latin typeface="Consolas" pitchFamily="49" charset="0"/>
                <a:cs typeface="Consolas" pitchFamily="49" charset="0"/>
              </a:rPr>
              <a:t>def </a:t>
            </a:r>
            <a:r>
              <a:rPr lang="en-US" dirty="0" err="1" smtClean="0">
                <a:latin typeface="Consolas" pitchFamily="49" charset="0"/>
                <a:cs typeface="Consolas" pitchFamily="49" charset="0"/>
              </a:rPr>
              <a:t>cubeVolume</a:t>
            </a:r>
            <a:r>
              <a:rPr lang="en-US" dirty="0" smtClean="0">
                <a:latin typeface="Consolas" pitchFamily="49" charset="0"/>
                <a:cs typeface="Consolas" pitchFamily="49" charset="0"/>
              </a:rPr>
              <a:t>(</a:t>
            </a:r>
            <a:r>
              <a:rPr lang="en-US" dirty="0" err="1" smtClean="0">
                <a:latin typeface="Consolas" pitchFamily="49" charset="0"/>
                <a:cs typeface="Consolas" pitchFamily="49" charset="0"/>
              </a:rPr>
              <a:t>sideLength</a:t>
            </a:r>
            <a:r>
              <a:rPr lang="en-US" dirty="0" smtClean="0">
                <a:latin typeface="Consolas" pitchFamily="49" charset="0"/>
                <a:cs typeface="Consolas" pitchFamily="49" charset="0"/>
              </a:rPr>
              <a:t>) :</a:t>
            </a:r>
          </a:p>
          <a:p>
            <a:pPr>
              <a:defRPr/>
            </a:pPr>
            <a:r>
              <a:rPr lang="en-US" dirty="0" smtClean="0">
                <a:latin typeface="Consolas" pitchFamily="49" charset="0"/>
                <a:cs typeface="Consolas" pitchFamily="49" charset="0"/>
              </a:rPr>
              <a:t>   """ Calculate the volume of a cube.</a:t>
            </a:r>
            <a:endParaRPr lang="en-US" dirty="0">
              <a:latin typeface="Consolas" pitchFamily="49" charset="0"/>
              <a:cs typeface="Consolas" pitchFamily="49" charset="0"/>
            </a:endParaRPr>
          </a:p>
          <a:p>
            <a:pPr>
              <a:defRPr/>
            </a:pPr>
            <a:r>
              <a:rPr lang="en-US" dirty="0" smtClean="0">
                <a:latin typeface="Consolas" pitchFamily="49" charset="0"/>
                <a:cs typeface="Consolas" pitchFamily="49" charset="0"/>
              </a:rPr>
              <a:t>       Argument: </a:t>
            </a:r>
            <a:r>
              <a:rPr lang="en-US" dirty="0" err="1" smtClean="0">
                <a:latin typeface="Consolas" pitchFamily="49" charset="0"/>
                <a:cs typeface="Consolas" pitchFamily="49" charset="0"/>
              </a:rPr>
              <a:t>sideLength</a:t>
            </a:r>
            <a:r>
              <a:rPr lang="en-US" dirty="0" smtClean="0">
                <a:latin typeface="Consolas" pitchFamily="49" charset="0"/>
                <a:cs typeface="Consolas" pitchFamily="49" charset="0"/>
              </a:rPr>
              <a:t> - the </a:t>
            </a:r>
            <a:r>
              <a:rPr lang="en-US" dirty="0">
                <a:latin typeface="Consolas" pitchFamily="49" charset="0"/>
                <a:cs typeface="Consolas" pitchFamily="49" charset="0"/>
              </a:rPr>
              <a:t>length of </a:t>
            </a:r>
            <a:r>
              <a:rPr lang="en-US" dirty="0" smtClean="0">
                <a:latin typeface="Consolas" pitchFamily="49" charset="0"/>
                <a:cs typeface="Consolas" pitchFamily="49" charset="0"/>
              </a:rPr>
              <a:t>one side</a:t>
            </a:r>
            <a:endParaRPr lang="en-US" dirty="0">
              <a:latin typeface="Consolas" pitchFamily="49" charset="0"/>
              <a:cs typeface="Consolas" pitchFamily="49" charset="0"/>
            </a:endParaRPr>
          </a:p>
          <a:p>
            <a:pPr>
              <a:defRPr/>
            </a:pPr>
            <a:r>
              <a:rPr lang="en-US" dirty="0" smtClean="0">
                <a:latin typeface="Consolas" pitchFamily="49" charset="0"/>
                <a:cs typeface="Consolas" pitchFamily="49" charset="0"/>
              </a:rPr>
              <a:t>       Return: </a:t>
            </a:r>
            <a:r>
              <a:rPr lang="en-US" dirty="0">
                <a:latin typeface="Consolas" pitchFamily="49" charset="0"/>
                <a:cs typeface="Consolas" pitchFamily="49" charset="0"/>
              </a:rPr>
              <a:t>the volume of the cube</a:t>
            </a:r>
          </a:p>
          <a:p>
            <a:pPr>
              <a:defRPr/>
            </a:pPr>
            <a:r>
              <a:rPr lang="en-US" dirty="0" smtClean="0">
                <a:latin typeface="Consolas" pitchFamily="49" charset="0"/>
                <a:cs typeface="Consolas" pitchFamily="49" charset="0"/>
              </a:rPr>
              <a:t>   """</a:t>
            </a:r>
          </a:p>
          <a:p>
            <a:pPr>
              <a:defRPr/>
            </a:pPr>
            <a:r>
              <a:rPr lang="en-US" dirty="0" smtClean="0">
                <a:latin typeface="Consolas" pitchFamily="49" charset="0"/>
                <a:cs typeface="Consolas" pitchFamily="49" charset="0"/>
              </a:rPr>
              <a:t>   volume = side ** 3</a:t>
            </a:r>
          </a:p>
          <a:p>
            <a:pPr>
              <a:defRPr/>
            </a:pPr>
            <a:r>
              <a:rPr lang="en-US" dirty="0" smtClean="0">
                <a:latin typeface="Consolas" pitchFamily="49" charset="0"/>
                <a:cs typeface="Consolas" pitchFamily="49" charset="0"/>
              </a:rPr>
              <a:t>   return </a:t>
            </a:r>
            <a:r>
              <a:rPr lang="en-US" dirty="0">
                <a:latin typeface="Consolas" pitchFamily="49" charset="0"/>
                <a:cs typeface="Consolas" pitchFamily="49" charset="0"/>
              </a:rPr>
              <a:t>volume</a:t>
            </a:r>
            <a:endParaRPr lang="en-US" b="1" kern="0" dirty="0">
              <a:latin typeface="Consolas" pitchFamily="49" charset="0"/>
              <a:cs typeface="Consolas" pitchFamily="49" charset="0"/>
            </a:endParaRPr>
          </a:p>
        </p:txBody>
      </p:sp>
      <p:sp>
        <p:nvSpPr>
          <p:cNvPr id="28679" name="TextBox 6"/>
          <p:cNvSpPr txBox="1">
            <a:spLocks noChangeArrowheads="1"/>
          </p:cNvSpPr>
          <p:nvPr/>
        </p:nvSpPr>
        <p:spPr bwMode="auto">
          <a:xfrm>
            <a:off x="618836" y="4876801"/>
            <a:ext cx="7790527" cy="1432048"/>
          </a:xfrm>
          <a:prstGeom prst="rect">
            <a:avLst/>
          </a:prstGeom>
          <a:no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endParaRPr lang="en-US" altLang="en-US" sz="2000" b="1" i="1" dirty="0">
              <a:cs typeface="Arial" panose="020B0604020202020204" pitchFamily="34" charset="0"/>
            </a:endParaRPr>
          </a:p>
        </p:txBody>
      </p:sp>
      <p:sp>
        <p:nvSpPr>
          <p:cNvPr id="2" name="Date Placeholder 1"/>
          <p:cNvSpPr>
            <a:spLocks noGrp="1"/>
          </p:cNvSpPr>
          <p:nvPr>
            <p:ph type="dt" sz="half" idx="10"/>
          </p:nvPr>
        </p:nvSpPr>
        <p:spPr/>
        <p:txBody>
          <a:bodyPr/>
          <a:lstStyle/>
          <a:p>
            <a:fld id="{88A669A1-31C2-4E75-91D1-9CA3D715A17C}" type="datetime1">
              <a:rPr lang="en-US" smtClean="0"/>
              <a:pPr/>
              <a:t>9/15/2020</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DB221124-12A5-49F7-9756-2CD25819FC5E}" type="slidenum">
              <a:rPr lang="en-US" altLang="en-US" smtClean="0"/>
              <a:pPr/>
              <a:t>14</a:t>
            </a:fld>
            <a:endParaRPr lang="en-US" altLang="en-US"/>
          </a:p>
        </p:txBody>
      </p:sp>
      <p:sp>
        <p:nvSpPr>
          <p:cNvPr id="8" name="Content Placeholder 2"/>
          <p:cNvSpPr txBox="1">
            <a:spLocks/>
          </p:cNvSpPr>
          <p:nvPr/>
        </p:nvSpPr>
        <p:spPr bwMode="auto">
          <a:xfrm>
            <a:off x="1066800" y="4191000"/>
            <a:ext cx="7239000" cy="13716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p>
            <a:pPr>
              <a:defRPr/>
            </a:pPr>
            <a:r>
              <a:rPr lang="en-US" dirty="0" smtClean="0">
                <a:latin typeface="Consolas" pitchFamily="49" charset="0"/>
                <a:cs typeface="Consolas" pitchFamily="49" charset="0"/>
              </a:rPr>
              <a:t>def </a:t>
            </a:r>
            <a:r>
              <a:rPr lang="en-US" dirty="0" err="1" smtClean="0">
                <a:latin typeface="Consolas" pitchFamily="49" charset="0"/>
                <a:cs typeface="Consolas" pitchFamily="49" charset="0"/>
              </a:rPr>
              <a:t>cubeVolume</a:t>
            </a:r>
            <a:r>
              <a:rPr lang="en-US" dirty="0" smtClean="0">
                <a:latin typeface="Consolas" pitchFamily="49" charset="0"/>
                <a:cs typeface="Consolas" pitchFamily="49" charset="0"/>
              </a:rPr>
              <a:t>(</a:t>
            </a:r>
            <a:r>
              <a:rPr lang="en-US" dirty="0" err="1" smtClean="0">
                <a:latin typeface="Consolas" pitchFamily="49" charset="0"/>
                <a:cs typeface="Consolas" pitchFamily="49" charset="0"/>
              </a:rPr>
              <a:t>sideLength</a:t>
            </a:r>
            <a:r>
              <a:rPr lang="en-US" dirty="0" smtClean="0">
                <a:latin typeface="Consolas" pitchFamily="49" charset="0"/>
                <a:cs typeface="Consolas" pitchFamily="49" charset="0"/>
              </a:rPr>
              <a:t>) :</a:t>
            </a:r>
          </a:p>
          <a:p>
            <a:pPr>
              <a:defRPr/>
            </a:pPr>
            <a:r>
              <a:rPr lang="en-US" dirty="0" smtClean="0">
                <a:latin typeface="Consolas" pitchFamily="49" charset="0"/>
                <a:cs typeface="Consolas" pitchFamily="49" charset="0"/>
              </a:rPr>
              <a:t>   """ Calculate the volume of a cube """</a:t>
            </a:r>
          </a:p>
          <a:p>
            <a:pPr>
              <a:defRPr/>
            </a:pPr>
            <a:r>
              <a:rPr lang="en-US" dirty="0" smtClean="0">
                <a:latin typeface="Consolas" pitchFamily="49" charset="0"/>
                <a:cs typeface="Consolas" pitchFamily="49" charset="0"/>
              </a:rPr>
              <a:t>   volume = side ** 3</a:t>
            </a:r>
          </a:p>
          <a:p>
            <a:pPr>
              <a:defRPr/>
            </a:pPr>
            <a:r>
              <a:rPr lang="en-US" dirty="0" smtClean="0">
                <a:latin typeface="Consolas" pitchFamily="49" charset="0"/>
                <a:cs typeface="Consolas" pitchFamily="49" charset="0"/>
              </a:rPr>
              <a:t>   return </a:t>
            </a:r>
            <a:r>
              <a:rPr lang="en-US" dirty="0">
                <a:latin typeface="Consolas" pitchFamily="49" charset="0"/>
                <a:cs typeface="Consolas" pitchFamily="49" charset="0"/>
              </a:rPr>
              <a:t>volume</a:t>
            </a:r>
            <a:endParaRPr lang="en-US" b="1" kern="0"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altLang="en-US" dirty="0" smtClean="0">
                <a:ea typeface="ＭＳ Ｐゴシック" panose="020B0600070205080204" pitchFamily="34" charset="-128"/>
              </a:rPr>
              <a:t>Use of </a:t>
            </a:r>
            <a:r>
              <a:rPr lang="en-US" altLang="en-US" dirty="0" err="1" smtClean="0">
                <a:ea typeface="ＭＳ Ｐゴシック" panose="020B0600070205080204" pitchFamily="34" charset="-128"/>
              </a:rPr>
              <a:t>Docstrings</a:t>
            </a:r>
            <a:endParaRPr lang="en-US" altLang="en-US" dirty="0" smtClean="0">
              <a:ea typeface="ＭＳ Ｐゴシック" panose="020B0600070205080204" pitchFamily="34" charset="-128"/>
            </a:endParaRPr>
          </a:p>
        </p:txBody>
      </p:sp>
      <p:sp>
        <p:nvSpPr>
          <p:cNvPr id="30723" name="Content Placeholder 2"/>
          <p:cNvSpPr>
            <a:spLocks noGrp="1"/>
          </p:cNvSpPr>
          <p:nvPr>
            <p:ph idx="1"/>
          </p:nvPr>
        </p:nvSpPr>
        <p:spPr>
          <a:xfrm>
            <a:off x="822959" y="1219200"/>
            <a:ext cx="7543801" cy="4649894"/>
          </a:xfrm>
        </p:spPr>
        <p:txBody>
          <a:bodyPr>
            <a:normAutofit lnSpcReduction="10000"/>
          </a:bodyPr>
          <a:lstStyle/>
          <a:p>
            <a:pPr>
              <a:spcBef>
                <a:spcPts val="600"/>
              </a:spcBef>
            </a:pPr>
            <a:r>
              <a:rPr lang="en-US" altLang="en-US" dirty="0" err="1" smtClean="0">
                <a:ea typeface="ＭＳ Ｐゴシック" panose="020B0600070205080204" pitchFamily="34" charset="-128"/>
              </a:rPr>
              <a:t>Docstrings</a:t>
            </a:r>
            <a:r>
              <a:rPr lang="en-US" altLang="en-US" dirty="0" smtClean="0">
                <a:ea typeface="ＭＳ Ｐゴシック" panose="020B0600070205080204" pitchFamily="34" charset="-128"/>
              </a:rPr>
              <a:t> are more than lines of text to document a function in the source file.</a:t>
            </a:r>
          </a:p>
          <a:p>
            <a:pPr>
              <a:spcBef>
                <a:spcPts val="600"/>
              </a:spcBef>
            </a:pPr>
            <a:r>
              <a:rPr lang="en-US" altLang="en-US" dirty="0" err="1" smtClean="0">
                <a:ea typeface="ＭＳ Ｐゴシック" panose="020B0600070205080204" pitchFamily="34" charset="-128"/>
              </a:rPr>
              <a:t>Docstrings</a:t>
            </a:r>
            <a:r>
              <a:rPr lang="en-US" altLang="en-US" dirty="0" smtClean="0">
                <a:ea typeface="ＭＳ Ｐゴシック" panose="020B0600070205080204" pitchFamily="34" charset="-128"/>
              </a:rPr>
              <a:t> are recognized by the Python interpreter when the code is translated to byte code, therefore </a:t>
            </a:r>
            <a:r>
              <a:rPr lang="en-US" altLang="en-US" dirty="0" err="1" smtClean="0">
                <a:ea typeface="ＭＳ Ｐゴシック" panose="020B0600070205080204" pitchFamily="34" charset="-128"/>
              </a:rPr>
              <a:t>docstrings</a:t>
            </a:r>
            <a:r>
              <a:rPr lang="en-US" altLang="en-US" dirty="0" smtClean="0">
                <a:ea typeface="ＭＳ Ｐゴシック" panose="020B0600070205080204" pitchFamily="34" charset="-128"/>
              </a:rPr>
              <a:t> can be extracted by software tools.</a:t>
            </a:r>
          </a:p>
          <a:p>
            <a:pPr>
              <a:spcBef>
                <a:spcPts val="600"/>
              </a:spcBef>
            </a:pPr>
            <a:r>
              <a:rPr lang="en-US" altLang="en-US" dirty="0" smtClean="0">
                <a:ea typeface="ＭＳ Ｐゴシック" panose="020B0600070205080204" pitchFamily="34" charset="-128"/>
              </a:rPr>
              <a:t>One of these software tools is Python’s built-in help() function: it returns the </a:t>
            </a:r>
            <a:r>
              <a:rPr lang="en-US" altLang="en-US" dirty="0" err="1" smtClean="0">
                <a:ea typeface="ＭＳ Ｐゴシック" panose="020B0600070205080204" pitchFamily="34" charset="-128"/>
              </a:rPr>
              <a:t>docstring</a:t>
            </a:r>
            <a:r>
              <a:rPr lang="en-US" altLang="en-US" dirty="0" smtClean="0">
                <a:ea typeface="ＭＳ Ｐゴシック" panose="020B0600070205080204" pitchFamily="34" charset="-128"/>
              </a:rPr>
              <a:t> of a function or a data type.</a:t>
            </a:r>
          </a:p>
          <a:p>
            <a:pPr lvl="1"/>
            <a:r>
              <a:rPr lang="en-US" altLang="en-US" sz="2000" dirty="0" smtClean="0">
                <a:ea typeface="ＭＳ Ｐゴシック" panose="020B0600070205080204" pitchFamily="34" charset="-128"/>
              </a:rPr>
              <a:t>At the shell, type:  help(print)  </a:t>
            </a:r>
            <a:br>
              <a:rPr lang="en-US" altLang="en-US" sz="2000" dirty="0" smtClean="0">
                <a:ea typeface="ＭＳ Ｐゴシック" panose="020B0600070205080204" pitchFamily="34" charset="-128"/>
              </a:rPr>
            </a:br>
            <a:r>
              <a:rPr lang="en-US" altLang="en-US" sz="2000" dirty="0" smtClean="0">
                <a:ea typeface="ＭＳ Ｐゴシック" panose="020B0600070205080204" pitchFamily="34" charset="-128"/>
              </a:rPr>
              <a:t>to see the documentation for the print() function</a:t>
            </a:r>
          </a:p>
          <a:p>
            <a:pPr lvl="1"/>
            <a:r>
              <a:rPr lang="en-US" altLang="en-US" sz="2000" dirty="0" smtClean="0">
                <a:ea typeface="ＭＳ Ｐゴシック" panose="020B0600070205080204" pitchFamily="34" charset="-128"/>
              </a:rPr>
              <a:t>At the shell, type:  help(</a:t>
            </a:r>
            <a:r>
              <a:rPr lang="en-US" altLang="en-US" sz="2000" dirty="0" err="1" smtClean="0">
                <a:ea typeface="ＭＳ Ｐゴシック" panose="020B0600070205080204" pitchFamily="34" charset="-128"/>
              </a:rPr>
              <a:t>str</a:t>
            </a:r>
            <a:r>
              <a:rPr lang="en-US" altLang="en-US" sz="2000" dirty="0" smtClean="0">
                <a:ea typeface="ＭＳ Ｐゴシック" panose="020B0600070205080204" pitchFamily="34" charset="-128"/>
              </a:rPr>
              <a:t>)      </a:t>
            </a:r>
            <a:br>
              <a:rPr lang="en-US" altLang="en-US" sz="2000" dirty="0" smtClean="0">
                <a:ea typeface="ＭＳ Ｐゴシック" panose="020B0600070205080204" pitchFamily="34" charset="-128"/>
              </a:rPr>
            </a:br>
            <a:r>
              <a:rPr lang="en-US" altLang="en-US" sz="2000" dirty="0" smtClean="0">
                <a:ea typeface="ＭＳ Ｐゴシック" panose="020B0600070205080204" pitchFamily="34" charset="-128"/>
              </a:rPr>
              <a:t>to see the documentation for the string data type</a:t>
            </a:r>
          </a:p>
          <a:p>
            <a:pPr>
              <a:spcBef>
                <a:spcPts val="600"/>
              </a:spcBef>
            </a:pPr>
            <a:r>
              <a:rPr lang="en-US" altLang="en-US" dirty="0" smtClean="0">
                <a:ea typeface="ＭＳ Ｐゴシック" panose="020B0600070205080204" pitchFamily="34" charset="-128"/>
              </a:rPr>
              <a:t>Other software tools, such as the Wing IDE, can also extract the </a:t>
            </a:r>
            <a:r>
              <a:rPr lang="en-US" altLang="en-US" dirty="0" err="1" smtClean="0">
                <a:ea typeface="ＭＳ Ｐゴシック" panose="020B0600070205080204" pitchFamily="34" charset="-128"/>
              </a:rPr>
              <a:t>docstrings</a:t>
            </a:r>
            <a:r>
              <a:rPr lang="en-US" altLang="en-US" dirty="0" smtClean="0">
                <a:ea typeface="ＭＳ Ｐゴシック" panose="020B0600070205080204" pitchFamily="34" charset="-128"/>
              </a:rPr>
              <a:t> in order to provide help to the user.  </a:t>
            </a:r>
          </a:p>
          <a:p>
            <a:pPr>
              <a:spcBef>
                <a:spcPts val="600"/>
              </a:spcBef>
              <a:buNone/>
            </a:pPr>
            <a:r>
              <a:rPr lang="en-US" altLang="en-US" dirty="0" smtClean="0">
                <a:ea typeface="ＭＳ Ｐゴシック" panose="020B0600070205080204" pitchFamily="34" charset="-128"/>
              </a:rPr>
              <a:t>	When we type a Python function name in the text editor, Wing shows the </a:t>
            </a:r>
            <a:r>
              <a:rPr lang="en-US" altLang="en-US" dirty="0" err="1" smtClean="0">
                <a:ea typeface="ＭＳ Ｐゴシック" panose="020B0600070205080204" pitchFamily="34" charset="-128"/>
              </a:rPr>
              <a:t>docstring</a:t>
            </a:r>
            <a:r>
              <a:rPr lang="en-US" altLang="en-US" dirty="0" smtClean="0">
                <a:ea typeface="ＭＳ Ｐゴシック" panose="020B0600070205080204" pitchFamily="34" charset="-128"/>
              </a:rPr>
              <a:t> of the function in the Source Assistant tab to remind us how to call the function.</a:t>
            </a:r>
          </a:p>
        </p:txBody>
      </p:sp>
      <p:sp>
        <p:nvSpPr>
          <p:cNvPr id="2" name="Date Placeholder 1"/>
          <p:cNvSpPr>
            <a:spLocks noGrp="1"/>
          </p:cNvSpPr>
          <p:nvPr>
            <p:ph type="dt" sz="half" idx="10"/>
          </p:nvPr>
        </p:nvSpPr>
        <p:spPr/>
        <p:txBody>
          <a:bodyPr/>
          <a:lstStyle/>
          <a:p>
            <a:fld id="{7E55FE2F-169E-4B30-8757-8471A7EE44F1}" type="datetime1">
              <a:rPr lang="en-US" smtClean="0"/>
              <a:pPr/>
              <a:t>9/15/2020</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DB221124-12A5-49F7-9756-2CD25819FC5E}" type="slidenum">
              <a:rPr lang="en-US" altLang="en-US" smtClean="0"/>
              <a:pPr/>
              <a:t>15</a:t>
            </a:fld>
            <a:endParaRPr lang="en-US"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altLang="en-US" dirty="0" smtClean="0">
                <a:ea typeface="ＭＳ Ｐゴシック" panose="020B0600070205080204" pitchFamily="34" charset="-128"/>
              </a:rPr>
              <a:t>The </a:t>
            </a:r>
            <a:r>
              <a:rPr lang="en-US" altLang="en-US" dirty="0" smtClean="0">
                <a:solidFill>
                  <a:srgbClr val="0033CC"/>
                </a:solidFill>
                <a:latin typeface="Consolas" panose="020B0609020204030204" pitchFamily="49" charset="0"/>
                <a:ea typeface="ＭＳ Ｐゴシック" panose="020B0600070205080204" pitchFamily="34" charset="-128"/>
                <a:cs typeface="Consolas" panose="020B0609020204030204" pitchFamily="49" charset="0"/>
              </a:rPr>
              <a:t>main</a:t>
            </a:r>
            <a:r>
              <a:rPr lang="en-US" altLang="en-US" dirty="0" smtClean="0">
                <a:ea typeface="ＭＳ Ｐゴシック" panose="020B0600070205080204" pitchFamily="34" charset="-128"/>
              </a:rPr>
              <a:t> Function</a:t>
            </a:r>
          </a:p>
        </p:txBody>
      </p:sp>
      <p:sp>
        <p:nvSpPr>
          <p:cNvPr id="30723" name="Content Placeholder 2"/>
          <p:cNvSpPr>
            <a:spLocks noGrp="1"/>
          </p:cNvSpPr>
          <p:nvPr>
            <p:ph idx="1"/>
          </p:nvPr>
        </p:nvSpPr>
        <p:spPr>
          <a:xfrm>
            <a:off x="822959" y="1219200"/>
            <a:ext cx="7543801" cy="4649894"/>
          </a:xfrm>
        </p:spPr>
        <p:txBody>
          <a:bodyPr/>
          <a:lstStyle/>
          <a:p>
            <a:r>
              <a:rPr lang="en-US" altLang="en-US" dirty="0" smtClean="0">
                <a:ea typeface="ＭＳ Ｐゴシック" panose="020B0600070205080204" pitchFamily="34" charset="-128"/>
              </a:rPr>
              <a:t>When defining and using functions in Python, it is good programming practice to place all statements into functions, and to specify one function as the starting point.</a:t>
            </a:r>
          </a:p>
          <a:p>
            <a:r>
              <a:rPr lang="en-US" altLang="en-US" dirty="0" smtClean="0">
                <a:ea typeface="ＭＳ Ｐゴシック" panose="020B0600070205080204" pitchFamily="34" charset="-128"/>
              </a:rPr>
              <a:t>Any legal name can be used for the starting point, but we choose ‘main’ since it is the required function name used by other common languages.</a:t>
            </a:r>
          </a:p>
          <a:p>
            <a:r>
              <a:rPr lang="en-US" altLang="en-US" dirty="0" smtClean="0">
                <a:ea typeface="ＭＳ Ｐゴシック" panose="020B0600070205080204" pitchFamily="34" charset="-128"/>
              </a:rPr>
              <a:t>Of course, we must have one statement in the program that calls the main function.</a:t>
            </a:r>
          </a:p>
        </p:txBody>
      </p:sp>
      <p:sp>
        <p:nvSpPr>
          <p:cNvPr id="2" name="Date Placeholder 1"/>
          <p:cNvSpPr>
            <a:spLocks noGrp="1"/>
          </p:cNvSpPr>
          <p:nvPr>
            <p:ph type="dt" sz="half" idx="10"/>
          </p:nvPr>
        </p:nvSpPr>
        <p:spPr/>
        <p:txBody>
          <a:bodyPr/>
          <a:lstStyle/>
          <a:p>
            <a:fld id="{7E55FE2F-169E-4B30-8757-8471A7EE44F1}" type="datetime1">
              <a:rPr lang="en-US" smtClean="0"/>
              <a:pPr/>
              <a:t>9/15/2020</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DB221124-12A5-49F7-9756-2CD25819FC5E}" type="slidenum">
              <a:rPr lang="en-US" altLang="en-US" smtClean="0"/>
              <a:pPr/>
              <a:t>16</a:t>
            </a:fld>
            <a:endParaRPr lang="en-US"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ltLang="en-US" dirty="0" smtClean="0">
                <a:ea typeface="ＭＳ Ｐゴシック" panose="020B0600070205080204" pitchFamily="34" charset="-128"/>
              </a:rPr>
              <a:t>Syntax: The </a:t>
            </a:r>
            <a:r>
              <a:rPr lang="en-US" altLang="en-US" dirty="0" smtClean="0">
                <a:solidFill>
                  <a:srgbClr val="0033CC"/>
                </a:solidFill>
                <a:ea typeface="ＭＳ Ｐゴシック" panose="020B0600070205080204" pitchFamily="34" charset="-128"/>
              </a:rPr>
              <a:t>main</a:t>
            </a:r>
            <a:r>
              <a:rPr lang="en-US" altLang="en-US" dirty="0" smtClean="0">
                <a:ea typeface="ＭＳ Ｐゴシック" panose="020B0600070205080204" pitchFamily="34" charset="-128"/>
              </a:rPr>
              <a:t> Function </a:t>
            </a:r>
          </a:p>
        </p:txBody>
      </p:sp>
      <p:pic>
        <p:nvPicPr>
          <p:cNvPr id="31747" name="Content Placeholder 5"/>
          <p:cNvPicPr>
            <a:picLocks noGrp="1" noChangeAspect="1"/>
          </p:cNvPicPr>
          <p:nvPr>
            <p:ph idx="1"/>
          </p:nvPr>
        </p:nvPicPr>
        <p:blipFill>
          <a:blip r:embed="rId3" cstate="print">
            <a:extLst>
              <a:ext uri="{28A0092B-C50C-407E-A947-70E740481C1C}">
                <a14:useLocalDpi xmlns="" xmlns:a14="http://schemas.microsoft.com/office/drawing/2010/main" val="0"/>
              </a:ext>
            </a:extLst>
          </a:blip>
          <a:srcRect/>
          <a:stretch>
            <a:fillRect/>
          </a:stretch>
        </p:blipFill>
        <p:spPr>
          <a:xfrm>
            <a:off x="304800" y="1219200"/>
            <a:ext cx="8513763" cy="3429000"/>
          </a:xfrm>
        </p:spPr>
      </p:pic>
      <p:sp>
        <p:nvSpPr>
          <p:cNvPr id="2" name="Date Placeholder 1"/>
          <p:cNvSpPr>
            <a:spLocks noGrp="1"/>
          </p:cNvSpPr>
          <p:nvPr>
            <p:ph type="dt" sz="half" idx="10"/>
          </p:nvPr>
        </p:nvSpPr>
        <p:spPr/>
        <p:txBody>
          <a:bodyPr/>
          <a:lstStyle/>
          <a:p>
            <a:fld id="{391F4EFD-A2A4-4B1A-9CD8-196CE48BA4CA}" type="datetime1">
              <a:rPr lang="en-US" smtClean="0"/>
              <a:pPr/>
              <a:t>9/15/2020</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DB221124-12A5-49F7-9756-2CD25819FC5E}" type="slidenum">
              <a:rPr lang="en-US" altLang="en-US" smtClean="0"/>
              <a:pPr/>
              <a:t>17</a:t>
            </a:fld>
            <a:endParaRPr lang="en-US"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normAutofit fontScale="90000"/>
          </a:bodyPr>
          <a:lstStyle/>
          <a:p>
            <a:r>
              <a:rPr lang="en-US" altLang="en-US" dirty="0" smtClean="0">
                <a:ea typeface="ＭＳ Ｐゴシック" panose="020B0600070205080204" pitchFamily="34" charset="-128"/>
              </a:rPr>
              <a:t>Using Functions: Order in the Source File</a:t>
            </a:r>
          </a:p>
        </p:txBody>
      </p:sp>
      <p:sp>
        <p:nvSpPr>
          <p:cNvPr id="32771" name="Content Placeholder 2"/>
          <p:cNvSpPr>
            <a:spLocks noGrp="1"/>
          </p:cNvSpPr>
          <p:nvPr>
            <p:ph idx="1"/>
          </p:nvPr>
        </p:nvSpPr>
        <p:spPr>
          <a:xfrm>
            <a:off x="822959" y="1143000"/>
            <a:ext cx="7543801" cy="5257800"/>
          </a:xfrm>
        </p:spPr>
        <p:txBody>
          <a:bodyPr>
            <a:normAutofit/>
          </a:bodyPr>
          <a:lstStyle/>
          <a:p>
            <a:pPr>
              <a:spcBef>
                <a:spcPts val="0"/>
              </a:spcBef>
            </a:pPr>
            <a:r>
              <a:rPr lang="en-US" altLang="en-US" dirty="0" smtClean="0">
                <a:ea typeface="ＭＳ Ｐゴシック" panose="020B0600070205080204" pitchFamily="34" charset="-128"/>
              </a:rPr>
              <a:t>We must define a function before we can call it.</a:t>
            </a:r>
          </a:p>
          <a:p>
            <a:pPr>
              <a:spcBef>
                <a:spcPts val="0"/>
              </a:spcBef>
            </a:pPr>
            <a:r>
              <a:rPr lang="en-US" altLang="en-US" dirty="0" smtClean="0">
                <a:ea typeface="ＭＳ Ｐゴシック" panose="020B0600070205080204" pitchFamily="34" charset="-128"/>
              </a:rPr>
              <a:t>For example, the following will produce a compile-time error:</a:t>
            </a:r>
          </a:p>
          <a:p>
            <a:pPr>
              <a:spcBef>
                <a:spcPts val="0"/>
              </a:spcBef>
            </a:pPr>
            <a:endParaRPr lang="en-US" altLang="en-US" dirty="0" smtClean="0">
              <a:ea typeface="ＭＳ Ｐゴシック" panose="020B0600070205080204" pitchFamily="34" charset="-128"/>
            </a:endParaRPr>
          </a:p>
          <a:p>
            <a:pPr>
              <a:spcBef>
                <a:spcPts val="0"/>
              </a:spcBef>
            </a:pPr>
            <a:endParaRPr lang="en-US" altLang="en-US" dirty="0" smtClean="0">
              <a:ea typeface="ＭＳ Ｐゴシック" panose="020B0600070205080204" pitchFamily="34" charset="-128"/>
            </a:endParaRPr>
          </a:p>
          <a:p>
            <a:pPr>
              <a:spcBef>
                <a:spcPts val="0"/>
              </a:spcBef>
            </a:pPr>
            <a:endParaRPr lang="en-US" altLang="en-US" dirty="0" smtClean="0">
              <a:ea typeface="ＭＳ Ｐゴシック" panose="020B0600070205080204" pitchFamily="34" charset="-128"/>
            </a:endParaRPr>
          </a:p>
          <a:p>
            <a:pPr>
              <a:spcBef>
                <a:spcPts val="0"/>
              </a:spcBef>
              <a:buNone/>
            </a:pPr>
            <a:endParaRPr lang="en-US" altLang="en-US" dirty="0" smtClean="0">
              <a:ea typeface="ＭＳ Ｐゴシック" panose="020B0600070205080204" pitchFamily="34" charset="-128"/>
            </a:endParaRPr>
          </a:p>
          <a:p>
            <a:pPr>
              <a:spcBef>
                <a:spcPts val="1800"/>
              </a:spcBef>
            </a:pPr>
            <a:r>
              <a:rPr lang="en-US" altLang="en-US" dirty="0" smtClean="0">
                <a:ea typeface="ＭＳ Ｐゴシック" panose="020B0600070205080204" pitchFamily="34" charset="-128"/>
              </a:rPr>
              <a:t>However, a function can be called from within another function before the former has been defined:</a:t>
            </a:r>
          </a:p>
        </p:txBody>
      </p:sp>
      <p:sp>
        <p:nvSpPr>
          <p:cNvPr id="2" name="Date Placeholder 1"/>
          <p:cNvSpPr>
            <a:spLocks noGrp="1"/>
          </p:cNvSpPr>
          <p:nvPr>
            <p:ph type="dt" sz="half" idx="10"/>
          </p:nvPr>
        </p:nvSpPr>
        <p:spPr/>
        <p:txBody>
          <a:bodyPr/>
          <a:lstStyle/>
          <a:p>
            <a:fld id="{C6880850-B4B6-4940-8077-19F120E34504}" type="datetime1">
              <a:rPr lang="en-US" smtClean="0"/>
              <a:pPr/>
              <a:t>9/15/2020</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DB221124-12A5-49F7-9756-2CD25819FC5E}" type="slidenum">
              <a:rPr lang="en-US" altLang="en-US" smtClean="0"/>
              <a:pPr/>
              <a:t>18</a:t>
            </a:fld>
            <a:endParaRPr lang="en-US" altLang="en-US"/>
          </a:p>
        </p:txBody>
      </p:sp>
      <p:sp>
        <p:nvSpPr>
          <p:cNvPr id="6" name="TextBox 5"/>
          <p:cNvSpPr txBox="1"/>
          <p:nvPr/>
        </p:nvSpPr>
        <p:spPr>
          <a:xfrm>
            <a:off x="1828800" y="1828800"/>
            <a:ext cx="5257800" cy="1277273"/>
          </a:xfrm>
          <a:prstGeom prst="rect">
            <a:avLst/>
          </a:prstGeom>
          <a:solidFill>
            <a:schemeClr val="bg1">
              <a:lumMod val="85000"/>
            </a:schemeClr>
          </a:solidFill>
        </p:spPr>
        <p:txBody>
          <a:bodyPr wrap="square" rtlCol="0">
            <a:spAutoFit/>
          </a:bodyPr>
          <a:lstStyle/>
          <a:p>
            <a:r>
              <a:rPr lang="en-US" dirty="0" smtClean="0">
                <a:latin typeface="Consolas" pitchFamily="49" charset="0"/>
                <a:cs typeface="Consolas" pitchFamily="49" charset="0"/>
              </a:rPr>
              <a:t> print("Volume is", </a:t>
            </a:r>
            <a:r>
              <a:rPr lang="en-US" dirty="0" err="1" smtClean="0">
                <a:latin typeface="Consolas" pitchFamily="49" charset="0"/>
                <a:cs typeface="Consolas" pitchFamily="49" charset="0"/>
              </a:rPr>
              <a:t>cubeVolume</a:t>
            </a:r>
            <a:r>
              <a:rPr lang="en-US" dirty="0" smtClean="0">
                <a:latin typeface="Consolas" pitchFamily="49" charset="0"/>
                <a:cs typeface="Consolas" pitchFamily="49" charset="0"/>
              </a:rPr>
              <a:t>(10))</a:t>
            </a:r>
          </a:p>
          <a:p>
            <a:pPr>
              <a:spcBef>
                <a:spcPts val="600"/>
              </a:spcBef>
            </a:pPr>
            <a:r>
              <a:rPr lang="en-US" dirty="0" smtClean="0">
                <a:latin typeface="Consolas" pitchFamily="49" charset="0"/>
                <a:cs typeface="Consolas" pitchFamily="49" charset="0"/>
              </a:rPr>
              <a:t> def </a:t>
            </a:r>
            <a:r>
              <a:rPr lang="en-US" dirty="0" err="1" smtClean="0">
                <a:latin typeface="Consolas" pitchFamily="49" charset="0"/>
                <a:cs typeface="Consolas" pitchFamily="49" charset="0"/>
              </a:rPr>
              <a:t>cubeVolume</a:t>
            </a:r>
            <a:r>
              <a:rPr lang="en-US" dirty="0" smtClean="0">
                <a:latin typeface="Consolas" pitchFamily="49" charset="0"/>
                <a:cs typeface="Consolas" pitchFamily="49" charset="0"/>
              </a:rPr>
              <a:t>(</a:t>
            </a:r>
            <a:r>
              <a:rPr lang="en-US" dirty="0" err="1" smtClean="0">
                <a:latin typeface="Consolas" pitchFamily="49" charset="0"/>
                <a:cs typeface="Consolas" pitchFamily="49" charset="0"/>
              </a:rPr>
              <a:t>sideLength</a:t>
            </a:r>
            <a:r>
              <a:rPr lang="en-US" dirty="0" smtClean="0">
                <a:latin typeface="Consolas" pitchFamily="49" charset="0"/>
                <a:cs typeface="Consolas" pitchFamily="49" charset="0"/>
              </a:rPr>
              <a:t>) :</a:t>
            </a:r>
          </a:p>
          <a:p>
            <a:r>
              <a:rPr lang="en-US" dirty="0" smtClean="0">
                <a:latin typeface="Consolas" pitchFamily="49" charset="0"/>
                <a:cs typeface="Consolas" pitchFamily="49" charset="0"/>
              </a:rPr>
              <a:t>    volume = </a:t>
            </a:r>
            <a:r>
              <a:rPr lang="en-US" dirty="0" err="1" smtClean="0">
                <a:latin typeface="Consolas" pitchFamily="49" charset="0"/>
                <a:cs typeface="Consolas" pitchFamily="49" charset="0"/>
              </a:rPr>
              <a:t>sideLength</a:t>
            </a:r>
            <a:r>
              <a:rPr lang="en-US" dirty="0" smtClean="0">
                <a:latin typeface="Consolas" pitchFamily="49" charset="0"/>
                <a:cs typeface="Consolas" pitchFamily="49" charset="0"/>
              </a:rPr>
              <a:t> ** 3</a:t>
            </a:r>
          </a:p>
          <a:p>
            <a:r>
              <a:rPr lang="en-US" dirty="0" smtClean="0">
                <a:latin typeface="Consolas" pitchFamily="49" charset="0"/>
                <a:cs typeface="Consolas" pitchFamily="49" charset="0"/>
              </a:rPr>
              <a:t>    return volume</a:t>
            </a:r>
            <a:endParaRPr lang="en-US" dirty="0">
              <a:latin typeface="Consolas" pitchFamily="49" charset="0"/>
              <a:cs typeface="Consolas" pitchFamily="49" charset="0"/>
            </a:endParaRPr>
          </a:p>
        </p:txBody>
      </p:sp>
      <p:sp>
        <p:nvSpPr>
          <p:cNvPr id="7" name="TextBox 6"/>
          <p:cNvSpPr txBox="1"/>
          <p:nvPr/>
        </p:nvSpPr>
        <p:spPr>
          <a:xfrm>
            <a:off x="1828800" y="3810000"/>
            <a:ext cx="5257800" cy="1908215"/>
          </a:xfrm>
          <a:prstGeom prst="rect">
            <a:avLst/>
          </a:prstGeom>
          <a:solidFill>
            <a:schemeClr val="bg1">
              <a:lumMod val="85000"/>
            </a:schemeClr>
          </a:solidFill>
        </p:spPr>
        <p:txBody>
          <a:bodyPr wrap="square" rtlCol="0">
            <a:spAutoFit/>
          </a:bodyPr>
          <a:lstStyle/>
          <a:p>
            <a:r>
              <a:rPr lang="en-US" dirty="0" smtClean="0">
                <a:latin typeface="Consolas" pitchFamily="49" charset="0"/>
                <a:cs typeface="Consolas" pitchFamily="49" charset="0"/>
              </a:rPr>
              <a:t>def main() :</a:t>
            </a:r>
          </a:p>
          <a:p>
            <a:r>
              <a:rPr lang="en-US" dirty="0" smtClean="0">
                <a:latin typeface="Consolas" pitchFamily="49" charset="0"/>
                <a:cs typeface="Consolas" pitchFamily="49" charset="0"/>
              </a:rPr>
              <a:t>    print("Volume is", </a:t>
            </a:r>
            <a:r>
              <a:rPr lang="en-US" dirty="0" err="1" smtClean="0">
                <a:latin typeface="Consolas" pitchFamily="49" charset="0"/>
                <a:cs typeface="Consolas" pitchFamily="49" charset="0"/>
              </a:rPr>
              <a:t>cubeVolume</a:t>
            </a:r>
            <a:r>
              <a:rPr lang="en-US" dirty="0" smtClean="0">
                <a:latin typeface="Consolas" pitchFamily="49" charset="0"/>
                <a:cs typeface="Consolas" pitchFamily="49" charset="0"/>
              </a:rPr>
              <a:t>(10))</a:t>
            </a:r>
          </a:p>
          <a:p>
            <a:pPr>
              <a:spcBef>
                <a:spcPts val="600"/>
              </a:spcBef>
            </a:pPr>
            <a:r>
              <a:rPr lang="en-US" dirty="0" smtClean="0">
                <a:latin typeface="Consolas" pitchFamily="49" charset="0"/>
                <a:cs typeface="Consolas" pitchFamily="49" charset="0"/>
              </a:rPr>
              <a:t>def </a:t>
            </a:r>
            <a:r>
              <a:rPr lang="en-US" dirty="0" err="1" smtClean="0">
                <a:latin typeface="Consolas" pitchFamily="49" charset="0"/>
                <a:cs typeface="Consolas" pitchFamily="49" charset="0"/>
              </a:rPr>
              <a:t>cubeVolume</a:t>
            </a:r>
            <a:r>
              <a:rPr lang="en-US" dirty="0" smtClean="0">
                <a:latin typeface="Consolas" pitchFamily="49" charset="0"/>
                <a:cs typeface="Consolas" pitchFamily="49" charset="0"/>
              </a:rPr>
              <a:t>(</a:t>
            </a:r>
            <a:r>
              <a:rPr lang="en-US" dirty="0" err="1" smtClean="0">
                <a:latin typeface="Consolas" pitchFamily="49" charset="0"/>
                <a:cs typeface="Consolas" pitchFamily="49" charset="0"/>
              </a:rPr>
              <a:t>sideLength</a:t>
            </a:r>
            <a:r>
              <a:rPr lang="en-US" dirty="0" smtClean="0">
                <a:latin typeface="Consolas" pitchFamily="49" charset="0"/>
                <a:cs typeface="Consolas" pitchFamily="49" charset="0"/>
              </a:rPr>
              <a:t>) :</a:t>
            </a:r>
          </a:p>
          <a:p>
            <a:r>
              <a:rPr lang="en-US" dirty="0" smtClean="0">
                <a:latin typeface="Consolas" pitchFamily="49" charset="0"/>
                <a:cs typeface="Consolas" pitchFamily="49" charset="0"/>
              </a:rPr>
              <a:t>    volume = </a:t>
            </a:r>
            <a:r>
              <a:rPr lang="en-US" dirty="0" err="1" smtClean="0">
                <a:latin typeface="Consolas" pitchFamily="49" charset="0"/>
                <a:cs typeface="Consolas" pitchFamily="49" charset="0"/>
              </a:rPr>
              <a:t>sideLength</a:t>
            </a:r>
            <a:r>
              <a:rPr lang="en-US" dirty="0" smtClean="0">
                <a:latin typeface="Consolas" pitchFamily="49" charset="0"/>
                <a:cs typeface="Consolas" pitchFamily="49" charset="0"/>
              </a:rPr>
              <a:t> ** 3</a:t>
            </a:r>
          </a:p>
          <a:p>
            <a:r>
              <a:rPr lang="en-US" dirty="0" smtClean="0">
                <a:latin typeface="Consolas" pitchFamily="49" charset="0"/>
                <a:cs typeface="Consolas" pitchFamily="49" charset="0"/>
              </a:rPr>
              <a:t>    return volume</a:t>
            </a:r>
          </a:p>
          <a:p>
            <a:pPr>
              <a:spcBef>
                <a:spcPts val="600"/>
              </a:spcBef>
            </a:pPr>
            <a:r>
              <a:rPr lang="en-US" dirty="0" smtClean="0">
                <a:latin typeface="Consolas" pitchFamily="49" charset="0"/>
                <a:cs typeface="Consolas" pitchFamily="49" charset="0"/>
              </a:rPr>
              <a:t>main()</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4000" dirty="0" smtClean="0"/>
              <a:t>Argument Passing</a:t>
            </a:r>
            <a:endParaRPr lang="en-US" sz="4000" dirty="0"/>
          </a:p>
        </p:txBody>
      </p:sp>
      <p:sp>
        <p:nvSpPr>
          <p:cNvPr id="4" name="Date Placeholder 3"/>
          <p:cNvSpPr>
            <a:spLocks noGrp="1"/>
          </p:cNvSpPr>
          <p:nvPr>
            <p:ph type="dt" sz="half" idx="10"/>
          </p:nvPr>
        </p:nvSpPr>
        <p:spPr/>
        <p:txBody>
          <a:bodyPr/>
          <a:lstStyle/>
          <a:p>
            <a:fld id="{D02F8732-DEB8-4754-B351-1AF2AC9E66CB}" type="datetime1">
              <a:rPr lang="en-US" smtClean="0"/>
              <a:pPr/>
              <a:t>9/15/2020</a:t>
            </a:fld>
            <a:endParaRPr lang="en-US" dirty="0"/>
          </a:p>
        </p:txBody>
      </p:sp>
      <p:sp>
        <p:nvSpPr>
          <p:cNvPr id="5" name="Slide Number Placeholder 4"/>
          <p:cNvSpPr>
            <a:spLocks noGrp="1"/>
          </p:cNvSpPr>
          <p:nvPr>
            <p:ph type="sldNum" sz="quarter" idx="12"/>
          </p:nvPr>
        </p:nvSpPr>
        <p:spPr/>
        <p:txBody>
          <a:bodyPr/>
          <a:lstStyle/>
          <a:p>
            <a:r>
              <a:rPr lang="en-US" altLang="en-US" smtClean="0"/>
              <a:t>Page </a:t>
            </a:r>
            <a:fld id="{DB221124-12A5-49F7-9756-2CD25819FC5E}" type="slidenum">
              <a:rPr lang="en-US" altLang="en-US" smtClean="0"/>
              <a:pPr/>
              <a:t>19</a:t>
            </a:fld>
            <a:endParaRPr lang="en-US" altLang="en-US"/>
          </a:p>
        </p:txBody>
      </p:sp>
    </p:spTree>
    <p:extLst>
      <p:ext uri="{BB962C8B-B14F-4D97-AF65-F5344CB8AC3E}">
        <p14:creationId xmlns="" xmlns:p14="http://schemas.microsoft.com/office/powerpoint/2010/main" val="9726140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dirty="0" smtClean="0">
                <a:ea typeface="ＭＳ Ｐゴシック" panose="020B0600070205080204" pitchFamily="34" charset="-128"/>
              </a:rPr>
              <a:t>Functions as Black Boxes</a:t>
            </a:r>
          </a:p>
        </p:txBody>
      </p:sp>
      <p:sp>
        <p:nvSpPr>
          <p:cNvPr id="13315" name="Content Placeholder 2"/>
          <p:cNvSpPr>
            <a:spLocks noGrp="1"/>
          </p:cNvSpPr>
          <p:nvPr>
            <p:ph idx="1"/>
          </p:nvPr>
        </p:nvSpPr>
        <p:spPr/>
        <p:txBody>
          <a:bodyPr/>
          <a:lstStyle/>
          <a:p>
            <a:r>
              <a:rPr lang="en-US" altLang="en-US" dirty="0" smtClean="0">
                <a:ea typeface="ＭＳ Ｐゴシック" panose="020B0600070205080204" pitchFamily="34" charset="-128"/>
              </a:rPr>
              <a:t>A function</a:t>
            </a:r>
            <a:r>
              <a:rPr lang="en-US" altLang="en-US" b="1" dirty="0" smtClean="0">
                <a:ea typeface="ＭＳ Ｐゴシック" panose="020B0600070205080204" pitchFamily="34" charset="-128"/>
              </a:rPr>
              <a:t> </a:t>
            </a:r>
            <a:r>
              <a:rPr lang="en-US" altLang="en-US" dirty="0" smtClean="0">
                <a:ea typeface="ＭＳ Ｐゴシック" panose="020B0600070205080204" pitchFamily="34" charset="-128"/>
              </a:rPr>
              <a:t>is a block of statements with a name.</a:t>
            </a:r>
          </a:p>
          <a:p>
            <a:pPr>
              <a:spcBef>
                <a:spcPts val="600"/>
              </a:spcBef>
            </a:pPr>
            <a:r>
              <a:rPr lang="en-US" altLang="en-US" dirty="0" smtClean="0">
                <a:ea typeface="ＭＳ Ｐゴシック" panose="020B0600070205080204" pitchFamily="34" charset="-128"/>
              </a:rPr>
              <a:t>For example, the round function, which was introduced in Chapter 2, contains instructions to round a floating-point value to a specified number of decimal places.</a:t>
            </a:r>
          </a:p>
        </p:txBody>
      </p:sp>
      <p:sp>
        <p:nvSpPr>
          <p:cNvPr id="2" name="Date Placeholder 1"/>
          <p:cNvSpPr>
            <a:spLocks noGrp="1"/>
          </p:cNvSpPr>
          <p:nvPr>
            <p:ph type="dt" sz="half" idx="10"/>
          </p:nvPr>
        </p:nvSpPr>
        <p:spPr/>
        <p:txBody>
          <a:bodyPr/>
          <a:lstStyle/>
          <a:p>
            <a:fld id="{2A9502C4-B806-41AD-8FCC-B2BD407E63C0}" type="datetime1">
              <a:rPr lang="en-US" smtClean="0"/>
              <a:pPr/>
              <a:t>9/15/2020</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DB221124-12A5-49F7-9756-2CD25819FC5E}" type="slidenum">
              <a:rPr lang="en-US" altLang="en-US" smtClean="0"/>
              <a:pPr/>
              <a:t>2</a:t>
            </a:fld>
            <a:endParaRPr lang="en-US"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normAutofit/>
          </a:bodyPr>
          <a:lstStyle/>
          <a:p>
            <a:r>
              <a:rPr lang="en-US" altLang="en-US" dirty="0" smtClean="0">
                <a:ea typeface="ＭＳ Ｐゴシック" panose="020B0600070205080204" pitchFamily="34" charset="-128"/>
              </a:rPr>
              <a:t>Argument Passing</a:t>
            </a:r>
          </a:p>
        </p:txBody>
      </p:sp>
      <p:sp>
        <p:nvSpPr>
          <p:cNvPr id="34819" name="Content Placeholder 9"/>
          <p:cNvSpPr>
            <a:spLocks noGrp="1"/>
          </p:cNvSpPr>
          <p:nvPr>
            <p:ph idx="1"/>
          </p:nvPr>
        </p:nvSpPr>
        <p:spPr/>
        <p:txBody>
          <a:bodyPr>
            <a:normAutofit/>
          </a:bodyPr>
          <a:lstStyle/>
          <a:p>
            <a:pPr>
              <a:spcBef>
                <a:spcPts val="500"/>
              </a:spcBef>
            </a:pPr>
            <a:r>
              <a:rPr lang="en-US" altLang="en-US" dirty="0" smtClean="0">
                <a:solidFill>
                  <a:srgbClr val="00B050"/>
                </a:solidFill>
                <a:ea typeface="ＭＳ Ｐゴシック" panose="020B0600070205080204" pitchFamily="34" charset="-128"/>
              </a:rPr>
              <a:t>Parameter variables </a:t>
            </a:r>
            <a:r>
              <a:rPr lang="en-US" altLang="en-US" dirty="0" smtClean="0">
                <a:ea typeface="ＭＳ Ｐゴシック" panose="020B0600070205080204" pitchFamily="34" charset="-128"/>
              </a:rPr>
              <a:t>receive the </a:t>
            </a:r>
            <a:r>
              <a:rPr lang="en-US" altLang="en-US" dirty="0" smtClean="0">
                <a:solidFill>
                  <a:srgbClr val="0033CC"/>
                </a:solidFill>
                <a:ea typeface="ＭＳ Ｐゴシック" panose="020B0600070205080204" pitchFamily="34" charset="-128"/>
              </a:rPr>
              <a:t>argument values </a:t>
            </a:r>
            <a:r>
              <a:rPr lang="en-US" altLang="en-US" dirty="0" smtClean="0">
                <a:ea typeface="ＭＳ Ｐゴシック" panose="020B0600070205080204" pitchFamily="34" charset="-128"/>
              </a:rPr>
              <a:t>supplied in the function call</a:t>
            </a:r>
          </a:p>
          <a:p>
            <a:pPr>
              <a:spcBef>
                <a:spcPts val="500"/>
              </a:spcBef>
            </a:pPr>
            <a:r>
              <a:rPr lang="en-US" altLang="en-US" dirty="0" smtClean="0">
                <a:ea typeface="ＭＳ Ｐゴシック" panose="020B0600070205080204" pitchFamily="34" charset="-128"/>
              </a:rPr>
              <a:t>The </a:t>
            </a:r>
            <a:r>
              <a:rPr lang="en-US" altLang="en-US" dirty="0" smtClean="0">
                <a:solidFill>
                  <a:srgbClr val="0033CC"/>
                </a:solidFill>
                <a:ea typeface="ＭＳ Ｐゴシック" panose="020B0600070205080204" pitchFamily="34" charset="-128"/>
              </a:rPr>
              <a:t>argument value </a:t>
            </a:r>
            <a:r>
              <a:rPr lang="en-US" altLang="en-US" dirty="0" smtClean="0">
                <a:ea typeface="ＭＳ Ｐゴシック" panose="020B0600070205080204" pitchFamily="34" charset="-128"/>
              </a:rPr>
              <a:t>may be:</a:t>
            </a:r>
          </a:p>
          <a:p>
            <a:pPr lvl="1">
              <a:spcBef>
                <a:spcPts val="500"/>
              </a:spcBef>
            </a:pPr>
            <a:r>
              <a:rPr lang="en-US" altLang="en-US" sz="2000" dirty="0" smtClean="0">
                <a:ea typeface="ＭＳ Ｐゴシック" panose="020B0600070205080204" pitchFamily="34" charset="-128"/>
              </a:rPr>
              <a:t>The content of a variable</a:t>
            </a:r>
          </a:p>
          <a:p>
            <a:pPr lvl="1">
              <a:spcBef>
                <a:spcPts val="500"/>
              </a:spcBef>
            </a:pPr>
            <a:r>
              <a:rPr lang="en-US" altLang="en-US" sz="2000" dirty="0" smtClean="0">
                <a:ea typeface="ＭＳ Ｐゴシック" panose="020B0600070205080204" pitchFamily="34" charset="-128"/>
              </a:rPr>
              <a:t>A ‘</a:t>
            </a:r>
            <a:r>
              <a:rPr lang="en-US" altLang="ja-JP" sz="2000" dirty="0" smtClean="0">
                <a:ea typeface="ＭＳ Ｐゴシック" panose="020B0600070205080204" pitchFamily="34" charset="-128"/>
              </a:rPr>
              <a:t>literal’ value (such as 24)</a:t>
            </a:r>
          </a:p>
          <a:p>
            <a:pPr lvl="1">
              <a:spcBef>
                <a:spcPts val="500"/>
              </a:spcBef>
              <a:buNone/>
            </a:pPr>
            <a:endParaRPr lang="en-US" altLang="ja-JP" sz="2000" dirty="0" smtClean="0">
              <a:ea typeface="ＭＳ Ｐゴシック" panose="020B0600070205080204" pitchFamily="34" charset="-128"/>
            </a:endParaRPr>
          </a:p>
          <a:p>
            <a:pPr>
              <a:spcBef>
                <a:spcPts val="500"/>
              </a:spcBef>
            </a:pPr>
            <a:r>
              <a:rPr lang="en-US" altLang="en-US" dirty="0" smtClean="0">
                <a:ea typeface="ＭＳ Ｐゴシック" panose="020B0600070205080204" pitchFamily="34" charset="-128"/>
              </a:rPr>
              <a:t>The </a:t>
            </a:r>
            <a:r>
              <a:rPr lang="en-US" altLang="en-US" dirty="0" smtClean="0">
                <a:solidFill>
                  <a:srgbClr val="00B050"/>
                </a:solidFill>
                <a:ea typeface="ＭＳ Ｐゴシック" panose="020B0600070205080204" pitchFamily="34" charset="-128"/>
              </a:rPr>
              <a:t>parameter variable </a:t>
            </a:r>
            <a:r>
              <a:rPr lang="en-US" altLang="en-US" dirty="0" smtClean="0">
                <a:ea typeface="ＭＳ Ｐゴシック" panose="020B0600070205080204" pitchFamily="34" charset="-128"/>
              </a:rPr>
              <a:t>is:</a:t>
            </a:r>
          </a:p>
          <a:p>
            <a:pPr lvl="1">
              <a:spcBef>
                <a:spcPts val="500"/>
              </a:spcBef>
            </a:pPr>
            <a:r>
              <a:rPr lang="en-US" altLang="en-US" sz="2000" dirty="0" smtClean="0">
                <a:ea typeface="ＭＳ Ｐゴシック" panose="020B0600070205080204" pitchFamily="34" charset="-128"/>
              </a:rPr>
              <a:t>Declared in the called function </a:t>
            </a:r>
          </a:p>
          <a:p>
            <a:pPr lvl="1">
              <a:spcBef>
                <a:spcPts val="500"/>
              </a:spcBef>
            </a:pPr>
            <a:r>
              <a:rPr lang="en-US" altLang="en-US" sz="2000" dirty="0" smtClean="0">
                <a:ea typeface="ＭＳ Ｐゴシック" panose="020B0600070205080204" pitchFamily="34" charset="-128"/>
              </a:rPr>
              <a:t>Initialized with the value of the </a:t>
            </a:r>
            <a:br>
              <a:rPr lang="en-US" altLang="en-US" sz="2000" dirty="0" smtClean="0">
                <a:ea typeface="ＭＳ Ｐゴシック" panose="020B0600070205080204" pitchFamily="34" charset="-128"/>
              </a:rPr>
            </a:br>
            <a:r>
              <a:rPr lang="en-US" altLang="en-US" sz="2000" dirty="0" smtClean="0">
                <a:solidFill>
                  <a:srgbClr val="0033CC"/>
                </a:solidFill>
                <a:ea typeface="ＭＳ Ｐゴシック" panose="020B0600070205080204" pitchFamily="34" charset="-128"/>
              </a:rPr>
              <a:t>argument value </a:t>
            </a:r>
          </a:p>
          <a:p>
            <a:pPr lvl="1">
              <a:spcBef>
                <a:spcPts val="500"/>
              </a:spcBef>
            </a:pPr>
            <a:r>
              <a:rPr lang="en-US" altLang="en-US" sz="2000" dirty="0" smtClean="0">
                <a:ea typeface="ＭＳ Ｐゴシック" panose="020B0600070205080204" pitchFamily="34" charset="-128"/>
              </a:rPr>
              <a:t>Used as a variable inside the called function</a:t>
            </a:r>
          </a:p>
          <a:p>
            <a:pPr>
              <a:spcBef>
                <a:spcPts val="500"/>
              </a:spcBef>
              <a:buFont typeface="Wingdings" panose="05000000000000000000" pitchFamily="2" charset="2"/>
              <a:buNone/>
            </a:pPr>
            <a:endParaRPr lang="en-US" altLang="en-US" sz="2800" dirty="0" smtClean="0">
              <a:ea typeface="ＭＳ Ｐゴシック" panose="020B0600070205080204" pitchFamily="34" charset="-128"/>
            </a:endParaRPr>
          </a:p>
        </p:txBody>
      </p:sp>
      <p:sp>
        <p:nvSpPr>
          <p:cNvPr id="5" name="Date Placeholder 4"/>
          <p:cNvSpPr>
            <a:spLocks noGrp="1"/>
          </p:cNvSpPr>
          <p:nvPr>
            <p:ph type="dt" sz="half" idx="10"/>
          </p:nvPr>
        </p:nvSpPr>
        <p:spPr/>
        <p:txBody>
          <a:bodyPr/>
          <a:lstStyle/>
          <a:p>
            <a:fld id="{4D0EF812-B693-4EE9-9F24-B02D0E67404A}" type="datetime1">
              <a:rPr lang="en-US" smtClean="0"/>
              <a:pPr/>
              <a:t>9/15/2020</a:t>
            </a:fld>
            <a:endParaRPr lang="en-US" dirty="0"/>
          </a:p>
        </p:txBody>
      </p:sp>
      <p:sp>
        <p:nvSpPr>
          <p:cNvPr id="6" name="Slide Number Placeholder 5"/>
          <p:cNvSpPr>
            <a:spLocks noGrp="1"/>
          </p:cNvSpPr>
          <p:nvPr>
            <p:ph type="sldNum" sz="quarter" idx="12"/>
          </p:nvPr>
        </p:nvSpPr>
        <p:spPr/>
        <p:txBody>
          <a:bodyPr/>
          <a:lstStyle/>
          <a:p>
            <a:r>
              <a:rPr lang="en-US" altLang="en-US" smtClean="0"/>
              <a:t>Page </a:t>
            </a:r>
            <a:fld id="{DB221124-12A5-49F7-9756-2CD25819FC5E}" type="slidenum">
              <a:rPr lang="en-US" altLang="en-US" smtClean="0"/>
              <a:pPr/>
              <a:t>20</a:t>
            </a:fld>
            <a:endParaRPr lang="en-US" altLang="en-US"/>
          </a:p>
        </p:txBody>
      </p:sp>
      <p:sp>
        <p:nvSpPr>
          <p:cNvPr id="34820" name="TextBox 15"/>
          <p:cNvSpPr txBox="1">
            <a:spLocks noChangeArrowheads="1"/>
          </p:cNvSpPr>
          <p:nvPr/>
        </p:nvSpPr>
        <p:spPr bwMode="auto">
          <a:xfrm>
            <a:off x="5638800" y="2819400"/>
            <a:ext cx="20002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r>
              <a:rPr lang="en-US" altLang="en-US" dirty="0">
                <a:solidFill>
                  <a:srgbClr val="0033CC"/>
                </a:solidFill>
                <a:cs typeface="Arial" panose="020B0604020202020204" pitchFamily="34" charset="0"/>
              </a:rPr>
              <a:t>Argument value</a:t>
            </a:r>
          </a:p>
        </p:txBody>
      </p:sp>
      <p:sp>
        <p:nvSpPr>
          <p:cNvPr id="34821" name="TextBox 16"/>
          <p:cNvSpPr txBox="1">
            <a:spLocks noChangeArrowheads="1"/>
          </p:cNvSpPr>
          <p:nvPr/>
        </p:nvSpPr>
        <p:spPr bwMode="auto">
          <a:xfrm>
            <a:off x="4724400" y="3581400"/>
            <a:ext cx="274320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r>
              <a:rPr lang="en-US" altLang="en-US" dirty="0">
                <a:solidFill>
                  <a:srgbClr val="00B050"/>
                </a:solidFill>
                <a:cs typeface="Arial" panose="020B0604020202020204" pitchFamily="34" charset="0"/>
              </a:rPr>
              <a:t>Parameter variable</a:t>
            </a:r>
          </a:p>
        </p:txBody>
      </p:sp>
      <p:sp>
        <p:nvSpPr>
          <p:cNvPr id="3" name="Down Arrow 2"/>
          <p:cNvSpPr/>
          <p:nvPr/>
        </p:nvSpPr>
        <p:spPr>
          <a:xfrm>
            <a:off x="7543800" y="2682875"/>
            <a:ext cx="592138" cy="898525"/>
          </a:xfrm>
          <a:prstGeom prst="downArrow">
            <a:avLst/>
          </a:prstGeom>
          <a:solidFill>
            <a:srgbClr val="FFCC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out</a:t>
            </a:r>
          </a:p>
        </p:txBody>
      </p:sp>
      <p:sp>
        <p:nvSpPr>
          <p:cNvPr id="10" name="Rounded Rectangle 9"/>
          <p:cNvSpPr/>
          <p:nvPr/>
        </p:nvSpPr>
        <p:spPr>
          <a:xfrm>
            <a:off x="6715125" y="3951288"/>
            <a:ext cx="1962150" cy="690562"/>
          </a:xfrm>
          <a:prstGeom prst="roundRect">
            <a:avLst/>
          </a:prstGeom>
          <a:solidFill>
            <a:srgbClr val="E7DEC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Called function</a:t>
            </a:r>
          </a:p>
        </p:txBody>
      </p:sp>
      <p:sp>
        <p:nvSpPr>
          <p:cNvPr id="2" name="Rounded Rectangle 1"/>
          <p:cNvSpPr/>
          <p:nvPr/>
        </p:nvSpPr>
        <p:spPr>
          <a:xfrm>
            <a:off x="6715125" y="2028825"/>
            <a:ext cx="1962150" cy="690563"/>
          </a:xfrm>
          <a:prstGeom prst="roundRect">
            <a:avLst/>
          </a:prstGeom>
          <a:solidFill>
            <a:srgbClr val="E7DEC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Calling function</a:t>
            </a:r>
          </a:p>
        </p:txBody>
      </p:sp>
      <p:sp>
        <p:nvSpPr>
          <p:cNvPr id="4" name="Rounded Rectangle 3"/>
          <p:cNvSpPr/>
          <p:nvPr/>
        </p:nvSpPr>
        <p:spPr>
          <a:xfrm>
            <a:off x="7532688" y="3616325"/>
            <a:ext cx="603250" cy="423863"/>
          </a:xfrm>
          <a:prstGeom prst="roundRect">
            <a:avLst/>
          </a:prstGeom>
          <a:solidFill>
            <a:srgbClr val="FFCC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in</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altLang="en-US" dirty="0" smtClean="0">
                <a:ea typeface="ＭＳ Ｐゴシック" panose="020B0600070205080204" pitchFamily="34" charset="-128"/>
              </a:rPr>
              <a:t>Parameter Passing Steps </a:t>
            </a:r>
          </a:p>
        </p:txBody>
      </p:sp>
      <p:sp>
        <p:nvSpPr>
          <p:cNvPr id="7" name="Content Placeholder 2"/>
          <p:cNvSpPr txBox="1">
            <a:spLocks/>
          </p:cNvSpPr>
          <p:nvPr/>
        </p:nvSpPr>
        <p:spPr bwMode="auto">
          <a:xfrm>
            <a:off x="914400" y="1371600"/>
            <a:ext cx="4953000" cy="8001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eaLnBrk="0" hangingPunct="0">
              <a:buClr>
                <a:srgbClr val="835E01"/>
              </a:buClr>
              <a:buSzPct val="60000"/>
              <a:buFont typeface="Wingdings" pitchFamily="2" charset="2"/>
              <a:buNone/>
              <a:defRPr/>
            </a:pPr>
            <a:r>
              <a:rPr lang="en-US" sz="2000" kern="0" dirty="0">
                <a:solidFill>
                  <a:srgbClr val="333333"/>
                </a:solidFill>
                <a:latin typeface="Consolas" pitchFamily="49" charset="0"/>
              </a:rPr>
              <a:t>result1 = </a:t>
            </a:r>
            <a:r>
              <a:rPr lang="en-US" sz="2000" kern="0" dirty="0" err="1">
                <a:solidFill>
                  <a:srgbClr val="0033CC"/>
                </a:solidFill>
                <a:latin typeface="Consolas" pitchFamily="49" charset="0"/>
              </a:rPr>
              <a:t>cubeVolume</a:t>
            </a:r>
            <a:r>
              <a:rPr lang="en-US" sz="2000" kern="0" dirty="0">
                <a:solidFill>
                  <a:srgbClr val="333333"/>
                </a:solidFill>
                <a:latin typeface="Consolas" pitchFamily="49" charset="0"/>
              </a:rPr>
              <a:t>(2)</a:t>
            </a:r>
          </a:p>
        </p:txBody>
      </p:sp>
      <p:sp>
        <p:nvSpPr>
          <p:cNvPr id="8" name="Content Placeholder 2"/>
          <p:cNvSpPr txBox="1">
            <a:spLocks/>
          </p:cNvSpPr>
          <p:nvPr/>
        </p:nvSpPr>
        <p:spPr bwMode="auto">
          <a:xfrm>
            <a:off x="914400" y="3733800"/>
            <a:ext cx="5181600" cy="16002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eaLnBrk="0" hangingPunct="0">
              <a:buClr>
                <a:srgbClr val="835E01"/>
              </a:buClr>
              <a:buSzPct val="60000"/>
              <a:buFont typeface="Wingdings" pitchFamily="2" charset="2"/>
              <a:buNone/>
              <a:defRPr/>
            </a:pPr>
            <a:r>
              <a:rPr lang="en-US" sz="2000" kern="0" dirty="0">
                <a:latin typeface="Consolas" pitchFamily="49" charset="0"/>
              </a:rPr>
              <a:t>def </a:t>
            </a:r>
            <a:r>
              <a:rPr lang="en-US" sz="2000" kern="0" dirty="0" err="1">
                <a:latin typeface="Consolas" pitchFamily="49" charset="0"/>
              </a:rPr>
              <a:t>cubeVolume</a:t>
            </a:r>
            <a:r>
              <a:rPr lang="en-US" sz="2000" kern="0" dirty="0">
                <a:latin typeface="Consolas" pitchFamily="49" charset="0"/>
              </a:rPr>
              <a:t>(</a:t>
            </a:r>
            <a:r>
              <a:rPr lang="en-US" sz="2000" kern="0" dirty="0" err="1">
                <a:latin typeface="Consolas" pitchFamily="49" charset="0"/>
              </a:rPr>
              <a:t>sideLength</a:t>
            </a:r>
            <a:r>
              <a:rPr lang="en-US" sz="2000" kern="0" dirty="0">
                <a:latin typeface="Consolas" pitchFamily="49" charset="0"/>
              </a:rPr>
              <a:t>):</a:t>
            </a:r>
          </a:p>
          <a:p>
            <a:pPr marL="342900" indent="-342900" eaLnBrk="0" hangingPunct="0">
              <a:buClr>
                <a:srgbClr val="835E01"/>
              </a:buClr>
              <a:buSzPct val="60000"/>
              <a:buFont typeface="Wingdings" pitchFamily="2" charset="2"/>
              <a:buNone/>
              <a:defRPr/>
            </a:pPr>
            <a:r>
              <a:rPr lang="en-US" sz="2000" kern="0" dirty="0">
                <a:latin typeface="Consolas" pitchFamily="49" charset="0"/>
              </a:rPr>
              <a:t>  </a:t>
            </a:r>
            <a:r>
              <a:rPr lang="en-US" sz="2000" kern="0" dirty="0">
                <a:solidFill>
                  <a:srgbClr val="C00000"/>
                </a:solidFill>
                <a:latin typeface="Consolas" pitchFamily="49" charset="0"/>
              </a:rPr>
              <a:t> </a:t>
            </a:r>
            <a:r>
              <a:rPr lang="en-US" sz="2000" kern="0" dirty="0">
                <a:latin typeface="Consolas" pitchFamily="49" charset="0"/>
              </a:rPr>
              <a:t>volume = sideLength * 3</a:t>
            </a:r>
          </a:p>
          <a:p>
            <a:pPr marL="342900" indent="-342900" eaLnBrk="0" hangingPunct="0">
              <a:buClr>
                <a:srgbClr val="835E01"/>
              </a:buClr>
              <a:buSzPct val="60000"/>
              <a:buFont typeface="Wingdings" pitchFamily="2" charset="2"/>
              <a:buNone/>
              <a:defRPr/>
            </a:pPr>
            <a:r>
              <a:rPr lang="en-US" sz="2000" kern="0" dirty="0">
                <a:latin typeface="Consolas" pitchFamily="49" charset="0"/>
              </a:rPr>
              <a:t>   return volume</a:t>
            </a:r>
          </a:p>
          <a:p>
            <a:pPr marL="342900" indent="-342900" eaLnBrk="0" hangingPunct="0">
              <a:buClr>
                <a:srgbClr val="835E01"/>
              </a:buClr>
              <a:buSzPct val="60000"/>
              <a:buFont typeface="Wingdings" pitchFamily="2" charset="2"/>
              <a:buNone/>
              <a:defRPr/>
            </a:pPr>
            <a:endParaRPr lang="en-US" sz="2000" b="1" kern="0" dirty="0">
              <a:latin typeface="Consolas" pitchFamily="49" charset="0"/>
            </a:endParaRPr>
          </a:p>
        </p:txBody>
      </p:sp>
      <p:pic>
        <p:nvPicPr>
          <p:cNvPr id="23559" name="Picture 7"/>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838700" y="1744663"/>
            <a:ext cx="2933700" cy="742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3560" name="Picture 8"/>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4832350" y="3365500"/>
            <a:ext cx="3286125" cy="866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3561" name="Picture 9"/>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4832350" y="3365500"/>
            <a:ext cx="3324225" cy="914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3562" name="Picture 10"/>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4832350" y="3365500"/>
            <a:ext cx="3324225" cy="1485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3563" name="Picture 11"/>
          <p:cNvPicPr>
            <a:picLocks noChangeAspect="1" noChangeArrowheads="1"/>
          </p:cNvPicPr>
          <p:nvPr/>
        </p:nvPicPr>
        <p:blipFill>
          <a:blip r:embed="rId7" cstate="print">
            <a:extLst>
              <a:ext uri="{28A0092B-C50C-407E-A947-70E740481C1C}">
                <a14:useLocalDpi xmlns="" xmlns:a14="http://schemas.microsoft.com/office/drawing/2010/main" val="0"/>
              </a:ext>
            </a:extLst>
          </a:blip>
          <a:srcRect/>
          <a:stretch>
            <a:fillRect/>
          </a:stretch>
        </p:blipFill>
        <p:spPr bwMode="auto">
          <a:xfrm>
            <a:off x="4800600" y="1674813"/>
            <a:ext cx="2971800" cy="781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0BEBE848-6E8A-4CA0-89C0-A53B77BEB30F}" type="datetime1">
              <a:rPr lang="en-US" smtClean="0"/>
              <a:pPr/>
              <a:t>9/15/2020</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DB221124-12A5-49F7-9756-2CD25819FC5E}" type="slidenum">
              <a:rPr lang="en-US" altLang="en-US" smtClean="0"/>
              <a:pPr/>
              <a:t>21</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55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560"/>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3561"/>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3562"/>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35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8"/>
          <p:cNvSpPr>
            <a:spLocks noGrp="1"/>
          </p:cNvSpPr>
          <p:nvPr>
            <p:ph type="title"/>
          </p:nvPr>
        </p:nvSpPr>
        <p:spPr/>
        <p:txBody>
          <a:bodyPr/>
          <a:lstStyle/>
          <a:p>
            <a:r>
              <a:rPr lang="en-US" altLang="en-US" sz="3600" dirty="0" smtClean="0">
                <a:ea typeface="ＭＳ Ｐゴシック" panose="020B0600070205080204" pitchFamily="34" charset="-128"/>
              </a:rPr>
              <a:t>Common Error</a:t>
            </a:r>
          </a:p>
        </p:txBody>
      </p:sp>
      <p:sp>
        <p:nvSpPr>
          <p:cNvPr id="26629" name="Content Placeholder 9"/>
          <p:cNvSpPr>
            <a:spLocks noGrp="1"/>
          </p:cNvSpPr>
          <p:nvPr>
            <p:ph idx="1"/>
          </p:nvPr>
        </p:nvSpPr>
        <p:spPr>
          <a:xfrm>
            <a:off x="825269" y="1198686"/>
            <a:ext cx="7543801" cy="4614088"/>
          </a:xfrm>
        </p:spPr>
        <p:txBody>
          <a:bodyPr>
            <a:normAutofit/>
          </a:bodyPr>
          <a:lstStyle/>
          <a:p>
            <a:pPr>
              <a:defRPr/>
            </a:pPr>
            <a:r>
              <a:rPr lang="pt-BR" dirty="0" smtClean="0"/>
              <a:t>Modifying the value of the parameter variable (in the called function) will not change the value of the variable in the calling function.</a:t>
            </a:r>
          </a:p>
          <a:p>
            <a:pPr>
              <a:spcBef>
                <a:spcPts val="0"/>
              </a:spcBef>
              <a:defRPr/>
            </a:pPr>
            <a:r>
              <a:rPr lang="en-US" dirty="0" smtClean="0">
                <a:ea typeface="ＭＳ Ｐゴシック" pitchFamily="34" charset="-128"/>
              </a:rPr>
              <a:t>A copy of the argument values is passed.</a:t>
            </a:r>
          </a:p>
          <a:p>
            <a:pPr lvl="1">
              <a:defRPr/>
            </a:pPr>
            <a:r>
              <a:rPr lang="en-US" sz="2000" dirty="0" smtClean="0">
                <a:ea typeface="ＭＳ Ｐゴシック" pitchFamily="34" charset="-128"/>
              </a:rPr>
              <a:t>Called function (</a:t>
            </a:r>
            <a:r>
              <a:rPr lang="en-US" sz="2000" dirty="0" err="1" smtClean="0">
                <a:ea typeface="ＭＳ Ｐゴシック" pitchFamily="34" charset="-128"/>
                <a:cs typeface="Consolas" pitchFamily="49" charset="0"/>
              </a:rPr>
              <a:t>addTax</a:t>
            </a:r>
            <a:r>
              <a:rPr lang="en-US" sz="2000" dirty="0" smtClean="0">
                <a:ea typeface="ＭＳ Ｐゴシック" pitchFamily="34" charset="-128"/>
              </a:rPr>
              <a:t>) can modify local copy (</a:t>
            </a:r>
            <a:r>
              <a:rPr lang="en-US" sz="2000" dirty="0" smtClean="0">
                <a:solidFill>
                  <a:srgbClr val="00B050"/>
                </a:solidFill>
                <a:ea typeface="ＭＳ Ｐゴシック" pitchFamily="34" charset="-128"/>
              </a:rPr>
              <a:t>price</a:t>
            </a:r>
            <a:r>
              <a:rPr lang="en-US" sz="2000" dirty="0" smtClean="0">
                <a:ea typeface="ＭＳ Ｐゴシック" pitchFamily="34" charset="-128"/>
              </a:rPr>
              <a:t>) but not </a:t>
            </a:r>
            <a:r>
              <a:rPr lang="en-US" sz="2000" dirty="0" smtClean="0">
                <a:solidFill>
                  <a:srgbClr val="0033CC"/>
                </a:solidFill>
                <a:ea typeface="ＭＳ Ｐゴシック" pitchFamily="34" charset="-128"/>
              </a:rPr>
              <a:t>total</a:t>
            </a:r>
          </a:p>
        </p:txBody>
      </p:sp>
      <p:sp>
        <p:nvSpPr>
          <p:cNvPr id="2" name="Date Placeholder 1"/>
          <p:cNvSpPr>
            <a:spLocks noGrp="1"/>
          </p:cNvSpPr>
          <p:nvPr>
            <p:ph type="dt" sz="half" idx="10"/>
          </p:nvPr>
        </p:nvSpPr>
        <p:spPr/>
        <p:txBody>
          <a:bodyPr/>
          <a:lstStyle/>
          <a:p>
            <a:fld id="{AB2CAFBB-2CE1-4686-BD3C-2D112126B0F7}" type="datetime1">
              <a:rPr lang="en-US" smtClean="0"/>
              <a:pPr/>
              <a:t>9/15/2020</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DB221124-12A5-49F7-9756-2CD25819FC5E}" type="slidenum">
              <a:rPr lang="en-US" altLang="en-US" smtClean="0"/>
              <a:pPr/>
              <a:t>22</a:t>
            </a:fld>
            <a:endParaRPr lang="en-US" altLang="en-US"/>
          </a:p>
        </p:txBody>
      </p:sp>
      <p:grpSp>
        <p:nvGrpSpPr>
          <p:cNvPr id="4" name="Group 3"/>
          <p:cNvGrpSpPr/>
          <p:nvPr/>
        </p:nvGrpSpPr>
        <p:grpSpPr>
          <a:xfrm>
            <a:off x="2057400" y="2514600"/>
            <a:ext cx="5070475" cy="3276600"/>
            <a:chOff x="3875088" y="2514600"/>
            <a:chExt cx="5070475" cy="3276600"/>
          </a:xfrm>
        </p:grpSpPr>
        <p:sp>
          <p:nvSpPr>
            <p:cNvPr id="8" name="Content Placeholder 2"/>
            <p:cNvSpPr txBox="1">
              <a:spLocks/>
            </p:cNvSpPr>
            <p:nvPr/>
          </p:nvSpPr>
          <p:spPr bwMode="auto">
            <a:xfrm>
              <a:off x="3875088" y="3886200"/>
              <a:ext cx="4979987" cy="19050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eaLnBrk="0" hangingPunct="0">
                <a:buClr>
                  <a:srgbClr val="835E01"/>
                </a:buClr>
                <a:buSzPct val="60000"/>
                <a:buFont typeface="Wingdings" pitchFamily="2" charset="2"/>
                <a:buNone/>
                <a:defRPr/>
              </a:pPr>
              <a:r>
                <a:rPr lang="en-US" kern="0" dirty="0">
                  <a:latin typeface="Consolas" pitchFamily="49" charset="0"/>
                </a:rPr>
                <a:t>def </a:t>
              </a:r>
              <a:r>
                <a:rPr lang="en-US" kern="0" dirty="0" err="1">
                  <a:latin typeface="Consolas" pitchFamily="49" charset="0"/>
                </a:rPr>
                <a:t>addTax</a:t>
              </a:r>
              <a:r>
                <a:rPr lang="en-US" kern="0" dirty="0">
                  <a:latin typeface="Consolas" pitchFamily="49" charset="0"/>
                </a:rPr>
                <a:t>(</a:t>
              </a:r>
              <a:r>
                <a:rPr lang="en-US" kern="0" dirty="0">
                  <a:solidFill>
                    <a:srgbClr val="00B050"/>
                  </a:solidFill>
                  <a:latin typeface="Consolas" pitchFamily="49" charset="0"/>
                </a:rPr>
                <a:t>price</a:t>
              </a:r>
              <a:r>
                <a:rPr lang="en-US" kern="0" dirty="0">
                  <a:latin typeface="Consolas" pitchFamily="49" charset="0"/>
                </a:rPr>
                <a:t>, </a:t>
              </a:r>
              <a:r>
                <a:rPr lang="en-US" kern="0" dirty="0">
                  <a:solidFill>
                    <a:srgbClr val="333333"/>
                  </a:solidFill>
                  <a:latin typeface="Consolas" pitchFamily="49" charset="0"/>
                </a:rPr>
                <a:t>rate):</a:t>
              </a:r>
            </a:p>
            <a:p>
              <a:pPr marL="342900" indent="-342900" eaLnBrk="0" hangingPunct="0">
                <a:buClr>
                  <a:srgbClr val="835E01"/>
                </a:buClr>
                <a:buSzPct val="60000"/>
                <a:buFont typeface="Wingdings" pitchFamily="2" charset="2"/>
                <a:buNone/>
                <a:defRPr/>
              </a:pPr>
              <a:r>
                <a:rPr lang="en-US" kern="0" dirty="0">
                  <a:solidFill>
                    <a:srgbClr val="C00000"/>
                  </a:solidFill>
                  <a:latin typeface="Consolas" pitchFamily="49" charset="0"/>
                </a:rPr>
                <a:t>   </a:t>
              </a:r>
              <a:r>
                <a:rPr lang="en-US" kern="0" dirty="0">
                  <a:solidFill>
                    <a:srgbClr val="333333"/>
                  </a:solidFill>
                  <a:latin typeface="Consolas" pitchFamily="49" charset="0"/>
                </a:rPr>
                <a:t>tax = </a:t>
              </a:r>
              <a:r>
                <a:rPr lang="en-US" kern="0" dirty="0">
                  <a:solidFill>
                    <a:srgbClr val="00B050"/>
                  </a:solidFill>
                  <a:latin typeface="Consolas" pitchFamily="49" charset="0"/>
                </a:rPr>
                <a:t>price</a:t>
              </a:r>
              <a:r>
                <a:rPr lang="en-US" kern="0" dirty="0">
                  <a:solidFill>
                    <a:srgbClr val="333333"/>
                  </a:solidFill>
                  <a:latin typeface="Consolas" pitchFamily="49" charset="0"/>
                </a:rPr>
                <a:t> * rate / 100</a:t>
              </a:r>
            </a:p>
            <a:p>
              <a:pPr marL="342900" indent="-342900" eaLnBrk="0" hangingPunct="0">
                <a:buClr>
                  <a:srgbClr val="835E01"/>
                </a:buClr>
                <a:buSzPct val="60000"/>
                <a:defRPr/>
              </a:pPr>
              <a:r>
                <a:rPr lang="en-US" kern="0" dirty="0">
                  <a:solidFill>
                    <a:srgbClr val="00B0F0"/>
                  </a:solidFill>
                  <a:latin typeface="Consolas" pitchFamily="49" charset="0"/>
                </a:rPr>
                <a:t>   # No effect outside the function</a:t>
              </a:r>
              <a:endParaRPr lang="en-US" kern="0" dirty="0">
                <a:solidFill>
                  <a:srgbClr val="333333"/>
                </a:solidFill>
                <a:latin typeface="Consolas" pitchFamily="49" charset="0"/>
              </a:endParaRPr>
            </a:p>
            <a:p>
              <a:pPr marL="342900" indent="-342900" eaLnBrk="0" hangingPunct="0">
                <a:buClr>
                  <a:srgbClr val="835E01"/>
                </a:buClr>
                <a:buSzPct val="60000"/>
                <a:buFont typeface="Wingdings" pitchFamily="2" charset="2"/>
                <a:buNone/>
                <a:defRPr/>
              </a:pPr>
              <a:r>
                <a:rPr lang="en-US" kern="0" dirty="0">
                  <a:solidFill>
                    <a:srgbClr val="333333"/>
                  </a:solidFill>
                  <a:latin typeface="Consolas" pitchFamily="49" charset="0"/>
                </a:rPr>
                <a:t>   </a:t>
              </a:r>
              <a:r>
                <a:rPr lang="en-US" kern="0" dirty="0">
                  <a:solidFill>
                    <a:srgbClr val="00B050"/>
                  </a:solidFill>
                  <a:latin typeface="Consolas" pitchFamily="49" charset="0"/>
                </a:rPr>
                <a:t>price</a:t>
              </a:r>
              <a:r>
                <a:rPr lang="en-US" kern="0" dirty="0">
                  <a:solidFill>
                    <a:srgbClr val="333333"/>
                  </a:solidFill>
                  <a:latin typeface="Consolas" pitchFamily="49" charset="0"/>
                </a:rPr>
                <a:t> = </a:t>
              </a:r>
              <a:r>
                <a:rPr lang="en-US" kern="0" dirty="0">
                  <a:solidFill>
                    <a:srgbClr val="00B050"/>
                  </a:solidFill>
                  <a:latin typeface="Consolas" pitchFamily="49" charset="0"/>
                </a:rPr>
                <a:t>price</a:t>
              </a:r>
              <a:r>
                <a:rPr lang="en-US" kern="0" dirty="0">
                  <a:solidFill>
                    <a:srgbClr val="333333"/>
                  </a:solidFill>
                  <a:latin typeface="Consolas" pitchFamily="49" charset="0"/>
                </a:rPr>
                <a:t> + tax </a:t>
              </a:r>
            </a:p>
            <a:p>
              <a:pPr marL="342900" indent="-342900" eaLnBrk="0" hangingPunct="0">
                <a:buClr>
                  <a:srgbClr val="835E01"/>
                </a:buClr>
                <a:buSzPct val="60000"/>
                <a:buFont typeface="Wingdings" pitchFamily="2" charset="2"/>
                <a:buNone/>
                <a:defRPr/>
              </a:pPr>
              <a:r>
                <a:rPr lang="en-US" kern="0" dirty="0">
                  <a:solidFill>
                    <a:srgbClr val="333333"/>
                  </a:solidFill>
                  <a:latin typeface="Consolas" pitchFamily="49" charset="0"/>
                </a:rPr>
                <a:t>   </a:t>
              </a:r>
              <a:r>
                <a:rPr lang="en-US" kern="0" dirty="0">
                  <a:latin typeface="Consolas" pitchFamily="49" charset="0"/>
                </a:rPr>
                <a:t>return</a:t>
              </a:r>
              <a:r>
                <a:rPr lang="en-US" kern="0" dirty="0">
                  <a:solidFill>
                    <a:srgbClr val="333333"/>
                  </a:solidFill>
                  <a:latin typeface="Consolas" pitchFamily="49" charset="0"/>
                </a:rPr>
                <a:t> tax;</a:t>
              </a:r>
            </a:p>
            <a:p>
              <a:pPr marL="342900" indent="-342900" eaLnBrk="0" hangingPunct="0">
                <a:buClr>
                  <a:srgbClr val="835E01"/>
                </a:buClr>
                <a:buSzPct val="60000"/>
                <a:buFont typeface="Wingdings" pitchFamily="2" charset="2"/>
                <a:buNone/>
                <a:defRPr/>
              </a:pPr>
              <a:endParaRPr lang="en-US" kern="0" dirty="0">
                <a:solidFill>
                  <a:srgbClr val="333333"/>
                </a:solidFill>
                <a:latin typeface="Consolas" pitchFamily="49" charset="0"/>
              </a:endParaRPr>
            </a:p>
          </p:txBody>
        </p:sp>
        <p:sp>
          <p:nvSpPr>
            <p:cNvPr id="9" name="Content Placeholder 2"/>
            <p:cNvSpPr txBox="1">
              <a:spLocks/>
            </p:cNvSpPr>
            <p:nvPr/>
          </p:nvSpPr>
          <p:spPr bwMode="auto">
            <a:xfrm>
              <a:off x="4297363" y="2514600"/>
              <a:ext cx="4648200" cy="12192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eaLnBrk="0" hangingPunct="0">
                <a:buClr>
                  <a:srgbClr val="835E01"/>
                </a:buClr>
                <a:buSzPct val="60000"/>
                <a:buFont typeface="Wingdings" pitchFamily="2" charset="2"/>
                <a:buNone/>
                <a:defRPr/>
              </a:pPr>
              <a:r>
                <a:rPr lang="en-US" kern="0" dirty="0">
                  <a:latin typeface="Consolas" pitchFamily="49" charset="0"/>
                </a:rPr>
                <a:t>total = </a:t>
              </a:r>
              <a:r>
                <a:rPr lang="en-US" kern="0" dirty="0" smtClean="0">
                  <a:latin typeface="Consolas" pitchFamily="49" charset="0"/>
                </a:rPr>
                <a:t>10.0</a:t>
              </a:r>
              <a:endParaRPr lang="en-US" kern="0" dirty="0">
                <a:latin typeface="Consolas" pitchFamily="49" charset="0"/>
              </a:endParaRPr>
            </a:p>
            <a:p>
              <a:pPr marL="342900" indent="-342900" eaLnBrk="0" hangingPunct="0">
                <a:buClr>
                  <a:srgbClr val="835E01"/>
                </a:buClr>
                <a:buSzPct val="60000"/>
                <a:buFont typeface="Wingdings" pitchFamily="2" charset="2"/>
                <a:buNone/>
                <a:defRPr/>
              </a:pPr>
              <a:r>
                <a:rPr lang="en-US" kern="0" dirty="0" err="1">
                  <a:latin typeface="Consolas" pitchFamily="49" charset="0"/>
                </a:rPr>
                <a:t>addTax</a:t>
              </a:r>
              <a:r>
                <a:rPr lang="en-US" kern="0" dirty="0">
                  <a:latin typeface="Consolas" pitchFamily="49" charset="0"/>
                </a:rPr>
                <a:t>(</a:t>
              </a:r>
              <a:r>
                <a:rPr lang="en-US" kern="0" dirty="0">
                  <a:solidFill>
                    <a:srgbClr val="0033CC"/>
                  </a:solidFill>
                  <a:latin typeface="Consolas" pitchFamily="49" charset="0"/>
                </a:rPr>
                <a:t>total</a:t>
              </a:r>
              <a:r>
                <a:rPr lang="en-US" kern="0" dirty="0" smtClean="0">
                  <a:latin typeface="Consolas" pitchFamily="49" charset="0"/>
                </a:rPr>
                <a:t>,  </a:t>
              </a:r>
              <a:r>
                <a:rPr lang="en-US" kern="0" dirty="0">
                  <a:latin typeface="Consolas" pitchFamily="49" charset="0"/>
                </a:rPr>
                <a:t>7.5); </a:t>
              </a:r>
            </a:p>
            <a:p>
              <a:pPr marL="342900" indent="-342900" eaLnBrk="0" hangingPunct="0">
                <a:buClr>
                  <a:srgbClr val="835E01"/>
                </a:buClr>
                <a:buSzPct val="60000"/>
                <a:buFont typeface="Wingdings" pitchFamily="2" charset="2"/>
                <a:buNone/>
                <a:defRPr/>
              </a:pPr>
              <a:endParaRPr lang="en-US" b="1" kern="0" dirty="0">
                <a:latin typeface="Consolas" pitchFamily="49" charset="0"/>
              </a:endParaRPr>
            </a:p>
          </p:txBody>
        </p:sp>
        <p:sp>
          <p:nvSpPr>
            <p:cNvPr id="15" name="Rectangle 14"/>
            <p:cNvSpPr/>
            <p:nvPr/>
          </p:nvSpPr>
          <p:spPr>
            <a:xfrm>
              <a:off x="7456488" y="3276600"/>
              <a:ext cx="1295400" cy="3810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10.0</a:t>
              </a:r>
            </a:p>
          </p:txBody>
        </p:sp>
        <p:sp>
          <p:nvSpPr>
            <p:cNvPr id="16" name="Rectangle 15"/>
            <p:cNvSpPr/>
            <p:nvPr/>
          </p:nvSpPr>
          <p:spPr>
            <a:xfrm>
              <a:off x="7380288" y="5257800"/>
              <a:ext cx="1295400" cy="381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10.75</a:t>
              </a:r>
            </a:p>
          </p:txBody>
        </p:sp>
        <p:sp>
          <p:nvSpPr>
            <p:cNvPr id="36872" name="TextBox 16"/>
            <p:cNvSpPr txBox="1">
              <a:spLocks noChangeArrowheads="1"/>
            </p:cNvSpPr>
            <p:nvPr/>
          </p:nvSpPr>
          <p:spPr bwMode="auto">
            <a:xfrm>
              <a:off x="7913688" y="2895600"/>
              <a:ext cx="817562"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dirty="0">
                  <a:solidFill>
                    <a:srgbClr val="0033CC"/>
                  </a:solidFill>
                  <a:latin typeface="Consolas" panose="020B0609020204030204" pitchFamily="49" charset="0"/>
                  <a:cs typeface="Arial" panose="020B0604020202020204" pitchFamily="34" charset="0"/>
                </a:rPr>
                <a:t>total</a:t>
              </a:r>
            </a:p>
          </p:txBody>
        </p:sp>
        <p:sp>
          <p:nvSpPr>
            <p:cNvPr id="36873" name="TextBox 17"/>
            <p:cNvSpPr txBox="1">
              <a:spLocks noChangeArrowheads="1"/>
            </p:cNvSpPr>
            <p:nvPr/>
          </p:nvSpPr>
          <p:spPr bwMode="auto">
            <a:xfrm>
              <a:off x="7837488" y="4876800"/>
              <a:ext cx="817562"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dirty="0">
                  <a:solidFill>
                    <a:srgbClr val="00B050"/>
                  </a:solidFill>
                  <a:latin typeface="Consolas" panose="020B0609020204030204" pitchFamily="49" charset="0"/>
                  <a:cs typeface="Arial" panose="020B0604020202020204" pitchFamily="34" charset="0"/>
                </a:rPr>
                <a:t>price</a:t>
              </a:r>
            </a:p>
          </p:txBody>
        </p:sp>
        <p:sp>
          <p:nvSpPr>
            <p:cNvPr id="13" name="Down Arrow 12"/>
            <p:cNvSpPr/>
            <p:nvPr/>
          </p:nvSpPr>
          <p:spPr>
            <a:xfrm>
              <a:off x="4941888" y="3124200"/>
              <a:ext cx="1330325" cy="762000"/>
            </a:xfrm>
            <a:prstGeom prst="downArrow">
              <a:avLst/>
            </a:prstGeom>
            <a:solidFill>
              <a:srgbClr val="FFCC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copy</a:t>
              </a:r>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Return Values</a:t>
            </a:r>
            <a:endParaRPr lang="en-US" sz="4000" dirty="0"/>
          </a:p>
        </p:txBody>
      </p:sp>
      <p:sp>
        <p:nvSpPr>
          <p:cNvPr id="4" name="Date Placeholder 3"/>
          <p:cNvSpPr>
            <a:spLocks noGrp="1"/>
          </p:cNvSpPr>
          <p:nvPr>
            <p:ph type="dt" sz="half" idx="10"/>
          </p:nvPr>
        </p:nvSpPr>
        <p:spPr/>
        <p:txBody>
          <a:bodyPr/>
          <a:lstStyle/>
          <a:p>
            <a:fld id="{BF7D1A4D-9BE6-4B8B-B33E-CD2F1CAAF839}" type="datetime1">
              <a:rPr lang="en-US" smtClean="0"/>
              <a:pPr/>
              <a:t>9/15/2020</a:t>
            </a:fld>
            <a:endParaRPr lang="en-US" dirty="0"/>
          </a:p>
        </p:txBody>
      </p:sp>
      <p:sp>
        <p:nvSpPr>
          <p:cNvPr id="5" name="Slide Number Placeholder 4"/>
          <p:cNvSpPr>
            <a:spLocks noGrp="1"/>
          </p:cNvSpPr>
          <p:nvPr>
            <p:ph type="sldNum" sz="quarter" idx="12"/>
          </p:nvPr>
        </p:nvSpPr>
        <p:spPr/>
        <p:txBody>
          <a:bodyPr/>
          <a:lstStyle/>
          <a:p>
            <a:r>
              <a:rPr lang="en-US" altLang="en-US" smtClean="0"/>
              <a:t>Page </a:t>
            </a:r>
            <a:fld id="{DB221124-12A5-49F7-9756-2CD25819FC5E}" type="slidenum">
              <a:rPr lang="en-US" altLang="en-US" smtClean="0"/>
              <a:pPr/>
              <a:t>23</a:t>
            </a:fld>
            <a:endParaRPr lang="en-US" altLang="en-US"/>
          </a:p>
        </p:txBody>
      </p:sp>
    </p:spTree>
    <p:extLst>
      <p:ext uri="{BB962C8B-B14F-4D97-AF65-F5344CB8AC3E}">
        <p14:creationId xmlns="" xmlns:p14="http://schemas.microsoft.com/office/powerpoint/2010/main" val="9052859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normAutofit/>
          </a:bodyPr>
          <a:lstStyle/>
          <a:p>
            <a:r>
              <a:rPr lang="en-US" altLang="en-US" dirty="0" smtClean="0">
                <a:solidFill>
                  <a:schemeClr val="tx1"/>
                </a:solidFill>
                <a:ea typeface="ＭＳ Ｐゴシック" panose="020B0600070205080204" pitchFamily="34" charset="-128"/>
              </a:rPr>
              <a:t>Return Values</a:t>
            </a:r>
          </a:p>
        </p:txBody>
      </p:sp>
      <p:sp>
        <p:nvSpPr>
          <p:cNvPr id="38915" name="Content Placeholder 2"/>
          <p:cNvSpPr>
            <a:spLocks noGrp="1"/>
          </p:cNvSpPr>
          <p:nvPr>
            <p:ph idx="1"/>
          </p:nvPr>
        </p:nvSpPr>
        <p:spPr>
          <a:xfrm>
            <a:off x="822959" y="1143000"/>
            <a:ext cx="7787641" cy="4726094"/>
          </a:xfrm>
        </p:spPr>
        <p:txBody>
          <a:bodyPr>
            <a:normAutofit/>
          </a:bodyPr>
          <a:lstStyle/>
          <a:p>
            <a:pPr>
              <a:spcBef>
                <a:spcPts val="300"/>
              </a:spcBef>
            </a:pPr>
            <a:r>
              <a:rPr lang="en-US" altLang="en-US" dirty="0" smtClean="0">
                <a:ea typeface="ＭＳ Ｐゴシック" panose="020B0600070205080204" pitchFamily="34" charset="-128"/>
              </a:rPr>
              <a:t>Functions can optionally return one value through the return statement.</a:t>
            </a:r>
          </a:p>
          <a:p>
            <a:pPr>
              <a:spcBef>
                <a:spcPts val="300"/>
              </a:spcBef>
            </a:pPr>
            <a:r>
              <a:rPr lang="en-US" altLang="en-US" dirty="0" smtClean="0">
                <a:solidFill>
                  <a:schemeClr val="tx1"/>
                </a:solidFill>
                <a:ea typeface="ＭＳ Ｐゴシック" panose="020B0600070205080204" pitchFamily="34" charset="-128"/>
              </a:rPr>
              <a:t>A return statement </a:t>
            </a:r>
            <a:r>
              <a:rPr lang="en-US" altLang="en-US" dirty="0" smtClean="0">
                <a:ea typeface="ＭＳ Ｐゴシック" panose="020B0600070205080204" pitchFamily="34" charset="-128"/>
              </a:rPr>
              <a:t>does two things:</a:t>
            </a:r>
          </a:p>
          <a:p>
            <a:pPr marL="1025525" indent="-339725">
              <a:spcBef>
                <a:spcPts val="300"/>
              </a:spcBef>
              <a:buFontTx/>
              <a:buAutoNum type="arabicParenR"/>
            </a:pPr>
            <a:r>
              <a:rPr lang="en-US" altLang="en-US" dirty="0" smtClean="0">
                <a:ea typeface="ＭＳ Ｐゴシック" panose="020B0600070205080204" pitchFamily="34" charset="-128"/>
              </a:rPr>
              <a:t>Immediately terminates the function and goes back to the caller.</a:t>
            </a:r>
          </a:p>
          <a:p>
            <a:pPr marL="1025525" indent="-339725">
              <a:spcBef>
                <a:spcPts val="300"/>
              </a:spcBef>
              <a:buFontTx/>
              <a:buAutoNum type="arabicParenR"/>
            </a:pPr>
            <a:r>
              <a:rPr lang="en-US" altLang="en-US" dirty="0" smtClean="0">
                <a:ea typeface="ＭＳ Ｐゴシック" panose="020B0600070205080204" pitchFamily="34" charset="-128"/>
              </a:rPr>
              <a:t>Passes the return value (if there is one) back to the caller.</a:t>
            </a:r>
          </a:p>
        </p:txBody>
      </p:sp>
      <p:sp>
        <p:nvSpPr>
          <p:cNvPr id="2" name="Date Placeholder 1"/>
          <p:cNvSpPr>
            <a:spLocks noGrp="1"/>
          </p:cNvSpPr>
          <p:nvPr>
            <p:ph type="dt" sz="half" idx="10"/>
          </p:nvPr>
        </p:nvSpPr>
        <p:spPr/>
        <p:txBody>
          <a:bodyPr/>
          <a:lstStyle/>
          <a:p>
            <a:fld id="{4EF24E21-0C39-4401-B477-CAB66EA39241}" type="datetime1">
              <a:rPr lang="en-US" smtClean="0"/>
              <a:pPr/>
              <a:t>9/15/2020</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DB221124-12A5-49F7-9756-2CD25819FC5E}" type="slidenum">
              <a:rPr lang="en-US" altLang="en-US" smtClean="0"/>
              <a:pPr/>
              <a:t>24</a:t>
            </a:fld>
            <a:endParaRPr lang="en-US" altLang="en-US"/>
          </a:p>
        </p:txBody>
      </p:sp>
      <p:grpSp>
        <p:nvGrpSpPr>
          <p:cNvPr id="12" name="Group 11"/>
          <p:cNvGrpSpPr/>
          <p:nvPr/>
        </p:nvGrpSpPr>
        <p:grpSpPr>
          <a:xfrm>
            <a:off x="1676400" y="2819400"/>
            <a:ext cx="5638800" cy="1448230"/>
            <a:chOff x="990600" y="3352800"/>
            <a:chExt cx="5638800" cy="1448230"/>
          </a:xfrm>
        </p:grpSpPr>
        <p:sp>
          <p:nvSpPr>
            <p:cNvPr id="10" name="Content Placeholder 2"/>
            <p:cNvSpPr txBox="1">
              <a:spLocks/>
            </p:cNvSpPr>
            <p:nvPr/>
          </p:nvSpPr>
          <p:spPr bwMode="auto">
            <a:xfrm>
              <a:off x="990600" y="3352800"/>
              <a:ext cx="5638800" cy="9144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eaLnBrk="0" hangingPunct="0">
                <a:buClr>
                  <a:srgbClr val="835E01"/>
                </a:buClr>
                <a:buSzPct val="60000"/>
                <a:buFont typeface="Wingdings" pitchFamily="2" charset="2"/>
                <a:buNone/>
                <a:defRPr/>
              </a:pPr>
              <a:r>
                <a:rPr lang="en-US" kern="0" dirty="0">
                  <a:latin typeface="Consolas" pitchFamily="49" charset="0"/>
                </a:rPr>
                <a:t>def </a:t>
              </a:r>
              <a:r>
                <a:rPr lang="en-US" kern="0" dirty="0" err="1">
                  <a:latin typeface="Consolas" pitchFamily="49" charset="0"/>
                </a:rPr>
                <a:t>cubeVolume</a:t>
              </a:r>
              <a:r>
                <a:rPr lang="en-US" kern="0" dirty="0">
                  <a:latin typeface="Consolas" pitchFamily="49" charset="0"/>
                </a:rPr>
                <a:t> (</a:t>
              </a:r>
              <a:r>
                <a:rPr lang="en-US" kern="0" dirty="0" err="1">
                  <a:latin typeface="Consolas" pitchFamily="49" charset="0"/>
                </a:rPr>
                <a:t>sideLength</a:t>
              </a:r>
              <a:r>
                <a:rPr lang="en-US" kern="0" dirty="0">
                  <a:latin typeface="Consolas" pitchFamily="49" charset="0"/>
                </a:rPr>
                <a:t>):</a:t>
              </a:r>
            </a:p>
            <a:p>
              <a:pPr marL="342900" indent="-342900" eaLnBrk="0" hangingPunct="0">
                <a:buClr>
                  <a:srgbClr val="835E01"/>
                </a:buClr>
                <a:buSzPct val="60000"/>
                <a:buFont typeface="Wingdings" pitchFamily="2" charset="2"/>
                <a:buNone/>
                <a:defRPr/>
              </a:pPr>
              <a:r>
                <a:rPr lang="en-US" kern="0" dirty="0">
                  <a:latin typeface="Consolas" pitchFamily="49" charset="0"/>
                </a:rPr>
                <a:t>   volume = </a:t>
              </a:r>
              <a:r>
                <a:rPr lang="en-US" kern="0" dirty="0" err="1">
                  <a:latin typeface="Consolas" pitchFamily="49" charset="0"/>
                </a:rPr>
                <a:t>sideLength</a:t>
              </a:r>
              <a:r>
                <a:rPr lang="en-US" kern="0" dirty="0">
                  <a:latin typeface="Consolas" pitchFamily="49" charset="0"/>
                </a:rPr>
                <a:t> * 3</a:t>
              </a:r>
            </a:p>
            <a:p>
              <a:pPr marL="342900" indent="-342900" eaLnBrk="0" hangingPunct="0">
                <a:buClr>
                  <a:srgbClr val="835E01"/>
                </a:buClr>
                <a:buSzPct val="60000"/>
                <a:buFont typeface="Wingdings" pitchFamily="2" charset="2"/>
                <a:buNone/>
                <a:defRPr/>
              </a:pPr>
              <a:r>
                <a:rPr lang="en-US" kern="0" dirty="0">
                  <a:solidFill>
                    <a:srgbClr val="333333"/>
                  </a:solidFill>
                  <a:latin typeface="Consolas" pitchFamily="49" charset="0"/>
                </a:rPr>
                <a:t>   </a:t>
              </a:r>
              <a:r>
                <a:rPr lang="en-US" kern="0" dirty="0">
                  <a:solidFill>
                    <a:srgbClr val="0033CC"/>
                  </a:solidFill>
                  <a:latin typeface="Consolas" pitchFamily="49" charset="0"/>
                </a:rPr>
                <a:t>return</a:t>
              </a:r>
              <a:r>
                <a:rPr lang="en-US" kern="0" dirty="0">
                  <a:solidFill>
                    <a:srgbClr val="333333"/>
                  </a:solidFill>
                  <a:latin typeface="Consolas" pitchFamily="49" charset="0"/>
                </a:rPr>
                <a:t> volume</a:t>
              </a:r>
            </a:p>
            <a:p>
              <a:pPr marL="342900" indent="-342900" eaLnBrk="0" hangingPunct="0">
                <a:buClr>
                  <a:srgbClr val="835E01"/>
                </a:buClr>
                <a:buSzPct val="60000"/>
                <a:buFont typeface="Wingdings" pitchFamily="2" charset="2"/>
                <a:buNone/>
                <a:defRPr/>
              </a:pPr>
              <a:endParaRPr lang="en-US" kern="0" dirty="0">
                <a:solidFill>
                  <a:srgbClr val="333333"/>
                </a:solidFill>
                <a:latin typeface="Consolas" pitchFamily="49" charset="0"/>
              </a:endParaRPr>
            </a:p>
          </p:txBody>
        </p:sp>
        <p:sp>
          <p:nvSpPr>
            <p:cNvPr id="11" name="Left Brace 10"/>
            <p:cNvSpPr/>
            <p:nvPr/>
          </p:nvSpPr>
          <p:spPr>
            <a:xfrm rot="16200000">
              <a:off x="2105025" y="3609975"/>
              <a:ext cx="361950" cy="1524000"/>
            </a:xfrm>
            <a:prstGeom prst="leftBrace">
              <a:avLst/>
            </a:prstGeom>
            <a:ln w="28575"/>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38918" name="TextBox 10"/>
            <p:cNvSpPr txBox="1">
              <a:spLocks noChangeArrowheads="1"/>
            </p:cNvSpPr>
            <p:nvPr/>
          </p:nvSpPr>
          <p:spPr bwMode="auto">
            <a:xfrm>
              <a:off x="1295400" y="4400980"/>
              <a:ext cx="2087562"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000" dirty="0">
                  <a:solidFill>
                    <a:srgbClr val="C00000"/>
                  </a:solidFill>
                  <a:latin typeface="+mn-lt"/>
                  <a:cs typeface="Arial" panose="020B0604020202020204" pitchFamily="34" charset="0"/>
                </a:rPr>
                <a:t>return statement</a:t>
              </a:r>
            </a:p>
          </p:txBody>
        </p:sp>
      </p:grpSp>
      <p:sp>
        <p:nvSpPr>
          <p:cNvPr id="13" name="Content Placeholder 2"/>
          <p:cNvSpPr txBox="1">
            <a:spLocks/>
          </p:cNvSpPr>
          <p:nvPr/>
        </p:nvSpPr>
        <p:spPr bwMode="auto">
          <a:xfrm>
            <a:off x="685800" y="4495800"/>
            <a:ext cx="7772400" cy="507082"/>
          </a:xfrm>
          <a:prstGeom prst="rect">
            <a:avLst/>
          </a:prstGeom>
          <a:noFill/>
          <a:ln w="9525">
            <a:noFill/>
            <a:miter lim="800000"/>
            <a:headEnd/>
            <a:tailEnd/>
          </a:ln>
        </p:spPr>
        <p:txBody>
          <a:bodyPr/>
          <a:lstStyle/>
          <a:p>
            <a:pPr marL="182880" indent="-182880" eaLnBrk="0" hangingPunct="0">
              <a:spcBef>
                <a:spcPct val="20000"/>
              </a:spcBef>
              <a:buClr>
                <a:srgbClr val="835E01"/>
              </a:buClr>
              <a:buSzPct val="100000"/>
              <a:buFont typeface="Arial" pitchFamily="34" charset="0"/>
              <a:buChar char="•"/>
              <a:defRPr/>
            </a:pPr>
            <a:r>
              <a:rPr lang="en-US" sz="2000" kern="0" dirty="0">
                <a:latin typeface="+mn-lt"/>
              </a:rPr>
              <a:t>The return value may be a </a:t>
            </a:r>
            <a:r>
              <a:rPr lang="en-US" sz="2000" kern="0" dirty="0" smtClean="0">
                <a:latin typeface="+mn-lt"/>
              </a:rPr>
              <a:t>literal value</a:t>
            </a:r>
            <a:r>
              <a:rPr lang="en-US" sz="2000" kern="0" dirty="0">
                <a:latin typeface="+mn-lt"/>
              </a:rPr>
              <a:t>, a </a:t>
            </a:r>
            <a:r>
              <a:rPr lang="en-US" sz="2000" kern="0" dirty="0" smtClean="0">
                <a:latin typeface="+mn-lt"/>
              </a:rPr>
              <a:t>variable, </a:t>
            </a:r>
            <a:r>
              <a:rPr lang="en-US" sz="2000" kern="0" dirty="0">
                <a:latin typeface="+mn-lt"/>
              </a:rPr>
              <a:t>or </a:t>
            </a:r>
            <a:r>
              <a:rPr lang="en-US" sz="2000" kern="0" dirty="0" smtClean="0">
                <a:latin typeface="+mn-lt"/>
              </a:rPr>
              <a:t>an expression.</a:t>
            </a:r>
            <a:endParaRPr lang="en-US" sz="2000" kern="0" dirty="0">
              <a:latin typeface="+mn-lt"/>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8"/>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066800" y="2057400"/>
            <a:ext cx="3594100" cy="3876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9939" name="Title 1"/>
          <p:cNvSpPr>
            <a:spLocks noGrp="1"/>
          </p:cNvSpPr>
          <p:nvPr>
            <p:ph type="title"/>
          </p:nvPr>
        </p:nvSpPr>
        <p:spPr/>
        <p:txBody>
          <a:bodyPr/>
          <a:lstStyle/>
          <a:p>
            <a:r>
              <a:rPr lang="en-US" altLang="en-US" sz="3600" dirty="0" smtClean="0">
                <a:ea typeface="ＭＳ Ｐゴシック" panose="020B0600070205080204" pitchFamily="34" charset="-128"/>
              </a:rPr>
              <a:t>Multiple </a:t>
            </a:r>
            <a:r>
              <a:rPr lang="en-US" altLang="en-US" sz="3600" dirty="0" smtClean="0">
                <a:latin typeface="Consolas" panose="020B0609020204030204" pitchFamily="49" charset="0"/>
                <a:ea typeface="ＭＳ Ｐゴシック" panose="020B0600070205080204" pitchFamily="34" charset="-128"/>
                <a:cs typeface="Consolas" panose="020B0609020204030204" pitchFamily="49" charset="0"/>
              </a:rPr>
              <a:t>return</a:t>
            </a:r>
            <a:r>
              <a:rPr lang="en-US" altLang="en-US" sz="3600" dirty="0" smtClean="0">
                <a:ea typeface="ＭＳ Ｐゴシック" panose="020B0600070205080204" pitchFamily="34" charset="-128"/>
              </a:rPr>
              <a:t> Statements (1)</a:t>
            </a:r>
          </a:p>
        </p:txBody>
      </p:sp>
      <p:sp>
        <p:nvSpPr>
          <p:cNvPr id="39940" name="Content Placeholder 2"/>
          <p:cNvSpPr>
            <a:spLocks noGrp="1"/>
          </p:cNvSpPr>
          <p:nvPr>
            <p:ph idx="1"/>
          </p:nvPr>
        </p:nvSpPr>
        <p:spPr>
          <a:xfrm>
            <a:off x="822959" y="1143000"/>
            <a:ext cx="7543801" cy="4726094"/>
          </a:xfrm>
        </p:spPr>
        <p:txBody>
          <a:bodyPr>
            <a:normAutofit/>
          </a:bodyPr>
          <a:lstStyle/>
          <a:p>
            <a:r>
              <a:rPr lang="en-US" altLang="en-US" dirty="0" smtClean="0">
                <a:ea typeface="ＭＳ Ｐゴシック" panose="020B0600070205080204" pitchFamily="34" charset="-128"/>
              </a:rPr>
              <a:t>A function can use multiple </a:t>
            </a:r>
            <a:r>
              <a:rPr lang="en-US" altLang="en-US" dirty="0" smtClean="0">
                <a:solidFill>
                  <a:srgbClr val="0033CC"/>
                </a:solidFill>
                <a:latin typeface="Consolas" panose="020B0609020204030204" pitchFamily="49" charset="0"/>
                <a:ea typeface="ＭＳ Ｐゴシック" panose="020B0600070205080204" pitchFamily="34" charset="-128"/>
                <a:cs typeface="Consolas" panose="020B0609020204030204" pitchFamily="49" charset="0"/>
              </a:rPr>
              <a:t>return</a:t>
            </a:r>
            <a:r>
              <a:rPr lang="en-US" altLang="en-US" dirty="0" smtClean="0">
                <a:ea typeface="ＭＳ Ｐゴシック" panose="020B0600070205080204" pitchFamily="34" charset="-128"/>
              </a:rPr>
              <a:t> statements if there is branching</a:t>
            </a:r>
          </a:p>
          <a:p>
            <a:pPr lvl="1"/>
            <a:r>
              <a:rPr lang="en-US" altLang="en-US" sz="2000" dirty="0" smtClean="0">
                <a:ea typeface="ＭＳ Ｐゴシック" panose="020B0600070205080204" pitchFamily="34" charset="-128"/>
              </a:rPr>
              <a:t>But every branch must have a </a:t>
            </a:r>
            <a:r>
              <a:rPr lang="en-US" altLang="en-US" sz="2000" dirty="0" smtClean="0">
                <a:solidFill>
                  <a:srgbClr val="0033CC"/>
                </a:solidFill>
                <a:latin typeface="Consolas" panose="020B0609020204030204" pitchFamily="49" charset="0"/>
                <a:ea typeface="ＭＳ Ｐゴシック" panose="020B0600070205080204" pitchFamily="34" charset="-128"/>
                <a:cs typeface="Consolas" panose="020B0609020204030204" pitchFamily="49" charset="0"/>
              </a:rPr>
              <a:t>return</a:t>
            </a:r>
            <a:r>
              <a:rPr lang="en-US" altLang="en-US" sz="2000" dirty="0" smtClean="0">
                <a:ea typeface="ＭＳ Ｐゴシック" panose="020B0600070205080204" pitchFamily="34" charset="-128"/>
              </a:rPr>
              <a:t> statement.</a:t>
            </a:r>
          </a:p>
        </p:txBody>
      </p:sp>
      <p:sp>
        <p:nvSpPr>
          <p:cNvPr id="2" name="Date Placeholder 1"/>
          <p:cNvSpPr>
            <a:spLocks noGrp="1"/>
          </p:cNvSpPr>
          <p:nvPr>
            <p:ph type="dt" sz="half" idx="10"/>
          </p:nvPr>
        </p:nvSpPr>
        <p:spPr/>
        <p:txBody>
          <a:bodyPr/>
          <a:lstStyle/>
          <a:p>
            <a:fld id="{84BEAC91-59EE-4D9B-A85E-922CA2BC0877}" type="datetime1">
              <a:rPr lang="en-US" smtClean="0"/>
              <a:pPr/>
              <a:t>9/15/2020</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DB221124-12A5-49F7-9756-2CD25819FC5E}" type="slidenum">
              <a:rPr lang="en-US" altLang="en-US" smtClean="0"/>
              <a:pPr/>
              <a:t>25</a:t>
            </a:fld>
            <a:endParaRPr lang="en-US" altLang="en-US"/>
          </a:p>
        </p:txBody>
      </p:sp>
      <p:sp>
        <p:nvSpPr>
          <p:cNvPr id="9" name="Content Placeholder 2"/>
          <p:cNvSpPr txBox="1">
            <a:spLocks/>
          </p:cNvSpPr>
          <p:nvPr/>
        </p:nvSpPr>
        <p:spPr bwMode="auto">
          <a:xfrm>
            <a:off x="3657600" y="3733800"/>
            <a:ext cx="3581400" cy="13716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eaLnBrk="0" hangingPunct="0">
              <a:buClr>
                <a:srgbClr val="835E01"/>
              </a:buClr>
              <a:buSzPct val="60000"/>
              <a:buFont typeface="Wingdings" pitchFamily="2" charset="2"/>
              <a:buNone/>
              <a:defRPr/>
            </a:pPr>
            <a:r>
              <a:rPr lang="en-US" kern="0" dirty="0">
                <a:latin typeface="Consolas" pitchFamily="49" charset="0"/>
              </a:rPr>
              <a:t>def </a:t>
            </a:r>
            <a:r>
              <a:rPr lang="en-US" kern="0" dirty="0" err="1">
                <a:latin typeface="Consolas" pitchFamily="49" charset="0"/>
              </a:rPr>
              <a:t>cubeVolume</a:t>
            </a:r>
            <a:r>
              <a:rPr lang="en-US" kern="0" dirty="0">
                <a:latin typeface="Consolas" pitchFamily="49" charset="0"/>
              </a:rPr>
              <a:t>(</a:t>
            </a:r>
            <a:r>
              <a:rPr lang="en-US" kern="0" dirty="0" err="1">
                <a:latin typeface="Consolas" pitchFamily="49" charset="0"/>
              </a:rPr>
              <a:t>sideLength</a:t>
            </a:r>
            <a:r>
              <a:rPr lang="en-US" kern="0" dirty="0">
                <a:latin typeface="Consolas" pitchFamily="49" charset="0"/>
              </a:rPr>
              <a:t>):</a:t>
            </a:r>
          </a:p>
          <a:p>
            <a:pPr marL="342900" indent="-342900" eaLnBrk="0" hangingPunct="0">
              <a:buClr>
                <a:srgbClr val="835E01"/>
              </a:buClr>
              <a:buSzPct val="60000"/>
              <a:buFont typeface="Wingdings" pitchFamily="2" charset="2"/>
              <a:buNone/>
              <a:defRPr/>
            </a:pPr>
            <a:r>
              <a:rPr lang="en-US" kern="0" dirty="0">
                <a:latin typeface="Consolas" pitchFamily="49" charset="0"/>
              </a:rPr>
              <a:t>  if (sideLength &lt; 0): </a:t>
            </a:r>
          </a:p>
          <a:p>
            <a:pPr marL="342900" indent="-342900" eaLnBrk="0" hangingPunct="0">
              <a:buClr>
                <a:srgbClr val="835E01"/>
              </a:buClr>
              <a:buSzPct val="60000"/>
              <a:buFont typeface="Wingdings" pitchFamily="2" charset="2"/>
              <a:buNone/>
              <a:defRPr/>
            </a:pPr>
            <a:r>
              <a:rPr lang="en-US" kern="0" dirty="0">
                <a:latin typeface="Consolas" pitchFamily="49" charset="0"/>
              </a:rPr>
              <a:t>     </a:t>
            </a:r>
            <a:r>
              <a:rPr lang="en-US" kern="0" dirty="0">
                <a:solidFill>
                  <a:srgbClr val="0033CC"/>
                </a:solidFill>
                <a:latin typeface="Consolas" pitchFamily="49" charset="0"/>
              </a:rPr>
              <a:t>return</a:t>
            </a:r>
            <a:r>
              <a:rPr lang="en-US" kern="0" dirty="0">
                <a:latin typeface="Consolas" pitchFamily="49" charset="0"/>
              </a:rPr>
              <a:t> 0 </a:t>
            </a:r>
          </a:p>
          <a:p>
            <a:pPr marL="342900" indent="-342900" eaLnBrk="0" hangingPunct="0">
              <a:buClr>
                <a:srgbClr val="835E01"/>
              </a:buClr>
              <a:buSzPct val="60000"/>
              <a:buFont typeface="Wingdings" pitchFamily="2" charset="2"/>
              <a:buNone/>
              <a:defRPr/>
            </a:pPr>
            <a:r>
              <a:rPr lang="en-US" kern="0" dirty="0">
                <a:latin typeface="Consolas" pitchFamily="49" charset="0"/>
              </a:rPr>
              <a:t>  </a:t>
            </a:r>
            <a:r>
              <a:rPr lang="en-US" kern="0" dirty="0">
                <a:solidFill>
                  <a:srgbClr val="0033CC"/>
                </a:solidFill>
                <a:latin typeface="Consolas" pitchFamily="49" charset="0"/>
              </a:rPr>
              <a:t>return</a:t>
            </a:r>
            <a:r>
              <a:rPr lang="en-US" kern="0" dirty="0">
                <a:latin typeface="Consolas" pitchFamily="49" charset="0"/>
              </a:rPr>
              <a:t> sideLength * 3</a:t>
            </a:r>
          </a:p>
          <a:p>
            <a:pPr marL="342900" indent="-342900" eaLnBrk="0" hangingPunct="0">
              <a:buClr>
                <a:srgbClr val="835E01"/>
              </a:buClr>
              <a:buSzPct val="60000"/>
              <a:buFont typeface="Wingdings" pitchFamily="2" charset="2"/>
              <a:buNone/>
              <a:defRPr/>
            </a:pPr>
            <a:endParaRPr lang="en-US" kern="0" dirty="0">
              <a:solidFill>
                <a:srgbClr val="333333"/>
              </a:solidFill>
              <a:latin typeface="Consolas" pitchFamily="49"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altLang="en-US" sz="3600" smtClean="0">
                <a:ea typeface="ＭＳ Ｐゴシック" panose="020B0600070205080204" pitchFamily="34" charset="-128"/>
              </a:rPr>
              <a:t>Multiple </a:t>
            </a:r>
            <a:r>
              <a:rPr lang="en-US" altLang="en-US" sz="3600" smtClean="0">
                <a:latin typeface="Consolas" panose="020B0609020204030204" pitchFamily="49" charset="0"/>
                <a:ea typeface="ＭＳ Ｐゴシック" panose="020B0600070205080204" pitchFamily="34" charset="-128"/>
                <a:cs typeface="Consolas" panose="020B0609020204030204" pitchFamily="49" charset="0"/>
              </a:rPr>
              <a:t>return</a:t>
            </a:r>
            <a:r>
              <a:rPr lang="en-US" altLang="en-US" sz="3600" smtClean="0">
                <a:ea typeface="ＭＳ Ｐゴシック" panose="020B0600070205080204" pitchFamily="34" charset="-128"/>
              </a:rPr>
              <a:t> Statements (2)</a:t>
            </a:r>
          </a:p>
        </p:txBody>
      </p:sp>
      <p:sp>
        <p:nvSpPr>
          <p:cNvPr id="40963" name="Content Placeholder 2"/>
          <p:cNvSpPr>
            <a:spLocks noGrp="1"/>
          </p:cNvSpPr>
          <p:nvPr>
            <p:ph idx="1"/>
          </p:nvPr>
        </p:nvSpPr>
        <p:spPr/>
        <p:txBody>
          <a:bodyPr/>
          <a:lstStyle/>
          <a:p>
            <a:r>
              <a:rPr lang="en-US" altLang="en-US" dirty="0" smtClean="0">
                <a:ea typeface="ＭＳ Ｐゴシック" panose="020B0600070205080204" pitchFamily="34" charset="-128"/>
              </a:rPr>
              <a:t>Alternative to multiple returns (e.g., one for each branch):</a:t>
            </a:r>
          </a:p>
          <a:p>
            <a:pPr lvl="1"/>
            <a:r>
              <a:rPr lang="en-US" altLang="en-US" sz="2000" dirty="0" smtClean="0">
                <a:ea typeface="ＭＳ Ｐゴシック" panose="020B0600070205080204" pitchFamily="34" charset="-128"/>
              </a:rPr>
              <a:t>We can avoid multiple returns by storing the return value in a variable that we return in the last statement of the function.</a:t>
            </a:r>
          </a:p>
          <a:p>
            <a:pPr lvl="1"/>
            <a:r>
              <a:rPr lang="en-US" altLang="en-US" sz="2000" dirty="0" smtClean="0">
                <a:ea typeface="ＭＳ Ｐゴシック" panose="020B0600070205080204" pitchFamily="34" charset="-128"/>
              </a:rPr>
              <a:t>For example:</a:t>
            </a:r>
          </a:p>
        </p:txBody>
      </p:sp>
      <p:sp>
        <p:nvSpPr>
          <p:cNvPr id="2" name="Date Placeholder 1"/>
          <p:cNvSpPr>
            <a:spLocks noGrp="1"/>
          </p:cNvSpPr>
          <p:nvPr>
            <p:ph type="dt" sz="half" idx="10"/>
          </p:nvPr>
        </p:nvSpPr>
        <p:spPr/>
        <p:txBody>
          <a:bodyPr/>
          <a:lstStyle/>
          <a:p>
            <a:fld id="{5704BF34-90EC-4A56-A5E8-23B64B9F0FB1}" type="datetime1">
              <a:rPr lang="en-US" smtClean="0"/>
              <a:pPr/>
              <a:t>9/15/2020</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DB221124-12A5-49F7-9756-2CD25819FC5E}" type="slidenum">
              <a:rPr lang="en-US" altLang="en-US" smtClean="0"/>
              <a:pPr/>
              <a:t>26</a:t>
            </a:fld>
            <a:endParaRPr lang="en-US" altLang="en-US"/>
          </a:p>
        </p:txBody>
      </p:sp>
      <p:sp>
        <p:nvSpPr>
          <p:cNvPr id="6" name="Content Placeholder 2"/>
          <p:cNvSpPr txBox="1">
            <a:spLocks/>
          </p:cNvSpPr>
          <p:nvPr/>
        </p:nvSpPr>
        <p:spPr bwMode="auto">
          <a:xfrm>
            <a:off x="2322831" y="2723850"/>
            <a:ext cx="4498338" cy="184815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p>
            <a:pPr>
              <a:defRPr/>
            </a:pPr>
            <a:r>
              <a:rPr lang="en-US" dirty="0">
                <a:latin typeface="Consolas" pitchFamily="49" charset="0"/>
                <a:cs typeface="Consolas" pitchFamily="49" charset="0"/>
              </a:rPr>
              <a:t>def </a:t>
            </a:r>
            <a:r>
              <a:rPr lang="en-US" dirty="0" err="1">
                <a:latin typeface="Consolas" pitchFamily="49" charset="0"/>
                <a:cs typeface="Consolas" pitchFamily="49" charset="0"/>
              </a:rPr>
              <a:t>cubeVolume</a:t>
            </a:r>
            <a:r>
              <a:rPr lang="en-US" dirty="0">
                <a:latin typeface="Consolas" pitchFamily="49" charset="0"/>
                <a:cs typeface="Consolas" pitchFamily="49" charset="0"/>
              </a:rPr>
              <a:t>(</a:t>
            </a:r>
            <a:r>
              <a:rPr lang="en-US" dirty="0" err="1">
                <a:latin typeface="Consolas" pitchFamily="49" charset="0"/>
                <a:cs typeface="Consolas" pitchFamily="49" charset="0"/>
              </a:rPr>
              <a:t>sideLength</a:t>
            </a:r>
            <a:r>
              <a:rPr lang="en-US" dirty="0">
                <a:latin typeface="Consolas" pitchFamily="49" charset="0"/>
                <a:cs typeface="Consolas" pitchFamily="49" charset="0"/>
              </a:rPr>
              <a:t>) :</a:t>
            </a:r>
          </a:p>
          <a:p>
            <a:pPr>
              <a:defRPr/>
            </a:pPr>
            <a:r>
              <a:rPr lang="en-US" dirty="0">
                <a:latin typeface="Consolas" pitchFamily="49" charset="0"/>
                <a:cs typeface="Consolas" pitchFamily="49" charset="0"/>
              </a:rPr>
              <a:t>    if </a:t>
            </a:r>
            <a:r>
              <a:rPr lang="en-US" dirty="0" err="1">
                <a:latin typeface="Consolas" pitchFamily="49" charset="0"/>
                <a:cs typeface="Consolas" pitchFamily="49" charset="0"/>
              </a:rPr>
              <a:t>sideLength</a:t>
            </a:r>
            <a:r>
              <a:rPr lang="en-US" dirty="0">
                <a:latin typeface="Consolas" pitchFamily="49" charset="0"/>
                <a:cs typeface="Consolas" pitchFamily="49" charset="0"/>
              </a:rPr>
              <a:t> &gt;= 0:</a:t>
            </a:r>
          </a:p>
          <a:p>
            <a:pPr>
              <a:defRPr/>
            </a:pPr>
            <a:r>
              <a:rPr lang="en-US" dirty="0">
                <a:latin typeface="Consolas" pitchFamily="49" charset="0"/>
                <a:cs typeface="Consolas" pitchFamily="49" charset="0"/>
              </a:rPr>
              <a:t>        volume = </a:t>
            </a:r>
            <a:r>
              <a:rPr lang="en-US" dirty="0" err="1">
                <a:latin typeface="Consolas" pitchFamily="49" charset="0"/>
                <a:cs typeface="Consolas" pitchFamily="49" charset="0"/>
              </a:rPr>
              <a:t>sideLength</a:t>
            </a:r>
            <a:r>
              <a:rPr lang="en-US" dirty="0">
                <a:latin typeface="Consolas" pitchFamily="49" charset="0"/>
                <a:cs typeface="Consolas" pitchFamily="49" charset="0"/>
              </a:rPr>
              <a:t> ** 3</a:t>
            </a:r>
          </a:p>
          <a:p>
            <a:pPr>
              <a:defRPr/>
            </a:pPr>
            <a:r>
              <a:rPr lang="en-US" dirty="0">
                <a:latin typeface="Consolas" pitchFamily="49" charset="0"/>
                <a:cs typeface="Consolas" pitchFamily="49" charset="0"/>
              </a:rPr>
              <a:t>    else :</a:t>
            </a:r>
          </a:p>
          <a:p>
            <a:pPr>
              <a:defRPr/>
            </a:pPr>
            <a:r>
              <a:rPr lang="en-US" dirty="0">
                <a:latin typeface="Consolas" pitchFamily="49" charset="0"/>
                <a:cs typeface="Consolas" pitchFamily="49" charset="0"/>
              </a:rPr>
              <a:t>        volume = 0</a:t>
            </a:r>
          </a:p>
          <a:p>
            <a:pPr>
              <a:defRPr/>
            </a:pPr>
            <a:r>
              <a:rPr lang="en-US" dirty="0">
                <a:latin typeface="Consolas" pitchFamily="49" charset="0"/>
                <a:cs typeface="Consolas" pitchFamily="49" charset="0"/>
              </a:rPr>
              <a:t>    </a:t>
            </a:r>
            <a:r>
              <a:rPr lang="en-US" dirty="0">
                <a:solidFill>
                  <a:srgbClr val="0033CC"/>
                </a:solidFill>
                <a:latin typeface="Consolas" pitchFamily="49" charset="0"/>
                <a:cs typeface="Consolas" pitchFamily="49" charset="0"/>
              </a:rPr>
              <a:t>return</a:t>
            </a:r>
            <a:r>
              <a:rPr lang="en-US" dirty="0">
                <a:latin typeface="Consolas" pitchFamily="49" charset="0"/>
                <a:cs typeface="Consolas" pitchFamily="49" charset="0"/>
              </a:rPr>
              <a:t> volume</a:t>
            </a:r>
            <a:endParaRPr lang="en-US" kern="0" dirty="0">
              <a:solidFill>
                <a:srgbClr val="333333"/>
              </a:solidFill>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8"/>
          <p:cNvSpPr>
            <a:spLocks noGrp="1"/>
          </p:cNvSpPr>
          <p:nvPr>
            <p:ph type="title"/>
          </p:nvPr>
        </p:nvSpPr>
        <p:spPr/>
        <p:txBody>
          <a:bodyPr>
            <a:normAutofit/>
          </a:bodyPr>
          <a:lstStyle/>
          <a:p>
            <a:r>
              <a:rPr lang="en-US" altLang="en-US" sz="3600" dirty="0" smtClean="0">
                <a:ea typeface="ＭＳ Ｐゴシック" panose="020B0600070205080204" pitchFamily="34" charset="-128"/>
              </a:rPr>
              <a:t>Make Sure A Return Catches All Cases</a:t>
            </a:r>
          </a:p>
        </p:txBody>
      </p:sp>
      <p:sp>
        <p:nvSpPr>
          <p:cNvPr id="41987" name="Content Placeholder 9"/>
          <p:cNvSpPr>
            <a:spLocks noGrp="1"/>
          </p:cNvSpPr>
          <p:nvPr>
            <p:ph idx="1"/>
          </p:nvPr>
        </p:nvSpPr>
        <p:spPr>
          <a:xfrm>
            <a:off x="762000" y="1143000"/>
            <a:ext cx="7696199" cy="4726094"/>
          </a:xfrm>
        </p:spPr>
        <p:txBody>
          <a:bodyPr>
            <a:normAutofit/>
          </a:bodyPr>
          <a:lstStyle/>
          <a:p>
            <a:r>
              <a:rPr lang="en-US" altLang="en-US" dirty="0" smtClean="0">
                <a:ea typeface="ＭＳ Ｐゴシック" panose="020B0600070205080204" pitchFamily="34" charset="-128"/>
              </a:rPr>
              <a:t>When there are branches that return a value, m</a:t>
            </a:r>
            <a:r>
              <a:rPr lang="en-US" altLang="en-US" sz="2000" dirty="0" smtClean="0">
                <a:ea typeface="ＭＳ Ｐゴシック" panose="020B0600070205080204" pitchFamily="34" charset="-128"/>
              </a:rPr>
              <a:t>ake sure </a:t>
            </a:r>
            <a:r>
              <a:rPr lang="en-US" altLang="en-US" sz="2000" b="1" dirty="0" smtClean="0">
                <a:ea typeface="ＭＳ Ｐゴシック" panose="020B0600070205080204" pitchFamily="34" charset="-128"/>
              </a:rPr>
              <a:t>all</a:t>
            </a:r>
            <a:r>
              <a:rPr lang="en-US" altLang="en-US" sz="2000" dirty="0" smtClean="0">
                <a:ea typeface="ＭＳ Ｐゴシック" panose="020B0600070205080204" pitchFamily="34" charset="-128"/>
              </a:rPr>
              <a:t> branches return a value.</a:t>
            </a:r>
          </a:p>
          <a:p>
            <a:pPr>
              <a:spcBef>
                <a:spcPts val="0"/>
              </a:spcBef>
            </a:pPr>
            <a:r>
              <a:rPr lang="en-US" altLang="en-US" dirty="0" smtClean="0">
                <a:ea typeface="ＭＳ Ｐゴシック" panose="020B0600070205080204" pitchFamily="34" charset="-128"/>
              </a:rPr>
              <a:t>Example: In the </a:t>
            </a:r>
            <a:r>
              <a:rPr lang="en-US" altLang="en-US" dirty="0" err="1" smtClean="0">
                <a:ea typeface="ＭＳ Ｐゴシック" panose="020B0600070205080204" pitchFamily="34" charset="-128"/>
              </a:rPr>
              <a:t>cubeVolume</a:t>
            </a:r>
            <a:r>
              <a:rPr lang="en-US" altLang="en-US" dirty="0" smtClean="0">
                <a:ea typeface="ＭＳ Ｐゴシック" panose="020B0600070205080204" pitchFamily="34" charset="-128"/>
              </a:rPr>
              <a:t> function below, </a:t>
            </a:r>
            <a:r>
              <a:rPr lang="en-US" altLang="en-US" sz="1800" dirty="0" err="1" smtClean="0">
                <a:solidFill>
                  <a:schemeClr val="tx1"/>
                </a:solidFill>
                <a:latin typeface="Consolas" panose="020B0609020204030204" pitchFamily="49" charset="0"/>
                <a:ea typeface="ＭＳ Ｐゴシック" panose="020B0600070205080204" pitchFamily="34" charset="-128"/>
                <a:cs typeface="Consolas" panose="020B0609020204030204" pitchFamily="49" charset="0"/>
              </a:rPr>
              <a:t>sideLength</a:t>
            </a:r>
            <a:r>
              <a:rPr lang="en-US" altLang="en-US" dirty="0" smtClean="0">
                <a:ea typeface="ＭＳ Ｐゴシック" panose="020B0600070205080204" pitchFamily="34" charset="-128"/>
              </a:rPr>
              <a:t> could be 0 but there is no return statement for this condition.</a:t>
            </a:r>
          </a:p>
          <a:p>
            <a:pPr lvl="1">
              <a:spcBef>
                <a:spcPts val="0"/>
              </a:spcBef>
            </a:pPr>
            <a:r>
              <a:rPr lang="en-US" altLang="en-US" sz="2000" dirty="0" smtClean="0">
                <a:ea typeface="ＭＳ Ｐゴシック" panose="020B0600070205080204" pitchFamily="34" charset="-128"/>
              </a:rPr>
              <a:t>The compiler will </a:t>
            </a:r>
            <a:r>
              <a:rPr lang="en-US" altLang="en-US" sz="2000" i="1" dirty="0" smtClean="0">
                <a:ea typeface="ＭＳ Ｐゴシック" panose="020B0600070205080204" pitchFamily="34" charset="-128"/>
              </a:rPr>
              <a:t>not</a:t>
            </a:r>
            <a:r>
              <a:rPr lang="en-US" altLang="en-US" sz="2000" dirty="0" smtClean="0">
                <a:ea typeface="ＭＳ Ｐゴシック" panose="020B0600070205080204" pitchFamily="34" charset="-128"/>
              </a:rPr>
              <a:t> complain if a branch has no </a:t>
            </a:r>
            <a:r>
              <a:rPr lang="en-US" altLang="en-US" sz="2000" dirty="0" smtClean="0">
                <a:ea typeface="ＭＳ Ｐゴシック" panose="020B0600070205080204" pitchFamily="34" charset="-128"/>
                <a:cs typeface="Consolas" panose="020B0609020204030204" pitchFamily="49" charset="0"/>
              </a:rPr>
              <a:t>return</a:t>
            </a:r>
            <a:r>
              <a:rPr lang="en-US" altLang="en-US" sz="2000" dirty="0" smtClean="0">
                <a:ea typeface="ＭＳ Ｐゴシック" panose="020B0600070205080204" pitchFamily="34" charset="-128"/>
              </a:rPr>
              <a:t> statement.</a:t>
            </a:r>
          </a:p>
          <a:p>
            <a:pPr lvl="1">
              <a:spcBef>
                <a:spcPts val="0"/>
              </a:spcBef>
            </a:pPr>
            <a:r>
              <a:rPr lang="en-US" altLang="en-US" sz="2000" dirty="0" smtClean="0">
                <a:ea typeface="ＭＳ Ｐゴシック" panose="020B0600070205080204" pitchFamily="34" charset="-128"/>
              </a:rPr>
              <a:t>It may result in a run-time error because Python returns the special value </a:t>
            </a:r>
            <a:r>
              <a:rPr lang="en-US" altLang="en-US" sz="2000" b="1" dirty="0" smtClean="0">
                <a:ea typeface="ＭＳ Ｐゴシック" panose="020B0600070205080204" pitchFamily="34" charset="-128"/>
                <a:cs typeface="Consolas" panose="020B0609020204030204" pitchFamily="49" charset="0"/>
              </a:rPr>
              <a:t>None</a:t>
            </a:r>
            <a:r>
              <a:rPr lang="en-US" altLang="en-US" sz="2000" dirty="0" smtClean="0">
                <a:ea typeface="ＭＳ Ｐゴシック" panose="020B0600070205080204" pitchFamily="34" charset="-128"/>
              </a:rPr>
              <a:t> when we don’t return a value.</a:t>
            </a:r>
          </a:p>
          <a:p>
            <a:pPr lvl="1">
              <a:spcBef>
                <a:spcPts val="0"/>
              </a:spcBef>
            </a:pPr>
            <a:endParaRPr lang="en-US" altLang="en-US" sz="2000" dirty="0" smtClean="0">
              <a:ea typeface="ＭＳ Ｐゴシック" panose="020B0600070205080204" pitchFamily="34" charset="-128"/>
            </a:endParaRPr>
          </a:p>
          <a:p>
            <a:pPr lvl="1">
              <a:spcBef>
                <a:spcPts val="0"/>
              </a:spcBef>
            </a:pPr>
            <a:endParaRPr lang="en-US" altLang="en-US" sz="2000" dirty="0" smtClean="0">
              <a:ea typeface="ＭＳ Ｐゴシック" panose="020B0600070205080204" pitchFamily="34" charset="-128"/>
            </a:endParaRPr>
          </a:p>
          <a:p>
            <a:pPr lvl="1">
              <a:spcBef>
                <a:spcPts val="0"/>
              </a:spcBef>
            </a:pPr>
            <a:endParaRPr lang="en-US" altLang="en-US" sz="2000" dirty="0" smtClean="0">
              <a:ea typeface="ＭＳ Ｐゴシック" panose="020B0600070205080204" pitchFamily="34" charset="-128"/>
            </a:endParaRPr>
          </a:p>
          <a:p>
            <a:pPr lvl="1">
              <a:spcBef>
                <a:spcPts val="1200"/>
              </a:spcBef>
            </a:pPr>
            <a:r>
              <a:rPr lang="en-US" altLang="en-US" sz="2000" dirty="0" smtClean="0">
                <a:ea typeface="ＭＳ Ｐゴシック" panose="020B0600070205080204" pitchFamily="34" charset="-128"/>
              </a:rPr>
              <a:t>Correct implementation:</a:t>
            </a:r>
          </a:p>
        </p:txBody>
      </p:sp>
      <p:sp>
        <p:nvSpPr>
          <p:cNvPr id="2" name="Date Placeholder 1"/>
          <p:cNvSpPr>
            <a:spLocks noGrp="1"/>
          </p:cNvSpPr>
          <p:nvPr>
            <p:ph type="dt" sz="half" idx="10"/>
          </p:nvPr>
        </p:nvSpPr>
        <p:spPr/>
        <p:txBody>
          <a:bodyPr/>
          <a:lstStyle/>
          <a:p>
            <a:fld id="{1389735F-2B66-49E3-AB74-5A584EADA2FB}" type="datetime1">
              <a:rPr lang="en-US" smtClean="0"/>
              <a:pPr/>
              <a:t>9/15/2020</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DB221124-12A5-49F7-9756-2CD25819FC5E}" type="slidenum">
              <a:rPr lang="en-US" altLang="en-US" smtClean="0"/>
              <a:pPr/>
              <a:t>27</a:t>
            </a:fld>
            <a:endParaRPr lang="en-US" altLang="en-US"/>
          </a:p>
        </p:txBody>
      </p:sp>
      <p:sp>
        <p:nvSpPr>
          <p:cNvPr id="9" name="Content Placeholder 2"/>
          <p:cNvSpPr txBox="1">
            <a:spLocks/>
          </p:cNvSpPr>
          <p:nvPr/>
        </p:nvSpPr>
        <p:spPr bwMode="auto">
          <a:xfrm>
            <a:off x="2057400" y="3276600"/>
            <a:ext cx="4648200" cy="9906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p>
            <a:pPr>
              <a:defRPr/>
            </a:pPr>
            <a:r>
              <a:rPr lang="en-US" dirty="0">
                <a:latin typeface="Consolas" pitchFamily="49" charset="0"/>
                <a:cs typeface="Consolas" pitchFamily="49" charset="0"/>
              </a:rPr>
              <a:t>def </a:t>
            </a:r>
            <a:r>
              <a:rPr lang="en-US" dirty="0" err="1">
                <a:latin typeface="Consolas" pitchFamily="49" charset="0"/>
                <a:cs typeface="Consolas" pitchFamily="49" charset="0"/>
              </a:rPr>
              <a:t>cubeVolume</a:t>
            </a:r>
            <a:r>
              <a:rPr lang="en-US" dirty="0">
                <a:latin typeface="Consolas" pitchFamily="49" charset="0"/>
                <a:cs typeface="Consolas" pitchFamily="49" charset="0"/>
              </a:rPr>
              <a:t>(</a:t>
            </a:r>
            <a:r>
              <a:rPr lang="en-US" dirty="0" err="1">
                <a:latin typeface="Consolas" pitchFamily="49" charset="0"/>
                <a:cs typeface="Consolas" pitchFamily="49" charset="0"/>
              </a:rPr>
              <a:t>sideLength</a:t>
            </a:r>
            <a:r>
              <a:rPr lang="en-US" dirty="0">
                <a:latin typeface="Consolas" pitchFamily="49" charset="0"/>
                <a:cs typeface="Consolas" pitchFamily="49" charset="0"/>
              </a:rPr>
              <a:t>) :</a:t>
            </a:r>
          </a:p>
          <a:p>
            <a:pPr>
              <a:defRPr/>
            </a:pPr>
            <a:r>
              <a:rPr lang="en-US" dirty="0">
                <a:latin typeface="Consolas" pitchFamily="49" charset="0"/>
                <a:cs typeface="Consolas" pitchFamily="49" charset="0"/>
              </a:rPr>
              <a:t>    if </a:t>
            </a:r>
            <a:r>
              <a:rPr lang="en-US" dirty="0" err="1">
                <a:latin typeface="Consolas" pitchFamily="49" charset="0"/>
                <a:cs typeface="Consolas" pitchFamily="49" charset="0"/>
              </a:rPr>
              <a:t>sideLength</a:t>
            </a:r>
            <a:r>
              <a:rPr lang="en-US" dirty="0">
                <a:latin typeface="Consolas" pitchFamily="49" charset="0"/>
                <a:cs typeface="Consolas" pitchFamily="49" charset="0"/>
              </a:rPr>
              <a:t> &gt;= 0 :</a:t>
            </a:r>
          </a:p>
          <a:p>
            <a:pPr>
              <a:defRPr/>
            </a:pPr>
            <a:r>
              <a:rPr lang="en-US" dirty="0">
                <a:latin typeface="Consolas" pitchFamily="49" charset="0"/>
                <a:cs typeface="Consolas" pitchFamily="49" charset="0"/>
              </a:rPr>
              <a:t>        return </a:t>
            </a:r>
            <a:r>
              <a:rPr lang="en-US" dirty="0" err="1">
                <a:latin typeface="Consolas" pitchFamily="49" charset="0"/>
                <a:cs typeface="Consolas" pitchFamily="49" charset="0"/>
              </a:rPr>
              <a:t>sideLength</a:t>
            </a:r>
            <a:r>
              <a:rPr lang="en-US" dirty="0">
                <a:latin typeface="Consolas" pitchFamily="49" charset="0"/>
                <a:cs typeface="Consolas" pitchFamily="49" charset="0"/>
              </a:rPr>
              <a:t> ** </a:t>
            </a:r>
            <a:r>
              <a:rPr lang="en-US" dirty="0" smtClean="0">
                <a:latin typeface="Consolas" pitchFamily="49" charset="0"/>
                <a:cs typeface="Consolas" pitchFamily="49" charset="0"/>
              </a:rPr>
              <a:t>3</a:t>
            </a:r>
            <a:endParaRPr lang="en-US" dirty="0">
              <a:latin typeface="Consolas" pitchFamily="49" charset="0"/>
              <a:cs typeface="Consolas" pitchFamily="49" charset="0"/>
            </a:endParaRPr>
          </a:p>
        </p:txBody>
      </p:sp>
      <p:sp>
        <p:nvSpPr>
          <p:cNvPr id="7" name="Content Placeholder 2"/>
          <p:cNvSpPr txBox="1">
            <a:spLocks/>
          </p:cNvSpPr>
          <p:nvPr/>
        </p:nvSpPr>
        <p:spPr bwMode="auto">
          <a:xfrm>
            <a:off x="2057400" y="4724400"/>
            <a:ext cx="4724400" cy="15240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p>
            <a:pPr>
              <a:defRPr/>
            </a:pPr>
            <a:r>
              <a:rPr lang="en-US" dirty="0">
                <a:latin typeface="Consolas" pitchFamily="49" charset="0"/>
                <a:cs typeface="Consolas" pitchFamily="49" charset="0"/>
              </a:rPr>
              <a:t>def </a:t>
            </a:r>
            <a:r>
              <a:rPr lang="en-US" dirty="0" err="1">
                <a:latin typeface="Consolas" pitchFamily="49" charset="0"/>
                <a:cs typeface="Consolas" pitchFamily="49" charset="0"/>
              </a:rPr>
              <a:t>cubeVolume</a:t>
            </a:r>
            <a:r>
              <a:rPr lang="en-US" dirty="0">
                <a:latin typeface="Consolas" pitchFamily="49" charset="0"/>
                <a:cs typeface="Consolas" pitchFamily="49" charset="0"/>
              </a:rPr>
              <a:t>(</a:t>
            </a:r>
            <a:r>
              <a:rPr lang="en-US" dirty="0" err="1">
                <a:latin typeface="Consolas" pitchFamily="49" charset="0"/>
                <a:cs typeface="Consolas" pitchFamily="49" charset="0"/>
              </a:rPr>
              <a:t>sideLength</a:t>
            </a:r>
            <a:r>
              <a:rPr lang="en-US" dirty="0">
                <a:latin typeface="Consolas" pitchFamily="49" charset="0"/>
                <a:cs typeface="Consolas" pitchFamily="49" charset="0"/>
              </a:rPr>
              <a:t>) :</a:t>
            </a:r>
          </a:p>
          <a:p>
            <a:pPr>
              <a:defRPr/>
            </a:pPr>
            <a:r>
              <a:rPr lang="en-US" dirty="0">
                <a:latin typeface="Consolas" pitchFamily="49" charset="0"/>
                <a:cs typeface="Consolas" pitchFamily="49" charset="0"/>
              </a:rPr>
              <a:t>    if </a:t>
            </a:r>
            <a:r>
              <a:rPr lang="en-US" dirty="0" err="1">
                <a:latin typeface="Consolas" pitchFamily="49" charset="0"/>
                <a:cs typeface="Consolas" pitchFamily="49" charset="0"/>
              </a:rPr>
              <a:t>sideLength</a:t>
            </a:r>
            <a:r>
              <a:rPr lang="en-US" dirty="0">
                <a:latin typeface="Consolas" pitchFamily="49" charset="0"/>
                <a:cs typeface="Consolas" pitchFamily="49" charset="0"/>
              </a:rPr>
              <a:t> &gt;= 0</a:t>
            </a:r>
          </a:p>
          <a:p>
            <a:pPr>
              <a:defRPr/>
            </a:pPr>
            <a:r>
              <a:rPr lang="en-US" dirty="0">
                <a:latin typeface="Consolas" pitchFamily="49" charset="0"/>
                <a:cs typeface="Consolas" pitchFamily="49" charset="0"/>
              </a:rPr>
              <a:t>        </a:t>
            </a:r>
            <a:r>
              <a:rPr lang="en-US" dirty="0">
                <a:solidFill>
                  <a:srgbClr val="0033CC"/>
                </a:solidFill>
                <a:latin typeface="Consolas" pitchFamily="49" charset="0"/>
                <a:cs typeface="Consolas" pitchFamily="49" charset="0"/>
              </a:rPr>
              <a:t>return</a:t>
            </a:r>
            <a:r>
              <a:rPr lang="en-US" dirty="0">
                <a:latin typeface="Consolas" pitchFamily="49" charset="0"/>
                <a:cs typeface="Consolas" pitchFamily="49" charset="0"/>
              </a:rPr>
              <a:t> </a:t>
            </a:r>
            <a:r>
              <a:rPr lang="en-US" dirty="0" err="1">
                <a:latin typeface="Consolas" pitchFamily="49" charset="0"/>
                <a:cs typeface="Consolas" pitchFamily="49" charset="0"/>
              </a:rPr>
              <a:t>sideLength</a:t>
            </a:r>
            <a:r>
              <a:rPr lang="en-US" dirty="0">
                <a:latin typeface="Consolas" pitchFamily="49" charset="0"/>
                <a:cs typeface="Consolas" pitchFamily="49" charset="0"/>
              </a:rPr>
              <a:t> ** 3</a:t>
            </a:r>
          </a:p>
          <a:p>
            <a:pPr>
              <a:defRPr/>
            </a:pPr>
            <a:r>
              <a:rPr lang="en-US" dirty="0">
                <a:latin typeface="Consolas" pitchFamily="49" charset="0"/>
                <a:cs typeface="Consolas" pitchFamily="49" charset="0"/>
              </a:rPr>
              <a:t>    else :</a:t>
            </a:r>
          </a:p>
          <a:p>
            <a:pPr>
              <a:defRPr/>
            </a:pPr>
            <a:r>
              <a:rPr lang="en-US" dirty="0">
                <a:latin typeface="Consolas" pitchFamily="49" charset="0"/>
                <a:cs typeface="Consolas" pitchFamily="49" charset="0"/>
              </a:rPr>
              <a:t>        </a:t>
            </a:r>
            <a:r>
              <a:rPr lang="en-US" dirty="0">
                <a:solidFill>
                  <a:srgbClr val="0033CC"/>
                </a:solidFill>
                <a:latin typeface="Consolas" pitchFamily="49" charset="0"/>
                <a:cs typeface="Consolas" pitchFamily="49" charset="0"/>
              </a:rPr>
              <a:t>return</a:t>
            </a:r>
            <a:r>
              <a:rPr lang="en-US" dirty="0">
                <a:latin typeface="Consolas" pitchFamily="49" charset="0"/>
                <a:cs typeface="Consolas" pitchFamily="49" charset="0"/>
              </a:rPr>
              <a:t> 0</a:t>
            </a:r>
            <a:endParaRPr lang="en-US" b="1" kern="0"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4000" dirty="0" smtClean="0"/>
              <a:t>Functions Without Return Values</a:t>
            </a:r>
            <a:endParaRPr lang="en-US" sz="4000" dirty="0"/>
          </a:p>
        </p:txBody>
      </p:sp>
      <p:sp>
        <p:nvSpPr>
          <p:cNvPr id="4" name="Date Placeholder 3"/>
          <p:cNvSpPr>
            <a:spLocks noGrp="1"/>
          </p:cNvSpPr>
          <p:nvPr>
            <p:ph type="dt" sz="half" idx="10"/>
          </p:nvPr>
        </p:nvSpPr>
        <p:spPr/>
        <p:txBody>
          <a:bodyPr/>
          <a:lstStyle/>
          <a:p>
            <a:fld id="{29372AF3-6E2E-4EAB-B4DD-B35B874776F7}" type="datetime1">
              <a:rPr lang="en-US" smtClean="0"/>
              <a:pPr/>
              <a:t>9/15/2020</a:t>
            </a:fld>
            <a:endParaRPr lang="en-US" dirty="0"/>
          </a:p>
        </p:txBody>
      </p:sp>
      <p:sp>
        <p:nvSpPr>
          <p:cNvPr id="5" name="Slide Number Placeholder 4"/>
          <p:cNvSpPr>
            <a:spLocks noGrp="1"/>
          </p:cNvSpPr>
          <p:nvPr>
            <p:ph type="sldNum" sz="quarter" idx="12"/>
          </p:nvPr>
        </p:nvSpPr>
        <p:spPr/>
        <p:txBody>
          <a:bodyPr/>
          <a:lstStyle/>
          <a:p>
            <a:r>
              <a:rPr lang="en-US" altLang="en-US" smtClean="0"/>
              <a:t>Page </a:t>
            </a:r>
            <a:fld id="{DB221124-12A5-49F7-9756-2CD25819FC5E}" type="slidenum">
              <a:rPr lang="en-US" altLang="en-US" smtClean="0"/>
              <a:pPr/>
              <a:t>28</a:t>
            </a:fld>
            <a:endParaRPr lang="en-US" altLang="en-US"/>
          </a:p>
        </p:txBody>
      </p:sp>
    </p:spTree>
    <p:extLst>
      <p:ext uri="{BB962C8B-B14F-4D97-AF65-F5344CB8AC3E}">
        <p14:creationId xmlns="" xmlns:p14="http://schemas.microsoft.com/office/powerpoint/2010/main" val="13181563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normAutofit/>
          </a:bodyPr>
          <a:lstStyle/>
          <a:p>
            <a:r>
              <a:rPr lang="en-US" altLang="en-US" dirty="0" smtClean="0">
                <a:ea typeface="ＭＳ Ｐゴシック" panose="020B0600070205080204" pitchFamily="34" charset="-128"/>
              </a:rPr>
              <a:t>Functions Without Return Values</a:t>
            </a:r>
          </a:p>
        </p:txBody>
      </p:sp>
      <p:sp>
        <p:nvSpPr>
          <p:cNvPr id="45059" name="Content Placeholder 2"/>
          <p:cNvSpPr>
            <a:spLocks noGrp="1"/>
          </p:cNvSpPr>
          <p:nvPr>
            <p:ph idx="1"/>
          </p:nvPr>
        </p:nvSpPr>
        <p:spPr>
          <a:xfrm>
            <a:off x="822959" y="1143000"/>
            <a:ext cx="7543801" cy="4726094"/>
          </a:xfrm>
        </p:spPr>
        <p:txBody>
          <a:bodyPr>
            <a:normAutofit/>
          </a:bodyPr>
          <a:lstStyle/>
          <a:p>
            <a:r>
              <a:rPr lang="en-US" altLang="en-US" dirty="0" smtClean="0">
                <a:ea typeface="ＭＳ Ｐゴシック" panose="020B0600070205080204" pitchFamily="34" charset="-128"/>
              </a:rPr>
              <a:t>Functions are not required to return a value.</a:t>
            </a:r>
          </a:p>
          <a:p>
            <a:pPr lvl="1"/>
            <a:r>
              <a:rPr lang="en-US" altLang="en-US" sz="2000" dirty="0" smtClean="0">
                <a:ea typeface="ＭＳ Ｐゴシック" panose="020B0600070205080204" pitchFamily="34" charset="-128"/>
              </a:rPr>
              <a:t>No </a:t>
            </a:r>
            <a:r>
              <a:rPr lang="en-US" altLang="en-US" sz="2000" dirty="0" smtClean="0">
                <a:ea typeface="ＭＳ Ｐゴシック" panose="020B0600070205080204" pitchFamily="34" charset="-128"/>
                <a:cs typeface="Consolas" panose="020B0609020204030204" pitchFamily="49" charset="0"/>
              </a:rPr>
              <a:t>return</a:t>
            </a:r>
            <a:r>
              <a:rPr lang="en-US" altLang="en-US" sz="2000" dirty="0" smtClean="0">
                <a:ea typeface="ＭＳ Ｐゴシック" panose="020B0600070205080204" pitchFamily="34" charset="-128"/>
              </a:rPr>
              <a:t> statement is required.</a:t>
            </a:r>
          </a:p>
          <a:p>
            <a:pPr lvl="1"/>
            <a:r>
              <a:rPr lang="en-US" altLang="en-US" sz="2000" dirty="0" smtClean="0">
                <a:ea typeface="ＭＳ Ｐゴシック" panose="020B0600070205080204" pitchFamily="34" charset="-128"/>
              </a:rPr>
              <a:t>The function can generate output even when it doesn’t have a return value.</a:t>
            </a:r>
          </a:p>
        </p:txBody>
      </p:sp>
      <p:sp>
        <p:nvSpPr>
          <p:cNvPr id="2" name="Date Placeholder 1"/>
          <p:cNvSpPr>
            <a:spLocks noGrp="1"/>
          </p:cNvSpPr>
          <p:nvPr>
            <p:ph type="dt" sz="half" idx="10"/>
          </p:nvPr>
        </p:nvSpPr>
        <p:spPr/>
        <p:txBody>
          <a:bodyPr/>
          <a:lstStyle/>
          <a:p>
            <a:fld id="{8BC32292-E682-42E2-8359-8FD8C1A1F2C3}" type="datetime1">
              <a:rPr lang="en-US" smtClean="0"/>
              <a:pPr/>
              <a:t>9/15/2020</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DB221124-12A5-49F7-9756-2CD25819FC5E}" type="slidenum">
              <a:rPr lang="en-US" altLang="en-US" smtClean="0"/>
              <a:pPr/>
              <a:t>29</a:t>
            </a:fld>
            <a:endParaRPr lang="en-US" altLang="en-US"/>
          </a:p>
        </p:txBody>
      </p:sp>
      <p:sp>
        <p:nvSpPr>
          <p:cNvPr id="10" name="Content Placeholder 2"/>
          <p:cNvSpPr txBox="1">
            <a:spLocks/>
          </p:cNvSpPr>
          <p:nvPr/>
        </p:nvSpPr>
        <p:spPr bwMode="auto">
          <a:xfrm>
            <a:off x="1143000" y="3657600"/>
            <a:ext cx="4160837" cy="19812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p>
            <a:pPr>
              <a:defRPr/>
            </a:pPr>
            <a:r>
              <a:rPr lang="en-US" dirty="0" smtClean="0">
                <a:latin typeface="Consolas" pitchFamily="49" charset="0"/>
                <a:cs typeface="Consolas" pitchFamily="49" charset="0"/>
              </a:rPr>
              <a:t># function definition</a:t>
            </a:r>
          </a:p>
          <a:p>
            <a:pPr>
              <a:defRPr/>
            </a:pPr>
            <a:r>
              <a:rPr lang="en-US" dirty="0" smtClean="0">
                <a:latin typeface="Consolas" pitchFamily="49" charset="0"/>
                <a:cs typeface="Consolas" pitchFamily="49" charset="0"/>
              </a:rPr>
              <a:t>def </a:t>
            </a:r>
            <a:r>
              <a:rPr lang="en-US" dirty="0" err="1">
                <a:latin typeface="Consolas" pitchFamily="49" charset="0"/>
                <a:cs typeface="Consolas" pitchFamily="49" charset="0"/>
              </a:rPr>
              <a:t>boxString</a:t>
            </a:r>
            <a:r>
              <a:rPr lang="en-US" dirty="0">
                <a:latin typeface="Consolas" pitchFamily="49" charset="0"/>
                <a:cs typeface="Consolas" pitchFamily="49" charset="0"/>
              </a:rPr>
              <a:t>(contents) :</a:t>
            </a:r>
          </a:p>
          <a:p>
            <a:pPr>
              <a:defRPr/>
            </a:pPr>
            <a:r>
              <a:rPr lang="en-US" dirty="0">
                <a:latin typeface="Consolas" pitchFamily="49" charset="0"/>
                <a:cs typeface="Consolas" pitchFamily="49" charset="0"/>
              </a:rPr>
              <a:t>    n = </a:t>
            </a:r>
            <a:r>
              <a:rPr lang="en-US" dirty="0" err="1">
                <a:latin typeface="Consolas" pitchFamily="49" charset="0"/>
                <a:cs typeface="Consolas" pitchFamily="49" charset="0"/>
              </a:rPr>
              <a:t>len</a:t>
            </a:r>
            <a:r>
              <a:rPr lang="en-US" dirty="0">
                <a:latin typeface="Consolas" pitchFamily="49" charset="0"/>
                <a:cs typeface="Consolas" pitchFamily="49" charset="0"/>
              </a:rPr>
              <a:t>(contents) </a:t>
            </a:r>
          </a:p>
          <a:p>
            <a:pPr>
              <a:defRPr/>
            </a:pPr>
            <a:r>
              <a:rPr lang="en-US" dirty="0">
                <a:latin typeface="Consolas" pitchFamily="49" charset="0"/>
                <a:cs typeface="Consolas" pitchFamily="49" charset="0"/>
              </a:rPr>
              <a:t>    print("-" * (n + 2))</a:t>
            </a:r>
          </a:p>
          <a:p>
            <a:pPr>
              <a:defRPr/>
            </a:pPr>
            <a:r>
              <a:rPr lang="en-US" dirty="0">
                <a:latin typeface="Consolas" pitchFamily="49" charset="0"/>
                <a:cs typeface="Consolas" pitchFamily="49" charset="0"/>
              </a:rPr>
              <a:t>    print("!" + contents + "!")</a:t>
            </a:r>
          </a:p>
          <a:p>
            <a:pPr>
              <a:defRPr/>
            </a:pPr>
            <a:r>
              <a:rPr lang="en-US" dirty="0">
                <a:latin typeface="Consolas" pitchFamily="49" charset="0"/>
                <a:cs typeface="Consolas" pitchFamily="49" charset="0"/>
              </a:rPr>
              <a:t>    print("-" * (n + 2</a:t>
            </a:r>
            <a:r>
              <a:rPr lang="en-US" dirty="0" smtClean="0">
                <a:latin typeface="Consolas" pitchFamily="49" charset="0"/>
                <a:cs typeface="Consolas" pitchFamily="49" charset="0"/>
              </a:rPr>
              <a:t>))</a:t>
            </a:r>
            <a:endParaRPr lang="en-US" kern="0" dirty="0">
              <a:solidFill>
                <a:srgbClr val="333333"/>
              </a:solidFill>
              <a:latin typeface="Consolas" pitchFamily="49" charset="0"/>
              <a:cs typeface="Consolas" pitchFamily="49" charset="0"/>
            </a:endParaRPr>
          </a:p>
        </p:txBody>
      </p:sp>
      <p:pic>
        <p:nvPicPr>
          <p:cNvPr id="45061" name="Picture 7"/>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172200" y="4114800"/>
            <a:ext cx="1346200" cy="990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Content Placeholder 2"/>
          <p:cNvSpPr txBox="1">
            <a:spLocks/>
          </p:cNvSpPr>
          <p:nvPr/>
        </p:nvSpPr>
        <p:spPr bwMode="auto">
          <a:xfrm>
            <a:off x="1143000" y="2590800"/>
            <a:ext cx="2652540" cy="9144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buClr>
                <a:srgbClr val="835E01"/>
              </a:buClr>
              <a:buSzPct val="60000"/>
              <a:buFont typeface="Wingdings" pitchFamily="2" charset="2"/>
              <a:buNone/>
              <a:defRPr/>
            </a:pPr>
            <a:r>
              <a:rPr lang="en-US" sz="1800" dirty="0" smtClean="0">
                <a:latin typeface="Consolas" pitchFamily="49" charset="0"/>
              </a:rPr>
              <a:t># function call</a:t>
            </a:r>
          </a:p>
          <a:p>
            <a:pPr>
              <a:buClr>
                <a:srgbClr val="835E01"/>
              </a:buClr>
              <a:buSzPct val="60000"/>
              <a:buFont typeface="Wingdings" pitchFamily="2" charset="2"/>
              <a:buNone/>
              <a:defRPr/>
            </a:pPr>
            <a:r>
              <a:rPr lang="en-US" sz="1800" dirty="0" err="1">
                <a:latin typeface="Consolas" pitchFamily="49" charset="0"/>
                <a:cs typeface="Consolas" pitchFamily="49" charset="0"/>
              </a:rPr>
              <a:t>boxString</a:t>
            </a:r>
            <a:r>
              <a:rPr lang="en-US" sz="1800" dirty="0">
                <a:latin typeface="Consolas" pitchFamily="49" charset="0"/>
                <a:cs typeface="Consolas" pitchFamily="49" charset="0"/>
              </a:rPr>
              <a:t>("Hello</a:t>
            </a:r>
            <a:r>
              <a:rPr lang="en-US" sz="1800" dirty="0" smtClean="0">
                <a:latin typeface="Consolas" pitchFamily="49" charset="0"/>
                <a:cs typeface="Consolas" pitchFamily="49" charset="0"/>
              </a:rPr>
              <a:t>")</a:t>
            </a:r>
          </a:p>
          <a:p>
            <a:pPr>
              <a:buClr>
                <a:srgbClr val="835E01"/>
              </a:buClr>
              <a:buSzPct val="60000"/>
              <a:buFont typeface="Wingdings" pitchFamily="2" charset="2"/>
              <a:buNone/>
              <a:defRPr/>
            </a:pPr>
            <a:endParaRPr lang="en-US" sz="1800" dirty="0" smtClean="0">
              <a:solidFill>
                <a:srgbClr val="333333"/>
              </a:solidFill>
              <a:latin typeface="Consolas" pitchFamily="49" charset="0"/>
            </a:endParaRPr>
          </a:p>
        </p:txBody>
      </p:sp>
      <p:sp>
        <p:nvSpPr>
          <p:cNvPr id="9" name="TextBox 8"/>
          <p:cNvSpPr txBox="1"/>
          <p:nvPr/>
        </p:nvSpPr>
        <p:spPr>
          <a:xfrm>
            <a:off x="6248400" y="3810000"/>
            <a:ext cx="1685077" cy="369332"/>
          </a:xfrm>
          <a:prstGeom prst="rect">
            <a:avLst/>
          </a:prstGeom>
          <a:noFill/>
        </p:spPr>
        <p:txBody>
          <a:bodyPr wrap="none" rtlCol="0">
            <a:spAutoFit/>
          </a:bodyPr>
          <a:lstStyle/>
          <a:p>
            <a:r>
              <a:rPr lang="en-US" dirty="0" smtClean="0"/>
              <a:t>Screen output:</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ltLang="en-US" dirty="0" smtClean="0">
                <a:ea typeface="ＭＳ Ｐゴシック" panose="020B0600070205080204" pitchFamily="34" charset="-128"/>
              </a:rPr>
              <a:t>Calling Functions</a:t>
            </a:r>
          </a:p>
        </p:txBody>
      </p:sp>
      <p:sp>
        <p:nvSpPr>
          <p:cNvPr id="14339" name="Content Placeholder 2"/>
          <p:cNvSpPr>
            <a:spLocks noGrp="1"/>
          </p:cNvSpPr>
          <p:nvPr>
            <p:ph idx="1"/>
          </p:nvPr>
        </p:nvSpPr>
        <p:spPr/>
        <p:txBody>
          <a:bodyPr/>
          <a:lstStyle/>
          <a:p>
            <a:pPr indent="-217488"/>
            <a:r>
              <a:rPr lang="en-US" altLang="en-US" dirty="0" smtClean="0">
                <a:ea typeface="ＭＳ Ｐゴシック" panose="020B0600070205080204" pitchFamily="34" charset="-128"/>
              </a:rPr>
              <a:t>We </a:t>
            </a:r>
            <a:r>
              <a:rPr lang="en-US" altLang="en-US" i="1" dirty="0" smtClean="0">
                <a:ea typeface="ＭＳ Ｐゴシック" panose="020B0600070205080204" pitchFamily="34" charset="-128"/>
              </a:rPr>
              <a:t>call </a:t>
            </a:r>
            <a:r>
              <a:rPr lang="en-US" altLang="en-US" dirty="0" smtClean="0">
                <a:ea typeface="ＭＳ Ｐゴシック" panose="020B0600070205080204" pitchFamily="34" charset="-128"/>
              </a:rPr>
              <a:t>a function in order to execute its instructions</a:t>
            </a:r>
          </a:p>
          <a:p>
            <a:pPr marL="0" indent="0">
              <a:buNone/>
            </a:pPr>
            <a:r>
              <a:rPr lang="en-US" altLang="en-US" sz="1800" dirty="0" smtClean="0">
                <a:latin typeface="Consolas" panose="020B0609020204030204" pitchFamily="49" charset="0"/>
                <a:ea typeface="ＭＳ Ｐゴシック" panose="020B0600070205080204" pitchFamily="34" charset="-128"/>
                <a:cs typeface="Consolas" panose="020B0609020204030204" pitchFamily="49" charset="0"/>
              </a:rPr>
              <a:t>	</a:t>
            </a:r>
          </a:p>
          <a:p>
            <a:pPr marL="274638" indent="-227013"/>
            <a:r>
              <a:rPr lang="en-US" altLang="en-US" dirty="0" smtClean="0">
                <a:ea typeface="ＭＳ Ｐゴシック" panose="020B0600070205080204" pitchFamily="34" charset="-128"/>
              </a:rPr>
              <a:t>By using the expression </a:t>
            </a:r>
            <a:r>
              <a:rPr lang="en-US" altLang="en-US" sz="1800" dirty="0" smtClean="0">
                <a:latin typeface="Consolas" pitchFamily="49" charset="0"/>
                <a:ea typeface="ＭＳ Ｐゴシック" panose="020B0600070205080204" pitchFamily="34" charset="-128"/>
                <a:cs typeface="Consolas" pitchFamily="49" charset="0"/>
              </a:rPr>
              <a:t>round(6.8275, 2</a:t>
            </a:r>
            <a:r>
              <a:rPr lang="en-US" altLang="en-US" dirty="0" smtClean="0">
                <a:latin typeface="Consolas" pitchFamily="49" charset="0"/>
                <a:ea typeface="ＭＳ Ｐゴシック" panose="020B0600070205080204" pitchFamily="34" charset="-128"/>
                <a:cs typeface="Consolas" pitchFamily="49" charset="0"/>
              </a:rPr>
              <a:t>)</a:t>
            </a:r>
            <a:r>
              <a:rPr lang="en-US" altLang="en-US" dirty="0" smtClean="0">
                <a:ea typeface="ＭＳ Ｐゴシック" panose="020B0600070205080204" pitchFamily="34" charset="-128"/>
              </a:rPr>
              <a:t>, our program </a:t>
            </a:r>
            <a:r>
              <a:rPr lang="en-US" altLang="en-US" i="1" dirty="0" smtClean="0">
                <a:ea typeface="ＭＳ Ｐゴシック" panose="020B0600070205080204" pitchFamily="34" charset="-128"/>
              </a:rPr>
              <a:t>calls </a:t>
            </a:r>
            <a:r>
              <a:rPr lang="en-US" altLang="en-US" dirty="0" smtClean="0">
                <a:ea typeface="ＭＳ Ｐゴシック" panose="020B0600070205080204" pitchFamily="34" charset="-128"/>
              </a:rPr>
              <a:t>the round function, asking it to round 6.8275 to two decimal digits.</a:t>
            </a:r>
          </a:p>
          <a:p>
            <a:pPr marL="400050" lvl="2" indent="0">
              <a:buSzPct val="60000"/>
              <a:buFontTx/>
              <a:buNone/>
            </a:pPr>
            <a:endParaRPr lang="en-US" altLang="en-US" dirty="0" smtClean="0">
              <a:latin typeface="Consolas" panose="020B0609020204030204" pitchFamily="49" charset="0"/>
              <a:ea typeface="ＭＳ Ｐゴシック" panose="020B0600070205080204" pitchFamily="34" charset="-128"/>
              <a:cs typeface="Consolas" panose="020B0609020204030204" pitchFamily="49" charset="0"/>
            </a:endParaRPr>
          </a:p>
          <a:p>
            <a:pPr marL="400050" lvl="2" indent="0">
              <a:buSzPct val="60000"/>
              <a:buFontTx/>
              <a:buNone/>
            </a:pPr>
            <a:endParaRPr lang="en-US" altLang="en-US" dirty="0" smtClean="0">
              <a:latin typeface="Consolas" panose="020B0609020204030204" pitchFamily="49" charset="0"/>
              <a:ea typeface="ＭＳ Ｐゴシック" panose="020B0600070205080204" pitchFamily="34" charset="-128"/>
              <a:cs typeface="Consolas" panose="020B0609020204030204" pitchFamily="49" charset="0"/>
            </a:endParaRPr>
          </a:p>
          <a:p>
            <a:endParaRPr lang="en-US" altLang="en-US" dirty="0" smtClean="0">
              <a:ea typeface="ＭＳ Ｐゴシック" panose="020B0600070205080204" pitchFamily="34" charset="-128"/>
            </a:endParaRPr>
          </a:p>
        </p:txBody>
      </p:sp>
      <p:sp>
        <p:nvSpPr>
          <p:cNvPr id="2" name="Date Placeholder 1"/>
          <p:cNvSpPr>
            <a:spLocks noGrp="1"/>
          </p:cNvSpPr>
          <p:nvPr>
            <p:ph type="dt" sz="half" idx="10"/>
          </p:nvPr>
        </p:nvSpPr>
        <p:spPr/>
        <p:txBody>
          <a:bodyPr/>
          <a:lstStyle/>
          <a:p>
            <a:fld id="{2E6DFB19-D8A9-4A36-919F-92C13AA49C30}" type="datetime1">
              <a:rPr lang="en-US" smtClean="0"/>
              <a:pPr/>
              <a:t>9/15/2020</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DB221124-12A5-49F7-9756-2CD25819FC5E}" type="slidenum">
              <a:rPr lang="en-US" altLang="en-US" smtClean="0"/>
              <a:pPr/>
              <a:t>3</a:t>
            </a:fld>
            <a:endParaRPr lang="en-US" altLang="en-US"/>
          </a:p>
        </p:txBody>
      </p:sp>
      <p:sp>
        <p:nvSpPr>
          <p:cNvPr id="6" name="Content Placeholder 2"/>
          <p:cNvSpPr txBox="1">
            <a:spLocks/>
          </p:cNvSpPr>
          <p:nvPr/>
        </p:nvSpPr>
        <p:spPr bwMode="auto">
          <a:xfrm>
            <a:off x="1219200" y="1600200"/>
            <a:ext cx="6324600" cy="381000"/>
          </a:xfrm>
          <a:prstGeom prst="rect">
            <a:avLst/>
          </a:prstGeom>
          <a:solidFill>
            <a:srgbClr val="D9D9D9"/>
          </a:solidFill>
          <a:ln>
            <a:noFill/>
          </a:ln>
          <a:effectLst>
            <a:outerShdw blurRad="50800" dist="38100" dir="18900000" algn="bl" rotWithShape="0">
              <a:srgbClr val="00000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defRPr/>
            </a:pPr>
            <a:r>
              <a:rPr lang="en-US" altLang="en-US" dirty="0" smtClean="0">
                <a:latin typeface="Consolas" panose="020B0609020204030204" pitchFamily="49" charset="0"/>
                <a:cs typeface="Consolas" panose="020B0609020204030204" pitchFamily="49" charset="0"/>
              </a:rPr>
              <a:t>price = round(6.8275, 2)  # Sets result to 6.83</a:t>
            </a:r>
            <a:endParaRPr lang="en-US" dirty="0">
              <a:latin typeface="Consolas" pitchFamily="49" charset="0"/>
              <a:ea typeface="+mn-ea"/>
              <a:cs typeface="Consolas" pitchFamily="49"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normAutofit/>
          </a:bodyPr>
          <a:lstStyle/>
          <a:p>
            <a:r>
              <a:rPr lang="en-US" altLang="en-US" dirty="0" smtClean="0">
                <a:ea typeface="ＭＳ Ｐゴシック" panose="020B0600070205080204" pitchFamily="34" charset="-128"/>
              </a:rPr>
              <a:t>Using </a:t>
            </a:r>
            <a:r>
              <a:rPr lang="en-US" altLang="en-US" sz="3600" dirty="0" smtClean="0">
                <a:solidFill>
                  <a:srgbClr val="0033CC"/>
                </a:solidFill>
                <a:latin typeface="Consolas" panose="020B0609020204030204" pitchFamily="49" charset="0"/>
                <a:ea typeface="ＭＳ Ｐゴシック" panose="020B0600070205080204" pitchFamily="34" charset="-128"/>
              </a:rPr>
              <a:t>return</a:t>
            </a:r>
            <a:r>
              <a:rPr lang="en-US" altLang="en-US" dirty="0" smtClean="0">
                <a:ea typeface="ＭＳ Ｐゴシック" panose="020B0600070205080204" pitchFamily="34" charset="-128"/>
              </a:rPr>
              <a:t> Without a Value</a:t>
            </a:r>
          </a:p>
        </p:txBody>
      </p:sp>
      <p:sp>
        <p:nvSpPr>
          <p:cNvPr id="46083" name="Content Placeholder 2"/>
          <p:cNvSpPr>
            <a:spLocks noGrp="1"/>
          </p:cNvSpPr>
          <p:nvPr>
            <p:ph idx="1"/>
          </p:nvPr>
        </p:nvSpPr>
        <p:spPr>
          <a:xfrm>
            <a:off x="762000" y="1143000"/>
            <a:ext cx="7543801" cy="1030994"/>
          </a:xfrm>
        </p:spPr>
        <p:txBody>
          <a:bodyPr>
            <a:normAutofit/>
          </a:bodyPr>
          <a:lstStyle/>
          <a:p>
            <a:r>
              <a:rPr lang="en-US" altLang="en-US" dirty="0" smtClean="0">
                <a:ea typeface="ＭＳ Ｐゴシック" panose="020B0600070205080204" pitchFamily="34" charset="-128"/>
              </a:rPr>
              <a:t>We can use the return statement without a return value.</a:t>
            </a:r>
          </a:p>
          <a:p>
            <a:pPr lvl="1"/>
            <a:r>
              <a:rPr lang="en-US" altLang="en-US" sz="2000" dirty="0" smtClean="0">
                <a:ea typeface="ＭＳ Ｐゴシック" panose="020B0600070205080204" pitchFamily="34" charset="-128"/>
              </a:rPr>
              <a:t>The function will terminate immediately if the return statement is reached. The code after the return statement will not be executed.</a:t>
            </a:r>
          </a:p>
        </p:txBody>
      </p:sp>
      <p:sp>
        <p:nvSpPr>
          <p:cNvPr id="2" name="Date Placeholder 1"/>
          <p:cNvSpPr>
            <a:spLocks noGrp="1"/>
          </p:cNvSpPr>
          <p:nvPr>
            <p:ph type="dt" sz="half" idx="10"/>
          </p:nvPr>
        </p:nvSpPr>
        <p:spPr/>
        <p:txBody>
          <a:bodyPr/>
          <a:lstStyle/>
          <a:p>
            <a:fld id="{7CE7C25C-64D2-493A-AFE7-0BCBF17051EE}" type="datetime1">
              <a:rPr lang="en-US" smtClean="0"/>
              <a:pPr/>
              <a:t>9/15/2020</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DB221124-12A5-49F7-9756-2CD25819FC5E}" type="slidenum">
              <a:rPr lang="en-US" altLang="en-US" smtClean="0"/>
              <a:pPr/>
              <a:t>30</a:t>
            </a:fld>
            <a:endParaRPr lang="en-US" altLang="en-US"/>
          </a:p>
        </p:txBody>
      </p:sp>
      <p:sp>
        <p:nvSpPr>
          <p:cNvPr id="10" name="Content Placeholder 2"/>
          <p:cNvSpPr txBox="1">
            <a:spLocks/>
          </p:cNvSpPr>
          <p:nvPr/>
        </p:nvSpPr>
        <p:spPr bwMode="auto">
          <a:xfrm>
            <a:off x="1828800" y="2133600"/>
            <a:ext cx="5486400" cy="20574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p>
            <a:pPr>
              <a:defRPr/>
            </a:pPr>
            <a:r>
              <a:rPr lang="en-US" dirty="0">
                <a:latin typeface="Consolas" pitchFamily="49" charset="0"/>
                <a:cs typeface="Consolas" pitchFamily="49" charset="0"/>
              </a:rPr>
              <a:t>def </a:t>
            </a:r>
            <a:r>
              <a:rPr lang="en-US" dirty="0" err="1">
                <a:latin typeface="Consolas" pitchFamily="49" charset="0"/>
                <a:cs typeface="Consolas" pitchFamily="49" charset="0"/>
              </a:rPr>
              <a:t>boxString</a:t>
            </a:r>
            <a:r>
              <a:rPr lang="en-US" dirty="0">
                <a:latin typeface="Consolas" pitchFamily="49" charset="0"/>
                <a:cs typeface="Consolas" pitchFamily="49" charset="0"/>
              </a:rPr>
              <a:t>(contents) :</a:t>
            </a:r>
          </a:p>
          <a:p>
            <a:pPr>
              <a:defRPr/>
            </a:pPr>
            <a:r>
              <a:rPr lang="en-US" dirty="0">
                <a:latin typeface="Consolas" pitchFamily="49" charset="0"/>
                <a:cs typeface="Consolas" pitchFamily="49" charset="0"/>
              </a:rPr>
              <a:t>    n = </a:t>
            </a:r>
            <a:r>
              <a:rPr lang="en-US" dirty="0" err="1">
                <a:latin typeface="Consolas" pitchFamily="49" charset="0"/>
                <a:cs typeface="Consolas" pitchFamily="49" charset="0"/>
              </a:rPr>
              <a:t>len</a:t>
            </a:r>
            <a:r>
              <a:rPr lang="en-US" dirty="0">
                <a:latin typeface="Consolas" pitchFamily="49" charset="0"/>
                <a:cs typeface="Consolas" pitchFamily="49" charset="0"/>
              </a:rPr>
              <a:t>(contents)</a:t>
            </a:r>
          </a:p>
          <a:p>
            <a:pPr>
              <a:defRPr/>
            </a:pPr>
            <a:r>
              <a:rPr lang="en-US" dirty="0">
                <a:latin typeface="Consolas" pitchFamily="49" charset="0"/>
                <a:cs typeface="Consolas" pitchFamily="49" charset="0"/>
              </a:rPr>
              <a:t>    if n == 0 :</a:t>
            </a:r>
          </a:p>
          <a:p>
            <a:pPr>
              <a:defRPr/>
            </a:pPr>
            <a:r>
              <a:rPr lang="en-US" dirty="0">
                <a:latin typeface="Consolas" pitchFamily="49" charset="0"/>
                <a:cs typeface="Consolas" pitchFamily="49" charset="0"/>
              </a:rPr>
              <a:t>        </a:t>
            </a:r>
            <a:r>
              <a:rPr lang="en-US" dirty="0">
                <a:solidFill>
                  <a:srgbClr val="0033CC"/>
                </a:solidFill>
                <a:latin typeface="Consolas" pitchFamily="49" charset="0"/>
                <a:cs typeface="Consolas" pitchFamily="49" charset="0"/>
              </a:rPr>
              <a:t>return</a:t>
            </a:r>
            <a:r>
              <a:rPr lang="en-US" dirty="0">
                <a:latin typeface="Consolas" pitchFamily="49" charset="0"/>
                <a:cs typeface="Consolas" pitchFamily="49" charset="0"/>
              </a:rPr>
              <a:t> # Return immediately</a:t>
            </a:r>
          </a:p>
          <a:p>
            <a:pPr>
              <a:defRPr/>
            </a:pPr>
            <a:r>
              <a:rPr lang="en-US" dirty="0">
                <a:latin typeface="Consolas" pitchFamily="49" charset="0"/>
                <a:cs typeface="Consolas" pitchFamily="49" charset="0"/>
              </a:rPr>
              <a:t>    print("-" * (n + 2))</a:t>
            </a:r>
          </a:p>
          <a:p>
            <a:pPr>
              <a:defRPr/>
            </a:pPr>
            <a:r>
              <a:rPr lang="en-US" dirty="0">
                <a:latin typeface="Consolas" pitchFamily="49" charset="0"/>
                <a:cs typeface="Consolas" pitchFamily="49" charset="0"/>
              </a:rPr>
              <a:t>    print("!" + contents + "!")</a:t>
            </a:r>
          </a:p>
          <a:p>
            <a:pPr>
              <a:defRPr/>
            </a:pPr>
            <a:r>
              <a:rPr lang="en-US" dirty="0">
                <a:latin typeface="Consolas" pitchFamily="49" charset="0"/>
                <a:cs typeface="Consolas" pitchFamily="49" charset="0"/>
              </a:rPr>
              <a:t>    print("-" * (n + 2))</a:t>
            </a:r>
            <a:endParaRPr lang="en-US" kern="0" dirty="0">
              <a:solidFill>
                <a:srgbClr val="333333"/>
              </a:solidFill>
              <a:latin typeface="Consolas" pitchFamily="49" charset="0"/>
              <a:cs typeface="Consolas" pitchFamily="49" charset="0"/>
            </a:endParaRPr>
          </a:p>
        </p:txBody>
      </p:sp>
      <p:sp>
        <p:nvSpPr>
          <p:cNvPr id="7" name="TextBox 6"/>
          <p:cNvSpPr txBox="1"/>
          <p:nvPr/>
        </p:nvSpPr>
        <p:spPr>
          <a:xfrm>
            <a:off x="2819400" y="4191000"/>
            <a:ext cx="3288080" cy="369332"/>
          </a:xfrm>
          <a:prstGeom prst="rect">
            <a:avLst/>
          </a:prstGeom>
          <a:noFill/>
        </p:spPr>
        <p:txBody>
          <a:bodyPr wrap="none" rtlCol="0">
            <a:spAutoFit/>
          </a:bodyPr>
          <a:lstStyle/>
          <a:p>
            <a:r>
              <a:rPr lang="en-US" dirty="0" smtClean="0"/>
              <a:t>If n is 0, nothing will be printed</a:t>
            </a:r>
            <a:endParaRPr lang="en-US" dirty="0"/>
          </a:p>
        </p:txBody>
      </p:sp>
      <p:sp>
        <p:nvSpPr>
          <p:cNvPr id="8" name="Content Placeholder 2"/>
          <p:cNvSpPr txBox="1">
            <a:spLocks/>
          </p:cNvSpPr>
          <p:nvPr/>
        </p:nvSpPr>
        <p:spPr>
          <a:xfrm>
            <a:off x="838200" y="4572000"/>
            <a:ext cx="7543801" cy="1219200"/>
          </a:xfrm>
          <a:prstGeom prst="rect">
            <a:avLst/>
          </a:prstGeom>
        </p:spPr>
        <p:txBody>
          <a:bodyPr vert="horz" lIns="0" tIns="45720" rIns="0" bIns="45720" rtlCol="0">
            <a:normAutofit/>
          </a:bodyPr>
          <a:lstStyle/>
          <a:p>
            <a:pPr marL="228600" marR="0" lvl="0" indent="-228600" algn="l" defTabSz="914400" rtl="0" eaLnBrk="1" fontAlgn="auto" latinLnBrk="0" hangingPunct="1">
              <a:lnSpc>
                <a:spcPct val="90000"/>
              </a:lnSpc>
              <a:spcBef>
                <a:spcPts val="1200"/>
              </a:spcBef>
              <a:spcAft>
                <a:spcPts val="200"/>
              </a:spcAft>
              <a:buClrTx/>
              <a:buSzPct val="100000"/>
              <a:buFont typeface="Arial" panose="020B0604020202020204" pitchFamily="34" charset="0"/>
              <a:buChar char="•"/>
              <a:tabLst/>
              <a:defRPr/>
            </a:pPr>
            <a:r>
              <a:rPr kumimoji="0" lang="en-US" altLang="en-US" sz="2000" b="0" i="0" u="none" strike="noStrike" kern="1200" cap="none" spc="0" normalizeH="0" baseline="0" noProof="0" dirty="0" smtClean="0">
                <a:ln>
                  <a:noFill/>
                </a:ln>
                <a:solidFill>
                  <a:schemeClr val="tx1">
                    <a:lumMod val="75000"/>
                    <a:lumOff val="25000"/>
                  </a:schemeClr>
                </a:solidFill>
                <a:effectLst/>
                <a:uLnTx/>
                <a:uFillTx/>
                <a:latin typeface="+mn-lt"/>
                <a:ea typeface="ＭＳ Ｐゴシック" panose="020B0600070205080204" pitchFamily="34" charset="-128"/>
                <a:cs typeface="+mn-cs"/>
              </a:rPr>
              <a:t>When</a:t>
            </a:r>
            <a:r>
              <a:rPr kumimoji="0" lang="en-US" altLang="en-US" sz="2000" b="0" i="0" u="none" strike="noStrike" kern="1200" cap="none" spc="0" normalizeH="0" noProof="0" dirty="0" smtClean="0">
                <a:ln>
                  <a:noFill/>
                </a:ln>
                <a:solidFill>
                  <a:schemeClr val="tx1">
                    <a:lumMod val="75000"/>
                    <a:lumOff val="25000"/>
                  </a:schemeClr>
                </a:solidFill>
                <a:effectLst/>
                <a:uLnTx/>
                <a:uFillTx/>
                <a:latin typeface="+mn-lt"/>
                <a:ea typeface="ＭＳ Ｐゴシック" panose="020B0600070205080204" pitchFamily="34" charset="-128"/>
                <a:cs typeface="+mn-cs"/>
              </a:rPr>
              <a:t> w</a:t>
            </a:r>
            <a:r>
              <a:rPr kumimoji="0" lang="en-US" altLang="en-US" sz="2000" b="0" i="0" u="none" strike="noStrike" kern="1200" cap="none" spc="0" normalizeH="0" baseline="0" noProof="0" dirty="0" smtClean="0">
                <a:ln>
                  <a:noFill/>
                </a:ln>
                <a:solidFill>
                  <a:schemeClr val="tx1">
                    <a:lumMod val="75000"/>
                    <a:lumOff val="25000"/>
                  </a:schemeClr>
                </a:solidFill>
                <a:effectLst/>
                <a:uLnTx/>
                <a:uFillTx/>
                <a:latin typeface="+mn-lt"/>
                <a:ea typeface="ＭＳ Ｐゴシック" panose="020B0600070205080204" pitchFamily="34" charset="-128"/>
                <a:cs typeface="+mn-cs"/>
              </a:rPr>
              <a:t>e use return statement without a return value</a:t>
            </a:r>
            <a:r>
              <a:rPr lang="en-US" altLang="en-US" sz="2000" noProof="0" dirty="0" smtClean="0">
                <a:solidFill>
                  <a:schemeClr val="tx1">
                    <a:lumMod val="75000"/>
                    <a:lumOff val="25000"/>
                  </a:schemeClr>
                </a:solidFill>
                <a:latin typeface="+mn-lt"/>
              </a:rPr>
              <a:t>, or when we don’t use a return statement, then the return value is </a:t>
            </a:r>
            <a:r>
              <a:rPr lang="en-US" altLang="en-US" sz="2000" b="1" noProof="0" dirty="0" smtClean="0">
                <a:solidFill>
                  <a:schemeClr val="tx1">
                    <a:lumMod val="75000"/>
                    <a:lumOff val="25000"/>
                  </a:schemeClr>
                </a:solidFill>
                <a:latin typeface="+mn-lt"/>
              </a:rPr>
              <a:t>None</a:t>
            </a:r>
            <a:r>
              <a:rPr lang="en-US" altLang="en-US" sz="2000" noProof="0" dirty="0" smtClean="0">
                <a:solidFill>
                  <a:schemeClr val="tx1">
                    <a:lumMod val="75000"/>
                    <a:lumOff val="25000"/>
                  </a:schemeClr>
                </a:solidFill>
                <a:latin typeface="+mn-lt"/>
              </a:rPr>
              <a:t>.</a:t>
            </a:r>
          </a:p>
          <a:p>
            <a:pPr marL="228600" marR="0" lvl="0" indent="-228600" algn="l" defTabSz="914400" rtl="0" eaLnBrk="1" fontAlgn="auto" latinLnBrk="0" hangingPunct="1">
              <a:lnSpc>
                <a:spcPct val="90000"/>
              </a:lnSpc>
              <a:spcBef>
                <a:spcPts val="600"/>
              </a:spcBef>
              <a:spcAft>
                <a:spcPts val="200"/>
              </a:spcAft>
              <a:buClrTx/>
              <a:buSzPct val="100000"/>
              <a:buFont typeface="Arial" panose="020B0604020202020204" pitchFamily="34" charset="0"/>
              <a:buChar char="•"/>
              <a:tabLst/>
              <a:defRPr/>
            </a:pPr>
            <a:r>
              <a:rPr lang="en-US" altLang="en-US" sz="2000" b="1" dirty="0" smtClean="0">
                <a:solidFill>
                  <a:schemeClr val="tx1">
                    <a:lumMod val="75000"/>
                    <a:lumOff val="25000"/>
                  </a:schemeClr>
                </a:solidFill>
                <a:latin typeface="+mn-lt"/>
              </a:rPr>
              <a:t>None</a:t>
            </a:r>
            <a:r>
              <a:rPr lang="en-US" altLang="en-US" sz="2000" dirty="0" smtClean="0">
                <a:solidFill>
                  <a:schemeClr val="tx1">
                    <a:lumMod val="75000"/>
                    <a:lumOff val="25000"/>
                  </a:schemeClr>
                </a:solidFill>
                <a:latin typeface="+mn-lt"/>
              </a:rPr>
              <a:t> is a Python data value to indicate “nothing”. </a:t>
            </a:r>
            <a:endParaRPr lang="en-US" altLang="en-US" sz="2000" noProof="0" dirty="0" smtClean="0">
              <a:solidFill>
                <a:schemeClr val="tx1">
                  <a:lumMod val="75000"/>
                  <a:lumOff val="25000"/>
                </a:schemeClr>
              </a:solidFill>
              <a:latin typeface="+mn-lt"/>
            </a:endParaRPr>
          </a:p>
          <a:p>
            <a:pPr marL="228600" marR="0" lvl="0" indent="-228600" algn="l" defTabSz="914400" rtl="0" eaLnBrk="1" fontAlgn="auto" latinLnBrk="0" hangingPunct="1">
              <a:lnSpc>
                <a:spcPct val="90000"/>
              </a:lnSpc>
              <a:spcBef>
                <a:spcPts val="1200"/>
              </a:spcBef>
              <a:spcAft>
                <a:spcPts val="200"/>
              </a:spcAft>
              <a:buClrTx/>
              <a:buSzPct val="100000"/>
              <a:buFont typeface="Arial" panose="020B0604020202020204" pitchFamily="34" charset="0"/>
              <a:buChar char="•"/>
              <a:tabLst/>
              <a:defRPr/>
            </a:pPr>
            <a:endParaRPr kumimoji="0" lang="en-US" altLang="en-US" sz="2000" b="0" i="0" u="none" strike="noStrike" kern="1200" cap="none" spc="0" normalizeH="0" baseline="0" noProof="0" dirty="0" smtClean="0">
              <a:ln>
                <a:noFill/>
              </a:ln>
              <a:solidFill>
                <a:schemeClr val="tx1">
                  <a:lumMod val="75000"/>
                  <a:lumOff val="25000"/>
                </a:schemeClr>
              </a:solidFill>
              <a:effectLst/>
              <a:uLnTx/>
              <a:uFillTx/>
              <a:latin typeface="+mn-lt"/>
              <a:ea typeface="ＭＳ Ｐゴシック" panose="020B0600070205080204" pitchFamily="34" charset="-128"/>
              <a:cs typeface="+mn-cs"/>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normAutofit/>
          </a:bodyPr>
          <a:lstStyle/>
          <a:p>
            <a:r>
              <a:rPr lang="en-US" altLang="en-US" dirty="0" smtClean="0">
                <a:ea typeface="ＭＳ Ｐゴシック" panose="020B0600070205080204" pitchFamily="34" charset="-128"/>
              </a:rPr>
              <a:t>Returning </a:t>
            </a:r>
            <a:r>
              <a:rPr lang="en-US" altLang="en-US" b="1" dirty="0" smtClean="0">
                <a:ea typeface="ＭＳ Ｐゴシック" panose="020B0600070205080204" pitchFamily="34" charset="-128"/>
              </a:rPr>
              <a:t>None</a:t>
            </a:r>
          </a:p>
        </p:txBody>
      </p:sp>
      <p:sp>
        <p:nvSpPr>
          <p:cNvPr id="46083" name="Content Placeholder 2"/>
          <p:cNvSpPr>
            <a:spLocks noGrp="1"/>
          </p:cNvSpPr>
          <p:nvPr>
            <p:ph idx="1"/>
          </p:nvPr>
        </p:nvSpPr>
        <p:spPr>
          <a:xfrm>
            <a:off x="762000" y="1143000"/>
            <a:ext cx="7543801" cy="1143000"/>
          </a:xfrm>
        </p:spPr>
        <p:txBody>
          <a:bodyPr>
            <a:normAutofit/>
          </a:bodyPr>
          <a:lstStyle/>
          <a:p>
            <a:pPr>
              <a:spcBef>
                <a:spcPts val="0"/>
              </a:spcBef>
            </a:pPr>
            <a:r>
              <a:rPr lang="en-US" altLang="en-US" dirty="0" smtClean="0">
                <a:solidFill>
                  <a:srgbClr val="0033CC"/>
                </a:solidFill>
                <a:ea typeface="ＭＳ Ｐゴシック" panose="020B0600070205080204" pitchFamily="34" charset="-128"/>
              </a:rPr>
              <a:t>None</a:t>
            </a:r>
            <a:r>
              <a:rPr lang="en-US" altLang="en-US" dirty="0" smtClean="0">
                <a:ea typeface="ＭＳ Ｐゴシック" panose="020B0600070205080204" pitchFamily="34" charset="-128"/>
              </a:rPr>
              <a:t> is a Python data value that can be used to test a return value</a:t>
            </a:r>
            <a:r>
              <a:rPr lang="en-US" altLang="en-US" sz="2000" dirty="0" smtClean="0">
                <a:ea typeface="ＭＳ Ｐゴシック" panose="020B0600070205080204" pitchFamily="34" charset="-128"/>
              </a:rPr>
              <a:t>.</a:t>
            </a:r>
          </a:p>
          <a:p>
            <a:pPr>
              <a:spcBef>
                <a:spcPts val="0"/>
              </a:spcBef>
            </a:pPr>
            <a:r>
              <a:rPr lang="en-US" altLang="en-US" dirty="0" smtClean="0">
                <a:ea typeface="ＭＳ Ｐゴシック" panose="020B0600070205080204" pitchFamily="34" charset="-128"/>
              </a:rPr>
              <a:t>If we test for True / False, then None is considered False</a:t>
            </a:r>
          </a:p>
          <a:p>
            <a:pPr>
              <a:spcBef>
                <a:spcPts val="0"/>
              </a:spcBef>
            </a:pPr>
            <a:r>
              <a:rPr lang="en-US" altLang="en-US" sz="2000" dirty="0" smtClean="0">
                <a:ea typeface="ＭＳ Ｐゴシック" panose="020B0600070205080204" pitchFamily="34" charset="-128"/>
              </a:rPr>
              <a:t>But we can also test for the exact value None in the return value</a:t>
            </a:r>
          </a:p>
        </p:txBody>
      </p:sp>
      <p:sp>
        <p:nvSpPr>
          <p:cNvPr id="2" name="Date Placeholder 1"/>
          <p:cNvSpPr>
            <a:spLocks noGrp="1"/>
          </p:cNvSpPr>
          <p:nvPr>
            <p:ph type="dt" sz="half" idx="10"/>
          </p:nvPr>
        </p:nvSpPr>
        <p:spPr/>
        <p:txBody>
          <a:bodyPr/>
          <a:lstStyle/>
          <a:p>
            <a:fld id="{7CE7C25C-64D2-493A-AFE7-0BCBF17051EE}" type="datetime1">
              <a:rPr lang="en-US" smtClean="0"/>
              <a:pPr/>
              <a:t>9/15/2020</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DB221124-12A5-49F7-9756-2CD25819FC5E}" type="slidenum">
              <a:rPr lang="en-US" altLang="en-US" smtClean="0"/>
              <a:pPr/>
              <a:t>31</a:t>
            </a:fld>
            <a:endParaRPr lang="en-US" altLang="en-US"/>
          </a:p>
        </p:txBody>
      </p:sp>
      <p:sp>
        <p:nvSpPr>
          <p:cNvPr id="10" name="Content Placeholder 2"/>
          <p:cNvSpPr txBox="1">
            <a:spLocks/>
          </p:cNvSpPr>
          <p:nvPr/>
        </p:nvSpPr>
        <p:spPr bwMode="auto">
          <a:xfrm>
            <a:off x="533400" y="2133600"/>
            <a:ext cx="2743200" cy="18288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p>
            <a:pPr>
              <a:defRPr/>
            </a:pPr>
            <a:r>
              <a:rPr lang="en-US" sz="1600" kern="0" dirty="0" smtClean="0">
                <a:solidFill>
                  <a:srgbClr val="333333"/>
                </a:solidFill>
                <a:latin typeface="Consolas" pitchFamily="49" charset="0"/>
                <a:cs typeface="Consolas" pitchFamily="49" charset="0"/>
              </a:rPr>
              <a:t>def </a:t>
            </a:r>
            <a:r>
              <a:rPr lang="en-US" sz="1600" kern="0" dirty="0" err="1" smtClean="0">
                <a:solidFill>
                  <a:srgbClr val="333333"/>
                </a:solidFill>
                <a:latin typeface="Consolas" pitchFamily="49" charset="0"/>
                <a:cs typeface="Consolas" pitchFamily="49" charset="0"/>
              </a:rPr>
              <a:t>testPositive</a:t>
            </a:r>
            <a:r>
              <a:rPr lang="en-US" sz="1600" kern="0" dirty="0" smtClean="0">
                <a:solidFill>
                  <a:srgbClr val="333333"/>
                </a:solidFill>
                <a:latin typeface="Consolas" pitchFamily="49" charset="0"/>
                <a:cs typeface="Consolas" pitchFamily="49" charset="0"/>
              </a:rPr>
              <a:t>(n) :</a:t>
            </a:r>
          </a:p>
          <a:p>
            <a:pPr>
              <a:defRPr/>
            </a:pPr>
            <a:r>
              <a:rPr lang="en-US" sz="1600" kern="0" dirty="0" smtClean="0">
                <a:solidFill>
                  <a:srgbClr val="333333"/>
                </a:solidFill>
                <a:latin typeface="Consolas" pitchFamily="49" charset="0"/>
                <a:cs typeface="Consolas" pitchFamily="49" charset="0"/>
              </a:rPr>
              <a:t>    if type(n) != </a:t>
            </a:r>
            <a:r>
              <a:rPr lang="en-US" sz="1600" kern="0" dirty="0" err="1" smtClean="0">
                <a:solidFill>
                  <a:srgbClr val="333333"/>
                </a:solidFill>
                <a:latin typeface="Consolas" pitchFamily="49" charset="0"/>
                <a:cs typeface="Consolas" pitchFamily="49" charset="0"/>
              </a:rPr>
              <a:t>int</a:t>
            </a:r>
            <a:r>
              <a:rPr lang="en-US" sz="1600" kern="0" dirty="0" smtClean="0">
                <a:solidFill>
                  <a:srgbClr val="333333"/>
                </a:solidFill>
                <a:latin typeface="Consolas" pitchFamily="49" charset="0"/>
                <a:cs typeface="Consolas" pitchFamily="49" charset="0"/>
              </a:rPr>
              <a:t> :</a:t>
            </a:r>
          </a:p>
          <a:p>
            <a:pPr>
              <a:defRPr/>
            </a:pPr>
            <a:r>
              <a:rPr lang="en-US" sz="1600" kern="0" dirty="0" smtClean="0">
                <a:solidFill>
                  <a:srgbClr val="333333"/>
                </a:solidFill>
                <a:latin typeface="Consolas" pitchFamily="49" charset="0"/>
                <a:cs typeface="Consolas" pitchFamily="49" charset="0"/>
              </a:rPr>
              <a:t>        </a:t>
            </a:r>
            <a:r>
              <a:rPr lang="en-US" sz="1600" kern="0" dirty="0" smtClean="0">
                <a:latin typeface="Consolas" pitchFamily="49" charset="0"/>
                <a:cs typeface="Consolas" pitchFamily="49" charset="0"/>
              </a:rPr>
              <a:t>return</a:t>
            </a:r>
            <a:r>
              <a:rPr lang="en-US" sz="1600" kern="0" dirty="0" smtClean="0">
                <a:solidFill>
                  <a:srgbClr val="333333"/>
                </a:solidFill>
                <a:latin typeface="Consolas" pitchFamily="49" charset="0"/>
                <a:cs typeface="Consolas" pitchFamily="49" charset="0"/>
              </a:rPr>
              <a:t> </a:t>
            </a:r>
            <a:r>
              <a:rPr lang="en-US" sz="1600" kern="0" dirty="0" smtClean="0">
                <a:solidFill>
                  <a:srgbClr val="0033CC"/>
                </a:solidFill>
                <a:latin typeface="Consolas" pitchFamily="49" charset="0"/>
                <a:cs typeface="Consolas" pitchFamily="49" charset="0"/>
              </a:rPr>
              <a:t>None</a:t>
            </a:r>
          </a:p>
          <a:p>
            <a:pPr>
              <a:defRPr/>
            </a:pPr>
            <a:r>
              <a:rPr lang="en-US" sz="1600" kern="0" dirty="0" smtClean="0">
                <a:solidFill>
                  <a:srgbClr val="333333"/>
                </a:solidFill>
                <a:latin typeface="Consolas" pitchFamily="49" charset="0"/>
                <a:cs typeface="Consolas" pitchFamily="49" charset="0"/>
              </a:rPr>
              <a:t>    </a:t>
            </a:r>
            <a:r>
              <a:rPr lang="en-US" sz="1600" kern="0" dirty="0" err="1" smtClean="0">
                <a:solidFill>
                  <a:srgbClr val="333333"/>
                </a:solidFill>
                <a:latin typeface="Consolas" pitchFamily="49" charset="0"/>
                <a:cs typeface="Consolas" pitchFamily="49" charset="0"/>
              </a:rPr>
              <a:t>elif</a:t>
            </a:r>
            <a:r>
              <a:rPr lang="en-US" sz="1600" kern="0" dirty="0" smtClean="0">
                <a:solidFill>
                  <a:srgbClr val="333333"/>
                </a:solidFill>
                <a:latin typeface="Consolas" pitchFamily="49" charset="0"/>
                <a:cs typeface="Consolas" pitchFamily="49" charset="0"/>
              </a:rPr>
              <a:t> n &gt; 0 :</a:t>
            </a:r>
          </a:p>
          <a:p>
            <a:pPr>
              <a:defRPr/>
            </a:pPr>
            <a:r>
              <a:rPr lang="en-US" sz="1600" kern="0" dirty="0" smtClean="0">
                <a:solidFill>
                  <a:srgbClr val="333333"/>
                </a:solidFill>
                <a:latin typeface="Consolas" pitchFamily="49" charset="0"/>
                <a:cs typeface="Consolas" pitchFamily="49" charset="0"/>
              </a:rPr>
              <a:t>        </a:t>
            </a:r>
            <a:r>
              <a:rPr lang="en-US" sz="1600" kern="0" dirty="0" smtClean="0">
                <a:latin typeface="Consolas" pitchFamily="49" charset="0"/>
                <a:cs typeface="Consolas" pitchFamily="49" charset="0"/>
              </a:rPr>
              <a:t>return</a:t>
            </a:r>
            <a:r>
              <a:rPr lang="en-US" sz="1600" kern="0" dirty="0" smtClean="0">
                <a:solidFill>
                  <a:srgbClr val="333333"/>
                </a:solidFill>
                <a:latin typeface="Consolas" pitchFamily="49" charset="0"/>
                <a:cs typeface="Consolas" pitchFamily="49" charset="0"/>
              </a:rPr>
              <a:t> True</a:t>
            </a:r>
          </a:p>
          <a:p>
            <a:pPr>
              <a:defRPr/>
            </a:pPr>
            <a:r>
              <a:rPr lang="en-US" sz="1600" kern="0" dirty="0" smtClean="0">
                <a:solidFill>
                  <a:srgbClr val="333333"/>
                </a:solidFill>
                <a:latin typeface="Consolas" pitchFamily="49" charset="0"/>
                <a:cs typeface="Consolas" pitchFamily="49" charset="0"/>
              </a:rPr>
              <a:t>    else :</a:t>
            </a:r>
          </a:p>
          <a:p>
            <a:pPr>
              <a:defRPr/>
            </a:pPr>
            <a:r>
              <a:rPr lang="en-US" sz="1600" kern="0" dirty="0" smtClean="0">
                <a:solidFill>
                  <a:srgbClr val="333333"/>
                </a:solidFill>
                <a:latin typeface="Consolas" pitchFamily="49" charset="0"/>
                <a:cs typeface="Consolas" pitchFamily="49" charset="0"/>
              </a:rPr>
              <a:t>        </a:t>
            </a:r>
            <a:r>
              <a:rPr lang="en-US" sz="1600" kern="0" dirty="0" smtClean="0">
                <a:latin typeface="Consolas" pitchFamily="49" charset="0"/>
                <a:cs typeface="Consolas" pitchFamily="49" charset="0"/>
              </a:rPr>
              <a:t>return</a:t>
            </a:r>
            <a:r>
              <a:rPr lang="en-US" sz="1600" kern="0" dirty="0" smtClean="0">
                <a:solidFill>
                  <a:srgbClr val="333333"/>
                </a:solidFill>
                <a:latin typeface="Consolas" pitchFamily="49" charset="0"/>
                <a:cs typeface="Consolas" pitchFamily="49" charset="0"/>
              </a:rPr>
              <a:t> False</a:t>
            </a:r>
          </a:p>
          <a:p>
            <a:pPr>
              <a:defRPr/>
            </a:pPr>
            <a:r>
              <a:rPr lang="en-US" kern="0" dirty="0" smtClean="0">
                <a:solidFill>
                  <a:srgbClr val="333333"/>
                </a:solidFill>
                <a:latin typeface="Consolas" pitchFamily="49" charset="0"/>
                <a:cs typeface="Consolas" pitchFamily="49" charset="0"/>
              </a:rPr>
              <a:t>    </a:t>
            </a:r>
          </a:p>
        </p:txBody>
      </p:sp>
      <p:sp>
        <p:nvSpPr>
          <p:cNvPr id="9" name="Content Placeholder 2"/>
          <p:cNvSpPr txBox="1">
            <a:spLocks/>
          </p:cNvSpPr>
          <p:nvPr/>
        </p:nvSpPr>
        <p:spPr bwMode="auto">
          <a:xfrm>
            <a:off x="3429000" y="2133600"/>
            <a:ext cx="5410200" cy="40386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p>
            <a:pPr>
              <a:defRPr/>
            </a:pPr>
            <a:r>
              <a:rPr lang="en-US" sz="1600" kern="0" dirty="0" smtClean="0">
                <a:solidFill>
                  <a:srgbClr val="333333"/>
                </a:solidFill>
                <a:latin typeface="Consolas" pitchFamily="49" charset="0"/>
                <a:cs typeface="Consolas" pitchFamily="49" charset="0"/>
              </a:rPr>
              <a:t>Test code:</a:t>
            </a:r>
          </a:p>
          <a:p>
            <a:pPr>
              <a:defRPr/>
            </a:pPr>
            <a:r>
              <a:rPr lang="en-US" sz="1600" b="1" kern="0" dirty="0" smtClean="0">
                <a:solidFill>
                  <a:srgbClr val="333333"/>
                </a:solidFill>
                <a:latin typeface="Consolas" pitchFamily="49" charset="0"/>
                <a:cs typeface="Consolas" pitchFamily="49" charset="0"/>
              </a:rPr>
              <a:t># test with positive</a:t>
            </a:r>
          </a:p>
          <a:p>
            <a:pPr>
              <a:defRPr/>
            </a:pPr>
            <a:r>
              <a:rPr lang="en-US" sz="1600" kern="0" dirty="0" smtClean="0">
                <a:solidFill>
                  <a:srgbClr val="333333"/>
                </a:solidFill>
                <a:latin typeface="Consolas" pitchFamily="49" charset="0"/>
                <a:cs typeface="Consolas" pitchFamily="49" charset="0"/>
              </a:rPr>
              <a:t>if </a:t>
            </a:r>
            <a:r>
              <a:rPr lang="en-US" sz="1600" kern="0" dirty="0" err="1" smtClean="0">
                <a:solidFill>
                  <a:srgbClr val="333333"/>
                </a:solidFill>
                <a:latin typeface="Consolas" pitchFamily="49" charset="0"/>
                <a:cs typeface="Consolas" pitchFamily="49" charset="0"/>
              </a:rPr>
              <a:t>testPositive</a:t>
            </a:r>
            <a:r>
              <a:rPr lang="en-US" sz="1600" kern="0" dirty="0" smtClean="0">
                <a:solidFill>
                  <a:srgbClr val="333333"/>
                </a:solidFill>
                <a:latin typeface="Consolas" pitchFamily="49" charset="0"/>
                <a:cs typeface="Consolas" pitchFamily="49" charset="0"/>
              </a:rPr>
              <a:t>(8) :       # True</a:t>
            </a:r>
          </a:p>
          <a:p>
            <a:pPr>
              <a:defRPr/>
            </a:pPr>
            <a:r>
              <a:rPr lang="en-US" sz="1600" kern="0" dirty="0" smtClean="0">
                <a:solidFill>
                  <a:srgbClr val="333333"/>
                </a:solidFill>
                <a:latin typeface="Consolas" pitchFamily="49" charset="0"/>
                <a:cs typeface="Consolas" pitchFamily="49" charset="0"/>
              </a:rPr>
              <a:t>    print("8 is positive")</a:t>
            </a:r>
          </a:p>
          <a:p>
            <a:pPr>
              <a:defRPr/>
            </a:pPr>
            <a:r>
              <a:rPr lang="en-US" sz="1600" b="1" kern="0" dirty="0" smtClean="0">
                <a:solidFill>
                  <a:srgbClr val="333333"/>
                </a:solidFill>
                <a:latin typeface="Consolas" pitchFamily="49" charset="0"/>
                <a:cs typeface="Consolas" pitchFamily="49" charset="0"/>
              </a:rPr>
              <a:t># test with negative</a:t>
            </a:r>
          </a:p>
          <a:p>
            <a:pPr>
              <a:defRPr/>
            </a:pPr>
            <a:r>
              <a:rPr lang="en-US" sz="1600" kern="0" dirty="0" smtClean="0">
                <a:solidFill>
                  <a:srgbClr val="333333"/>
                </a:solidFill>
                <a:latin typeface="Consolas" pitchFamily="49" charset="0"/>
                <a:cs typeface="Consolas" pitchFamily="49" charset="0"/>
              </a:rPr>
              <a:t>if </a:t>
            </a:r>
            <a:r>
              <a:rPr lang="en-US" sz="1600" kern="0" dirty="0" err="1" smtClean="0">
                <a:solidFill>
                  <a:srgbClr val="333333"/>
                </a:solidFill>
                <a:latin typeface="Consolas" pitchFamily="49" charset="0"/>
                <a:cs typeface="Consolas" pitchFamily="49" charset="0"/>
              </a:rPr>
              <a:t>testPositive</a:t>
            </a:r>
            <a:r>
              <a:rPr lang="en-US" sz="1600" kern="0" dirty="0" smtClean="0">
                <a:solidFill>
                  <a:srgbClr val="333333"/>
                </a:solidFill>
                <a:latin typeface="Consolas" pitchFamily="49" charset="0"/>
                <a:cs typeface="Consolas" pitchFamily="49" charset="0"/>
              </a:rPr>
              <a:t>(-2) :      # False</a:t>
            </a:r>
          </a:p>
          <a:p>
            <a:pPr>
              <a:defRPr/>
            </a:pPr>
            <a:r>
              <a:rPr lang="en-US" sz="1600" kern="0" dirty="0" smtClean="0">
                <a:solidFill>
                  <a:srgbClr val="333333"/>
                </a:solidFill>
                <a:latin typeface="Consolas" pitchFamily="49" charset="0"/>
                <a:cs typeface="Consolas" pitchFamily="49" charset="0"/>
              </a:rPr>
              <a:t>    print("-2 is positive")</a:t>
            </a:r>
          </a:p>
          <a:p>
            <a:pPr>
              <a:defRPr/>
            </a:pPr>
            <a:r>
              <a:rPr lang="en-US" sz="1600" b="1" kern="0" dirty="0" smtClean="0">
                <a:solidFill>
                  <a:srgbClr val="333333"/>
                </a:solidFill>
                <a:latin typeface="Consolas" pitchFamily="49" charset="0"/>
                <a:cs typeface="Consolas" pitchFamily="49" charset="0"/>
              </a:rPr>
              <a:t># test with non-digit</a:t>
            </a:r>
          </a:p>
          <a:p>
            <a:pPr>
              <a:defRPr/>
            </a:pPr>
            <a:r>
              <a:rPr lang="en-US" sz="1600" kern="0" dirty="0" smtClean="0">
                <a:solidFill>
                  <a:srgbClr val="333333"/>
                </a:solidFill>
                <a:latin typeface="Consolas" pitchFamily="49" charset="0"/>
                <a:cs typeface="Consolas" pitchFamily="49" charset="0"/>
              </a:rPr>
              <a:t>if </a:t>
            </a:r>
            <a:r>
              <a:rPr lang="en-US" sz="1600" kern="0" dirty="0" err="1" smtClean="0">
                <a:solidFill>
                  <a:srgbClr val="333333"/>
                </a:solidFill>
                <a:latin typeface="Consolas" pitchFamily="49" charset="0"/>
                <a:cs typeface="Consolas" pitchFamily="49" charset="0"/>
              </a:rPr>
              <a:t>testPositive</a:t>
            </a:r>
            <a:r>
              <a:rPr lang="en-US" sz="1600" kern="0" dirty="0" smtClean="0">
                <a:solidFill>
                  <a:srgbClr val="333333"/>
                </a:solidFill>
                <a:latin typeface="Consolas" pitchFamily="49" charset="0"/>
                <a:cs typeface="Consolas" pitchFamily="49" charset="0"/>
              </a:rPr>
              <a:t>("a") :     # None -&gt; False</a:t>
            </a:r>
          </a:p>
          <a:p>
            <a:pPr>
              <a:defRPr/>
            </a:pPr>
            <a:r>
              <a:rPr lang="en-US" sz="1600" kern="0" dirty="0" smtClean="0">
                <a:solidFill>
                  <a:srgbClr val="333333"/>
                </a:solidFill>
                <a:latin typeface="Consolas" pitchFamily="49" charset="0"/>
                <a:cs typeface="Consolas" pitchFamily="49" charset="0"/>
              </a:rPr>
              <a:t>    print("a is positive")</a:t>
            </a:r>
          </a:p>
          <a:p>
            <a:pPr>
              <a:defRPr/>
            </a:pPr>
            <a:r>
              <a:rPr lang="en-US" sz="1600" b="1" kern="0" dirty="0" smtClean="0">
                <a:solidFill>
                  <a:srgbClr val="333333"/>
                </a:solidFill>
                <a:latin typeface="Consolas" pitchFamily="49" charset="0"/>
                <a:cs typeface="Consolas" pitchFamily="49" charset="0"/>
              </a:rPr>
              <a:t># test for non-number</a:t>
            </a:r>
          </a:p>
          <a:p>
            <a:pPr>
              <a:defRPr/>
            </a:pPr>
            <a:r>
              <a:rPr lang="en-US" sz="1600" kern="0" dirty="0" smtClean="0">
                <a:solidFill>
                  <a:srgbClr val="333333"/>
                </a:solidFill>
                <a:latin typeface="Consolas" pitchFamily="49" charset="0"/>
                <a:cs typeface="Consolas" pitchFamily="49" charset="0"/>
              </a:rPr>
              <a:t>if </a:t>
            </a:r>
            <a:r>
              <a:rPr lang="en-US" sz="1600" kern="0" dirty="0" err="1" smtClean="0">
                <a:solidFill>
                  <a:srgbClr val="333333"/>
                </a:solidFill>
                <a:latin typeface="Consolas" pitchFamily="49" charset="0"/>
                <a:cs typeface="Consolas" pitchFamily="49" charset="0"/>
              </a:rPr>
              <a:t>testPositive</a:t>
            </a:r>
            <a:r>
              <a:rPr lang="en-US" sz="1600" kern="0" dirty="0" smtClean="0">
                <a:solidFill>
                  <a:srgbClr val="333333"/>
                </a:solidFill>
                <a:latin typeface="Consolas" pitchFamily="49" charset="0"/>
                <a:cs typeface="Consolas" pitchFamily="49" charset="0"/>
              </a:rPr>
              <a:t>("b") is </a:t>
            </a:r>
            <a:r>
              <a:rPr lang="en-US" sz="1600" kern="0" dirty="0" smtClean="0">
                <a:solidFill>
                  <a:srgbClr val="0033CC"/>
                </a:solidFill>
                <a:latin typeface="Consolas" pitchFamily="49" charset="0"/>
                <a:cs typeface="Consolas" pitchFamily="49" charset="0"/>
              </a:rPr>
              <a:t>None</a:t>
            </a:r>
            <a:r>
              <a:rPr lang="en-US" sz="1600" kern="0" dirty="0" smtClean="0">
                <a:solidFill>
                  <a:srgbClr val="333333"/>
                </a:solidFill>
                <a:latin typeface="Consolas" pitchFamily="49" charset="0"/>
                <a:cs typeface="Consolas" pitchFamily="49" charset="0"/>
              </a:rPr>
              <a:t> :  # None -&gt; True</a:t>
            </a:r>
          </a:p>
          <a:p>
            <a:pPr>
              <a:defRPr/>
            </a:pPr>
            <a:r>
              <a:rPr lang="en-US" sz="1600" kern="0" dirty="0" smtClean="0">
                <a:solidFill>
                  <a:srgbClr val="333333"/>
                </a:solidFill>
                <a:latin typeface="Consolas" pitchFamily="49" charset="0"/>
                <a:cs typeface="Consolas" pitchFamily="49" charset="0"/>
              </a:rPr>
              <a:t>    print("b is not a number")</a:t>
            </a:r>
          </a:p>
          <a:p>
            <a:pPr>
              <a:defRPr/>
            </a:pPr>
            <a:r>
              <a:rPr lang="en-US" sz="1600" b="1" kern="0" dirty="0" smtClean="0">
                <a:solidFill>
                  <a:srgbClr val="333333"/>
                </a:solidFill>
                <a:latin typeface="Consolas" pitchFamily="49" charset="0"/>
                <a:cs typeface="Consolas" pitchFamily="49" charset="0"/>
              </a:rPr>
              <a:t># test for non-number or negative</a:t>
            </a:r>
          </a:p>
          <a:p>
            <a:pPr>
              <a:defRPr/>
            </a:pPr>
            <a:r>
              <a:rPr lang="en-US" sz="1600" kern="0" dirty="0" smtClean="0">
                <a:solidFill>
                  <a:srgbClr val="333333"/>
                </a:solidFill>
                <a:latin typeface="Consolas" pitchFamily="49" charset="0"/>
                <a:cs typeface="Consolas" pitchFamily="49" charset="0"/>
              </a:rPr>
              <a:t>if not </a:t>
            </a:r>
            <a:r>
              <a:rPr lang="en-US" sz="1600" kern="0" dirty="0" err="1" smtClean="0">
                <a:solidFill>
                  <a:srgbClr val="333333"/>
                </a:solidFill>
                <a:latin typeface="Consolas" pitchFamily="49" charset="0"/>
                <a:cs typeface="Consolas" pitchFamily="49" charset="0"/>
              </a:rPr>
              <a:t>testPositive</a:t>
            </a:r>
            <a:r>
              <a:rPr lang="en-US" sz="1600" kern="0" dirty="0" smtClean="0">
                <a:solidFill>
                  <a:srgbClr val="333333"/>
                </a:solidFill>
                <a:latin typeface="Consolas" pitchFamily="49" charset="0"/>
                <a:cs typeface="Consolas" pitchFamily="49" charset="0"/>
              </a:rPr>
              <a:t>("b")  :     # None -&gt; True</a:t>
            </a:r>
          </a:p>
          <a:p>
            <a:pPr>
              <a:defRPr/>
            </a:pPr>
            <a:r>
              <a:rPr lang="en-US" sz="1600" kern="0" dirty="0" smtClean="0">
                <a:solidFill>
                  <a:srgbClr val="333333"/>
                </a:solidFill>
                <a:latin typeface="Consolas" pitchFamily="49" charset="0"/>
                <a:cs typeface="Consolas" pitchFamily="49" charset="0"/>
              </a:rPr>
              <a:t>    print("b is not positive") </a:t>
            </a:r>
          </a:p>
        </p:txBody>
      </p:sp>
      <p:sp>
        <p:nvSpPr>
          <p:cNvPr id="12" name="Content Placeholder 2"/>
          <p:cNvSpPr txBox="1">
            <a:spLocks/>
          </p:cNvSpPr>
          <p:nvPr/>
        </p:nvSpPr>
        <p:spPr bwMode="auto">
          <a:xfrm>
            <a:off x="533400" y="4114800"/>
            <a:ext cx="2743200" cy="14478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p>
            <a:pPr>
              <a:defRPr/>
            </a:pPr>
            <a:r>
              <a:rPr lang="en-US" sz="2000" kern="0" dirty="0" smtClean="0">
                <a:solidFill>
                  <a:srgbClr val="333333"/>
                </a:solidFill>
                <a:latin typeface="+mn-lt"/>
                <a:cs typeface="Consolas" pitchFamily="49" charset="0"/>
              </a:rPr>
              <a:t>Output:</a:t>
            </a:r>
          </a:p>
          <a:p>
            <a:pPr>
              <a:defRPr/>
            </a:pPr>
            <a:r>
              <a:rPr lang="en-US" sz="2000" kern="0" dirty="0" smtClean="0">
                <a:solidFill>
                  <a:srgbClr val="333333"/>
                </a:solidFill>
                <a:latin typeface="+mn-lt"/>
                <a:cs typeface="Consolas" pitchFamily="49" charset="0"/>
              </a:rPr>
              <a:t>8 is positive</a:t>
            </a:r>
          </a:p>
          <a:p>
            <a:pPr>
              <a:defRPr/>
            </a:pPr>
            <a:r>
              <a:rPr lang="en-US" sz="2000" kern="0" dirty="0" smtClean="0">
                <a:solidFill>
                  <a:srgbClr val="333333"/>
                </a:solidFill>
                <a:latin typeface="+mn-lt"/>
                <a:cs typeface="Consolas" pitchFamily="49" charset="0"/>
              </a:rPr>
              <a:t>b is not a number</a:t>
            </a:r>
          </a:p>
          <a:p>
            <a:pPr>
              <a:defRPr/>
            </a:pPr>
            <a:r>
              <a:rPr lang="en-US" sz="2000" kern="0" dirty="0" smtClean="0">
                <a:solidFill>
                  <a:srgbClr val="333333"/>
                </a:solidFill>
                <a:latin typeface="+mn-lt"/>
                <a:cs typeface="Consolas" pitchFamily="49" charset="0"/>
              </a:rPr>
              <a:t>b is not positive</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4000" dirty="0" smtClean="0"/>
              <a:t>Reusable Functions</a:t>
            </a:r>
            <a:endParaRPr lang="en-US" sz="4000" dirty="0"/>
          </a:p>
        </p:txBody>
      </p:sp>
      <p:sp>
        <p:nvSpPr>
          <p:cNvPr id="4" name="Date Placeholder 3"/>
          <p:cNvSpPr>
            <a:spLocks noGrp="1"/>
          </p:cNvSpPr>
          <p:nvPr>
            <p:ph type="dt" sz="half" idx="10"/>
          </p:nvPr>
        </p:nvSpPr>
        <p:spPr/>
        <p:txBody>
          <a:bodyPr/>
          <a:lstStyle/>
          <a:p>
            <a:fld id="{7C017BF8-B412-42AA-BBC6-A9BA0A13AA7D}" type="datetime1">
              <a:rPr lang="en-US" smtClean="0"/>
              <a:pPr/>
              <a:t>9/15/2020</a:t>
            </a:fld>
            <a:endParaRPr lang="en-US" dirty="0"/>
          </a:p>
        </p:txBody>
      </p:sp>
      <p:sp>
        <p:nvSpPr>
          <p:cNvPr id="5" name="Slide Number Placeholder 4"/>
          <p:cNvSpPr>
            <a:spLocks noGrp="1"/>
          </p:cNvSpPr>
          <p:nvPr>
            <p:ph type="sldNum" sz="quarter" idx="12"/>
          </p:nvPr>
        </p:nvSpPr>
        <p:spPr/>
        <p:txBody>
          <a:bodyPr/>
          <a:lstStyle/>
          <a:p>
            <a:r>
              <a:rPr lang="en-US" altLang="en-US" smtClean="0"/>
              <a:t>Page </a:t>
            </a:r>
            <a:fld id="{DB221124-12A5-49F7-9756-2CD25819FC5E}" type="slidenum">
              <a:rPr lang="en-US" altLang="en-US" smtClean="0"/>
              <a:pPr/>
              <a:t>32</a:t>
            </a:fld>
            <a:endParaRPr lang="en-US" altLang="en-US"/>
          </a:p>
        </p:txBody>
      </p:sp>
    </p:spTree>
    <p:extLst>
      <p:ext uri="{BB962C8B-B14F-4D97-AF65-F5344CB8AC3E}">
        <p14:creationId xmlns="" xmlns:p14="http://schemas.microsoft.com/office/powerpoint/2010/main" val="236425914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10" name="Title 1"/>
          <p:cNvSpPr>
            <a:spLocks noGrp="1"/>
          </p:cNvSpPr>
          <p:nvPr>
            <p:ph type="title"/>
          </p:nvPr>
        </p:nvSpPr>
        <p:spPr/>
        <p:txBody>
          <a:bodyPr>
            <a:normAutofit/>
          </a:bodyPr>
          <a:lstStyle/>
          <a:p>
            <a:r>
              <a:rPr lang="en-US" altLang="en-US" dirty="0" smtClean="0">
                <a:ea typeface="ＭＳ Ｐゴシック" panose="020B0600070205080204" pitchFamily="34" charset="-128"/>
              </a:rPr>
              <a:t>Problem Solving:  Reusable Functions</a:t>
            </a:r>
          </a:p>
        </p:txBody>
      </p:sp>
      <p:sp>
        <p:nvSpPr>
          <p:cNvPr id="47106" name="Content Placeholder 2"/>
          <p:cNvSpPr>
            <a:spLocks noGrp="1"/>
          </p:cNvSpPr>
          <p:nvPr>
            <p:ph idx="1"/>
          </p:nvPr>
        </p:nvSpPr>
        <p:spPr/>
        <p:txBody>
          <a:bodyPr>
            <a:normAutofit/>
          </a:bodyPr>
          <a:lstStyle/>
          <a:p>
            <a:pPr>
              <a:spcBef>
                <a:spcPts val="200"/>
              </a:spcBef>
            </a:pPr>
            <a:r>
              <a:rPr lang="en-US" altLang="en-US" b="1" u="sng" dirty="0" smtClean="0">
                <a:ea typeface="ＭＳ Ｐゴシック" panose="020B0600070205080204" pitchFamily="34" charset="-128"/>
              </a:rPr>
              <a:t>Find repetitive code</a:t>
            </a:r>
          </a:p>
          <a:p>
            <a:pPr lvl="1">
              <a:spcBef>
                <a:spcPts val="200"/>
              </a:spcBef>
            </a:pPr>
            <a:r>
              <a:rPr lang="en-US" altLang="en-US" sz="2000" dirty="0" smtClean="0">
                <a:ea typeface="ＭＳ Ｐゴシック" panose="020B0600070205080204" pitchFamily="34" charset="-128"/>
              </a:rPr>
              <a:t>May have different values but same logic </a:t>
            </a:r>
          </a:p>
        </p:txBody>
      </p:sp>
      <p:sp>
        <p:nvSpPr>
          <p:cNvPr id="2" name="Date Placeholder 1"/>
          <p:cNvSpPr>
            <a:spLocks noGrp="1"/>
          </p:cNvSpPr>
          <p:nvPr>
            <p:ph type="dt" sz="half" idx="10"/>
          </p:nvPr>
        </p:nvSpPr>
        <p:spPr/>
        <p:txBody>
          <a:bodyPr/>
          <a:lstStyle/>
          <a:p>
            <a:fld id="{1B81003A-22B6-4328-84D5-3DC8FAA81372}" type="datetime1">
              <a:rPr lang="en-US" smtClean="0"/>
              <a:pPr/>
              <a:t>9/15/2020</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DB221124-12A5-49F7-9756-2CD25819FC5E}" type="slidenum">
              <a:rPr lang="en-US" altLang="en-US" smtClean="0"/>
              <a:pPr/>
              <a:t>33</a:t>
            </a:fld>
            <a:endParaRPr lang="en-US" altLang="en-US"/>
          </a:p>
        </p:txBody>
      </p:sp>
      <p:sp>
        <p:nvSpPr>
          <p:cNvPr id="7" name="Content Placeholder 2"/>
          <p:cNvSpPr txBox="1">
            <a:spLocks/>
          </p:cNvSpPr>
          <p:nvPr/>
        </p:nvSpPr>
        <p:spPr bwMode="auto">
          <a:xfrm>
            <a:off x="990600" y="2133600"/>
            <a:ext cx="7772400" cy="32004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p>
            <a:pPr>
              <a:defRPr/>
            </a:pPr>
            <a:r>
              <a:rPr lang="en-US" dirty="0">
                <a:latin typeface="Consolas" pitchFamily="49" charset="0"/>
                <a:cs typeface="Consolas" pitchFamily="49" charset="0"/>
              </a:rPr>
              <a:t>hours = </a:t>
            </a:r>
            <a:r>
              <a:rPr lang="en-US" dirty="0" err="1">
                <a:latin typeface="Consolas" pitchFamily="49" charset="0"/>
                <a:cs typeface="Consolas" pitchFamily="49" charset="0"/>
              </a:rPr>
              <a:t>int</a:t>
            </a:r>
            <a:r>
              <a:rPr lang="en-US" dirty="0">
                <a:latin typeface="Consolas" pitchFamily="49" charset="0"/>
                <a:cs typeface="Consolas" pitchFamily="49" charset="0"/>
              </a:rPr>
              <a:t>(input("Enter a value between 0 and 23: "))</a:t>
            </a:r>
          </a:p>
          <a:p>
            <a:pPr>
              <a:defRPr/>
            </a:pPr>
            <a:r>
              <a:rPr lang="en-US" dirty="0">
                <a:latin typeface="Consolas" pitchFamily="49" charset="0"/>
                <a:cs typeface="Consolas" pitchFamily="49" charset="0"/>
              </a:rPr>
              <a:t>while hours &lt; 0 or hours &gt; 23 :</a:t>
            </a:r>
          </a:p>
          <a:p>
            <a:pPr>
              <a:defRPr/>
            </a:pPr>
            <a:r>
              <a:rPr lang="en-US" dirty="0">
                <a:latin typeface="Consolas" pitchFamily="49" charset="0"/>
                <a:cs typeface="Consolas" pitchFamily="49" charset="0"/>
              </a:rPr>
              <a:t>    print("Error: value out of range.")</a:t>
            </a:r>
          </a:p>
          <a:p>
            <a:pPr>
              <a:defRPr/>
            </a:pPr>
            <a:r>
              <a:rPr lang="en-US" dirty="0">
                <a:latin typeface="Consolas" pitchFamily="49" charset="0"/>
                <a:cs typeface="Consolas" pitchFamily="49" charset="0"/>
              </a:rPr>
              <a:t>    hours = </a:t>
            </a:r>
            <a:r>
              <a:rPr lang="en-US" dirty="0" err="1">
                <a:latin typeface="Consolas" pitchFamily="49" charset="0"/>
                <a:cs typeface="Consolas" pitchFamily="49" charset="0"/>
              </a:rPr>
              <a:t>int</a:t>
            </a:r>
            <a:r>
              <a:rPr lang="en-US" dirty="0">
                <a:latin typeface="Consolas" pitchFamily="49" charset="0"/>
                <a:cs typeface="Consolas" pitchFamily="49" charset="0"/>
              </a:rPr>
              <a:t>(input("Enter a value between 0 and 23: "))</a:t>
            </a:r>
          </a:p>
          <a:p>
            <a:pPr>
              <a:defRPr/>
            </a:pPr>
            <a:r>
              <a:rPr lang="en-US" dirty="0">
                <a:latin typeface="Consolas" pitchFamily="49" charset="0"/>
                <a:cs typeface="Consolas" pitchFamily="49" charset="0"/>
              </a:rPr>
              <a:t>    </a:t>
            </a:r>
          </a:p>
          <a:p>
            <a:pPr>
              <a:defRPr/>
            </a:pPr>
            <a:endParaRPr lang="en-US" dirty="0">
              <a:latin typeface="Consolas" pitchFamily="49" charset="0"/>
              <a:cs typeface="Consolas" pitchFamily="49" charset="0"/>
            </a:endParaRPr>
          </a:p>
          <a:p>
            <a:pPr>
              <a:defRPr/>
            </a:pPr>
            <a:r>
              <a:rPr lang="en-US" dirty="0">
                <a:latin typeface="Consolas" pitchFamily="49" charset="0"/>
                <a:cs typeface="Consolas" pitchFamily="49" charset="0"/>
              </a:rPr>
              <a:t>minutes = </a:t>
            </a:r>
            <a:r>
              <a:rPr lang="en-US" dirty="0" err="1">
                <a:latin typeface="Consolas" pitchFamily="49" charset="0"/>
                <a:cs typeface="Consolas" pitchFamily="49" charset="0"/>
              </a:rPr>
              <a:t>int</a:t>
            </a:r>
            <a:r>
              <a:rPr lang="en-US" dirty="0">
                <a:latin typeface="Consolas" pitchFamily="49" charset="0"/>
                <a:cs typeface="Consolas" pitchFamily="49" charset="0"/>
              </a:rPr>
              <a:t>(input("Enter a value between 0 and 59: "))</a:t>
            </a:r>
          </a:p>
          <a:p>
            <a:pPr>
              <a:defRPr/>
            </a:pPr>
            <a:r>
              <a:rPr lang="en-US" dirty="0">
                <a:latin typeface="Consolas" pitchFamily="49" charset="0"/>
                <a:cs typeface="Consolas" pitchFamily="49" charset="0"/>
              </a:rPr>
              <a:t>while minutes &lt; 0 or minutes &gt; 59 :</a:t>
            </a:r>
          </a:p>
          <a:p>
            <a:pPr>
              <a:defRPr/>
            </a:pPr>
            <a:r>
              <a:rPr lang="en-US" dirty="0">
                <a:latin typeface="Consolas" pitchFamily="49" charset="0"/>
                <a:cs typeface="Consolas" pitchFamily="49" charset="0"/>
              </a:rPr>
              <a:t>    print("Error: value out of range.")</a:t>
            </a:r>
          </a:p>
          <a:p>
            <a:pPr>
              <a:defRPr/>
            </a:pPr>
            <a:r>
              <a:rPr lang="en-US" dirty="0">
                <a:latin typeface="Consolas" pitchFamily="49" charset="0"/>
                <a:cs typeface="Consolas" pitchFamily="49" charset="0"/>
              </a:rPr>
              <a:t>    minutes = </a:t>
            </a:r>
            <a:r>
              <a:rPr lang="en-US" dirty="0" err="1">
                <a:latin typeface="Consolas" pitchFamily="49" charset="0"/>
                <a:cs typeface="Consolas" pitchFamily="49" charset="0"/>
              </a:rPr>
              <a:t>int</a:t>
            </a:r>
            <a:r>
              <a:rPr lang="en-US" dirty="0">
                <a:latin typeface="Consolas" pitchFamily="49" charset="0"/>
                <a:cs typeface="Consolas" pitchFamily="49" charset="0"/>
              </a:rPr>
              <a:t>(input("Enter a value between 0 and 59: "))</a:t>
            </a:r>
            <a:endParaRPr lang="en-US" kern="0" dirty="0">
              <a:solidFill>
                <a:srgbClr val="0033CC"/>
              </a:solidFill>
              <a:latin typeface="Consolas" pitchFamily="49" charset="0"/>
              <a:cs typeface="Consolas" pitchFamily="49" charset="0"/>
            </a:endParaRPr>
          </a:p>
        </p:txBody>
      </p:sp>
      <p:sp>
        <p:nvSpPr>
          <p:cNvPr id="8" name="Right Arrow 7"/>
          <p:cNvSpPr/>
          <p:nvPr/>
        </p:nvSpPr>
        <p:spPr>
          <a:xfrm>
            <a:off x="228600" y="2705100"/>
            <a:ext cx="1260475" cy="685800"/>
          </a:xfrm>
          <a:prstGeom prst="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solidFill>
                  <a:schemeClr val="tx1"/>
                </a:solidFill>
              </a:rPr>
              <a:t>0 - 23</a:t>
            </a:r>
          </a:p>
        </p:txBody>
      </p:sp>
      <p:sp>
        <p:nvSpPr>
          <p:cNvPr id="9" name="Right Arrow 8"/>
          <p:cNvSpPr/>
          <p:nvPr/>
        </p:nvSpPr>
        <p:spPr>
          <a:xfrm>
            <a:off x="228600" y="4343400"/>
            <a:ext cx="1336675" cy="685800"/>
          </a:xfrm>
          <a:prstGeom prst="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solidFill>
                  <a:schemeClr val="tx1"/>
                </a:solidFill>
              </a:rPr>
              <a:t>0 - 59</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normAutofit/>
          </a:bodyPr>
          <a:lstStyle/>
          <a:p>
            <a:r>
              <a:rPr lang="en-US" altLang="en-US" dirty="0" smtClean="0">
                <a:ea typeface="ＭＳ Ｐゴシック" panose="020B0600070205080204" pitchFamily="34" charset="-128"/>
              </a:rPr>
              <a:t>Write a ‘</a:t>
            </a:r>
            <a:r>
              <a:rPr lang="en-US" altLang="ja-JP" dirty="0" smtClean="0">
                <a:ea typeface="ＭＳ Ｐゴシック" panose="020B0600070205080204" pitchFamily="34" charset="-128"/>
              </a:rPr>
              <a:t>Parameterized’ Function</a:t>
            </a:r>
            <a:endParaRPr lang="en-US" altLang="en-US" dirty="0" smtClean="0">
              <a:ea typeface="ＭＳ Ｐゴシック" panose="020B0600070205080204" pitchFamily="34" charset="-128"/>
            </a:endParaRPr>
          </a:p>
        </p:txBody>
      </p:sp>
      <p:sp>
        <p:nvSpPr>
          <p:cNvPr id="48131" name="Content Placeholder 2"/>
          <p:cNvSpPr>
            <a:spLocks noGrp="1"/>
          </p:cNvSpPr>
          <p:nvPr>
            <p:ph idx="1"/>
          </p:nvPr>
        </p:nvSpPr>
        <p:spPr>
          <a:xfrm>
            <a:off x="287338" y="1246188"/>
            <a:ext cx="8458200" cy="4267200"/>
          </a:xfrm>
        </p:spPr>
        <p:txBody>
          <a:bodyPr/>
          <a:lstStyle/>
          <a:p>
            <a:pPr>
              <a:buFont typeface="Wingdings" panose="05000000000000000000" pitchFamily="2" charset="2"/>
              <a:buNone/>
            </a:pPr>
            <a:endParaRPr lang="en-US" altLang="en-US" dirty="0" smtClean="0">
              <a:ea typeface="ＭＳ Ｐゴシック" panose="020B0600070205080204" pitchFamily="34" charset="-128"/>
            </a:endParaRPr>
          </a:p>
          <a:p>
            <a:endParaRPr lang="en-US" altLang="en-US" dirty="0" smtClean="0">
              <a:ea typeface="ＭＳ Ｐゴシック" panose="020B0600070205080204" pitchFamily="34" charset="-128"/>
            </a:endParaRPr>
          </a:p>
          <a:p>
            <a:endParaRPr lang="en-US" altLang="en-US" dirty="0" smtClean="0">
              <a:ea typeface="ＭＳ Ｐゴシック" panose="020B0600070205080204" pitchFamily="34" charset="-128"/>
            </a:endParaRPr>
          </a:p>
          <a:p>
            <a:endParaRPr lang="en-US" altLang="en-US" dirty="0" smtClean="0">
              <a:ea typeface="ＭＳ Ｐゴシック" panose="020B0600070205080204" pitchFamily="34" charset="-128"/>
            </a:endParaRPr>
          </a:p>
        </p:txBody>
      </p:sp>
      <p:sp>
        <p:nvSpPr>
          <p:cNvPr id="7" name="Content Placeholder 2"/>
          <p:cNvSpPr txBox="1">
            <a:spLocks/>
          </p:cNvSpPr>
          <p:nvPr/>
        </p:nvSpPr>
        <p:spPr bwMode="auto">
          <a:xfrm>
            <a:off x="533400" y="1295400"/>
            <a:ext cx="8323262" cy="26670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p>
            <a:pPr>
              <a:defRPr/>
            </a:pPr>
            <a:r>
              <a:rPr lang="en-US" sz="1600" dirty="0" smtClean="0">
                <a:latin typeface="Consolas" pitchFamily="49" charset="0"/>
                <a:cs typeface="Consolas" pitchFamily="49" charset="0"/>
              </a:rPr>
              <a:t>def </a:t>
            </a:r>
            <a:r>
              <a:rPr lang="en-US" sz="1600" dirty="0" err="1">
                <a:latin typeface="Consolas" pitchFamily="49" charset="0"/>
                <a:cs typeface="Consolas" pitchFamily="49" charset="0"/>
              </a:rPr>
              <a:t>readIntUpTo</a:t>
            </a:r>
            <a:r>
              <a:rPr lang="en-US" sz="1600" dirty="0">
                <a:latin typeface="Consolas" pitchFamily="49" charset="0"/>
                <a:cs typeface="Consolas" pitchFamily="49" charset="0"/>
              </a:rPr>
              <a:t>(high) </a:t>
            </a:r>
            <a:r>
              <a:rPr lang="en-US" sz="1600" dirty="0" smtClean="0">
                <a:latin typeface="Consolas" pitchFamily="49" charset="0"/>
                <a:cs typeface="Consolas" pitchFamily="49" charset="0"/>
              </a:rPr>
              <a:t>:</a:t>
            </a:r>
          </a:p>
          <a:p>
            <a:pPr>
              <a:defRPr/>
            </a:pPr>
            <a:r>
              <a:rPr lang="en-US" sz="1600" dirty="0" smtClean="0">
                <a:latin typeface="Consolas" pitchFamily="49" charset="0"/>
                <a:cs typeface="Consolas" pitchFamily="49" charset="0"/>
              </a:rPr>
              <a:t>    """ Prompts a user to enter a value up to a given maximum </a:t>
            </a:r>
          </a:p>
          <a:p>
            <a:pPr>
              <a:defRPr/>
            </a:pPr>
            <a:r>
              <a:rPr lang="en-US" sz="1600" dirty="0" smtClean="0">
                <a:latin typeface="Consolas" pitchFamily="49" charset="0"/>
                <a:cs typeface="Consolas" pitchFamily="49" charset="0"/>
              </a:rPr>
              <a:t>        until the user provides a valid input</a:t>
            </a:r>
          </a:p>
          <a:p>
            <a:pPr>
              <a:defRPr/>
            </a:pPr>
            <a:r>
              <a:rPr lang="en-US" sz="1600" dirty="0" smtClean="0">
                <a:latin typeface="Consolas" pitchFamily="49" charset="0"/>
                <a:cs typeface="Consolas" pitchFamily="49" charset="0"/>
              </a:rPr>
              <a:t>    """</a:t>
            </a:r>
            <a:endParaRPr lang="en-US" sz="1600" dirty="0">
              <a:latin typeface="Consolas" pitchFamily="49" charset="0"/>
              <a:cs typeface="Consolas" pitchFamily="49" charset="0"/>
            </a:endParaRPr>
          </a:p>
          <a:p>
            <a:pPr>
              <a:defRPr/>
            </a:pPr>
            <a:r>
              <a:rPr lang="en-US" sz="1600" dirty="0">
                <a:latin typeface="Consolas" pitchFamily="49" charset="0"/>
                <a:cs typeface="Consolas" pitchFamily="49" charset="0"/>
              </a:rPr>
              <a:t>    value = </a:t>
            </a:r>
            <a:r>
              <a:rPr lang="en-US" sz="1600" dirty="0" err="1">
                <a:latin typeface="Consolas" pitchFamily="49" charset="0"/>
                <a:cs typeface="Consolas" pitchFamily="49" charset="0"/>
              </a:rPr>
              <a:t>int</a:t>
            </a:r>
            <a:r>
              <a:rPr lang="en-US" sz="1600" dirty="0">
                <a:latin typeface="Consolas" pitchFamily="49" charset="0"/>
                <a:cs typeface="Consolas" pitchFamily="49" charset="0"/>
              </a:rPr>
              <a:t>(input("Enter a value between 0 and " + </a:t>
            </a:r>
            <a:r>
              <a:rPr lang="en-US" sz="1600" dirty="0" err="1">
                <a:latin typeface="Consolas" pitchFamily="49" charset="0"/>
                <a:cs typeface="Consolas" pitchFamily="49" charset="0"/>
              </a:rPr>
              <a:t>str</a:t>
            </a:r>
            <a:r>
              <a:rPr lang="en-US" sz="1600" dirty="0">
                <a:latin typeface="Consolas" pitchFamily="49" charset="0"/>
                <a:cs typeface="Consolas" pitchFamily="49" charset="0"/>
              </a:rPr>
              <a:t>(high) + ": "))</a:t>
            </a:r>
          </a:p>
          <a:p>
            <a:pPr>
              <a:defRPr/>
            </a:pPr>
            <a:r>
              <a:rPr lang="en-US" sz="1600" dirty="0">
                <a:latin typeface="Consolas" pitchFamily="49" charset="0"/>
                <a:cs typeface="Consolas" pitchFamily="49" charset="0"/>
              </a:rPr>
              <a:t>    while value &lt; 0 or value &gt; high :</a:t>
            </a:r>
          </a:p>
          <a:p>
            <a:pPr>
              <a:defRPr/>
            </a:pPr>
            <a:r>
              <a:rPr lang="en-US" sz="1600" dirty="0">
                <a:latin typeface="Consolas" pitchFamily="49" charset="0"/>
                <a:cs typeface="Consolas" pitchFamily="49" charset="0"/>
              </a:rPr>
              <a:t>        print("Error: value out of range.")</a:t>
            </a:r>
          </a:p>
          <a:p>
            <a:pPr>
              <a:defRPr/>
            </a:pPr>
            <a:r>
              <a:rPr lang="en-US" sz="1600" dirty="0">
                <a:latin typeface="Consolas" pitchFamily="49" charset="0"/>
                <a:cs typeface="Consolas" pitchFamily="49" charset="0"/>
              </a:rPr>
              <a:t>    value = </a:t>
            </a:r>
            <a:r>
              <a:rPr lang="en-US" sz="1600" dirty="0" err="1">
                <a:latin typeface="Consolas" pitchFamily="49" charset="0"/>
                <a:cs typeface="Consolas" pitchFamily="49" charset="0"/>
              </a:rPr>
              <a:t>int</a:t>
            </a:r>
            <a:r>
              <a:rPr lang="en-US" sz="1600" dirty="0">
                <a:latin typeface="Consolas" pitchFamily="49" charset="0"/>
                <a:cs typeface="Consolas" pitchFamily="49" charset="0"/>
              </a:rPr>
              <a:t>(input("Enter a value between 0 and " + </a:t>
            </a:r>
            <a:r>
              <a:rPr lang="en-US" sz="1600" dirty="0" err="1">
                <a:latin typeface="Consolas" pitchFamily="49" charset="0"/>
                <a:cs typeface="Consolas" pitchFamily="49" charset="0"/>
              </a:rPr>
              <a:t>str</a:t>
            </a:r>
            <a:r>
              <a:rPr lang="en-US" sz="1600" dirty="0">
                <a:latin typeface="Consolas" pitchFamily="49" charset="0"/>
                <a:cs typeface="Consolas" pitchFamily="49" charset="0"/>
              </a:rPr>
              <a:t>(high) + ": "))</a:t>
            </a:r>
          </a:p>
          <a:p>
            <a:pPr>
              <a:defRPr/>
            </a:pPr>
            <a:endParaRPr lang="en-US" sz="1600" dirty="0">
              <a:latin typeface="Consolas" pitchFamily="49" charset="0"/>
              <a:cs typeface="Consolas" pitchFamily="49" charset="0"/>
            </a:endParaRPr>
          </a:p>
          <a:p>
            <a:pPr>
              <a:defRPr/>
            </a:pPr>
            <a:r>
              <a:rPr lang="en-US" sz="1600" dirty="0">
                <a:latin typeface="Consolas" pitchFamily="49" charset="0"/>
                <a:cs typeface="Consolas" pitchFamily="49" charset="0"/>
              </a:rPr>
              <a:t>    return value</a:t>
            </a:r>
            <a:endParaRPr lang="en-US" sz="1600" kern="0" dirty="0">
              <a:latin typeface="Consolas" pitchFamily="49" charset="0"/>
              <a:cs typeface="Consolas" pitchFamily="49" charset="0"/>
            </a:endParaRPr>
          </a:p>
        </p:txBody>
      </p:sp>
      <p:sp>
        <p:nvSpPr>
          <p:cNvPr id="2" name="Date Placeholder 1"/>
          <p:cNvSpPr>
            <a:spLocks noGrp="1"/>
          </p:cNvSpPr>
          <p:nvPr>
            <p:ph type="dt" sz="half" idx="10"/>
          </p:nvPr>
        </p:nvSpPr>
        <p:spPr/>
        <p:txBody>
          <a:bodyPr/>
          <a:lstStyle/>
          <a:p>
            <a:fld id="{F957131D-3C62-4ECF-B062-7C4423A351DD}" type="datetime1">
              <a:rPr lang="en-US" smtClean="0"/>
              <a:pPr/>
              <a:t>9/15/2020</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DB221124-12A5-49F7-9756-2CD25819FC5E}" type="slidenum">
              <a:rPr lang="en-US" altLang="en-US" smtClean="0"/>
              <a:pPr/>
              <a:t>34</a:t>
            </a:fld>
            <a:endParaRPr lang="en-US" alt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normAutofit/>
          </a:bodyPr>
          <a:lstStyle/>
          <a:p>
            <a:r>
              <a:rPr lang="en-US" altLang="en-US" dirty="0" smtClean="0">
                <a:ea typeface="ＭＳ Ｐゴシック" panose="020B0600070205080204" pitchFamily="34" charset="-128"/>
              </a:rPr>
              <a:t>Programming Tips</a:t>
            </a:r>
          </a:p>
        </p:txBody>
      </p:sp>
      <p:sp>
        <p:nvSpPr>
          <p:cNvPr id="61443" name="Content Placeholder 7"/>
          <p:cNvSpPr>
            <a:spLocks noGrp="1"/>
          </p:cNvSpPr>
          <p:nvPr>
            <p:ph idx="1"/>
          </p:nvPr>
        </p:nvSpPr>
        <p:spPr>
          <a:xfrm>
            <a:off x="822959" y="1143000"/>
            <a:ext cx="7543801" cy="2743200"/>
          </a:xfrm>
        </p:spPr>
        <p:txBody>
          <a:bodyPr>
            <a:normAutofit/>
          </a:bodyPr>
          <a:lstStyle/>
          <a:p>
            <a:pPr>
              <a:spcBef>
                <a:spcPts val="200"/>
              </a:spcBef>
            </a:pPr>
            <a:r>
              <a:rPr lang="en-US" altLang="en-US" dirty="0" smtClean="0">
                <a:ea typeface="ＭＳ Ｐゴシック" panose="020B0600070205080204" pitchFamily="34" charset="-128"/>
              </a:rPr>
              <a:t>Keep functions short</a:t>
            </a:r>
          </a:p>
          <a:p>
            <a:pPr lvl="1">
              <a:spcBef>
                <a:spcPts val="200"/>
              </a:spcBef>
            </a:pPr>
            <a:r>
              <a:rPr lang="en-US" altLang="en-US" sz="2000" dirty="0" smtClean="0">
                <a:ea typeface="ＭＳ Ｐゴシック" panose="020B0600070205080204" pitchFamily="34" charset="-128"/>
              </a:rPr>
              <a:t>If it takes more than one screen, break it into ‘</a:t>
            </a:r>
            <a:r>
              <a:rPr lang="en-US" altLang="ja-JP" sz="2000" dirty="0" smtClean="0">
                <a:ea typeface="ＭＳ Ｐゴシック" panose="020B0600070205080204" pitchFamily="34" charset="-128"/>
              </a:rPr>
              <a:t>sub’ functions</a:t>
            </a:r>
          </a:p>
          <a:p>
            <a:pPr>
              <a:spcBef>
                <a:spcPts val="200"/>
              </a:spcBef>
            </a:pPr>
            <a:r>
              <a:rPr lang="en-US" altLang="en-US" dirty="0" smtClean="0">
                <a:ea typeface="ＭＳ Ｐゴシック" panose="020B0600070205080204" pitchFamily="34" charset="-128"/>
              </a:rPr>
              <a:t>When we write a large program we may not always know how to implement all functions at once. In this case we use stubs as place holders for the functions.</a:t>
            </a:r>
          </a:p>
          <a:p>
            <a:pPr lvl="1">
              <a:spcBef>
                <a:spcPts val="200"/>
              </a:spcBef>
            </a:pPr>
            <a:r>
              <a:rPr lang="en-US" altLang="en-US" sz="2000" dirty="0" smtClean="0">
                <a:ea typeface="ＭＳ Ｐゴシック" panose="020B0600070205080204" pitchFamily="34" charset="-128"/>
              </a:rPr>
              <a:t>Unfinished functions that return a </a:t>
            </a:r>
            <a:r>
              <a:rPr lang="en-US" altLang="ja-JP" sz="2000" dirty="0" smtClean="0">
                <a:ea typeface="ＭＳ Ｐゴシック" panose="020B0600070205080204" pitchFamily="34" charset="-128"/>
              </a:rPr>
              <a:t>‘dummy’ value</a:t>
            </a:r>
          </a:p>
          <a:p>
            <a:pPr lvl="1">
              <a:spcBef>
                <a:spcPts val="200"/>
              </a:spcBef>
            </a:pPr>
            <a:r>
              <a:rPr lang="en-US" altLang="en-US" sz="2000" dirty="0" smtClean="0">
                <a:ea typeface="ＭＳ Ｐゴシック" panose="020B0600070205080204" pitchFamily="34" charset="-128"/>
              </a:rPr>
              <a:t>Unfinished functions can also have a temporary function body:</a:t>
            </a:r>
          </a:p>
          <a:p>
            <a:pPr lvl="1">
              <a:spcBef>
                <a:spcPts val="200"/>
              </a:spcBef>
              <a:buNone/>
            </a:pPr>
            <a:r>
              <a:rPr lang="en-US" altLang="en-US" sz="2000" dirty="0" smtClean="0">
                <a:ea typeface="ＭＳ Ｐゴシック" panose="020B0600070205080204" pitchFamily="34" charset="-128"/>
              </a:rPr>
              <a:t>	</a:t>
            </a:r>
          </a:p>
        </p:txBody>
      </p:sp>
      <p:sp>
        <p:nvSpPr>
          <p:cNvPr id="2" name="Date Placeholder 1"/>
          <p:cNvSpPr>
            <a:spLocks noGrp="1"/>
          </p:cNvSpPr>
          <p:nvPr>
            <p:ph type="dt" sz="half" idx="10"/>
          </p:nvPr>
        </p:nvSpPr>
        <p:spPr/>
        <p:txBody>
          <a:bodyPr/>
          <a:lstStyle/>
          <a:p>
            <a:fld id="{6CDFE855-0373-4947-84AD-6FA3ABEA221A}" type="datetime1">
              <a:rPr lang="en-US" smtClean="0"/>
              <a:pPr/>
              <a:t>9/15/2020</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DB221124-12A5-49F7-9756-2CD25819FC5E}" type="slidenum">
              <a:rPr lang="en-US" altLang="en-US" smtClean="0"/>
              <a:pPr/>
              <a:t>35</a:t>
            </a:fld>
            <a:endParaRPr lang="en-US" altLang="en-US"/>
          </a:p>
        </p:txBody>
      </p:sp>
      <p:sp>
        <p:nvSpPr>
          <p:cNvPr id="8" name="Content Placeholder 2"/>
          <p:cNvSpPr txBox="1">
            <a:spLocks/>
          </p:cNvSpPr>
          <p:nvPr/>
        </p:nvSpPr>
        <p:spPr bwMode="auto">
          <a:xfrm>
            <a:off x="1295400" y="3505200"/>
            <a:ext cx="6477000" cy="13716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p>
            <a:pPr>
              <a:defRPr/>
            </a:pPr>
            <a:r>
              <a:rPr lang="en-US" dirty="0">
                <a:latin typeface="Consolas" pitchFamily="49" charset="0"/>
                <a:cs typeface="Consolas" pitchFamily="49" charset="0"/>
              </a:rPr>
              <a:t>def </a:t>
            </a:r>
            <a:r>
              <a:rPr lang="en-US" dirty="0" err="1" smtClean="0">
                <a:latin typeface="Consolas" pitchFamily="49" charset="0"/>
                <a:cs typeface="Consolas" pitchFamily="49" charset="0"/>
              </a:rPr>
              <a:t>functionA</a:t>
            </a:r>
            <a:r>
              <a:rPr lang="en-US" dirty="0" smtClean="0">
                <a:latin typeface="Consolas" pitchFamily="49" charset="0"/>
                <a:cs typeface="Consolas" pitchFamily="49" charset="0"/>
              </a:rPr>
              <a:t>() </a:t>
            </a:r>
            <a:r>
              <a:rPr lang="en-US" dirty="0">
                <a:latin typeface="Consolas" pitchFamily="49" charset="0"/>
                <a:cs typeface="Consolas" pitchFamily="49" charset="0"/>
              </a:rPr>
              <a:t>:</a:t>
            </a:r>
          </a:p>
          <a:p>
            <a:pPr>
              <a:defRPr/>
            </a:pPr>
            <a:r>
              <a:rPr lang="en-US" dirty="0">
                <a:latin typeface="Consolas" pitchFamily="49" charset="0"/>
                <a:cs typeface="Consolas" pitchFamily="49" charset="0"/>
              </a:rPr>
              <a:t>    </a:t>
            </a:r>
            <a:r>
              <a:rPr lang="en-US" dirty="0" smtClean="0">
                <a:latin typeface="Consolas" pitchFamily="49" charset="0"/>
                <a:cs typeface="Consolas" pitchFamily="49" charset="0"/>
              </a:rPr>
              <a:t>pass        # pass is a temporary place holder</a:t>
            </a:r>
          </a:p>
          <a:p>
            <a:pPr>
              <a:defRPr/>
            </a:pPr>
            <a:r>
              <a:rPr lang="en-US" kern="0" dirty="0" smtClean="0">
                <a:latin typeface="Consolas" pitchFamily="49" charset="0"/>
                <a:cs typeface="Consolas" pitchFamily="49" charset="0"/>
              </a:rPr>
              <a:t>                # for a function body that will be</a:t>
            </a:r>
            <a:endParaRPr lang="en-US" kern="0" dirty="0">
              <a:latin typeface="Consolas" pitchFamily="49" charset="0"/>
              <a:cs typeface="Consolas" pitchFamily="49" charset="0"/>
            </a:endParaRPr>
          </a:p>
          <a:p>
            <a:pPr>
              <a:defRPr/>
            </a:pPr>
            <a:r>
              <a:rPr lang="en-US" kern="0" dirty="0" smtClean="0">
                <a:latin typeface="Consolas" pitchFamily="49" charset="0"/>
                <a:cs typeface="Consolas" pitchFamily="49" charset="0"/>
              </a:rPr>
              <a:t>                # written </a:t>
            </a:r>
          </a:p>
        </p:txBody>
      </p:sp>
    </p:spTree>
    <p:extLst>
      <p:ext uri="{BB962C8B-B14F-4D97-AF65-F5344CB8AC3E}">
        <p14:creationId xmlns="" xmlns:p14="http://schemas.microsoft.com/office/powerpoint/2010/main" val="102882651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4000" dirty="0" smtClean="0"/>
              <a:t>Variable Scope</a:t>
            </a:r>
            <a:endParaRPr lang="en-US" sz="4000" dirty="0"/>
          </a:p>
        </p:txBody>
      </p:sp>
      <p:sp>
        <p:nvSpPr>
          <p:cNvPr id="4" name="Date Placeholder 3"/>
          <p:cNvSpPr>
            <a:spLocks noGrp="1"/>
          </p:cNvSpPr>
          <p:nvPr>
            <p:ph type="dt" sz="half" idx="10"/>
          </p:nvPr>
        </p:nvSpPr>
        <p:spPr/>
        <p:txBody>
          <a:bodyPr/>
          <a:lstStyle/>
          <a:p>
            <a:fld id="{3CF9AB17-8C27-4F3B-8C7F-4216B6386762}" type="datetime1">
              <a:rPr lang="en-US" smtClean="0"/>
              <a:pPr/>
              <a:t>9/15/2020</a:t>
            </a:fld>
            <a:endParaRPr lang="en-US" dirty="0"/>
          </a:p>
        </p:txBody>
      </p:sp>
      <p:sp>
        <p:nvSpPr>
          <p:cNvPr id="5" name="Slide Number Placeholder 4"/>
          <p:cNvSpPr>
            <a:spLocks noGrp="1"/>
          </p:cNvSpPr>
          <p:nvPr>
            <p:ph type="sldNum" sz="quarter" idx="12"/>
          </p:nvPr>
        </p:nvSpPr>
        <p:spPr/>
        <p:txBody>
          <a:bodyPr/>
          <a:lstStyle/>
          <a:p>
            <a:r>
              <a:rPr lang="en-US" altLang="en-US" smtClean="0"/>
              <a:t>Page </a:t>
            </a:r>
            <a:fld id="{DB221124-12A5-49F7-9756-2CD25819FC5E}" type="slidenum">
              <a:rPr lang="en-US" altLang="en-US" smtClean="0"/>
              <a:pPr/>
              <a:t>36</a:t>
            </a:fld>
            <a:endParaRPr lang="en-US" altLang="en-US"/>
          </a:p>
        </p:txBody>
      </p:sp>
    </p:spTree>
    <p:extLst>
      <p:ext uri="{BB962C8B-B14F-4D97-AF65-F5344CB8AC3E}">
        <p14:creationId xmlns="" xmlns:p14="http://schemas.microsoft.com/office/powerpoint/2010/main" val="311845751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normAutofit/>
          </a:bodyPr>
          <a:lstStyle/>
          <a:p>
            <a:r>
              <a:rPr lang="en-US" altLang="en-US" dirty="0" smtClean="0">
                <a:ea typeface="ＭＳ Ｐゴシック" panose="020B0600070205080204" pitchFamily="34" charset="-128"/>
              </a:rPr>
              <a:t>Variable Scope</a:t>
            </a:r>
          </a:p>
        </p:txBody>
      </p:sp>
      <p:sp>
        <p:nvSpPr>
          <p:cNvPr id="62467" name="Content Placeholder 2"/>
          <p:cNvSpPr>
            <a:spLocks noGrp="1"/>
          </p:cNvSpPr>
          <p:nvPr>
            <p:ph idx="1"/>
          </p:nvPr>
        </p:nvSpPr>
        <p:spPr/>
        <p:txBody>
          <a:bodyPr>
            <a:normAutofit/>
          </a:bodyPr>
          <a:lstStyle/>
          <a:p>
            <a:pPr>
              <a:spcBef>
                <a:spcPts val="200"/>
              </a:spcBef>
            </a:pPr>
            <a:r>
              <a:rPr lang="en-US" altLang="en-US" dirty="0" smtClean="0">
                <a:ea typeface="ＭＳ Ｐゴシック" panose="020B0600070205080204" pitchFamily="34" charset="-128"/>
              </a:rPr>
              <a:t>Variables can be declared:</a:t>
            </a:r>
          </a:p>
          <a:p>
            <a:pPr lvl="1">
              <a:spcBef>
                <a:spcPts val="200"/>
              </a:spcBef>
            </a:pPr>
            <a:r>
              <a:rPr lang="en-US" altLang="en-US" sz="2000" dirty="0" smtClean="0">
                <a:ea typeface="ＭＳ Ｐゴシック" panose="020B0600070205080204" pitchFamily="34" charset="-128"/>
              </a:rPr>
              <a:t>Inside a function</a:t>
            </a:r>
          </a:p>
          <a:p>
            <a:pPr lvl="2">
              <a:spcBef>
                <a:spcPts val="200"/>
              </a:spcBef>
            </a:pPr>
            <a:r>
              <a:rPr lang="en-US" altLang="en-US" sz="2000" dirty="0" smtClean="0">
                <a:ea typeface="ＭＳ Ｐゴシック" panose="020B0600070205080204" pitchFamily="34" charset="-128"/>
              </a:rPr>
              <a:t>Known as ‘</a:t>
            </a:r>
            <a:r>
              <a:rPr lang="en-US" altLang="ja-JP" sz="2000" dirty="0" smtClean="0">
                <a:ea typeface="ＭＳ Ｐゴシック" panose="020B0600070205080204" pitchFamily="34" charset="-128"/>
              </a:rPr>
              <a:t>local variables’</a:t>
            </a:r>
          </a:p>
          <a:p>
            <a:pPr lvl="2">
              <a:spcBef>
                <a:spcPts val="200"/>
              </a:spcBef>
            </a:pPr>
            <a:r>
              <a:rPr lang="en-US" altLang="en-US" sz="2000" dirty="0" smtClean="0">
                <a:ea typeface="ＭＳ Ｐゴシック" panose="020B0600070205080204" pitchFamily="34" charset="-128"/>
              </a:rPr>
              <a:t>Only available inside this function</a:t>
            </a:r>
          </a:p>
          <a:p>
            <a:pPr lvl="2">
              <a:spcBef>
                <a:spcPts val="200"/>
              </a:spcBef>
            </a:pPr>
            <a:r>
              <a:rPr lang="en-US" altLang="en-US" sz="2000" dirty="0" smtClean="0">
                <a:ea typeface="ＭＳ Ｐゴシック" panose="020B0600070205080204" pitchFamily="34" charset="-128"/>
              </a:rPr>
              <a:t>Parameter variables are like local variables </a:t>
            </a:r>
          </a:p>
          <a:p>
            <a:pPr lvl="1">
              <a:spcBef>
                <a:spcPts val="200"/>
              </a:spcBef>
            </a:pPr>
            <a:r>
              <a:rPr lang="en-US" altLang="en-US" sz="2000" dirty="0" smtClean="0">
                <a:ea typeface="ＭＳ Ｐゴシック" panose="020B0600070205080204" pitchFamily="34" charset="-128"/>
              </a:rPr>
              <a:t>Outside of a function</a:t>
            </a:r>
          </a:p>
          <a:p>
            <a:pPr lvl="2">
              <a:spcBef>
                <a:spcPts val="200"/>
              </a:spcBef>
            </a:pPr>
            <a:r>
              <a:rPr lang="en-US" altLang="en-US" sz="2000" dirty="0" smtClean="0">
                <a:ea typeface="ＭＳ Ｐゴシック" panose="020B0600070205080204" pitchFamily="34" charset="-128"/>
              </a:rPr>
              <a:t>Sometimes called ‘</a:t>
            </a:r>
            <a:r>
              <a:rPr lang="en-US" altLang="ja-JP" sz="2000" dirty="0" smtClean="0">
                <a:ea typeface="ＭＳ Ｐゴシック" panose="020B0600070205080204" pitchFamily="34" charset="-128"/>
              </a:rPr>
              <a:t>global scope’</a:t>
            </a:r>
          </a:p>
          <a:p>
            <a:pPr lvl="2">
              <a:spcBef>
                <a:spcPts val="200"/>
              </a:spcBef>
            </a:pPr>
            <a:r>
              <a:rPr lang="en-US" altLang="en-US" sz="2000" dirty="0" smtClean="0">
                <a:ea typeface="ＭＳ Ｐゴシック" panose="020B0600070205080204" pitchFamily="34" charset="-128"/>
              </a:rPr>
              <a:t>Can be used (and changed) by code in any function</a:t>
            </a:r>
          </a:p>
        </p:txBody>
      </p:sp>
      <p:sp>
        <p:nvSpPr>
          <p:cNvPr id="2" name="Date Placeholder 1"/>
          <p:cNvSpPr>
            <a:spLocks noGrp="1"/>
          </p:cNvSpPr>
          <p:nvPr>
            <p:ph type="dt" sz="half" idx="10"/>
          </p:nvPr>
        </p:nvSpPr>
        <p:spPr/>
        <p:txBody>
          <a:bodyPr/>
          <a:lstStyle/>
          <a:p>
            <a:fld id="{6A9BAB20-ED9B-4957-8F42-51D62C074918}" type="datetime1">
              <a:rPr lang="en-US" smtClean="0"/>
              <a:pPr/>
              <a:t>9/15/2020</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DB221124-12A5-49F7-9756-2CD25819FC5E}" type="slidenum">
              <a:rPr lang="en-US" altLang="en-US" smtClean="0"/>
              <a:pPr/>
              <a:t>37</a:t>
            </a:fld>
            <a:endParaRPr lang="en-US" altLang="en-US"/>
          </a:p>
        </p:txBody>
      </p:sp>
      <p:sp>
        <p:nvSpPr>
          <p:cNvPr id="62469" name="TextBox 6"/>
          <p:cNvSpPr txBox="1">
            <a:spLocks noChangeArrowheads="1"/>
          </p:cNvSpPr>
          <p:nvPr/>
        </p:nvSpPr>
        <p:spPr bwMode="auto">
          <a:xfrm>
            <a:off x="1066800" y="4724400"/>
            <a:ext cx="6553200" cy="707886"/>
          </a:xfrm>
          <a:prstGeom prst="rect">
            <a:avLst/>
          </a:prstGeom>
          <a:noFill/>
          <a:ln>
            <a:noFill/>
          </a:ln>
          <a:extLs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2000" b="1" i="1" dirty="0">
                <a:latin typeface="+mn-lt"/>
                <a:cs typeface="Arial" panose="020B0604020202020204" pitchFamily="34" charset="0"/>
              </a:rPr>
              <a:t>The scope of a variable is the part of the program </a:t>
            </a:r>
            <a:r>
              <a:rPr lang="en-US" altLang="en-US" sz="2000" b="1" i="1" dirty="0" smtClean="0">
                <a:latin typeface="+mn-lt"/>
                <a:cs typeface="Arial" panose="020B0604020202020204" pitchFamily="34" charset="0"/>
              </a:rPr>
              <a:t>in which</a:t>
            </a:r>
            <a:r>
              <a:rPr lang="en-US" altLang="en-US" sz="2000" b="1" i="1" dirty="0">
                <a:latin typeface="+mn-lt"/>
                <a:cs typeface="Arial" panose="020B0604020202020204" pitchFamily="34" charset="0"/>
              </a:rPr>
              <a:t> </a:t>
            </a:r>
            <a:r>
              <a:rPr lang="en-US" altLang="en-US" sz="2000" b="1" i="1" dirty="0" smtClean="0">
                <a:latin typeface="+mn-lt"/>
                <a:cs typeface="Arial" panose="020B0604020202020204" pitchFamily="34" charset="0"/>
              </a:rPr>
              <a:t>it </a:t>
            </a:r>
            <a:r>
              <a:rPr lang="en-US" altLang="en-US" sz="2000" b="1" i="1" dirty="0">
                <a:latin typeface="+mn-lt"/>
                <a:cs typeface="Arial" panose="020B0604020202020204" pitchFamily="34" charset="0"/>
              </a:rPr>
              <a:t>is </a:t>
            </a:r>
            <a:r>
              <a:rPr lang="en-US" altLang="en-US" sz="2000" b="1" i="1" dirty="0" smtClean="0">
                <a:latin typeface="+mn-lt"/>
                <a:cs typeface="Arial" panose="020B0604020202020204" pitchFamily="34" charset="0"/>
              </a:rPr>
              <a:t>accessible</a:t>
            </a:r>
            <a:endParaRPr lang="en-US" altLang="en-US" sz="2000" b="1" i="1" dirty="0">
              <a:latin typeface="+mn-lt"/>
              <a:cs typeface="Arial" panose="020B0604020202020204" pitchFamily="34" charset="0"/>
            </a:endParaRPr>
          </a:p>
        </p:txBody>
      </p:sp>
    </p:spTree>
    <p:extLst>
      <p:ext uri="{BB962C8B-B14F-4D97-AF65-F5344CB8AC3E}">
        <p14:creationId xmlns="" xmlns:p14="http://schemas.microsoft.com/office/powerpoint/2010/main" val="110001744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Title 1"/>
          <p:cNvSpPr>
            <a:spLocks noGrp="1"/>
          </p:cNvSpPr>
          <p:nvPr>
            <p:ph type="title"/>
          </p:nvPr>
        </p:nvSpPr>
        <p:spPr/>
        <p:txBody>
          <a:bodyPr>
            <a:normAutofit/>
          </a:bodyPr>
          <a:lstStyle/>
          <a:p>
            <a:r>
              <a:rPr lang="en-US" altLang="en-US" dirty="0" smtClean="0">
                <a:ea typeface="ＭＳ Ｐゴシック" panose="020B0600070205080204" pitchFamily="34" charset="-128"/>
              </a:rPr>
              <a:t>Examples of Scope</a:t>
            </a:r>
          </a:p>
        </p:txBody>
      </p:sp>
      <p:sp>
        <p:nvSpPr>
          <p:cNvPr id="63490" name="Content Placeholder 2"/>
          <p:cNvSpPr>
            <a:spLocks noGrp="1"/>
          </p:cNvSpPr>
          <p:nvPr>
            <p:ph idx="1"/>
          </p:nvPr>
        </p:nvSpPr>
        <p:spPr>
          <a:xfrm>
            <a:off x="685800" y="1160850"/>
            <a:ext cx="7620000" cy="744150"/>
          </a:xfrm>
        </p:spPr>
        <p:txBody>
          <a:bodyPr>
            <a:normAutofit lnSpcReduction="10000"/>
          </a:bodyPr>
          <a:lstStyle/>
          <a:p>
            <a:pPr lvl="1">
              <a:spcBef>
                <a:spcPts val="200"/>
              </a:spcBef>
            </a:pPr>
            <a:r>
              <a:rPr lang="en-US" altLang="en-US" sz="2000" dirty="0" smtClean="0">
                <a:solidFill>
                  <a:srgbClr val="0033CC"/>
                </a:solidFill>
                <a:latin typeface="Consolas" panose="020B0609020204030204" pitchFamily="49" charset="0"/>
                <a:ea typeface="ＭＳ Ｐゴシック" panose="020B0600070205080204" pitchFamily="34" charset="-128"/>
                <a:cs typeface="Consolas" panose="020B0609020204030204" pitchFamily="49" charset="0"/>
              </a:rPr>
              <a:t>sum, </a:t>
            </a:r>
            <a:r>
              <a:rPr lang="en-US" altLang="en-US" sz="2000" dirty="0" smtClean="0">
                <a:solidFill>
                  <a:srgbClr val="00B050"/>
                </a:solidFill>
                <a:latin typeface="Consolas" panose="020B0609020204030204" pitchFamily="49" charset="0"/>
                <a:ea typeface="ＭＳ Ｐゴシック" panose="020B0600070205080204" pitchFamily="34" charset="-128"/>
                <a:cs typeface="Consolas" panose="020B0609020204030204" pitchFamily="49" charset="0"/>
              </a:rPr>
              <a:t>square</a:t>
            </a:r>
            <a:r>
              <a:rPr lang="en-US" altLang="en-US" sz="2000" dirty="0" smtClean="0">
                <a:solidFill>
                  <a:srgbClr val="0033CC"/>
                </a:solidFill>
                <a:ea typeface="ＭＳ Ｐゴシック" panose="020B0600070205080204" pitchFamily="34" charset="-128"/>
              </a:rPr>
              <a:t> </a:t>
            </a:r>
            <a:r>
              <a:rPr lang="en-US" altLang="en-US" sz="2000" dirty="0" smtClean="0">
                <a:solidFill>
                  <a:schemeClr val="tx1"/>
                </a:solidFill>
                <a:ea typeface="ＭＳ Ｐゴシック" panose="020B0600070205080204" pitchFamily="34" charset="-128"/>
              </a:rPr>
              <a:t>&amp;</a:t>
            </a:r>
            <a:r>
              <a:rPr lang="en-US" altLang="en-US" sz="2000" dirty="0" smtClean="0">
                <a:solidFill>
                  <a:srgbClr val="0033CC"/>
                </a:solidFill>
                <a:ea typeface="ＭＳ Ｐゴシック" panose="020B0600070205080204" pitchFamily="34" charset="-128"/>
              </a:rPr>
              <a:t> </a:t>
            </a:r>
            <a:r>
              <a:rPr lang="en-US" altLang="en-US" sz="2000" dirty="0" err="1" smtClean="0">
                <a:solidFill>
                  <a:srgbClr val="FF0000"/>
                </a:solidFill>
                <a:latin typeface="Consolas" panose="020B0609020204030204" pitchFamily="49" charset="0"/>
                <a:ea typeface="ＭＳ Ｐゴシック" panose="020B0600070205080204" pitchFamily="34" charset="-128"/>
                <a:cs typeface="Consolas" panose="020B0609020204030204" pitchFamily="49" charset="0"/>
              </a:rPr>
              <a:t>i</a:t>
            </a:r>
            <a:r>
              <a:rPr lang="en-US" altLang="en-US" sz="2000" dirty="0" smtClean="0">
                <a:ea typeface="ＭＳ Ｐゴシック" panose="020B0600070205080204" pitchFamily="34" charset="-128"/>
              </a:rPr>
              <a:t> are local variables in </a:t>
            </a:r>
            <a:r>
              <a:rPr lang="en-US" altLang="en-US" sz="2000" dirty="0" smtClean="0">
                <a:ea typeface="ＭＳ Ｐゴシック" panose="020B0600070205080204" pitchFamily="34" charset="-128"/>
                <a:cs typeface="Consolas" panose="020B0609020204030204" pitchFamily="49" charset="0"/>
              </a:rPr>
              <a:t>main</a:t>
            </a:r>
          </a:p>
          <a:p>
            <a:pPr lvl="1">
              <a:spcBef>
                <a:spcPts val="200"/>
              </a:spcBef>
            </a:pPr>
            <a:r>
              <a:rPr lang="en-US" altLang="en-US" sz="2000" dirty="0" smtClean="0">
                <a:ea typeface="ＭＳ Ｐゴシック" panose="020B0600070205080204" pitchFamily="34" charset="-128"/>
                <a:cs typeface="Consolas" panose="020B0609020204030204" pitchFamily="49" charset="0"/>
              </a:rPr>
              <a:t>Their scope starts where they are defined and end at the end of main</a:t>
            </a:r>
          </a:p>
          <a:p>
            <a:pPr lvl="1"/>
            <a:endParaRPr lang="en-US" altLang="en-US" dirty="0" smtClean="0">
              <a:ea typeface="ＭＳ Ｐゴシック" panose="020B0600070205080204" pitchFamily="34" charset="-128"/>
            </a:endParaRPr>
          </a:p>
        </p:txBody>
      </p:sp>
      <p:sp>
        <p:nvSpPr>
          <p:cNvPr id="2" name="Date Placeholder 1"/>
          <p:cNvSpPr>
            <a:spLocks noGrp="1"/>
          </p:cNvSpPr>
          <p:nvPr>
            <p:ph type="dt" sz="half" idx="10"/>
          </p:nvPr>
        </p:nvSpPr>
        <p:spPr/>
        <p:txBody>
          <a:bodyPr/>
          <a:lstStyle/>
          <a:p>
            <a:fld id="{5B85C7F3-E4F4-4898-9757-98198A7A1438}" type="datetime1">
              <a:rPr lang="en-US" smtClean="0"/>
              <a:pPr/>
              <a:t>9/15/2020</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DB221124-12A5-49F7-9756-2CD25819FC5E}" type="slidenum">
              <a:rPr lang="en-US" altLang="en-US" smtClean="0"/>
              <a:pPr/>
              <a:t>38</a:t>
            </a:fld>
            <a:endParaRPr lang="en-US" altLang="en-US"/>
          </a:p>
        </p:txBody>
      </p:sp>
      <p:grpSp>
        <p:nvGrpSpPr>
          <p:cNvPr id="5" name="Group 4"/>
          <p:cNvGrpSpPr/>
          <p:nvPr/>
        </p:nvGrpSpPr>
        <p:grpSpPr>
          <a:xfrm>
            <a:off x="1219200" y="1981200"/>
            <a:ext cx="6491288" cy="2590800"/>
            <a:chOff x="1495425" y="2057400"/>
            <a:chExt cx="6734176" cy="3048000"/>
          </a:xfrm>
        </p:grpSpPr>
        <p:sp>
          <p:nvSpPr>
            <p:cNvPr id="10" name="Content Placeholder 2"/>
            <p:cNvSpPr txBox="1">
              <a:spLocks/>
            </p:cNvSpPr>
            <p:nvPr/>
          </p:nvSpPr>
          <p:spPr bwMode="auto">
            <a:xfrm>
              <a:off x="1495425" y="2057400"/>
              <a:ext cx="6734176" cy="30480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p>
              <a:pPr>
                <a:defRPr/>
              </a:pPr>
              <a:r>
                <a:rPr lang="en-US" sz="1600" dirty="0" smtClean="0">
                  <a:latin typeface="Consolas" pitchFamily="49" charset="0"/>
                  <a:cs typeface="Consolas" pitchFamily="49" charset="0"/>
                </a:rPr>
                <a:t>	def </a:t>
              </a:r>
              <a:r>
                <a:rPr lang="en-US" sz="1600" dirty="0">
                  <a:latin typeface="Consolas" pitchFamily="49" charset="0"/>
                  <a:cs typeface="Consolas" pitchFamily="49" charset="0"/>
                </a:rPr>
                <a:t>main() :</a:t>
              </a:r>
            </a:p>
            <a:p>
              <a:pPr>
                <a:defRPr/>
              </a:pPr>
              <a:r>
                <a:rPr lang="en-US" sz="1600" dirty="0">
                  <a:latin typeface="Consolas" pitchFamily="49" charset="0"/>
                  <a:cs typeface="Consolas" pitchFamily="49" charset="0"/>
                </a:rPr>
                <a:t>    </a:t>
              </a:r>
              <a:r>
                <a:rPr lang="en-US" sz="1600" dirty="0" smtClean="0">
                  <a:latin typeface="Consolas" pitchFamily="49" charset="0"/>
                  <a:cs typeface="Consolas" pitchFamily="49" charset="0"/>
                </a:rPr>
                <a:t>	    sum </a:t>
              </a:r>
              <a:r>
                <a:rPr lang="en-US" sz="1600" dirty="0">
                  <a:latin typeface="Consolas" pitchFamily="49" charset="0"/>
                  <a:cs typeface="Consolas" pitchFamily="49" charset="0"/>
                </a:rPr>
                <a:t>= 0</a:t>
              </a:r>
            </a:p>
            <a:p>
              <a:pPr>
                <a:defRPr/>
              </a:pPr>
              <a:r>
                <a:rPr lang="en-US" sz="1600" dirty="0">
                  <a:latin typeface="Consolas" pitchFamily="49" charset="0"/>
                  <a:cs typeface="Consolas" pitchFamily="49" charset="0"/>
                </a:rPr>
                <a:t>    </a:t>
              </a:r>
              <a:r>
                <a:rPr lang="en-US" sz="1600" dirty="0" smtClean="0">
                  <a:latin typeface="Consolas" pitchFamily="49" charset="0"/>
                  <a:cs typeface="Consolas" pitchFamily="49" charset="0"/>
                </a:rPr>
                <a:t>	    for </a:t>
              </a:r>
              <a:r>
                <a:rPr lang="en-US" sz="1600" dirty="0" err="1">
                  <a:latin typeface="Consolas" pitchFamily="49" charset="0"/>
                  <a:cs typeface="Consolas" pitchFamily="49" charset="0"/>
                </a:rPr>
                <a:t>i</a:t>
              </a:r>
              <a:r>
                <a:rPr lang="en-US" sz="1600" dirty="0">
                  <a:latin typeface="Consolas" pitchFamily="49" charset="0"/>
                  <a:cs typeface="Consolas" pitchFamily="49" charset="0"/>
                </a:rPr>
                <a:t> in range(11) :</a:t>
              </a:r>
            </a:p>
            <a:p>
              <a:pPr>
                <a:defRPr/>
              </a:pPr>
              <a:r>
                <a:rPr lang="en-US" sz="1600" dirty="0">
                  <a:latin typeface="Consolas" pitchFamily="49" charset="0"/>
                  <a:cs typeface="Consolas" pitchFamily="49" charset="0"/>
                </a:rPr>
                <a:t>       </a:t>
              </a:r>
              <a:r>
                <a:rPr lang="en-US" sz="1600" dirty="0" smtClean="0">
                  <a:latin typeface="Consolas" pitchFamily="49" charset="0"/>
                  <a:cs typeface="Consolas" pitchFamily="49" charset="0"/>
                </a:rPr>
                <a:t>		square </a:t>
              </a:r>
              <a:r>
                <a:rPr lang="en-US" sz="1600" dirty="0">
                  <a:latin typeface="Consolas" pitchFamily="49" charset="0"/>
                  <a:cs typeface="Consolas" pitchFamily="49" charset="0"/>
                </a:rPr>
                <a:t>= </a:t>
              </a:r>
              <a:r>
                <a:rPr lang="en-US" sz="1600" dirty="0" err="1">
                  <a:latin typeface="Consolas" pitchFamily="49" charset="0"/>
                  <a:cs typeface="Consolas" pitchFamily="49" charset="0"/>
                </a:rPr>
                <a:t>i</a:t>
              </a:r>
              <a:r>
                <a:rPr lang="en-US" sz="1600" dirty="0">
                  <a:latin typeface="Consolas" pitchFamily="49" charset="0"/>
                  <a:cs typeface="Consolas" pitchFamily="49" charset="0"/>
                </a:rPr>
                <a:t> * </a:t>
              </a:r>
              <a:r>
                <a:rPr lang="en-US" sz="1600" dirty="0" err="1">
                  <a:latin typeface="Consolas" pitchFamily="49" charset="0"/>
                  <a:cs typeface="Consolas" pitchFamily="49" charset="0"/>
                </a:rPr>
                <a:t>i</a:t>
              </a:r>
              <a:endParaRPr lang="en-US" sz="1600" dirty="0">
                <a:latin typeface="Consolas" pitchFamily="49" charset="0"/>
                <a:cs typeface="Consolas" pitchFamily="49" charset="0"/>
              </a:endParaRPr>
            </a:p>
            <a:p>
              <a:pPr>
                <a:defRPr/>
              </a:pPr>
              <a:r>
                <a:rPr lang="en-US" sz="1600" dirty="0">
                  <a:latin typeface="Consolas" pitchFamily="49" charset="0"/>
                  <a:cs typeface="Consolas" pitchFamily="49" charset="0"/>
                </a:rPr>
                <a:t>       </a:t>
              </a:r>
              <a:r>
                <a:rPr lang="en-US" sz="1600" dirty="0" smtClean="0">
                  <a:latin typeface="Consolas" pitchFamily="49" charset="0"/>
                  <a:cs typeface="Consolas" pitchFamily="49" charset="0"/>
                </a:rPr>
                <a:t>		sum </a:t>
              </a:r>
              <a:r>
                <a:rPr lang="en-US" sz="1600" dirty="0">
                  <a:latin typeface="Consolas" pitchFamily="49" charset="0"/>
                  <a:cs typeface="Consolas" pitchFamily="49" charset="0"/>
                </a:rPr>
                <a:t>= sum + square</a:t>
              </a:r>
            </a:p>
            <a:p>
              <a:pPr>
                <a:defRPr/>
              </a:pPr>
              <a:r>
                <a:rPr lang="en-US" sz="1600" dirty="0">
                  <a:latin typeface="Consolas" pitchFamily="49" charset="0"/>
                  <a:cs typeface="Consolas" pitchFamily="49" charset="0"/>
                </a:rPr>
                <a:t>    </a:t>
              </a:r>
              <a:r>
                <a:rPr lang="en-US" sz="1600" dirty="0" smtClean="0">
                  <a:latin typeface="Consolas" pitchFamily="49" charset="0"/>
                  <a:cs typeface="Consolas" pitchFamily="49" charset="0"/>
                </a:rPr>
                <a:t>	    print(square</a:t>
              </a:r>
              <a:r>
                <a:rPr lang="en-US" sz="1600" dirty="0">
                  <a:latin typeface="Consolas" pitchFamily="49" charset="0"/>
                  <a:cs typeface="Consolas" pitchFamily="49" charset="0"/>
                </a:rPr>
                <a:t>, sum)</a:t>
              </a:r>
              <a:endParaRPr lang="en-US" sz="1600" kern="0" dirty="0">
                <a:latin typeface="Consolas" pitchFamily="49" charset="0"/>
                <a:cs typeface="Consolas" pitchFamily="49" charset="0"/>
              </a:endParaRPr>
            </a:p>
          </p:txBody>
        </p:sp>
        <p:sp>
          <p:nvSpPr>
            <p:cNvPr id="11" name="Left Brace 10"/>
            <p:cNvSpPr/>
            <p:nvPr/>
          </p:nvSpPr>
          <p:spPr>
            <a:xfrm rot="10800000">
              <a:off x="5711825" y="3101975"/>
              <a:ext cx="285750" cy="731837"/>
            </a:xfrm>
            <a:prstGeom prst="leftBrace">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12" name="Left Brace 11"/>
            <p:cNvSpPr/>
            <p:nvPr/>
          </p:nvSpPr>
          <p:spPr>
            <a:xfrm rot="10800000">
              <a:off x="6100763" y="2782887"/>
              <a:ext cx="381000" cy="1066800"/>
            </a:xfrm>
            <a:prstGeom prst="leftBrace">
              <a:avLst>
                <a:gd name="adj1" fmla="val 8333"/>
                <a:gd name="adj2" fmla="val 64950"/>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13" name="Left Brace 12"/>
            <p:cNvSpPr/>
            <p:nvPr/>
          </p:nvSpPr>
          <p:spPr>
            <a:xfrm rot="10800000">
              <a:off x="6629401" y="2552700"/>
              <a:ext cx="457200" cy="1296987"/>
            </a:xfrm>
            <a:prstGeom prst="leftBrace">
              <a:avLst>
                <a:gd name="adj1" fmla="val 8333"/>
                <a:gd name="adj2" fmla="val 80054"/>
              </a:avLst>
            </a:prstGeom>
            <a:ln w="28575">
              <a:solidFill>
                <a:srgbClr val="0033CC"/>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63498" name="TextBox 13"/>
            <p:cNvSpPr txBox="1">
              <a:spLocks noChangeArrowheads="1"/>
            </p:cNvSpPr>
            <p:nvPr/>
          </p:nvSpPr>
          <p:spPr bwMode="auto">
            <a:xfrm>
              <a:off x="7086601" y="2597150"/>
              <a:ext cx="565150" cy="369887"/>
            </a:xfrm>
            <a:prstGeom prst="rect">
              <a:avLst/>
            </a:prstGeom>
            <a:no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dirty="0">
                  <a:solidFill>
                    <a:srgbClr val="0033CC"/>
                  </a:solidFill>
                  <a:latin typeface="Consolas" panose="020B0609020204030204" pitchFamily="49" charset="0"/>
                  <a:cs typeface="Arial" panose="020B0604020202020204" pitchFamily="34" charset="0"/>
                </a:rPr>
                <a:t>sum</a:t>
              </a:r>
              <a:endParaRPr lang="en-US" altLang="en-US" dirty="0">
                <a:cs typeface="Arial" panose="020B0604020202020204" pitchFamily="34" charset="0"/>
              </a:endParaRPr>
            </a:p>
          </p:txBody>
        </p:sp>
        <p:sp>
          <p:nvSpPr>
            <p:cNvPr id="63499" name="TextBox 14"/>
            <p:cNvSpPr txBox="1">
              <a:spLocks noChangeArrowheads="1"/>
            </p:cNvSpPr>
            <p:nvPr/>
          </p:nvSpPr>
          <p:spPr bwMode="auto">
            <a:xfrm>
              <a:off x="6453188" y="2979304"/>
              <a:ext cx="311150" cy="369888"/>
            </a:xfrm>
            <a:prstGeom prst="rect">
              <a:avLst/>
            </a:prstGeom>
            <a:no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dirty="0">
                  <a:solidFill>
                    <a:srgbClr val="C00000"/>
                  </a:solidFill>
                  <a:latin typeface="Consolas" panose="020B0609020204030204" pitchFamily="49" charset="0"/>
                  <a:cs typeface="Arial" panose="020B0604020202020204" pitchFamily="34" charset="0"/>
                </a:rPr>
                <a:t>i</a:t>
              </a:r>
              <a:endParaRPr lang="en-US" altLang="en-US" dirty="0">
                <a:solidFill>
                  <a:srgbClr val="C00000"/>
                </a:solidFill>
                <a:cs typeface="Arial" panose="020B0604020202020204" pitchFamily="34" charset="0"/>
              </a:endParaRPr>
            </a:p>
          </p:txBody>
        </p:sp>
        <p:sp>
          <p:nvSpPr>
            <p:cNvPr id="63500" name="TextBox 15"/>
            <p:cNvSpPr txBox="1">
              <a:spLocks noChangeArrowheads="1"/>
            </p:cNvSpPr>
            <p:nvPr/>
          </p:nvSpPr>
          <p:spPr bwMode="auto">
            <a:xfrm>
              <a:off x="5283199" y="3817649"/>
              <a:ext cx="1143000" cy="369887"/>
            </a:xfrm>
            <a:prstGeom prst="rect">
              <a:avLst/>
            </a:prstGeom>
            <a:no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dirty="0">
                  <a:solidFill>
                    <a:srgbClr val="00B050"/>
                  </a:solidFill>
                  <a:latin typeface="Consolas" panose="020B0609020204030204" pitchFamily="49" charset="0"/>
                  <a:cs typeface="Arial" panose="020B0604020202020204" pitchFamily="34" charset="0"/>
                </a:rPr>
                <a:t>square</a:t>
              </a:r>
              <a:endParaRPr lang="en-US" altLang="en-US" dirty="0">
                <a:solidFill>
                  <a:srgbClr val="00B050"/>
                </a:solidFill>
                <a:cs typeface="Arial" panose="020B0604020202020204" pitchFamily="34" charset="0"/>
              </a:endParaRPr>
            </a:p>
          </p:txBody>
        </p:sp>
      </p:grpSp>
    </p:spTree>
    <p:extLst>
      <p:ext uri="{BB962C8B-B14F-4D97-AF65-F5344CB8AC3E}">
        <p14:creationId xmlns="" xmlns:p14="http://schemas.microsoft.com/office/powerpoint/2010/main" val="379888782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normAutofit/>
          </a:bodyPr>
          <a:lstStyle/>
          <a:p>
            <a:r>
              <a:rPr lang="en-US" altLang="en-US" dirty="0" smtClean="0">
                <a:ea typeface="ＭＳ Ｐゴシック" panose="020B0600070205080204" pitchFamily="34" charset="-128"/>
              </a:rPr>
              <a:t>Local Variables</a:t>
            </a:r>
          </a:p>
        </p:txBody>
      </p:sp>
      <p:sp>
        <p:nvSpPr>
          <p:cNvPr id="64515" name="Content Placeholder 2"/>
          <p:cNvSpPr>
            <a:spLocks noGrp="1"/>
          </p:cNvSpPr>
          <p:nvPr>
            <p:ph idx="1"/>
          </p:nvPr>
        </p:nvSpPr>
        <p:spPr>
          <a:xfrm>
            <a:off x="762000" y="1219200"/>
            <a:ext cx="7696200" cy="4614088"/>
          </a:xfrm>
        </p:spPr>
        <p:txBody>
          <a:bodyPr>
            <a:normAutofit/>
          </a:bodyPr>
          <a:lstStyle/>
          <a:p>
            <a:r>
              <a:rPr lang="en-US" altLang="en-US" dirty="0" smtClean="0">
                <a:ea typeface="ＭＳ Ｐゴシック" panose="020B0600070205080204" pitchFamily="34" charset="-128"/>
              </a:rPr>
              <a:t>Variables declared inside one function are not visible to other functions.</a:t>
            </a:r>
          </a:p>
          <a:p>
            <a:pPr>
              <a:spcBef>
                <a:spcPts val="600"/>
              </a:spcBef>
            </a:pPr>
            <a:r>
              <a:rPr lang="en-US" altLang="en-US" dirty="0" smtClean="0">
                <a:ea typeface="ＭＳ Ｐゴシック" panose="020B0600070205080204" pitchFamily="34" charset="-128"/>
              </a:rPr>
              <a:t>Example:</a:t>
            </a:r>
          </a:p>
          <a:p>
            <a:pPr lvl="1"/>
            <a:r>
              <a:rPr lang="en-US" altLang="en-US" dirty="0" err="1" smtClean="0">
                <a:solidFill>
                  <a:srgbClr val="0033CC"/>
                </a:solidFill>
                <a:latin typeface="Consolas" panose="020B0609020204030204" pitchFamily="49" charset="0"/>
                <a:ea typeface="ＭＳ Ｐゴシック" panose="020B0600070205080204" pitchFamily="34" charset="-128"/>
                <a:cs typeface="Consolas" panose="020B0609020204030204" pitchFamily="49" charset="0"/>
              </a:rPr>
              <a:t>sideLength</a:t>
            </a:r>
            <a:r>
              <a:rPr lang="en-US" altLang="en-US" sz="2000" dirty="0" smtClean="0">
                <a:ea typeface="ＭＳ Ｐゴシック" panose="020B0600070205080204" pitchFamily="34" charset="-128"/>
              </a:rPr>
              <a:t> is local to </a:t>
            </a:r>
            <a:r>
              <a:rPr lang="en-US" altLang="en-US" sz="2000" dirty="0" smtClean="0">
                <a:ea typeface="ＭＳ Ｐゴシック" panose="020B0600070205080204" pitchFamily="34" charset="-128"/>
                <a:cs typeface="Consolas" panose="020B0609020204030204" pitchFamily="49" charset="0"/>
              </a:rPr>
              <a:t>main</a:t>
            </a:r>
            <a:r>
              <a:rPr lang="en-US" altLang="en-US" sz="2000" dirty="0" smtClean="0">
                <a:ea typeface="ＭＳ Ｐゴシック" panose="020B0600070205080204" pitchFamily="34" charset="-128"/>
              </a:rPr>
              <a:t> </a:t>
            </a:r>
          </a:p>
          <a:p>
            <a:pPr lvl="1"/>
            <a:r>
              <a:rPr lang="en-US" altLang="en-US" sz="2000" dirty="0" smtClean="0">
                <a:ea typeface="ＭＳ Ｐゴシック" panose="020B0600070205080204" pitchFamily="34" charset="-128"/>
              </a:rPr>
              <a:t>Using it outside </a:t>
            </a:r>
            <a:r>
              <a:rPr lang="en-US" altLang="en-US" sz="2000" dirty="0" smtClean="0">
                <a:ea typeface="ＭＳ Ｐゴシック" panose="020B0600070205080204" pitchFamily="34" charset="-128"/>
                <a:cs typeface="Consolas" panose="020B0609020204030204" pitchFamily="49" charset="0"/>
              </a:rPr>
              <a:t>main</a:t>
            </a:r>
            <a:r>
              <a:rPr lang="en-US" altLang="en-US" sz="2000" dirty="0" smtClean="0">
                <a:ea typeface="ＭＳ Ｐゴシック" panose="020B0600070205080204" pitchFamily="34" charset="-128"/>
              </a:rPr>
              <a:t> will cause a compiler error</a:t>
            </a:r>
          </a:p>
        </p:txBody>
      </p:sp>
      <p:sp>
        <p:nvSpPr>
          <p:cNvPr id="2" name="Date Placeholder 1"/>
          <p:cNvSpPr>
            <a:spLocks noGrp="1"/>
          </p:cNvSpPr>
          <p:nvPr>
            <p:ph type="dt" sz="half" idx="10"/>
          </p:nvPr>
        </p:nvSpPr>
        <p:spPr/>
        <p:txBody>
          <a:bodyPr/>
          <a:lstStyle/>
          <a:p>
            <a:fld id="{F3F052EE-404B-4B2A-8D94-15EA94482706}" type="datetime1">
              <a:rPr lang="en-US" smtClean="0"/>
              <a:pPr/>
              <a:t>9/15/2020</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DB221124-12A5-49F7-9756-2CD25819FC5E}" type="slidenum">
              <a:rPr lang="en-US" altLang="en-US" smtClean="0"/>
              <a:pPr/>
              <a:t>39</a:t>
            </a:fld>
            <a:endParaRPr lang="en-US" altLang="en-US"/>
          </a:p>
        </p:txBody>
      </p:sp>
      <p:sp>
        <p:nvSpPr>
          <p:cNvPr id="8" name="Content Placeholder 2"/>
          <p:cNvSpPr txBox="1">
            <a:spLocks/>
          </p:cNvSpPr>
          <p:nvPr/>
        </p:nvSpPr>
        <p:spPr bwMode="auto">
          <a:xfrm>
            <a:off x="1056236" y="2743200"/>
            <a:ext cx="7031528" cy="22860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eaLnBrk="0" hangingPunct="0">
              <a:buClr>
                <a:srgbClr val="835E01"/>
              </a:buClr>
              <a:buSzPct val="60000"/>
              <a:buFont typeface="Wingdings" pitchFamily="2" charset="2"/>
              <a:buNone/>
              <a:defRPr/>
            </a:pPr>
            <a:r>
              <a:rPr lang="en-US" kern="0" dirty="0">
                <a:latin typeface="Consolas" pitchFamily="49" charset="0"/>
              </a:rPr>
              <a:t>def main():</a:t>
            </a:r>
          </a:p>
          <a:p>
            <a:pPr marL="342900" indent="-342900" eaLnBrk="0" hangingPunct="0">
              <a:buClr>
                <a:srgbClr val="835E01"/>
              </a:buClr>
              <a:buSzPct val="60000"/>
              <a:buFont typeface="Wingdings" pitchFamily="2" charset="2"/>
              <a:buNone/>
              <a:defRPr/>
            </a:pPr>
            <a:r>
              <a:rPr lang="en-US" kern="0" dirty="0">
                <a:latin typeface="Consolas" pitchFamily="49" charset="0"/>
              </a:rPr>
              <a:t>   </a:t>
            </a:r>
            <a:r>
              <a:rPr lang="en-US" kern="0" dirty="0" err="1">
                <a:solidFill>
                  <a:srgbClr val="0033CC"/>
                </a:solidFill>
                <a:latin typeface="Consolas" pitchFamily="49" charset="0"/>
              </a:rPr>
              <a:t>sideLength</a:t>
            </a:r>
            <a:r>
              <a:rPr lang="en-US" kern="0" dirty="0">
                <a:latin typeface="Consolas" pitchFamily="49" charset="0"/>
              </a:rPr>
              <a:t> = 10</a:t>
            </a:r>
          </a:p>
          <a:p>
            <a:pPr marL="342900" indent="-342900" eaLnBrk="0" hangingPunct="0">
              <a:buClr>
                <a:srgbClr val="835E01"/>
              </a:buClr>
              <a:buSzPct val="60000"/>
              <a:buFont typeface="Wingdings" pitchFamily="2" charset="2"/>
              <a:buNone/>
              <a:defRPr/>
            </a:pPr>
            <a:r>
              <a:rPr lang="en-US" kern="0" dirty="0">
                <a:latin typeface="Consolas" pitchFamily="49" charset="0"/>
              </a:rPr>
              <a:t>   result = </a:t>
            </a:r>
            <a:r>
              <a:rPr lang="en-US" kern="0" dirty="0" err="1">
                <a:latin typeface="Consolas" pitchFamily="49" charset="0"/>
              </a:rPr>
              <a:t>cubeVolume</a:t>
            </a:r>
            <a:r>
              <a:rPr lang="en-US" kern="0" dirty="0">
                <a:latin typeface="Consolas" pitchFamily="49" charset="0"/>
              </a:rPr>
              <a:t>()</a:t>
            </a:r>
          </a:p>
          <a:p>
            <a:pPr marL="342900" indent="-342900" eaLnBrk="0" hangingPunct="0">
              <a:buClr>
                <a:srgbClr val="835E01"/>
              </a:buClr>
              <a:buSzPct val="60000"/>
              <a:buFont typeface="Wingdings" pitchFamily="2" charset="2"/>
              <a:buNone/>
              <a:defRPr/>
            </a:pPr>
            <a:r>
              <a:rPr lang="en-US" kern="0" dirty="0">
                <a:latin typeface="Consolas" pitchFamily="49" charset="0"/>
              </a:rPr>
              <a:t>   print(result</a:t>
            </a:r>
            <a:r>
              <a:rPr lang="en-US" kern="0" dirty="0" smtClean="0">
                <a:latin typeface="Consolas" pitchFamily="49" charset="0"/>
              </a:rPr>
              <a:t>)</a:t>
            </a:r>
            <a:endParaRPr lang="en-US" kern="0" dirty="0">
              <a:latin typeface="Consolas" pitchFamily="49" charset="0"/>
            </a:endParaRPr>
          </a:p>
          <a:p>
            <a:pPr marL="342900" indent="-342900" eaLnBrk="0" hangingPunct="0">
              <a:buClr>
                <a:srgbClr val="835E01"/>
              </a:buClr>
              <a:buSzPct val="60000"/>
              <a:buFont typeface="Wingdings" pitchFamily="2" charset="2"/>
              <a:buNone/>
              <a:defRPr/>
            </a:pPr>
            <a:endParaRPr lang="en-US" kern="0" dirty="0">
              <a:latin typeface="Consolas" pitchFamily="49" charset="0"/>
            </a:endParaRPr>
          </a:p>
          <a:p>
            <a:pPr marL="342900" indent="-342900" eaLnBrk="0" hangingPunct="0">
              <a:buClr>
                <a:srgbClr val="835E01"/>
              </a:buClr>
              <a:buSzPct val="60000"/>
              <a:buFont typeface="Wingdings" pitchFamily="2" charset="2"/>
              <a:buNone/>
              <a:defRPr/>
            </a:pPr>
            <a:r>
              <a:rPr lang="en-US" kern="0" dirty="0">
                <a:latin typeface="Consolas" pitchFamily="49" charset="0"/>
              </a:rPr>
              <a:t>def </a:t>
            </a:r>
            <a:r>
              <a:rPr lang="en-US" kern="0" dirty="0" err="1">
                <a:latin typeface="Consolas" pitchFamily="49" charset="0"/>
              </a:rPr>
              <a:t>cubeVolume</a:t>
            </a:r>
            <a:r>
              <a:rPr lang="en-US" kern="0" dirty="0">
                <a:latin typeface="Consolas" pitchFamily="49" charset="0"/>
              </a:rPr>
              <a:t>():</a:t>
            </a:r>
          </a:p>
          <a:p>
            <a:pPr marL="342900" indent="-342900" eaLnBrk="0" hangingPunct="0">
              <a:buClr>
                <a:srgbClr val="835E01"/>
              </a:buClr>
              <a:buSzPct val="60000"/>
              <a:buFont typeface="Wingdings" pitchFamily="2" charset="2"/>
              <a:buNone/>
              <a:defRPr/>
            </a:pPr>
            <a:r>
              <a:rPr lang="en-US" kern="0" dirty="0">
                <a:latin typeface="Consolas" pitchFamily="49" charset="0"/>
              </a:rPr>
              <a:t>  return </a:t>
            </a:r>
            <a:r>
              <a:rPr lang="en-US" kern="0" dirty="0" err="1">
                <a:solidFill>
                  <a:srgbClr val="0033CC"/>
                </a:solidFill>
                <a:latin typeface="Consolas" pitchFamily="49" charset="0"/>
              </a:rPr>
              <a:t>sideLength</a:t>
            </a:r>
            <a:r>
              <a:rPr lang="en-US" kern="0" dirty="0">
                <a:latin typeface="Consolas" pitchFamily="49" charset="0"/>
              </a:rPr>
              <a:t> * </a:t>
            </a:r>
            <a:r>
              <a:rPr lang="en-US" kern="0" dirty="0" err="1">
                <a:solidFill>
                  <a:srgbClr val="0033CC"/>
                </a:solidFill>
                <a:latin typeface="Consolas" pitchFamily="49" charset="0"/>
              </a:rPr>
              <a:t>sideLength</a:t>
            </a:r>
            <a:r>
              <a:rPr lang="en-US" kern="0" dirty="0">
                <a:latin typeface="Consolas" pitchFamily="49" charset="0"/>
              </a:rPr>
              <a:t> * </a:t>
            </a:r>
            <a:r>
              <a:rPr lang="en-US" kern="0" dirty="0" err="1">
                <a:solidFill>
                  <a:srgbClr val="0033CC"/>
                </a:solidFill>
                <a:latin typeface="Consolas" pitchFamily="49" charset="0"/>
              </a:rPr>
              <a:t>sideLength</a:t>
            </a:r>
            <a:r>
              <a:rPr lang="en-US" kern="0" dirty="0">
                <a:latin typeface="Consolas" pitchFamily="49" charset="0"/>
              </a:rPr>
              <a:t> </a:t>
            </a:r>
            <a:r>
              <a:rPr lang="en-US" kern="0" dirty="0">
                <a:solidFill>
                  <a:srgbClr val="00B0F0"/>
                </a:solidFill>
                <a:latin typeface="Consolas" pitchFamily="49" charset="0"/>
              </a:rPr>
              <a:t># ERROR</a:t>
            </a:r>
          </a:p>
          <a:p>
            <a:pPr marL="342900" indent="-342900" eaLnBrk="0" hangingPunct="0">
              <a:buClr>
                <a:srgbClr val="835E01"/>
              </a:buClr>
              <a:buSzPct val="60000"/>
              <a:buFont typeface="Wingdings" pitchFamily="2" charset="2"/>
              <a:buNone/>
              <a:defRPr/>
            </a:pPr>
            <a:endParaRPr lang="en-US" kern="0" dirty="0">
              <a:latin typeface="Consolas" pitchFamily="49" charset="0"/>
            </a:endParaRPr>
          </a:p>
        </p:txBody>
      </p:sp>
    </p:spTree>
    <p:extLst>
      <p:ext uri="{BB962C8B-B14F-4D97-AF65-F5344CB8AC3E}">
        <p14:creationId xmlns="" xmlns:p14="http://schemas.microsoft.com/office/powerpoint/2010/main" val="2131814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ltLang="en-US" smtClean="0">
                <a:ea typeface="ＭＳ Ｐゴシック" panose="020B0600070205080204" pitchFamily="34" charset="-128"/>
              </a:rPr>
              <a:t>Calling Functions (2)</a:t>
            </a:r>
          </a:p>
        </p:txBody>
      </p:sp>
      <p:sp>
        <p:nvSpPr>
          <p:cNvPr id="15363" name="Content Placeholder 2"/>
          <p:cNvSpPr>
            <a:spLocks noGrp="1"/>
          </p:cNvSpPr>
          <p:nvPr>
            <p:ph idx="1"/>
          </p:nvPr>
        </p:nvSpPr>
        <p:spPr>
          <a:xfrm>
            <a:off x="822959" y="1219200"/>
            <a:ext cx="7543801" cy="4649894"/>
          </a:xfrm>
        </p:spPr>
        <p:txBody>
          <a:bodyPr/>
          <a:lstStyle/>
          <a:p>
            <a:r>
              <a:rPr lang="en-US" altLang="en-US" dirty="0" smtClean="0">
                <a:ea typeface="ＭＳ Ｐゴシック" panose="020B0600070205080204" pitchFamily="34" charset="-128"/>
              </a:rPr>
              <a:t>The round function </a:t>
            </a:r>
            <a:r>
              <a:rPr lang="en-US" altLang="en-US" i="1" dirty="0" smtClean="0">
                <a:ea typeface="ＭＳ Ｐゴシック" panose="020B0600070205080204" pitchFamily="34" charset="-128"/>
              </a:rPr>
              <a:t>returns </a:t>
            </a:r>
            <a:r>
              <a:rPr lang="en-US" altLang="en-US" dirty="0" smtClean="0">
                <a:ea typeface="ＭＳ Ｐゴシック" panose="020B0600070205080204" pitchFamily="34" charset="-128"/>
              </a:rPr>
              <a:t>its result back to where the function was called and our program resumes execution</a:t>
            </a:r>
          </a:p>
          <a:p>
            <a:endParaRPr lang="en-US" altLang="en-US" dirty="0" smtClean="0">
              <a:ea typeface="ＭＳ Ｐゴシック" panose="020B0600070205080204" pitchFamily="34" charset="-128"/>
            </a:endParaRPr>
          </a:p>
        </p:txBody>
      </p:sp>
      <p:pic>
        <p:nvPicPr>
          <p:cNvPr id="15366" name="Picture 5"/>
          <p:cNvPicPr>
            <a:picLocks noChangeAspect="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893190" y="1905000"/>
            <a:ext cx="3357620" cy="42956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6119EFEE-1EF0-4047-A52F-6EB2277EAD37}" type="datetime1">
              <a:rPr lang="en-US" smtClean="0"/>
              <a:pPr/>
              <a:t>9/15/2020</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DB221124-12A5-49F7-9756-2CD25819FC5E}" type="slidenum">
              <a:rPr lang="en-US" altLang="en-US" smtClean="0"/>
              <a:pPr/>
              <a:t>4</a:t>
            </a:fld>
            <a:endParaRPr lang="en-US" alt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normAutofit/>
          </a:bodyPr>
          <a:lstStyle/>
          <a:p>
            <a:r>
              <a:rPr lang="en-US" altLang="en-US" dirty="0" smtClean="0">
                <a:ea typeface="ＭＳ Ｐゴシック" panose="020B0600070205080204" pitchFamily="34" charset="-128"/>
              </a:rPr>
              <a:t>Re-using Names for Local Variables</a:t>
            </a:r>
          </a:p>
        </p:txBody>
      </p:sp>
      <p:sp>
        <p:nvSpPr>
          <p:cNvPr id="65539" name="Content Placeholder 2"/>
          <p:cNvSpPr>
            <a:spLocks noGrp="1"/>
          </p:cNvSpPr>
          <p:nvPr>
            <p:ph idx="1"/>
          </p:nvPr>
        </p:nvSpPr>
        <p:spPr>
          <a:xfrm>
            <a:off x="838200" y="1295400"/>
            <a:ext cx="7696201" cy="1869194"/>
          </a:xfrm>
        </p:spPr>
        <p:txBody>
          <a:bodyPr>
            <a:normAutofit/>
          </a:bodyPr>
          <a:lstStyle/>
          <a:p>
            <a:r>
              <a:rPr lang="en-US" altLang="en-US" dirty="0" smtClean="0">
                <a:ea typeface="ＭＳ Ｐゴシック" panose="020B0600070205080204" pitchFamily="34" charset="-128"/>
              </a:rPr>
              <a:t>Variables declared inside one function are not visible to other functions.</a:t>
            </a:r>
          </a:p>
          <a:p>
            <a:pPr lvl="1">
              <a:spcBef>
                <a:spcPts val="0"/>
              </a:spcBef>
            </a:pPr>
            <a:r>
              <a:rPr lang="en-US" altLang="en-US" sz="2000" dirty="0" smtClean="0">
                <a:solidFill>
                  <a:srgbClr val="0033CC"/>
                </a:solidFill>
                <a:ea typeface="ＭＳ Ｐゴシック" panose="020B0600070205080204" pitchFamily="34" charset="-128"/>
              </a:rPr>
              <a:t>result</a:t>
            </a:r>
            <a:r>
              <a:rPr lang="en-US" altLang="en-US" sz="2000" dirty="0" smtClean="0">
                <a:ea typeface="ＭＳ Ｐゴシック" panose="020B0600070205080204" pitchFamily="34" charset="-128"/>
              </a:rPr>
              <a:t> is local to square and </a:t>
            </a:r>
            <a:r>
              <a:rPr lang="en-US" altLang="en-US" sz="2000" dirty="0" smtClean="0">
                <a:solidFill>
                  <a:srgbClr val="00B050"/>
                </a:solidFill>
                <a:ea typeface="ＭＳ Ｐゴシック" panose="020B0600070205080204" pitchFamily="34" charset="-128"/>
              </a:rPr>
              <a:t>result</a:t>
            </a:r>
            <a:r>
              <a:rPr lang="en-US" altLang="en-US" sz="2000" dirty="0" smtClean="0">
                <a:ea typeface="ＭＳ Ｐゴシック" panose="020B0600070205080204" pitchFamily="34" charset="-128"/>
              </a:rPr>
              <a:t> is local to </a:t>
            </a:r>
            <a:r>
              <a:rPr lang="en-US" altLang="en-US" sz="2000" dirty="0" smtClean="0">
                <a:ea typeface="ＭＳ Ｐゴシック" panose="020B0600070205080204" pitchFamily="34" charset="-128"/>
                <a:cs typeface="Consolas" panose="020B0609020204030204" pitchFamily="49" charset="0"/>
              </a:rPr>
              <a:t>main</a:t>
            </a:r>
            <a:r>
              <a:rPr lang="en-US" altLang="en-US" sz="2000" dirty="0" smtClean="0">
                <a:ea typeface="ＭＳ Ｐゴシック" panose="020B0600070205080204" pitchFamily="34" charset="-128"/>
              </a:rPr>
              <a:t>.</a:t>
            </a:r>
          </a:p>
          <a:p>
            <a:pPr lvl="1">
              <a:spcBef>
                <a:spcPts val="0"/>
              </a:spcBef>
            </a:pPr>
            <a:r>
              <a:rPr lang="en-US" altLang="en-US" sz="2000" dirty="0" smtClean="0">
                <a:ea typeface="ＭＳ Ｐゴシック" panose="020B0600070205080204" pitchFamily="34" charset="-128"/>
              </a:rPr>
              <a:t>They are two different variables and do not overlap.</a:t>
            </a:r>
          </a:p>
        </p:txBody>
      </p:sp>
      <p:sp>
        <p:nvSpPr>
          <p:cNvPr id="2" name="Date Placeholder 1"/>
          <p:cNvSpPr>
            <a:spLocks noGrp="1"/>
          </p:cNvSpPr>
          <p:nvPr>
            <p:ph type="dt" sz="half" idx="10"/>
          </p:nvPr>
        </p:nvSpPr>
        <p:spPr/>
        <p:txBody>
          <a:bodyPr/>
          <a:lstStyle/>
          <a:p>
            <a:fld id="{F5891B10-3B1B-4EDE-A251-364E613725A2}" type="datetime1">
              <a:rPr lang="en-US" smtClean="0"/>
              <a:pPr/>
              <a:t>9/15/2020</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DB221124-12A5-49F7-9756-2CD25819FC5E}" type="slidenum">
              <a:rPr lang="en-US" altLang="en-US" smtClean="0"/>
              <a:pPr/>
              <a:t>40</a:t>
            </a:fld>
            <a:endParaRPr lang="en-US" altLang="en-US"/>
          </a:p>
        </p:txBody>
      </p:sp>
      <p:grpSp>
        <p:nvGrpSpPr>
          <p:cNvPr id="4" name="Group 3"/>
          <p:cNvGrpSpPr/>
          <p:nvPr/>
        </p:nvGrpSpPr>
        <p:grpSpPr>
          <a:xfrm>
            <a:off x="1447800" y="2590800"/>
            <a:ext cx="6172200" cy="2362200"/>
            <a:chOff x="1104900" y="2895600"/>
            <a:chExt cx="6172200" cy="2362200"/>
          </a:xfrm>
        </p:grpSpPr>
        <p:sp>
          <p:nvSpPr>
            <p:cNvPr id="8" name="Content Placeholder 2"/>
            <p:cNvSpPr txBox="1">
              <a:spLocks/>
            </p:cNvSpPr>
            <p:nvPr/>
          </p:nvSpPr>
          <p:spPr bwMode="auto">
            <a:xfrm>
              <a:off x="1104900" y="2895600"/>
              <a:ext cx="6172200" cy="23622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eaLnBrk="0" hangingPunct="0">
                <a:buClr>
                  <a:srgbClr val="835E01"/>
                </a:buClr>
                <a:buSzPct val="60000"/>
                <a:buFont typeface="Wingdings" pitchFamily="2" charset="2"/>
                <a:buNone/>
                <a:defRPr/>
              </a:pPr>
              <a:r>
                <a:rPr lang="en-US" kern="0" dirty="0">
                  <a:latin typeface="Consolas" pitchFamily="49" charset="0"/>
                </a:rPr>
                <a:t>def square(n):</a:t>
              </a:r>
            </a:p>
            <a:p>
              <a:pPr marL="342900" indent="-342900" eaLnBrk="0" hangingPunct="0">
                <a:buClr>
                  <a:srgbClr val="835E01"/>
                </a:buClr>
                <a:buSzPct val="60000"/>
                <a:buFont typeface="Wingdings" pitchFamily="2" charset="2"/>
                <a:buNone/>
                <a:defRPr/>
              </a:pPr>
              <a:r>
                <a:rPr lang="en-US" kern="0" dirty="0">
                  <a:latin typeface="Consolas" pitchFamily="49" charset="0"/>
                </a:rPr>
                <a:t>   </a:t>
              </a:r>
              <a:r>
                <a:rPr lang="en-US" kern="0" dirty="0">
                  <a:solidFill>
                    <a:srgbClr val="0033CC"/>
                  </a:solidFill>
                  <a:latin typeface="Consolas" pitchFamily="49" charset="0"/>
                </a:rPr>
                <a:t>result</a:t>
              </a:r>
              <a:r>
                <a:rPr lang="en-US" kern="0" dirty="0">
                  <a:latin typeface="Consolas" pitchFamily="49" charset="0"/>
                </a:rPr>
                <a:t> = n * n</a:t>
              </a:r>
            </a:p>
            <a:p>
              <a:pPr marL="342900" indent="-342900" eaLnBrk="0" hangingPunct="0">
                <a:buClr>
                  <a:srgbClr val="835E01"/>
                </a:buClr>
                <a:buSzPct val="60000"/>
                <a:buFont typeface="Wingdings" pitchFamily="2" charset="2"/>
                <a:buNone/>
                <a:defRPr/>
              </a:pPr>
              <a:r>
                <a:rPr lang="en-US" kern="0" dirty="0">
                  <a:latin typeface="Consolas" pitchFamily="49" charset="0"/>
                </a:rPr>
                <a:t>   return result</a:t>
              </a:r>
            </a:p>
            <a:p>
              <a:pPr marL="342900" indent="-342900" eaLnBrk="0" hangingPunct="0">
                <a:buClr>
                  <a:srgbClr val="835E01"/>
                </a:buClr>
                <a:buSzPct val="60000"/>
                <a:buFont typeface="Wingdings" pitchFamily="2" charset="2"/>
                <a:buNone/>
                <a:defRPr/>
              </a:pPr>
              <a:endParaRPr lang="en-US" kern="0" dirty="0">
                <a:latin typeface="Consolas" pitchFamily="49" charset="0"/>
              </a:endParaRPr>
            </a:p>
            <a:p>
              <a:pPr marL="342900" indent="-342900" eaLnBrk="0" hangingPunct="0">
                <a:buClr>
                  <a:srgbClr val="835E01"/>
                </a:buClr>
                <a:buSzPct val="60000"/>
                <a:buFont typeface="Wingdings" pitchFamily="2" charset="2"/>
                <a:buNone/>
                <a:defRPr/>
              </a:pPr>
              <a:r>
                <a:rPr lang="en-US" kern="0" dirty="0">
                  <a:latin typeface="Consolas" pitchFamily="49" charset="0"/>
                </a:rPr>
                <a:t>def main():</a:t>
              </a:r>
            </a:p>
            <a:p>
              <a:pPr marL="342900" indent="-342900" eaLnBrk="0" hangingPunct="0">
                <a:buClr>
                  <a:srgbClr val="835E01"/>
                </a:buClr>
                <a:buSzPct val="60000"/>
                <a:buFont typeface="Wingdings" pitchFamily="2" charset="2"/>
                <a:buNone/>
                <a:defRPr/>
              </a:pPr>
              <a:r>
                <a:rPr lang="en-US" kern="0" dirty="0">
                  <a:latin typeface="Consolas" pitchFamily="49" charset="0"/>
                </a:rPr>
                <a:t>   </a:t>
              </a:r>
              <a:r>
                <a:rPr lang="en-US" kern="0" dirty="0">
                  <a:solidFill>
                    <a:srgbClr val="00B050"/>
                  </a:solidFill>
                  <a:latin typeface="Consolas" pitchFamily="49" charset="0"/>
                </a:rPr>
                <a:t>result</a:t>
              </a:r>
              <a:r>
                <a:rPr lang="en-US" kern="0" dirty="0">
                  <a:latin typeface="Consolas" pitchFamily="49" charset="0"/>
                </a:rPr>
                <a:t> = square(3) + square(4)</a:t>
              </a:r>
            </a:p>
            <a:p>
              <a:pPr marL="342900" indent="-342900" eaLnBrk="0" hangingPunct="0">
                <a:buClr>
                  <a:srgbClr val="835E01"/>
                </a:buClr>
                <a:buSzPct val="60000"/>
                <a:buFont typeface="Wingdings" pitchFamily="2" charset="2"/>
                <a:buNone/>
                <a:defRPr/>
              </a:pPr>
              <a:r>
                <a:rPr lang="en-US" kern="0" dirty="0">
                  <a:latin typeface="Consolas" pitchFamily="49" charset="0"/>
                </a:rPr>
                <a:t>   print(result)</a:t>
              </a:r>
            </a:p>
            <a:p>
              <a:pPr marL="342900" indent="-342900" eaLnBrk="0" hangingPunct="0">
                <a:buClr>
                  <a:srgbClr val="835E01"/>
                </a:buClr>
                <a:buSzPct val="60000"/>
                <a:buFont typeface="Wingdings" pitchFamily="2" charset="2"/>
                <a:buNone/>
                <a:defRPr/>
              </a:pPr>
              <a:endParaRPr lang="en-US" kern="0" dirty="0">
                <a:latin typeface="Consolas" pitchFamily="49" charset="0"/>
              </a:endParaRPr>
            </a:p>
          </p:txBody>
        </p:sp>
        <p:sp>
          <p:nvSpPr>
            <p:cNvPr id="10" name="Left Brace 9"/>
            <p:cNvSpPr/>
            <p:nvPr/>
          </p:nvSpPr>
          <p:spPr>
            <a:xfrm rot="10800000">
              <a:off x="5448300" y="4191000"/>
              <a:ext cx="285750" cy="609600"/>
            </a:xfrm>
            <a:prstGeom prst="leftBrace">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11" name="Left Brace 10"/>
            <p:cNvSpPr/>
            <p:nvPr/>
          </p:nvSpPr>
          <p:spPr>
            <a:xfrm rot="10800000">
              <a:off x="4076700" y="3200400"/>
              <a:ext cx="304800" cy="609600"/>
            </a:xfrm>
            <a:prstGeom prst="leftBrace">
              <a:avLst>
                <a:gd name="adj1" fmla="val 8333"/>
                <a:gd name="adj2" fmla="val 51074"/>
              </a:avLst>
            </a:prstGeom>
            <a:ln w="28575">
              <a:solidFill>
                <a:srgbClr val="0033CC"/>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65544" name="TextBox 13"/>
            <p:cNvSpPr txBox="1">
              <a:spLocks noChangeArrowheads="1"/>
            </p:cNvSpPr>
            <p:nvPr/>
          </p:nvSpPr>
          <p:spPr bwMode="auto">
            <a:xfrm>
              <a:off x="4457700" y="3276600"/>
              <a:ext cx="1030288" cy="400050"/>
            </a:xfrm>
            <a:prstGeom prst="rect">
              <a:avLst/>
            </a:prstGeom>
            <a:no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000" dirty="0">
                  <a:solidFill>
                    <a:srgbClr val="0033CC"/>
                  </a:solidFill>
                  <a:latin typeface="Consolas" panose="020B0609020204030204" pitchFamily="49" charset="0"/>
                  <a:cs typeface="Arial" panose="020B0604020202020204" pitchFamily="34" charset="0"/>
                </a:rPr>
                <a:t>result</a:t>
              </a:r>
              <a:endParaRPr lang="en-US" altLang="en-US" sz="2000" dirty="0">
                <a:cs typeface="Arial" panose="020B0604020202020204" pitchFamily="34" charset="0"/>
              </a:endParaRPr>
            </a:p>
          </p:txBody>
        </p:sp>
        <p:sp>
          <p:nvSpPr>
            <p:cNvPr id="65545" name="TextBox 15"/>
            <p:cNvSpPr txBox="1">
              <a:spLocks noChangeArrowheads="1"/>
            </p:cNvSpPr>
            <p:nvPr/>
          </p:nvSpPr>
          <p:spPr bwMode="auto">
            <a:xfrm>
              <a:off x="5829300" y="4267200"/>
              <a:ext cx="1143000" cy="400050"/>
            </a:xfrm>
            <a:prstGeom prst="rect">
              <a:avLst/>
            </a:prstGeom>
            <a:no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000" dirty="0">
                  <a:solidFill>
                    <a:srgbClr val="00B050"/>
                  </a:solidFill>
                  <a:latin typeface="Consolas" panose="020B0609020204030204" pitchFamily="49" charset="0"/>
                  <a:cs typeface="Arial" panose="020B0604020202020204" pitchFamily="34" charset="0"/>
                </a:rPr>
                <a:t>result</a:t>
              </a:r>
              <a:endParaRPr lang="en-US" altLang="en-US" sz="2000" dirty="0">
                <a:solidFill>
                  <a:srgbClr val="00B050"/>
                </a:solidFill>
                <a:cs typeface="Arial" panose="020B0604020202020204" pitchFamily="34" charset="0"/>
              </a:endParaRPr>
            </a:p>
          </p:txBody>
        </p:sp>
      </p:grpSp>
    </p:spTree>
    <p:extLst>
      <p:ext uri="{BB962C8B-B14F-4D97-AF65-F5344CB8AC3E}">
        <p14:creationId xmlns="" xmlns:p14="http://schemas.microsoft.com/office/powerpoint/2010/main" val="315096408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lstStyle/>
          <a:p>
            <a:r>
              <a:rPr lang="en-US" altLang="en-US" dirty="0" smtClean="0">
                <a:ea typeface="ＭＳ Ｐゴシック" panose="020B0600070205080204" pitchFamily="34" charset="-128"/>
              </a:rPr>
              <a:t>Global Variables</a:t>
            </a:r>
          </a:p>
        </p:txBody>
      </p:sp>
      <p:sp>
        <p:nvSpPr>
          <p:cNvPr id="66563" name="Content Placeholder 2"/>
          <p:cNvSpPr>
            <a:spLocks noGrp="1"/>
          </p:cNvSpPr>
          <p:nvPr>
            <p:ph idx="1"/>
          </p:nvPr>
        </p:nvSpPr>
        <p:spPr>
          <a:xfrm>
            <a:off x="822959" y="1143000"/>
            <a:ext cx="7543801" cy="4726094"/>
          </a:xfrm>
        </p:spPr>
        <p:txBody>
          <a:bodyPr/>
          <a:lstStyle/>
          <a:p>
            <a:pPr>
              <a:spcBef>
                <a:spcPts val="600"/>
              </a:spcBef>
            </a:pPr>
            <a:r>
              <a:rPr lang="en-US" altLang="en-US" dirty="0" err="1" smtClean="0">
                <a:ea typeface="ＭＳ Ｐゴシック" panose="020B0600070205080204" pitchFamily="34" charset="-128"/>
              </a:rPr>
              <a:t>Globals</a:t>
            </a:r>
            <a:r>
              <a:rPr lang="en-US" altLang="en-US" dirty="0" smtClean="0">
                <a:ea typeface="ＭＳ Ｐゴシック" panose="020B0600070205080204" pitchFamily="34" charset="-128"/>
              </a:rPr>
              <a:t> are variables that are defined outside of any function.</a:t>
            </a:r>
          </a:p>
          <a:p>
            <a:pPr>
              <a:spcBef>
                <a:spcPts val="600"/>
              </a:spcBef>
            </a:pPr>
            <a:r>
              <a:rPr lang="en-US" altLang="en-US" dirty="0" smtClean="0">
                <a:ea typeface="ＭＳ Ｐゴシック" panose="020B0600070205080204" pitchFamily="34" charset="-128"/>
              </a:rPr>
              <a:t>A global variable is visible to all functions that are defined after it.</a:t>
            </a:r>
          </a:p>
          <a:p>
            <a:pPr>
              <a:spcBef>
                <a:spcPts val="600"/>
              </a:spcBef>
            </a:pPr>
            <a:r>
              <a:rPr lang="en-US" altLang="en-US" dirty="0" smtClean="0">
                <a:ea typeface="ＭＳ Ｐゴシック" panose="020B0600070205080204" pitchFamily="34" charset="-128"/>
              </a:rPr>
              <a:t>However, any function that wishes to use a global variable must include a global declaration.</a:t>
            </a:r>
          </a:p>
          <a:p>
            <a:pPr>
              <a:spcBef>
                <a:spcPts val="600"/>
              </a:spcBef>
            </a:pPr>
            <a:r>
              <a:rPr lang="en-US" dirty="0" smtClean="0">
                <a:cs typeface="Consolas" pitchFamily="49" charset="0"/>
              </a:rPr>
              <a:t>In the example below, if we omit the global declaration, then the balance variable inside the withdraw function is considered a local variable:</a:t>
            </a:r>
          </a:p>
          <a:p>
            <a:endParaRPr lang="en-US" altLang="en-US" dirty="0" smtClean="0">
              <a:ea typeface="ＭＳ Ｐゴシック" panose="020B0600070205080204" pitchFamily="34" charset="-128"/>
            </a:endParaRPr>
          </a:p>
        </p:txBody>
      </p:sp>
      <p:sp>
        <p:nvSpPr>
          <p:cNvPr id="2" name="Date Placeholder 1"/>
          <p:cNvSpPr>
            <a:spLocks noGrp="1"/>
          </p:cNvSpPr>
          <p:nvPr>
            <p:ph type="dt" sz="half" idx="10"/>
          </p:nvPr>
        </p:nvSpPr>
        <p:spPr/>
        <p:txBody>
          <a:bodyPr/>
          <a:lstStyle/>
          <a:p>
            <a:fld id="{72AB8853-D8AA-48AF-B3CD-006C52288494}" type="datetime1">
              <a:rPr lang="en-US" smtClean="0"/>
              <a:pPr/>
              <a:t>9/15/2020</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DB221124-12A5-49F7-9756-2CD25819FC5E}" type="slidenum">
              <a:rPr lang="en-US" altLang="en-US" smtClean="0"/>
              <a:pPr/>
              <a:t>41</a:t>
            </a:fld>
            <a:endParaRPr lang="en-US" altLang="en-US"/>
          </a:p>
        </p:txBody>
      </p:sp>
      <p:sp>
        <p:nvSpPr>
          <p:cNvPr id="6" name="Content Placeholder 2"/>
          <p:cNvSpPr txBox="1">
            <a:spLocks/>
          </p:cNvSpPr>
          <p:nvPr/>
        </p:nvSpPr>
        <p:spPr bwMode="auto">
          <a:xfrm>
            <a:off x="1447800" y="3581400"/>
            <a:ext cx="5867400" cy="22860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p>
            <a:pPr marL="111125" lvl="1">
              <a:defRPr/>
            </a:pPr>
            <a:r>
              <a:rPr lang="es-ES" dirty="0">
                <a:latin typeface="Consolas" pitchFamily="49" charset="0"/>
                <a:cs typeface="Consolas" pitchFamily="49" charset="0"/>
              </a:rPr>
              <a:t>balance = 10000    # A global variable</a:t>
            </a:r>
          </a:p>
          <a:p>
            <a:pPr marL="111125" lvl="1">
              <a:defRPr/>
            </a:pPr>
            <a:r>
              <a:rPr lang="en-US" dirty="0">
                <a:latin typeface="Consolas" pitchFamily="49" charset="0"/>
                <a:cs typeface="Consolas" pitchFamily="49" charset="0"/>
              </a:rPr>
              <a:t>def withdraw(amount) :</a:t>
            </a:r>
          </a:p>
          <a:p>
            <a:pPr marL="111125" lvl="1">
              <a:defRPr/>
            </a:pPr>
            <a:r>
              <a:rPr lang="en-US" dirty="0">
                <a:latin typeface="Consolas" pitchFamily="49" charset="0"/>
                <a:cs typeface="Consolas" pitchFamily="49" charset="0"/>
              </a:rPr>
              <a:t>    # This function intends to access the </a:t>
            </a:r>
          </a:p>
          <a:p>
            <a:pPr marL="111125" lvl="1">
              <a:defRPr/>
            </a:pPr>
            <a:r>
              <a:rPr lang="en-US" dirty="0">
                <a:latin typeface="Consolas" pitchFamily="49" charset="0"/>
                <a:cs typeface="Consolas" pitchFamily="49" charset="0"/>
              </a:rPr>
              <a:t>    # global ‘balance’ variable</a:t>
            </a:r>
          </a:p>
          <a:p>
            <a:pPr marL="111125" lvl="1">
              <a:defRPr/>
            </a:pPr>
            <a:r>
              <a:rPr lang="en-US" dirty="0">
                <a:latin typeface="Consolas" pitchFamily="49" charset="0"/>
                <a:cs typeface="Consolas" pitchFamily="49" charset="0"/>
              </a:rPr>
              <a:t>    global balance </a:t>
            </a:r>
          </a:p>
          <a:p>
            <a:pPr marL="111125" lvl="1">
              <a:defRPr/>
            </a:pPr>
            <a:r>
              <a:rPr lang="en-US" dirty="0">
                <a:latin typeface="Consolas" pitchFamily="49" charset="0"/>
                <a:cs typeface="Consolas" pitchFamily="49" charset="0"/>
              </a:rPr>
              <a:t>    </a:t>
            </a:r>
            <a:r>
              <a:rPr lang="en-US" dirty="0" smtClean="0">
                <a:latin typeface="Consolas" pitchFamily="49" charset="0"/>
                <a:cs typeface="Consolas" pitchFamily="49" charset="0"/>
              </a:rPr>
              <a:t>balance </a:t>
            </a:r>
            <a:r>
              <a:rPr lang="en-US" dirty="0">
                <a:latin typeface="Consolas" pitchFamily="49" charset="0"/>
                <a:cs typeface="Consolas" pitchFamily="49" charset="0"/>
              </a:rPr>
              <a:t>= balance - </a:t>
            </a:r>
            <a:r>
              <a:rPr lang="en-US" dirty="0" smtClean="0">
                <a:latin typeface="Consolas" pitchFamily="49" charset="0"/>
                <a:cs typeface="Consolas" pitchFamily="49" charset="0"/>
              </a:rPr>
              <a:t>amount</a:t>
            </a:r>
          </a:p>
        </p:txBody>
      </p:sp>
    </p:spTree>
    <p:extLst>
      <p:ext uri="{BB962C8B-B14F-4D97-AF65-F5344CB8AC3E}">
        <p14:creationId xmlns="" xmlns:p14="http://schemas.microsoft.com/office/powerpoint/2010/main" val="327579077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lstStyle/>
          <a:p>
            <a:r>
              <a:rPr lang="en-US" altLang="en-US" dirty="0" smtClean="0">
                <a:ea typeface="ＭＳ Ｐゴシック" panose="020B0600070205080204" pitchFamily="34" charset="-128"/>
              </a:rPr>
              <a:t>Programming Tip</a:t>
            </a:r>
          </a:p>
        </p:txBody>
      </p:sp>
      <p:sp>
        <p:nvSpPr>
          <p:cNvPr id="2" name="Date Placeholder 1"/>
          <p:cNvSpPr>
            <a:spLocks noGrp="1"/>
          </p:cNvSpPr>
          <p:nvPr>
            <p:ph type="dt" sz="half" idx="10"/>
          </p:nvPr>
        </p:nvSpPr>
        <p:spPr/>
        <p:txBody>
          <a:bodyPr/>
          <a:lstStyle/>
          <a:p>
            <a:fld id="{CBD318D5-0667-4A96-9373-76F0FFF15907}" type="datetime1">
              <a:rPr lang="en-US" smtClean="0"/>
              <a:pPr/>
              <a:t>9/15/2020</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DB221124-12A5-49F7-9756-2CD25819FC5E}" type="slidenum">
              <a:rPr lang="en-US" altLang="en-US" smtClean="0"/>
              <a:pPr/>
              <a:t>42</a:t>
            </a:fld>
            <a:endParaRPr lang="en-US" altLang="en-US"/>
          </a:p>
        </p:txBody>
      </p:sp>
      <p:sp>
        <p:nvSpPr>
          <p:cNvPr id="4" name="Content Placeholder 3"/>
          <p:cNvSpPr>
            <a:spLocks noGrp="1"/>
          </p:cNvSpPr>
          <p:nvPr>
            <p:ph idx="1"/>
          </p:nvPr>
        </p:nvSpPr>
        <p:spPr>
          <a:xfrm>
            <a:off x="822959" y="1143000"/>
            <a:ext cx="7543801" cy="4726094"/>
          </a:xfrm>
        </p:spPr>
        <p:txBody>
          <a:bodyPr/>
          <a:lstStyle/>
          <a:p>
            <a:pPr>
              <a:defRPr/>
            </a:pPr>
            <a:r>
              <a:rPr lang="en-US" kern="0" dirty="0"/>
              <a:t>There are a few cases where global variables are </a:t>
            </a:r>
            <a:r>
              <a:rPr lang="en-US" kern="0" dirty="0" smtClean="0"/>
              <a:t>required, but </a:t>
            </a:r>
            <a:r>
              <a:rPr lang="en-US" kern="0" dirty="0"/>
              <a:t>they are quite </a:t>
            </a:r>
            <a:r>
              <a:rPr lang="en-US" kern="0" dirty="0" smtClean="0"/>
              <a:t>rare.</a:t>
            </a:r>
            <a:endParaRPr lang="en-US" kern="0" dirty="0"/>
          </a:p>
          <a:p>
            <a:pPr>
              <a:spcBef>
                <a:spcPts val="600"/>
              </a:spcBef>
              <a:defRPr/>
            </a:pPr>
            <a:r>
              <a:rPr lang="en-US" kern="0" dirty="0"/>
              <a:t>Programs with global variables are difficult to maintain </a:t>
            </a:r>
            <a:r>
              <a:rPr lang="en-US" kern="0" dirty="0" smtClean="0"/>
              <a:t>because we can </a:t>
            </a:r>
            <a:r>
              <a:rPr lang="en-US" kern="0" dirty="0"/>
              <a:t>no longer view each function as a “black box” that </a:t>
            </a:r>
            <a:r>
              <a:rPr lang="en-US" kern="0" dirty="0" smtClean="0"/>
              <a:t>receives </a:t>
            </a:r>
            <a:r>
              <a:rPr lang="en-US" kern="0" dirty="0"/>
              <a:t>arguments and returns a </a:t>
            </a:r>
            <a:r>
              <a:rPr lang="en-US" kern="0" dirty="0" smtClean="0"/>
              <a:t>result. Since global variables can be changed by any function, we now must keep track of the variables when we call a function.</a:t>
            </a:r>
            <a:endParaRPr lang="en-US" kern="0" dirty="0"/>
          </a:p>
          <a:p>
            <a:pPr>
              <a:defRPr/>
            </a:pPr>
            <a:r>
              <a:rPr lang="en-US" dirty="0"/>
              <a:t>Instead of using global variables, </a:t>
            </a:r>
            <a:r>
              <a:rPr lang="en-US" dirty="0" smtClean="0"/>
              <a:t>we should pass input arguments for use in a function, </a:t>
            </a:r>
            <a:r>
              <a:rPr lang="en-US" dirty="0"/>
              <a:t>and return values to transfer information from one </a:t>
            </a:r>
            <a:r>
              <a:rPr lang="en-US" dirty="0" smtClean="0"/>
              <a:t>function to another.</a:t>
            </a:r>
            <a:endParaRPr lang="en-US" kern="0" dirty="0"/>
          </a:p>
        </p:txBody>
      </p:sp>
    </p:spTree>
    <p:extLst>
      <p:ext uri="{BB962C8B-B14F-4D97-AF65-F5344CB8AC3E}">
        <p14:creationId xmlns="" xmlns:p14="http://schemas.microsoft.com/office/powerpoint/2010/main" val="292468802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4000" dirty="0" smtClean="0"/>
              <a:t>Default Parameters and Named Arguments</a:t>
            </a:r>
            <a:endParaRPr lang="en-US" sz="4000" dirty="0"/>
          </a:p>
        </p:txBody>
      </p:sp>
      <p:sp>
        <p:nvSpPr>
          <p:cNvPr id="4" name="Date Placeholder 3"/>
          <p:cNvSpPr>
            <a:spLocks noGrp="1"/>
          </p:cNvSpPr>
          <p:nvPr>
            <p:ph type="dt" sz="half" idx="10"/>
          </p:nvPr>
        </p:nvSpPr>
        <p:spPr/>
        <p:txBody>
          <a:bodyPr/>
          <a:lstStyle/>
          <a:p>
            <a:fld id="{FBA75B63-B5FA-483A-9199-58F340506944}" type="datetime1">
              <a:rPr lang="en-US" smtClean="0"/>
              <a:pPr/>
              <a:t>9/15/2020</a:t>
            </a:fld>
            <a:endParaRPr lang="en-US" dirty="0"/>
          </a:p>
        </p:txBody>
      </p:sp>
      <p:sp>
        <p:nvSpPr>
          <p:cNvPr id="5" name="Slide Number Placeholder 4"/>
          <p:cNvSpPr>
            <a:spLocks noGrp="1"/>
          </p:cNvSpPr>
          <p:nvPr>
            <p:ph type="sldNum" sz="quarter" idx="12"/>
          </p:nvPr>
        </p:nvSpPr>
        <p:spPr/>
        <p:txBody>
          <a:bodyPr/>
          <a:lstStyle/>
          <a:p>
            <a:r>
              <a:rPr lang="en-US" altLang="en-US" smtClean="0"/>
              <a:t>Page </a:t>
            </a:r>
            <a:fld id="{DB221124-12A5-49F7-9756-2CD25819FC5E}" type="slidenum">
              <a:rPr lang="en-US" altLang="en-US" smtClean="0"/>
              <a:pPr/>
              <a:t>43</a:t>
            </a:fld>
            <a:endParaRPr lang="en-US" altLang="en-US"/>
          </a:p>
        </p:txBody>
      </p:sp>
    </p:spTree>
    <p:extLst>
      <p:ext uri="{BB962C8B-B14F-4D97-AF65-F5344CB8AC3E}">
        <p14:creationId xmlns="" xmlns:p14="http://schemas.microsoft.com/office/powerpoint/2010/main" val="161649797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Optional Arguments</a:t>
            </a:r>
            <a:endParaRPr lang="en-US" dirty="0"/>
          </a:p>
        </p:txBody>
      </p:sp>
      <p:sp>
        <p:nvSpPr>
          <p:cNvPr id="7" name="Content Placeholder 6"/>
          <p:cNvSpPr>
            <a:spLocks noGrp="1"/>
          </p:cNvSpPr>
          <p:nvPr>
            <p:ph idx="1"/>
          </p:nvPr>
        </p:nvSpPr>
        <p:spPr>
          <a:xfrm>
            <a:off x="822959" y="1143000"/>
            <a:ext cx="7543801" cy="4726094"/>
          </a:xfrm>
        </p:spPr>
        <p:txBody>
          <a:bodyPr>
            <a:normAutofit/>
          </a:bodyPr>
          <a:lstStyle/>
          <a:p>
            <a:pPr>
              <a:spcBef>
                <a:spcPts val="600"/>
              </a:spcBef>
            </a:pPr>
            <a:r>
              <a:rPr lang="en-US" dirty="0" smtClean="0"/>
              <a:t>Python functions can have optional arguments.</a:t>
            </a:r>
          </a:p>
          <a:p>
            <a:pPr>
              <a:spcBef>
                <a:spcPts val="600"/>
              </a:spcBef>
            </a:pPr>
            <a:r>
              <a:rPr lang="en-US" dirty="0" smtClean="0"/>
              <a:t>When calling a function with an optional argument, we don’t have to pass in any value for the optional argument.</a:t>
            </a:r>
          </a:p>
          <a:p>
            <a:pPr>
              <a:spcBef>
                <a:spcPts val="600"/>
              </a:spcBef>
            </a:pPr>
            <a:r>
              <a:rPr lang="en-US" dirty="0" smtClean="0"/>
              <a:t>Example: the documentation of the built-in round() function shows</a:t>
            </a:r>
          </a:p>
          <a:p>
            <a:pPr>
              <a:spcBef>
                <a:spcPts val="600"/>
              </a:spcBef>
              <a:buNone/>
            </a:pPr>
            <a:r>
              <a:rPr lang="en-US" dirty="0" smtClean="0"/>
              <a:t>		</a:t>
            </a:r>
          </a:p>
          <a:p>
            <a:pPr>
              <a:spcBef>
                <a:spcPts val="600"/>
              </a:spcBef>
              <a:buNone/>
            </a:pPr>
            <a:r>
              <a:rPr lang="en-US" dirty="0" smtClean="0"/>
              <a:t>	number is a required argument, </a:t>
            </a:r>
            <a:r>
              <a:rPr lang="en-US" dirty="0" err="1" smtClean="0"/>
              <a:t>ndigits</a:t>
            </a:r>
            <a:r>
              <a:rPr lang="en-US" dirty="0" smtClean="0"/>
              <a:t> is an optional argument. The [ ] shows optional arguments.</a:t>
            </a:r>
          </a:p>
          <a:p>
            <a:pPr>
              <a:spcBef>
                <a:spcPts val="600"/>
              </a:spcBef>
            </a:pPr>
            <a:r>
              <a:rPr lang="en-US" dirty="0" smtClean="0"/>
              <a:t>When calling round() we need at minimum one argument, and we can optionally have a second argument:</a:t>
            </a:r>
          </a:p>
          <a:p>
            <a:pPr>
              <a:buNone/>
            </a:pPr>
            <a:r>
              <a:rPr lang="en-US" dirty="0" smtClean="0"/>
              <a:t>				 Output:	   3.87    	(round to 2 digits)</a:t>
            </a:r>
          </a:p>
          <a:p>
            <a:pPr>
              <a:buNone/>
            </a:pPr>
            <a:r>
              <a:rPr lang="en-US" dirty="0" smtClean="0"/>
              <a:t>					   4          	(no </a:t>
            </a:r>
            <a:r>
              <a:rPr lang="en-US" dirty="0" err="1" smtClean="0"/>
              <a:t>ndigits</a:t>
            </a:r>
            <a:r>
              <a:rPr lang="en-US" dirty="0" smtClean="0"/>
              <a:t> value means</a:t>
            </a:r>
            <a:br>
              <a:rPr lang="en-US" dirty="0" smtClean="0"/>
            </a:br>
            <a:r>
              <a:rPr lang="en-US" dirty="0" smtClean="0"/>
              <a:t>					  round to a whole number)</a:t>
            </a:r>
            <a:endParaRPr lang="en-US" dirty="0"/>
          </a:p>
        </p:txBody>
      </p:sp>
      <p:sp>
        <p:nvSpPr>
          <p:cNvPr id="4" name="Date Placeholder 3"/>
          <p:cNvSpPr>
            <a:spLocks noGrp="1"/>
          </p:cNvSpPr>
          <p:nvPr>
            <p:ph type="dt" sz="half" idx="10"/>
          </p:nvPr>
        </p:nvSpPr>
        <p:spPr/>
        <p:txBody>
          <a:bodyPr/>
          <a:lstStyle/>
          <a:p>
            <a:fld id="{63B91392-D347-4F7D-BE03-B2FDDABA1007}" type="datetime1">
              <a:rPr lang="en-US" smtClean="0"/>
              <a:pPr/>
              <a:t>9/15/2020</a:t>
            </a:fld>
            <a:endParaRPr lang="en-US" dirty="0"/>
          </a:p>
        </p:txBody>
      </p:sp>
      <p:sp>
        <p:nvSpPr>
          <p:cNvPr id="5" name="Slide Number Placeholder 4"/>
          <p:cNvSpPr>
            <a:spLocks noGrp="1"/>
          </p:cNvSpPr>
          <p:nvPr>
            <p:ph type="sldNum" sz="quarter" idx="12"/>
          </p:nvPr>
        </p:nvSpPr>
        <p:spPr/>
        <p:txBody>
          <a:bodyPr/>
          <a:lstStyle/>
          <a:p>
            <a:fld id="{58C273EB-8D3C-42F8-B1B5-021781AA8C6B}" type="slidenum">
              <a:rPr lang="en-US" altLang="en-US" smtClean="0"/>
              <a:pPr/>
              <a:t>44</a:t>
            </a:fld>
            <a:endParaRPr lang="en-US" altLang="en-US"/>
          </a:p>
        </p:txBody>
      </p:sp>
      <p:sp>
        <p:nvSpPr>
          <p:cNvPr id="8" name="Content Placeholder 2"/>
          <p:cNvSpPr txBox="1">
            <a:spLocks/>
          </p:cNvSpPr>
          <p:nvPr/>
        </p:nvSpPr>
        <p:spPr bwMode="auto">
          <a:xfrm>
            <a:off x="2743200" y="2514600"/>
            <a:ext cx="3733800" cy="3810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eaLnBrk="0" hangingPunct="0">
              <a:buClr>
                <a:srgbClr val="835E01"/>
              </a:buClr>
              <a:buSzPct val="60000"/>
              <a:buFont typeface="Wingdings" pitchFamily="2" charset="2"/>
              <a:buNone/>
              <a:defRPr/>
            </a:pPr>
            <a:r>
              <a:rPr lang="en-US" dirty="0" smtClean="0"/>
              <a:t>    </a:t>
            </a:r>
            <a:r>
              <a:rPr lang="en-US" dirty="0" smtClean="0">
                <a:latin typeface="Consolas" pitchFamily="49" charset="0"/>
                <a:cs typeface="Consolas" pitchFamily="49" charset="0"/>
              </a:rPr>
              <a:t>round(number[, </a:t>
            </a:r>
            <a:r>
              <a:rPr lang="en-US" dirty="0" err="1" smtClean="0">
                <a:latin typeface="Consolas" pitchFamily="49" charset="0"/>
                <a:cs typeface="Consolas" pitchFamily="49" charset="0"/>
              </a:rPr>
              <a:t>ndigits</a:t>
            </a:r>
            <a:r>
              <a:rPr lang="en-US" dirty="0" smtClean="0">
                <a:latin typeface="Consolas" pitchFamily="49" charset="0"/>
                <a:cs typeface="Consolas" pitchFamily="49" charset="0"/>
              </a:rPr>
              <a:t>])</a:t>
            </a:r>
            <a:endParaRPr lang="en-US" kern="0" dirty="0">
              <a:latin typeface="Consolas" pitchFamily="49" charset="0"/>
              <a:cs typeface="Consolas" pitchFamily="49" charset="0"/>
            </a:endParaRPr>
          </a:p>
        </p:txBody>
      </p:sp>
      <p:sp>
        <p:nvSpPr>
          <p:cNvPr id="9" name="Content Placeholder 2"/>
          <p:cNvSpPr txBox="1">
            <a:spLocks/>
          </p:cNvSpPr>
          <p:nvPr/>
        </p:nvSpPr>
        <p:spPr bwMode="auto">
          <a:xfrm>
            <a:off x="990600" y="4343400"/>
            <a:ext cx="2514600" cy="9906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eaLnBrk="0" hangingPunct="0">
              <a:buClr>
                <a:srgbClr val="835E01"/>
              </a:buClr>
              <a:buSzPct val="60000"/>
              <a:buFont typeface="Wingdings" pitchFamily="2" charset="2"/>
              <a:buNone/>
              <a:defRPr/>
            </a:pPr>
            <a:r>
              <a:rPr lang="en-US" dirty="0" smtClean="0"/>
              <a:t> </a:t>
            </a:r>
            <a:r>
              <a:rPr lang="en-US" dirty="0" smtClean="0">
                <a:latin typeface="Consolas" pitchFamily="49" charset="0"/>
                <a:cs typeface="Consolas" pitchFamily="49" charset="0"/>
              </a:rPr>
              <a:t>round(3.87384, 2)</a:t>
            </a:r>
          </a:p>
          <a:p>
            <a:pPr marL="342900" indent="-342900" eaLnBrk="0" hangingPunct="0">
              <a:spcBef>
                <a:spcPts val="1200"/>
              </a:spcBef>
              <a:buClr>
                <a:srgbClr val="835E01"/>
              </a:buClr>
              <a:buSzPct val="60000"/>
              <a:buFont typeface="Wingdings" pitchFamily="2" charset="2"/>
              <a:buNone/>
              <a:defRPr/>
            </a:pPr>
            <a:r>
              <a:rPr lang="en-US" dirty="0" smtClean="0">
                <a:latin typeface="Consolas" pitchFamily="49" charset="0"/>
                <a:cs typeface="Consolas" pitchFamily="49" charset="0"/>
              </a:rPr>
              <a:t> round(3.87384)</a:t>
            </a:r>
          </a:p>
          <a:p>
            <a:pPr marL="342900" indent="-342900" eaLnBrk="0" hangingPunct="0">
              <a:buClr>
                <a:srgbClr val="835E01"/>
              </a:buClr>
              <a:buSzPct val="60000"/>
              <a:buFont typeface="Wingdings" pitchFamily="2" charset="2"/>
              <a:buNone/>
              <a:defRPr/>
            </a:pPr>
            <a:endParaRPr lang="en-US" kern="0" dirty="0">
              <a:latin typeface="Consolas" pitchFamily="49" charset="0"/>
            </a:endParaRPr>
          </a:p>
        </p:txBody>
      </p:sp>
    </p:spTree>
    <p:extLst>
      <p:ext uri="{BB962C8B-B14F-4D97-AF65-F5344CB8AC3E}">
        <p14:creationId xmlns="" xmlns:p14="http://schemas.microsoft.com/office/powerpoint/2010/main" val="97340803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Default Parameter Value (1)</a:t>
            </a:r>
            <a:endParaRPr lang="en-US" dirty="0"/>
          </a:p>
        </p:txBody>
      </p:sp>
      <p:sp>
        <p:nvSpPr>
          <p:cNvPr id="7" name="Content Placeholder 6"/>
          <p:cNvSpPr>
            <a:spLocks noGrp="1"/>
          </p:cNvSpPr>
          <p:nvPr>
            <p:ph idx="1"/>
          </p:nvPr>
        </p:nvSpPr>
        <p:spPr>
          <a:xfrm>
            <a:off x="822959" y="1143000"/>
            <a:ext cx="7787641" cy="4953000"/>
          </a:xfrm>
        </p:spPr>
        <p:txBody>
          <a:bodyPr>
            <a:normAutofit/>
          </a:bodyPr>
          <a:lstStyle/>
          <a:p>
            <a:r>
              <a:rPr lang="en-US" dirty="0" smtClean="0"/>
              <a:t>For a function to have optional arguments, in the function definition header the optional parameter must have a default value. </a:t>
            </a:r>
          </a:p>
          <a:p>
            <a:pPr>
              <a:spcBef>
                <a:spcPts val="600"/>
              </a:spcBef>
            </a:pPr>
            <a:r>
              <a:rPr lang="en-US" dirty="0" smtClean="0"/>
              <a:t>Parameters that have default values are called default parameters.</a:t>
            </a:r>
          </a:p>
          <a:p>
            <a:pPr>
              <a:spcBef>
                <a:spcPts val="600"/>
              </a:spcBef>
            </a:pPr>
            <a:r>
              <a:rPr lang="en-US" dirty="0" smtClean="0"/>
              <a:t>If the caller doesn’t pass in a value for the optional argument, then this argument gets the default value. Otherwise, the passed in value has higher precedence.</a:t>
            </a:r>
          </a:p>
          <a:p>
            <a:pPr>
              <a:spcBef>
                <a:spcPts val="600"/>
              </a:spcBef>
            </a:pPr>
            <a:r>
              <a:rPr lang="en-US" dirty="0" smtClean="0"/>
              <a:t>Example:</a:t>
            </a:r>
          </a:p>
          <a:p>
            <a:endParaRPr lang="en-US" dirty="0" smtClean="0"/>
          </a:p>
          <a:p>
            <a:pPr>
              <a:buNone/>
            </a:pPr>
            <a:endParaRPr lang="en-US" dirty="0" smtClean="0"/>
          </a:p>
          <a:p>
            <a:pPr>
              <a:lnSpc>
                <a:spcPct val="110000"/>
              </a:lnSpc>
              <a:buNone/>
            </a:pPr>
            <a:r>
              <a:rPr lang="en-US" dirty="0" smtClean="0"/>
              <a:t>				                       Output:    Name: Fred, age: 36</a:t>
            </a:r>
            <a:br>
              <a:rPr lang="en-US" dirty="0" smtClean="0"/>
            </a:br>
            <a:r>
              <a:rPr lang="en-US" dirty="0" smtClean="0"/>
              <a:t>				    	         Name: Wilma, age: 20</a:t>
            </a:r>
            <a:br>
              <a:rPr lang="en-US" dirty="0" smtClean="0"/>
            </a:br>
            <a:r>
              <a:rPr lang="en-US" dirty="0" smtClean="0"/>
              <a:t>	</a:t>
            </a:r>
          </a:p>
        </p:txBody>
      </p:sp>
      <p:sp>
        <p:nvSpPr>
          <p:cNvPr id="4" name="Date Placeholder 3"/>
          <p:cNvSpPr>
            <a:spLocks noGrp="1"/>
          </p:cNvSpPr>
          <p:nvPr>
            <p:ph type="dt" sz="half" idx="10"/>
          </p:nvPr>
        </p:nvSpPr>
        <p:spPr/>
        <p:txBody>
          <a:bodyPr/>
          <a:lstStyle/>
          <a:p>
            <a:fld id="{63B91392-D347-4F7D-BE03-B2FDDABA1007}" type="datetime1">
              <a:rPr lang="en-US" smtClean="0"/>
              <a:pPr/>
              <a:t>9/15/2020</a:t>
            </a:fld>
            <a:endParaRPr lang="en-US" dirty="0"/>
          </a:p>
        </p:txBody>
      </p:sp>
      <p:sp>
        <p:nvSpPr>
          <p:cNvPr id="5" name="Slide Number Placeholder 4"/>
          <p:cNvSpPr>
            <a:spLocks noGrp="1"/>
          </p:cNvSpPr>
          <p:nvPr>
            <p:ph type="sldNum" sz="quarter" idx="12"/>
          </p:nvPr>
        </p:nvSpPr>
        <p:spPr/>
        <p:txBody>
          <a:bodyPr/>
          <a:lstStyle/>
          <a:p>
            <a:fld id="{58C273EB-8D3C-42F8-B1B5-021781AA8C6B}" type="slidenum">
              <a:rPr lang="en-US" altLang="en-US" smtClean="0"/>
              <a:pPr/>
              <a:t>45</a:t>
            </a:fld>
            <a:endParaRPr lang="en-US" altLang="en-US"/>
          </a:p>
        </p:txBody>
      </p:sp>
      <p:sp>
        <p:nvSpPr>
          <p:cNvPr id="8" name="Content Placeholder 2"/>
          <p:cNvSpPr txBox="1">
            <a:spLocks/>
          </p:cNvSpPr>
          <p:nvPr/>
        </p:nvSpPr>
        <p:spPr bwMode="auto">
          <a:xfrm>
            <a:off x="1447800" y="3505200"/>
            <a:ext cx="6096000" cy="7620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eaLnBrk="0" hangingPunct="0">
              <a:buClr>
                <a:srgbClr val="835E01"/>
              </a:buClr>
              <a:buSzPct val="60000"/>
              <a:buFont typeface="Wingdings" pitchFamily="2" charset="2"/>
              <a:buNone/>
              <a:defRPr/>
            </a:pPr>
            <a:r>
              <a:rPr lang="en-US" dirty="0" smtClean="0">
                <a:latin typeface="Consolas" pitchFamily="49" charset="0"/>
                <a:cs typeface="Consolas" pitchFamily="49" charset="0"/>
              </a:rPr>
              <a:t> def </a:t>
            </a:r>
            <a:r>
              <a:rPr lang="en-US" dirty="0" err="1" smtClean="0">
                <a:latin typeface="Consolas" pitchFamily="49" charset="0"/>
                <a:cs typeface="Consolas" pitchFamily="49" charset="0"/>
              </a:rPr>
              <a:t>printInfo</a:t>
            </a:r>
            <a:r>
              <a:rPr lang="en-US" dirty="0" smtClean="0">
                <a:latin typeface="Consolas" pitchFamily="49" charset="0"/>
                <a:cs typeface="Consolas" pitchFamily="49" charset="0"/>
              </a:rPr>
              <a:t>(name, age = 20):</a:t>
            </a:r>
          </a:p>
          <a:p>
            <a:pPr marL="342900" indent="-342900" eaLnBrk="0" hangingPunct="0">
              <a:buClr>
                <a:srgbClr val="835E01"/>
              </a:buClr>
              <a:buSzPct val="60000"/>
              <a:buFont typeface="Wingdings" pitchFamily="2" charset="2"/>
              <a:buNone/>
              <a:defRPr/>
            </a:pPr>
            <a:r>
              <a:rPr lang="en-US" dirty="0" smtClean="0">
                <a:latin typeface="Consolas" pitchFamily="49" charset="0"/>
                <a:cs typeface="Consolas" pitchFamily="49" charset="0"/>
              </a:rPr>
              <a:t>	print("Name: {}, age: {}".format(name, age))</a:t>
            </a:r>
            <a:endParaRPr lang="en-US" kern="0" dirty="0">
              <a:latin typeface="Consolas" pitchFamily="49" charset="0"/>
              <a:cs typeface="Consolas" pitchFamily="49" charset="0"/>
            </a:endParaRPr>
          </a:p>
        </p:txBody>
      </p:sp>
      <p:sp>
        <p:nvSpPr>
          <p:cNvPr id="9" name="Content Placeholder 2"/>
          <p:cNvSpPr txBox="1">
            <a:spLocks/>
          </p:cNvSpPr>
          <p:nvPr/>
        </p:nvSpPr>
        <p:spPr bwMode="auto">
          <a:xfrm>
            <a:off x="1447800" y="4495800"/>
            <a:ext cx="3048000" cy="8382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p>
            <a:pPr indent="-342900" eaLnBrk="0" hangingPunct="0">
              <a:lnSpc>
                <a:spcPct val="110000"/>
              </a:lnSpc>
              <a:spcBef>
                <a:spcPts val="1200"/>
              </a:spcBef>
              <a:spcAft>
                <a:spcPts val="0"/>
              </a:spcAft>
              <a:buClr>
                <a:srgbClr val="835E01"/>
              </a:buClr>
              <a:buSzPct val="60000"/>
              <a:buFont typeface="Wingdings" pitchFamily="2" charset="2"/>
              <a:buNone/>
              <a:defRPr/>
            </a:pPr>
            <a:r>
              <a:rPr lang="en-US" dirty="0" smtClean="0">
                <a:latin typeface="Consolas" pitchFamily="49" charset="0"/>
                <a:cs typeface="Consolas" pitchFamily="49" charset="0"/>
              </a:rPr>
              <a:t> </a:t>
            </a:r>
            <a:r>
              <a:rPr lang="en-US" dirty="0" err="1" smtClean="0">
                <a:latin typeface="Consolas" pitchFamily="49" charset="0"/>
                <a:cs typeface="Consolas" pitchFamily="49" charset="0"/>
              </a:rPr>
              <a:t>printInfo</a:t>
            </a:r>
            <a:r>
              <a:rPr lang="en-US" dirty="0" smtClean="0">
                <a:latin typeface="Consolas" pitchFamily="49" charset="0"/>
                <a:cs typeface="Consolas" pitchFamily="49" charset="0"/>
              </a:rPr>
              <a:t>("Fred", 36)</a:t>
            </a:r>
          </a:p>
          <a:p>
            <a:pPr indent="-342900" eaLnBrk="0" hangingPunct="0">
              <a:lnSpc>
                <a:spcPct val="110000"/>
              </a:lnSpc>
              <a:spcBef>
                <a:spcPts val="200"/>
              </a:spcBef>
              <a:spcAft>
                <a:spcPts val="0"/>
              </a:spcAft>
              <a:buClr>
                <a:srgbClr val="835E01"/>
              </a:buClr>
              <a:buSzPct val="60000"/>
              <a:buFont typeface="Wingdings" pitchFamily="2" charset="2"/>
              <a:buNone/>
              <a:defRPr/>
            </a:pPr>
            <a:r>
              <a:rPr lang="en-US" dirty="0" smtClean="0">
                <a:latin typeface="Consolas" pitchFamily="49" charset="0"/>
                <a:cs typeface="Consolas" pitchFamily="49" charset="0"/>
              </a:rPr>
              <a:t> </a:t>
            </a:r>
            <a:r>
              <a:rPr lang="en-US" dirty="0" err="1" smtClean="0">
                <a:latin typeface="Consolas" pitchFamily="49" charset="0"/>
                <a:cs typeface="Consolas" pitchFamily="49" charset="0"/>
              </a:rPr>
              <a:t>printInfo</a:t>
            </a:r>
            <a:r>
              <a:rPr lang="en-US" dirty="0" smtClean="0">
                <a:latin typeface="Consolas" pitchFamily="49" charset="0"/>
                <a:cs typeface="Consolas" pitchFamily="49" charset="0"/>
              </a:rPr>
              <a:t>("Wilma")</a:t>
            </a:r>
          </a:p>
          <a:p>
            <a:pPr marL="342900" indent="-342900" eaLnBrk="0" hangingPunct="0">
              <a:buClr>
                <a:srgbClr val="835E01"/>
              </a:buClr>
              <a:buSzPct val="60000"/>
              <a:buFont typeface="Wingdings" pitchFamily="2" charset="2"/>
              <a:buNone/>
              <a:defRPr/>
            </a:pPr>
            <a:endParaRPr lang="en-US" kern="0" dirty="0">
              <a:latin typeface="Consolas" pitchFamily="49" charset="0"/>
            </a:endParaRPr>
          </a:p>
        </p:txBody>
      </p:sp>
    </p:spTree>
    <p:extLst>
      <p:ext uri="{BB962C8B-B14F-4D97-AF65-F5344CB8AC3E}">
        <p14:creationId xmlns="" xmlns:p14="http://schemas.microsoft.com/office/powerpoint/2010/main" val="97340803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Default Parameter Value (2)</a:t>
            </a:r>
            <a:endParaRPr lang="en-US" dirty="0"/>
          </a:p>
        </p:txBody>
      </p:sp>
      <p:sp>
        <p:nvSpPr>
          <p:cNvPr id="7" name="Content Placeholder 6"/>
          <p:cNvSpPr>
            <a:spLocks noGrp="1"/>
          </p:cNvSpPr>
          <p:nvPr>
            <p:ph idx="1"/>
          </p:nvPr>
        </p:nvSpPr>
        <p:spPr>
          <a:xfrm>
            <a:off x="822959" y="1143000"/>
            <a:ext cx="7787641" cy="4953000"/>
          </a:xfrm>
        </p:spPr>
        <p:txBody>
          <a:bodyPr>
            <a:normAutofit/>
          </a:bodyPr>
          <a:lstStyle/>
          <a:p>
            <a:r>
              <a:rPr lang="en-US" dirty="0" smtClean="0"/>
              <a:t>In a parameter list, if a parameter has a default value, then the rest of the parameters following it must have default values.</a:t>
            </a:r>
          </a:p>
          <a:p>
            <a:pPr>
              <a:spcBef>
                <a:spcPts val="600"/>
              </a:spcBef>
            </a:pPr>
            <a:r>
              <a:rPr lang="en-US" dirty="0" smtClean="0"/>
              <a:t>Example:</a:t>
            </a:r>
          </a:p>
          <a:p>
            <a:endParaRPr lang="en-US" dirty="0" smtClean="0"/>
          </a:p>
          <a:p>
            <a:pPr>
              <a:buNone/>
            </a:pPr>
            <a:endParaRPr lang="en-US" dirty="0" smtClean="0"/>
          </a:p>
          <a:p>
            <a:pPr>
              <a:lnSpc>
                <a:spcPct val="110000"/>
              </a:lnSpc>
              <a:buNone/>
            </a:pPr>
            <a:r>
              <a:rPr lang="en-US" dirty="0" smtClean="0"/>
              <a:t>				 </a:t>
            </a:r>
            <a:br>
              <a:rPr lang="en-US" dirty="0" smtClean="0"/>
            </a:br>
            <a:r>
              <a:rPr lang="en-US" dirty="0" smtClean="0"/>
              <a:t>	</a:t>
            </a:r>
          </a:p>
        </p:txBody>
      </p:sp>
      <p:sp>
        <p:nvSpPr>
          <p:cNvPr id="4" name="Date Placeholder 3"/>
          <p:cNvSpPr>
            <a:spLocks noGrp="1"/>
          </p:cNvSpPr>
          <p:nvPr>
            <p:ph type="dt" sz="half" idx="10"/>
          </p:nvPr>
        </p:nvSpPr>
        <p:spPr/>
        <p:txBody>
          <a:bodyPr/>
          <a:lstStyle/>
          <a:p>
            <a:fld id="{63B91392-D347-4F7D-BE03-B2FDDABA1007}" type="datetime1">
              <a:rPr lang="en-US" smtClean="0"/>
              <a:pPr/>
              <a:t>9/15/2020</a:t>
            </a:fld>
            <a:endParaRPr lang="en-US" dirty="0"/>
          </a:p>
        </p:txBody>
      </p:sp>
      <p:sp>
        <p:nvSpPr>
          <p:cNvPr id="5" name="Slide Number Placeholder 4"/>
          <p:cNvSpPr>
            <a:spLocks noGrp="1"/>
          </p:cNvSpPr>
          <p:nvPr>
            <p:ph type="sldNum" sz="quarter" idx="12"/>
          </p:nvPr>
        </p:nvSpPr>
        <p:spPr/>
        <p:txBody>
          <a:bodyPr/>
          <a:lstStyle/>
          <a:p>
            <a:fld id="{58C273EB-8D3C-42F8-B1B5-021781AA8C6B}" type="slidenum">
              <a:rPr lang="en-US" altLang="en-US" smtClean="0"/>
              <a:pPr/>
              <a:t>46</a:t>
            </a:fld>
            <a:endParaRPr lang="en-US" altLang="en-US"/>
          </a:p>
        </p:txBody>
      </p:sp>
      <p:sp>
        <p:nvSpPr>
          <p:cNvPr id="8" name="Content Placeholder 2"/>
          <p:cNvSpPr txBox="1">
            <a:spLocks/>
          </p:cNvSpPr>
          <p:nvPr/>
        </p:nvSpPr>
        <p:spPr bwMode="auto">
          <a:xfrm>
            <a:off x="1143000" y="2362200"/>
            <a:ext cx="7086600" cy="7620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eaLnBrk="0" hangingPunct="0">
              <a:buClr>
                <a:srgbClr val="835E01"/>
              </a:buClr>
              <a:buSzPct val="60000"/>
              <a:buFont typeface="Wingdings" pitchFamily="2" charset="2"/>
              <a:buNone/>
              <a:defRPr/>
            </a:pPr>
            <a:r>
              <a:rPr lang="en-US" dirty="0" smtClean="0"/>
              <a:t> </a:t>
            </a:r>
            <a:r>
              <a:rPr lang="en-US" dirty="0" smtClean="0">
                <a:latin typeface="Consolas" pitchFamily="49" charset="0"/>
                <a:cs typeface="Consolas" pitchFamily="49" charset="0"/>
              </a:rPr>
              <a:t>def </a:t>
            </a:r>
            <a:r>
              <a:rPr lang="en-US" dirty="0" err="1" smtClean="0">
                <a:latin typeface="Consolas" pitchFamily="49" charset="0"/>
                <a:cs typeface="Consolas" pitchFamily="49" charset="0"/>
              </a:rPr>
              <a:t>printInfo</a:t>
            </a:r>
            <a:r>
              <a:rPr lang="en-US" dirty="0" smtClean="0">
                <a:latin typeface="Consolas" pitchFamily="49" charset="0"/>
                <a:cs typeface="Consolas" pitchFamily="49" charset="0"/>
              </a:rPr>
              <a:t>(name, age=20, employed=False):      # OK</a:t>
            </a:r>
          </a:p>
          <a:p>
            <a:pPr marL="342900" indent="-342900" eaLnBrk="0" hangingPunct="0">
              <a:buClr>
                <a:srgbClr val="835E01"/>
              </a:buClr>
              <a:buSzPct val="60000"/>
              <a:buFont typeface="Wingdings" pitchFamily="2" charset="2"/>
              <a:buNone/>
              <a:defRPr/>
            </a:pPr>
            <a:r>
              <a:rPr lang="en-US" dirty="0" smtClean="0">
                <a:latin typeface="Consolas" pitchFamily="49" charset="0"/>
                <a:cs typeface="Consolas" pitchFamily="49" charset="0"/>
              </a:rPr>
              <a:t>	  # code for body of function</a:t>
            </a:r>
            <a:r>
              <a:rPr lang="en-US" dirty="0" smtClean="0"/>
              <a:t>		  </a:t>
            </a:r>
            <a:endParaRPr lang="en-US" kern="0" dirty="0">
              <a:latin typeface="Consolas" pitchFamily="49" charset="0"/>
            </a:endParaRPr>
          </a:p>
        </p:txBody>
      </p:sp>
      <p:sp>
        <p:nvSpPr>
          <p:cNvPr id="10" name="Content Placeholder 2"/>
          <p:cNvSpPr txBox="1">
            <a:spLocks/>
          </p:cNvSpPr>
          <p:nvPr/>
        </p:nvSpPr>
        <p:spPr bwMode="auto">
          <a:xfrm>
            <a:off x="1143000" y="3276600"/>
            <a:ext cx="7086600" cy="7620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eaLnBrk="0" hangingPunct="0">
              <a:buClr>
                <a:srgbClr val="835E01"/>
              </a:buClr>
              <a:buSzPct val="60000"/>
              <a:buFont typeface="Wingdings" pitchFamily="2" charset="2"/>
              <a:buNone/>
              <a:defRPr/>
            </a:pPr>
            <a:r>
              <a:rPr lang="en-US" dirty="0" smtClean="0"/>
              <a:t> </a:t>
            </a:r>
            <a:r>
              <a:rPr lang="en-US" dirty="0" smtClean="0">
                <a:latin typeface="Consolas" pitchFamily="49" charset="0"/>
                <a:cs typeface="Consolas" pitchFamily="49" charset="0"/>
              </a:rPr>
              <a:t>def </a:t>
            </a:r>
            <a:r>
              <a:rPr lang="en-US" dirty="0" err="1" smtClean="0">
                <a:latin typeface="Consolas" pitchFamily="49" charset="0"/>
                <a:cs typeface="Consolas" pitchFamily="49" charset="0"/>
              </a:rPr>
              <a:t>printInfo</a:t>
            </a:r>
            <a:r>
              <a:rPr lang="en-US" dirty="0" smtClean="0">
                <a:latin typeface="Consolas" pitchFamily="49" charset="0"/>
                <a:cs typeface="Consolas" pitchFamily="49" charset="0"/>
              </a:rPr>
              <a:t>(name, age=20, employed):       # Error</a:t>
            </a:r>
          </a:p>
          <a:p>
            <a:pPr marL="342900" indent="-342900" eaLnBrk="0" hangingPunct="0">
              <a:buClr>
                <a:srgbClr val="835E01"/>
              </a:buClr>
              <a:buSzPct val="60000"/>
              <a:buFont typeface="Wingdings" pitchFamily="2" charset="2"/>
              <a:buNone/>
              <a:defRPr/>
            </a:pPr>
            <a:r>
              <a:rPr lang="en-US" dirty="0" smtClean="0">
                <a:latin typeface="Consolas" pitchFamily="49" charset="0"/>
                <a:cs typeface="Consolas" pitchFamily="49" charset="0"/>
              </a:rPr>
              <a:t>	  # code for body of function</a:t>
            </a:r>
            <a:endParaRPr lang="en-US" kern="0" dirty="0">
              <a:latin typeface="Consolas" pitchFamily="49" charset="0"/>
              <a:cs typeface="Consolas" pitchFamily="49" charset="0"/>
            </a:endParaRPr>
          </a:p>
        </p:txBody>
      </p:sp>
    </p:spTree>
    <p:extLst>
      <p:ext uri="{BB962C8B-B14F-4D97-AF65-F5344CB8AC3E}">
        <p14:creationId xmlns="" xmlns:p14="http://schemas.microsoft.com/office/powerpoint/2010/main" val="97340803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Named or Keyword Arguments (1)</a:t>
            </a:r>
            <a:endParaRPr lang="en-US" dirty="0"/>
          </a:p>
        </p:txBody>
      </p:sp>
      <p:sp>
        <p:nvSpPr>
          <p:cNvPr id="7" name="Content Placeholder 6"/>
          <p:cNvSpPr>
            <a:spLocks noGrp="1"/>
          </p:cNvSpPr>
          <p:nvPr>
            <p:ph idx="1"/>
          </p:nvPr>
        </p:nvSpPr>
        <p:spPr>
          <a:xfrm>
            <a:off x="838200" y="1143000"/>
            <a:ext cx="7787641" cy="4690288"/>
          </a:xfrm>
        </p:spPr>
        <p:txBody>
          <a:bodyPr>
            <a:normAutofit/>
          </a:bodyPr>
          <a:lstStyle/>
          <a:p>
            <a:pPr>
              <a:spcBef>
                <a:spcPts val="600"/>
              </a:spcBef>
            </a:pPr>
            <a:r>
              <a:rPr lang="en-US" dirty="0" smtClean="0"/>
              <a:t>When calling a function with multiple arguments, by default we must pass arguments in the required order. </a:t>
            </a:r>
          </a:p>
          <a:p>
            <a:pPr>
              <a:spcBef>
                <a:spcPts val="600"/>
              </a:spcBef>
            </a:pPr>
            <a:r>
              <a:rPr lang="en-US" dirty="0" smtClean="0"/>
              <a:t>However, if we </a:t>
            </a:r>
            <a:r>
              <a:rPr lang="en-US" i="1" dirty="0" smtClean="0"/>
              <a:t>explicitly</a:t>
            </a:r>
            <a:r>
              <a:rPr lang="en-US" dirty="0" smtClean="0"/>
              <a:t> </a:t>
            </a:r>
            <a:r>
              <a:rPr lang="en-US" i="1" dirty="0" smtClean="0"/>
              <a:t>name</a:t>
            </a:r>
            <a:r>
              <a:rPr lang="en-US" dirty="0" smtClean="0"/>
              <a:t> the arguments in the function call, then we can pass arguments in any order.</a:t>
            </a:r>
          </a:p>
          <a:p>
            <a:pPr>
              <a:spcBef>
                <a:spcPts val="600"/>
              </a:spcBef>
            </a:pPr>
            <a:r>
              <a:rPr lang="en-US" dirty="0" smtClean="0"/>
              <a:t>Example:</a:t>
            </a:r>
          </a:p>
          <a:p>
            <a:pPr>
              <a:spcBef>
                <a:spcPts val="0"/>
              </a:spcBef>
              <a:spcAft>
                <a:spcPts val="0"/>
              </a:spcAft>
              <a:buNone/>
            </a:pPr>
            <a:endParaRPr lang="en-US" dirty="0" smtClean="0"/>
          </a:p>
          <a:p>
            <a:pPr>
              <a:lnSpc>
                <a:spcPct val="110000"/>
              </a:lnSpc>
              <a:spcBef>
                <a:spcPts val="0"/>
              </a:spcBef>
              <a:spcAft>
                <a:spcPts val="0"/>
              </a:spcAft>
              <a:buNone/>
            </a:pPr>
            <a:r>
              <a:rPr lang="en-US" dirty="0" smtClean="0"/>
              <a:t>	    				               </a:t>
            </a:r>
          </a:p>
          <a:p>
            <a:pPr>
              <a:lnSpc>
                <a:spcPct val="110000"/>
              </a:lnSpc>
              <a:spcAft>
                <a:spcPts val="400"/>
              </a:spcAft>
              <a:buNone/>
            </a:pPr>
            <a:r>
              <a:rPr lang="en-US" dirty="0" smtClean="0"/>
              <a:t>                                                                              Output:	</a:t>
            </a:r>
            <a:br>
              <a:rPr lang="en-US" dirty="0" smtClean="0"/>
            </a:br>
            <a:r>
              <a:rPr lang="en-US" dirty="0" smtClean="0"/>
              <a:t>					Name: Fred, age: 36</a:t>
            </a:r>
          </a:p>
          <a:p>
            <a:pPr>
              <a:lnSpc>
                <a:spcPct val="110000"/>
              </a:lnSpc>
              <a:spcBef>
                <a:spcPts val="0"/>
              </a:spcBef>
              <a:spcAft>
                <a:spcPts val="400"/>
              </a:spcAft>
              <a:buNone/>
            </a:pPr>
            <a:r>
              <a:rPr lang="en-US" dirty="0" smtClean="0"/>
              <a:t>						Name: Fred, age: 36</a:t>
            </a:r>
          </a:p>
          <a:p>
            <a:pPr>
              <a:lnSpc>
                <a:spcPct val="110000"/>
              </a:lnSpc>
              <a:buNone/>
            </a:pPr>
            <a:endParaRPr lang="en-US" dirty="0" smtClean="0"/>
          </a:p>
          <a:p>
            <a:pPr>
              <a:lnSpc>
                <a:spcPct val="110000"/>
              </a:lnSpc>
              <a:buNone/>
            </a:pPr>
            <a:endParaRPr lang="en-US" dirty="0" smtClean="0"/>
          </a:p>
        </p:txBody>
      </p:sp>
      <p:sp>
        <p:nvSpPr>
          <p:cNvPr id="4" name="Date Placeholder 3"/>
          <p:cNvSpPr>
            <a:spLocks noGrp="1"/>
          </p:cNvSpPr>
          <p:nvPr>
            <p:ph type="dt" sz="half" idx="10"/>
          </p:nvPr>
        </p:nvSpPr>
        <p:spPr/>
        <p:txBody>
          <a:bodyPr/>
          <a:lstStyle/>
          <a:p>
            <a:fld id="{63B91392-D347-4F7D-BE03-B2FDDABA1007}" type="datetime1">
              <a:rPr lang="en-US" smtClean="0"/>
              <a:pPr/>
              <a:t>9/15/2020</a:t>
            </a:fld>
            <a:endParaRPr lang="en-US" dirty="0"/>
          </a:p>
        </p:txBody>
      </p:sp>
      <p:sp>
        <p:nvSpPr>
          <p:cNvPr id="5" name="Slide Number Placeholder 4"/>
          <p:cNvSpPr>
            <a:spLocks noGrp="1"/>
          </p:cNvSpPr>
          <p:nvPr>
            <p:ph type="sldNum" sz="quarter" idx="12"/>
          </p:nvPr>
        </p:nvSpPr>
        <p:spPr/>
        <p:txBody>
          <a:bodyPr/>
          <a:lstStyle/>
          <a:p>
            <a:fld id="{58C273EB-8D3C-42F8-B1B5-021781AA8C6B}" type="slidenum">
              <a:rPr lang="en-US" altLang="en-US" smtClean="0"/>
              <a:pPr/>
              <a:t>47</a:t>
            </a:fld>
            <a:endParaRPr lang="en-US" altLang="en-US"/>
          </a:p>
        </p:txBody>
      </p:sp>
      <p:sp>
        <p:nvSpPr>
          <p:cNvPr id="9" name="Content Placeholder 2"/>
          <p:cNvSpPr txBox="1">
            <a:spLocks/>
          </p:cNvSpPr>
          <p:nvPr/>
        </p:nvSpPr>
        <p:spPr bwMode="auto">
          <a:xfrm>
            <a:off x="1066800" y="2819400"/>
            <a:ext cx="6248400" cy="6096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eaLnBrk="0" hangingPunct="0">
              <a:buClr>
                <a:srgbClr val="835E01"/>
              </a:buClr>
              <a:buSzPct val="60000"/>
              <a:buFont typeface="Wingdings" pitchFamily="2" charset="2"/>
              <a:buNone/>
              <a:defRPr/>
            </a:pPr>
            <a:r>
              <a:rPr lang="en-US" dirty="0" smtClean="0">
                <a:latin typeface="Consolas" pitchFamily="49" charset="0"/>
                <a:cs typeface="Consolas" pitchFamily="49" charset="0"/>
              </a:rPr>
              <a:t> def  </a:t>
            </a:r>
            <a:r>
              <a:rPr lang="en-US" dirty="0" err="1" smtClean="0">
                <a:latin typeface="Consolas" pitchFamily="49" charset="0"/>
                <a:cs typeface="Consolas" pitchFamily="49" charset="0"/>
              </a:rPr>
              <a:t>printInfo</a:t>
            </a:r>
            <a:r>
              <a:rPr lang="en-US" dirty="0" smtClean="0">
                <a:latin typeface="Consolas" pitchFamily="49" charset="0"/>
                <a:cs typeface="Consolas" pitchFamily="49" charset="0"/>
              </a:rPr>
              <a:t>(name, age=20):</a:t>
            </a:r>
          </a:p>
          <a:p>
            <a:pPr marL="342900" indent="-342900" eaLnBrk="0" hangingPunct="0">
              <a:buClr>
                <a:srgbClr val="835E01"/>
              </a:buClr>
              <a:buSzPct val="60000"/>
              <a:buFont typeface="Wingdings" pitchFamily="2" charset="2"/>
              <a:buNone/>
              <a:defRPr/>
            </a:pPr>
            <a:r>
              <a:rPr lang="en-US" dirty="0" smtClean="0">
                <a:latin typeface="Consolas" pitchFamily="49" charset="0"/>
                <a:cs typeface="Consolas" pitchFamily="49" charset="0"/>
              </a:rPr>
              <a:t>	print("Name: {}, age: {}".format(name, age))</a:t>
            </a:r>
            <a:endParaRPr lang="en-US" kern="0" dirty="0">
              <a:latin typeface="Consolas" pitchFamily="49" charset="0"/>
              <a:cs typeface="Consolas" pitchFamily="49" charset="0"/>
            </a:endParaRPr>
          </a:p>
        </p:txBody>
      </p:sp>
      <p:sp>
        <p:nvSpPr>
          <p:cNvPr id="11" name="Content Placeholder 2"/>
          <p:cNvSpPr txBox="1">
            <a:spLocks/>
          </p:cNvSpPr>
          <p:nvPr/>
        </p:nvSpPr>
        <p:spPr bwMode="auto">
          <a:xfrm>
            <a:off x="1066800" y="3886200"/>
            <a:ext cx="4114800" cy="9144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eaLnBrk="0" hangingPunct="0">
              <a:lnSpc>
                <a:spcPct val="110000"/>
              </a:lnSpc>
              <a:spcBef>
                <a:spcPts val="1200"/>
              </a:spcBef>
              <a:spcAft>
                <a:spcPts val="0"/>
              </a:spcAft>
              <a:buClr>
                <a:srgbClr val="835E01"/>
              </a:buClr>
              <a:buSzPct val="60000"/>
              <a:buFont typeface="Wingdings" pitchFamily="2" charset="2"/>
              <a:buNone/>
              <a:defRPr/>
            </a:pPr>
            <a:r>
              <a:rPr lang="en-US" dirty="0" smtClean="0">
                <a:latin typeface="Consolas" pitchFamily="49" charset="0"/>
                <a:cs typeface="Consolas" pitchFamily="49" charset="0"/>
              </a:rPr>
              <a:t> </a:t>
            </a:r>
            <a:r>
              <a:rPr lang="en-US" dirty="0" err="1" smtClean="0">
                <a:latin typeface="Consolas" pitchFamily="49" charset="0"/>
                <a:cs typeface="Consolas" pitchFamily="49" charset="0"/>
              </a:rPr>
              <a:t>printInfo</a:t>
            </a:r>
            <a:r>
              <a:rPr lang="en-US" dirty="0" smtClean="0">
                <a:latin typeface="Consolas" pitchFamily="49" charset="0"/>
                <a:cs typeface="Consolas" pitchFamily="49" charset="0"/>
              </a:rPr>
              <a:t>("Fred", 36)</a:t>
            </a:r>
          </a:p>
          <a:p>
            <a:pPr marL="342900" indent="-342900" eaLnBrk="0" hangingPunct="0">
              <a:lnSpc>
                <a:spcPct val="110000"/>
              </a:lnSpc>
              <a:spcBef>
                <a:spcPts val="600"/>
              </a:spcBef>
              <a:spcAft>
                <a:spcPts val="0"/>
              </a:spcAft>
              <a:buClr>
                <a:srgbClr val="835E01"/>
              </a:buClr>
              <a:buSzPct val="60000"/>
              <a:buFont typeface="Wingdings" pitchFamily="2" charset="2"/>
              <a:buNone/>
              <a:defRPr/>
            </a:pPr>
            <a:r>
              <a:rPr lang="en-US" dirty="0" smtClean="0">
                <a:latin typeface="Consolas" pitchFamily="49" charset="0"/>
                <a:cs typeface="Consolas" pitchFamily="49" charset="0"/>
              </a:rPr>
              <a:t> </a:t>
            </a:r>
            <a:r>
              <a:rPr lang="en-US" dirty="0" err="1" smtClean="0">
                <a:latin typeface="Consolas" pitchFamily="49" charset="0"/>
                <a:cs typeface="Consolas" pitchFamily="49" charset="0"/>
              </a:rPr>
              <a:t>printInfo</a:t>
            </a:r>
            <a:r>
              <a:rPr lang="en-US" dirty="0" smtClean="0">
                <a:latin typeface="Consolas" pitchFamily="49" charset="0"/>
                <a:cs typeface="Consolas" pitchFamily="49" charset="0"/>
              </a:rPr>
              <a:t>(age=36, name="Fred")</a:t>
            </a:r>
          </a:p>
          <a:p>
            <a:pPr marL="342900" indent="-342900" eaLnBrk="0" hangingPunct="0">
              <a:buClr>
                <a:srgbClr val="835E01"/>
              </a:buClr>
              <a:buSzPct val="60000"/>
              <a:buFont typeface="Wingdings" pitchFamily="2" charset="2"/>
              <a:buNone/>
              <a:defRPr/>
            </a:pPr>
            <a:endParaRPr lang="en-US" kern="0" dirty="0">
              <a:latin typeface="Consolas" pitchFamily="49" charset="0"/>
            </a:endParaRPr>
          </a:p>
        </p:txBody>
      </p:sp>
    </p:spTree>
    <p:extLst>
      <p:ext uri="{BB962C8B-B14F-4D97-AF65-F5344CB8AC3E}">
        <p14:creationId xmlns="" xmlns:p14="http://schemas.microsoft.com/office/powerpoint/2010/main" val="97340803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Named or Keyword Arguments (2)</a:t>
            </a:r>
            <a:endParaRPr lang="en-US" dirty="0"/>
          </a:p>
        </p:txBody>
      </p:sp>
      <p:sp>
        <p:nvSpPr>
          <p:cNvPr id="7" name="Content Placeholder 6"/>
          <p:cNvSpPr>
            <a:spLocks noGrp="1"/>
          </p:cNvSpPr>
          <p:nvPr>
            <p:ph idx="1"/>
          </p:nvPr>
        </p:nvSpPr>
        <p:spPr>
          <a:xfrm>
            <a:off x="838200" y="1143000"/>
            <a:ext cx="7787641" cy="4690288"/>
          </a:xfrm>
        </p:spPr>
        <p:txBody>
          <a:bodyPr>
            <a:normAutofit/>
          </a:bodyPr>
          <a:lstStyle/>
          <a:p>
            <a:r>
              <a:rPr lang="en-US" dirty="0" smtClean="0"/>
              <a:t>When calling a function with multiple default arguments and we only want to pass data to some of them, we must name the default parameter to which we want to pass data. Otherwise we must pass all data in the order listed in the argument list.</a:t>
            </a:r>
          </a:p>
          <a:p>
            <a:r>
              <a:rPr lang="en-US" dirty="0" smtClean="0"/>
              <a:t>Example:</a:t>
            </a:r>
          </a:p>
          <a:p>
            <a:endParaRPr lang="en-US" dirty="0" smtClean="0"/>
          </a:p>
          <a:p>
            <a:endParaRPr lang="en-US" dirty="0" smtClean="0"/>
          </a:p>
          <a:p>
            <a:endParaRPr lang="en-US" dirty="0" smtClean="0"/>
          </a:p>
          <a:p>
            <a:endParaRPr lang="en-US" dirty="0" smtClean="0"/>
          </a:p>
          <a:p>
            <a:r>
              <a:rPr lang="en-US" dirty="0" smtClean="0"/>
              <a:t>Run:</a:t>
            </a:r>
          </a:p>
        </p:txBody>
      </p:sp>
      <p:sp>
        <p:nvSpPr>
          <p:cNvPr id="4" name="Date Placeholder 3"/>
          <p:cNvSpPr>
            <a:spLocks noGrp="1"/>
          </p:cNvSpPr>
          <p:nvPr>
            <p:ph type="dt" sz="half" idx="10"/>
          </p:nvPr>
        </p:nvSpPr>
        <p:spPr/>
        <p:txBody>
          <a:bodyPr/>
          <a:lstStyle/>
          <a:p>
            <a:fld id="{63B91392-D347-4F7D-BE03-B2FDDABA1007}" type="datetime1">
              <a:rPr lang="en-US" smtClean="0"/>
              <a:pPr/>
              <a:t>9/15/2020</a:t>
            </a:fld>
            <a:endParaRPr lang="en-US" dirty="0"/>
          </a:p>
        </p:txBody>
      </p:sp>
      <p:sp>
        <p:nvSpPr>
          <p:cNvPr id="5" name="Slide Number Placeholder 4"/>
          <p:cNvSpPr>
            <a:spLocks noGrp="1"/>
          </p:cNvSpPr>
          <p:nvPr>
            <p:ph type="sldNum" sz="quarter" idx="12"/>
          </p:nvPr>
        </p:nvSpPr>
        <p:spPr/>
        <p:txBody>
          <a:bodyPr/>
          <a:lstStyle/>
          <a:p>
            <a:fld id="{58C273EB-8D3C-42F8-B1B5-021781AA8C6B}" type="slidenum">
              <a:rPr lang="en-US" altLang="en-US" smtClean="0"/>
              <a:pPr/>
              <a:t>48</a:t>
            </a:fld>
            <a:endParaRPr lang="en-US" altLang="en-US"/>
          </a:p>
        </p:txBody>
      </p:sp>
      <p:sp>
        <p:nvSpPr>
          <p:cNvPr id="9" name="Content Placeholder 2"/>
          <p:cNvSpPr txBox="1">
            <a:spLocks/>
          </p:cNvSpPr>
          <p:nvPr/>
        </p:nvSpPr>
        <p:spPr bwMode="auto">
          <a:xfrm>
            <a:off x="990600" y="2819400"/>
            <a:ext cx="7239000" cy="16002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eaLnBrk="0" hangingPunct="0">
              <a:spcAft>
                <a:spcPts val="200"/>
              </a:spcAft>
              <a:buClr>
                <a:srgbClr val="835E01"/>
              </a:buClr>
              <a:buSzPct val="60000"/>
              <a:buFont typeface="Wingdings" pitchFamily="2" charset="2"/>
              <a:buNone/>
              <a:defRPr/>
            </a:pPr>
            <a:r>
              <a:rPr lang="en-US" dirty="0" smtClean="0">
                <a:latin typeface="Consolas" pitchFamily="49" charset="0"/>
                <a:cs typeface="Consolas" pitchFamily="49" charset="0"/>
              </a:rPr>
              <a:t>def </a:t>
            </a:r>
            <a:r>
              <a:rPr lang="en-US" dirty="0" err="1" smtClean="0">
                <a:latin typeface="Consolas" pitchFamily="49" charset="0"/>
                <a:cs typeface="Consolas" pitchFamily="49" charset="0"/>
              </a:rPr>
              <a:t>printInfo</a:t>
            </a:r>
            <a:r>
              <a:rPr lang="en-US" dirty="0" smtClean="0">
                <a:latin typeface="Consolas" pitchFamily="49" charset="0"/>
                <a:cs typeface="Consolas" pitchFamily="49" charset="0"/>
              </a:rPr>
              <a:t>(name, age=20, location="Cupertino",              </a:t>
            </a:r>
          </a:p>
          <a:p>
            <a:pPr marL="342900" indent="-342900" eaLnBrk="0" hangingPunct="0">
              <a:spcAft>
                <a:spcPts val="200"/>
              </a:spcAft>
              <a:buClr>
                <a:srgbClr val="835E01"/>
              </a:buClr>
              <a:buSzPct val="60000"/>
              <a:buFont typeface="Wingdings" pitchFamily="2" charset="2"/>
              <a:buNone/>
              <a:defRPr/>
            </a:pPr>
            <a:r>
              <a:rPr lang="en-US" dirty="0" smtClean="0">
                <a:latin typeface="Consolas" pitchFamily="49" charset="0"/>
                <a:cs typeface="Consolas" pitchFamily="49" charset="0"/>
              </a:rPr>
              <a:t>              employed=False, occupation="student", </a:t>
            </a:r>
          </a:p>
          <a:p>
            <a:pPr marL="342900" indent="-342900" eaLnBrk="0" hangingPunct="0">
              <a:spcAft>
                <a:spcPts val="200"/>
              </a:spcAft>
              <a:buClr>
                <a:srgbClr val="835E01"/>
              </a:buClr>
              <a:buSzPct val="60000"/>
              <a:buFont typeface="Wingdings" pitchFamily="2" charset="2"/>
              <a:buNone/>
              <a:defRPr/>
            </a:pPr>
            <a:r>
              <a:rPr lang="en-US" dirty="0" smtClean="0">
                <a:latin typeface="Consolas" pitchFamily="49" charset="0"/>
                <a:cs typeface="Consolas" pitchFamily="49" charset="0"/>
              </a:rPr>
              <a:t>		       address="unknown", status="single", </a:t>
            </a:r>
          </a:p>
          <a:p>
            <a:pPr marL="342900" indent="-342900" eaLnBrk="0" hangingPunct="0">
              <a:spcAft>
                <a:spcPts val="200"/>
              </a:spcAft>
              <a:buClr>
                <a:srgbClr val="835E01"/>
              </a:buClr>
              <a:buSzPct val="60000"/>
              <a:buFont typeface="Wingdings" pitchFamily="2" charset="2"/>
              <a:buNone/>
              <a:defRPr/>
            </a:pPr>
            <a:r>
              <a:rPr lang="en-US" dirty="0" smtClean="0">
                <a:latin typeface="Consolas" pitchFamily="49" charset="0"/>
                <a:cs typeface="Consolas" pitchFamily="49" charset="0"/>
              </a:rPr>
              <a:t>              affiliation=None):</a:t>
            </a:r>
          </a:p>
          <a:p>
            <a:pPr marL="342900" indent="-342900" eaLnBrk="0" hangingPunct="0">
              <a:spcAft>
                <a:spcPts val="200"/>
              </a:spcAft>
              <a:buClr>
                <a:srgbClr val="835E01"/>
              </a:buClr>
              <a:buSzPct val="60000"/>
              <a:buFont typeface="Wingdings" pitchFamily="2" charset="2"/>
              <a:buNone/>
              <a:defRPr/>
            </a:pPr>
            <a:r>
              <a:rPr lang="en-US" dirty="0" smtClean="0">
                <a:latin typeface="Consolas" pitchFamily="49" charset="0"/>
                <a:cs typeface="Consolas" pitchFamily="49" charset="0"/>
              </a:rPr>
              <a:t>	# code to print information here</a:t>
            </a:r>
          </a:p>
          <a:p>
            <a:pPr marL="342900" indent="-342900" eaLnBrk="0" hangingPunct="0">
              <a:buClr>
                <a:srgbClr val="835E01"/>
              </a:buClr>
              <a:buSzPct val="60000"/>
              <a:buFont typeface="Wingdings" pitchFamily="2" charset="2"/>
              <a:buNone/>
              <a:defRPr/>
            </a:pPr>
            <a:r>
              <a:rPr lang="en-US" dirty="0" smtClean="0"/>
              <a:t>	</a:t>
            </a:r>
            <a:endParaRPr lang="en-US" kern="0" dirty="0">
              <a:latin typeface="Consolas" pitchFamily="49" charset="0"/>
            </a:endParaRPr>
          </a:p>
        </p:txBody>
      </p:sp>
      <p:sp>
        <p:nvSpPr>
          <p:cNvPr id="11" name="Content Placeholder 2"/>
          <p:cNvSpPr txBox="1">
            <a:spLocks/>
          </p:cNvSpPr>
          <p:nvPr/>
        </p:nvSpPr>
        <p:spPr bwMode="auto">
          <a:xfrm>
            <a:off x="1066800" y="5029200"/>
            <a:ext cx="7239000" cy="9906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eaLnBrk="0" hangingPunct="0">
              <a:lnSpc>
                <a:spcPct val="110000"/>
              </a:lnSpc>
              <a:spcBef>
                <a:spcPts val="0"/>
              </a:spcBef>
              <a:spcAft>
                <a:spcPts val="0"/>
              </a:spcAft>
              <a:buClr>
                <a:srgbClr val="835E01"/>
              </a:buClr>
              <a:buSzPct val="60000"/>
              <a:buFont typeface="Wingdings" pitchFamily="2" charset="2"/>
              <a:buNone/>
              <a:defRPr/>
            </a:pPr>
            <a:r>
              <a:rPr lang="en-US" dirty="0" err="1" smtClean="0">
                <a:latin typeface="Consolas" pitchFamily="49" charset="0"/>
                <a:cs typeface="Consolas" pitchFamily="49" charset="0"/>
              </a:rPr>
              <a:t>printInfo</a:t>
            </a:r>
            <a:r>
              <a:rPr lang="en-US" dirty="0" smtClean="0">
                <a:latin typeface="Consolas" pitchFamily="49" charset="0"/>
                <a:cs typeface="Consolas" pitchFamily="49" charset="0"/>
              </a:rPr>
              <a:t>("Fred", occupation=“crane operator”,</a:t>
            </a:r>
            <a:br>
              <a:rPr lang="en-US" dirty="0" smtClean="0">
                <a:latin typeface="Consolas" pitchFamily="49" charset="0"/>
                <a:cs typeface="Consolas" pitchFamily="49" charset="0"/>
              </a:rPr>
            </a:br>
            <a:r>
              <a:rPr lang="en-US" dirty="0" smtClean="0">
                <a:latin typeface="Consolas" pitchFamily="49" charset="0"/>
                <a:cs typeface="Consolas" pitchFamily="49" charset="0"/>
              </a:rPr>
              <a:t>        employed=True)</a:t>
            </a:r>
          </a:p>
          <a:p>
            <a:pPr marL="342900" indent="-342900" eaLnBrk="0" hangingPunct="0">
              <a:lnSpc>
                <a:spcPct val="110000"/>
              </a:lnSpc>
              <a:spcBef>
                <a:spcPts val="0"/>
              </a:spcBef>
              <a:spcAft>
                <a:spcPts val="0"/>
              </a:spcAft>
              <a:buClr>
                <a:srgbClr val="835E01"/>
              </a:buClr>
              <a:buSzPct val="60000"/>
              <a:buFont typeface="Wingdings" pitchFamily="2" charset="2"/>
              <a:buNone/>
              <a:defRPr/>
            </a:pPr>
            <a:r>
              <a:rPr lang="en-US" dirty="0" err="1" smtClean="0">
                <a:latin typeface="Consolas" pitchFamily="49" charset="0"/>
                <a:cs typeface="Consolas" pitchFamily="49" charset="0"/>
              </a:rPr>
              <a:t>printInfo</a:t>
            </a:r>
            <a:r>
              <a:rPr lang="en-US" dirty="0" smtClean="0">
                <a:latin typeface="Consolas" pitchFamily="49" charset="0"/>
                <a:cs typeface="Consolas" pitchFamily="49" charset="0"/>
              </a:rPr>
              <a:t>("Fred", 40, "Bedrock", status="married")</a:t>
            </a:r>
          </a:p>
          <a:p>
            <a:pPr marL="342900" indent="-342900" eaLnBrk="0" hangingPunct="0">
              <a:spcBef>
                <a:spcPts val="0"/>
              </a:spcBef>
              <a:buClr>
                <a:srgbClr val="835E01"/>
              </a:buClr>
              <a:buSzPct val="60000"/>
              <a:buFont typeface="Wingdings" pitchFamily="2" charset="2"/>
              <a:buNone/>
              <a:defRPr/>
            </a:pPr>
            <a:endParaRPr lang="en-US" kern="0" dirty="0">
              <a:latin typeface="Consolas" pitchFamily="49" charset="0"/>
            </a:endParaRPr>
          </a:p>
        </p:txBody>
      </p:sp>
    </p:spTree>
    <p:extLst>
      <p:ext uri="{BB962C8B-B14F-4D97-AF65-F5344CB8AC3E}">
        <p14:creationId xmlns="" xmlns:p14="http://schemas.microsoft.com/office/powerpoint/2010/main" val="97340803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4000" dirty="0" smtClean="0"/>
              <a:t>Recursive Functions</a:t>
            </a:r>
            <a:endParaRPr lang="en-US" sz="4000" dirty="0"/>
          </a:p>
        </p:txBody>
      </p:sp>
      <p:sp>
        <p:nvSpPr>
          <p:cNvPr id="4" name="Date Placeholder 3"/>
          <p:cNvSpPr>
            <a:spLocks noGrp="1"/>
          </p:cNvSpPr>
          <p:nvPr>
            <p:ph type="dt" sz="half" idx="10"/>
          </p:nvPr>
        </p:nvSpPr>
        <p:spPr/>
        <p:txBody>
          <a:bodyPr/>
          <a:lstStyle/>
          <a:p>
            <a:fld id="{FBA75B63-B5FA-483A-9199-58F340506944}" type="datetime1">
              <a:rPr lang="en-US" smtClean="0"/>
              <a:pPr/>
              <a:t>9/15/2020</a:t>
            </a:fld>
            <a:endParaRPr lang="en-US" dirty="0"/>
          </a:p>
        </p:txBody>
      </p:sp>
      <p:sp>
        <p:nvSpPr>
          <p:cNvPr id="5" name="Slide Number Placeholder 4"/>
          <p:cNvSpPr>
            <a:spLocks noGrp="1"/>
          </p:cNvSpPr>
          <p:nvPr>
            <p:ph type="sldNum" sz="quarter" idx="12"/>
          </p:nvPr>
        </p:nvSpPr>
        <p:spPr/>
        <p:txBody>
          <a:bodyPr/>
          <a:lstStyle/>
          <a:p>
            <a:r>
              <a:rPr lang="en-US" altLang="en-US" smtClean="0"/>
              <a:t>Page </a:t>
            </a:r>
            <a:fld id="{DB221124-12A5-49F7-9756-2CD25819FC5E}" type="slidenum">
              <a:rPr lang="en-US" altLang="en-US" smtClean="0"/>
              <a:pPr/>
              <a:t>49</a:t>
            </a:fld>
            <a:endParaRPr lang="en-US" altLang="en-US"/>
          </a:p>
        </p:txBody>
      </p:sp>
    </p:spTree>
    <p:extLst>
      <p:ext uri="{BB962C8B-B14F-4D97-AF65-F5344CB8AC3E}">
        <p14:creationId xmlns="" xmlns:p14="http://schemas.microsoft.com/office/powerpoint/2010/main" val="37520175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dirty="0" smtClean="0">
                <a:ea typeface="ＭＳ Ｐゴシック" panose="020B0600070205080204" pitchFamily="34" charset="-128"/>
              </a:rPr>
              <a:t>Function Arguments</a:t>
            </a:r>
          </a:p>
        </p:txBody>
      </p:sp>
      <p:sp>
        <p:nvSpPr>
          <p:cNvPr id="16387" name="Content Placeholder 2"/>
          <p:cNvSpPr>
            <a:spLocks noGrp="1"/>
          </p:cNvSpPr>
          <p:nvPr>
            <p:ph idx="1"/>
          </p:nvPr>
        </p:nvSpPr>
        <p:spPr>
          <a:xfrm>
            <a:off x="609601" y="1143000"/>
            <a:ext cx="7757160" cy="4726094"/>
          </a:xfrm>
        </p:spPr>
        <p:txBody>
          <a:bodyPr>
            <a:normAutofit/>
          </a:bodyPr>
          <a:lstStyle/>
          <a:p>
            <a:r>
              <a:rPr lang="en-US" altLang="en-US" dirty="0" smtClean="0">
                <a:ea typeface="ＭＳ Ｐゴシック" panose="020B0600070205080204" pitchFamily="34" charset="-128"/>
              </a:rPr>
              <a:t>When another function calls the round function, it provides “input”, such as the values </a:t>
            </a:r>
            <a:r>
              <a:rPr lang="en-US" altLang="en-US" sz="1800" dirty="0" smtClean="0">
                <a:latin typeface="Consolas" panose="020B0609020204030204" pitchFamily="49" charset="0"/>
                <a:ea typeface="ＭＳ Ｐゴシック" panose="020B0600070205080204" pitchFamily="34" charset="-128"/>
                <a:cs typeface="Consolas" panose="020B0609020204030204" pitchFamily="49" charset="0"/>
              </a:rPr>
              <a:t>6.8275</a:t>
            </a:r>
            <a:r>
              <a:rPr lang="en-US" altLang="en-US" dirty="0" smtClean="0">
                <a:ea typeface="ＭＳ Ｐゴシック" panose="020B0600070205080204" pitchFamily="34" charset="-128"/>
              </a:rPr>
              <a:t> and </a:t>
            </a:r>
            <a:r>
              <a:rPr lang="en-US" altLang="en-US" sz="1800" dirty="0" smtClean="0">
                <a:latin typeface="Consolas" panose="020B0609020204030204" pitchFamily="49" charset="0"/>
                <a:ea typeface="ＭＳ Ｐゴシック" panose="020B0600070205080204" pitchFamily="34" charset="-128"/>
                <a:cs typeface="Consolas" panose="020B0609020204030204" pitchFamily="49" charset="0"/>
              </a:rPr>
              <a:t>2</a:t>
            </a:r>
            <a:r>
              <a:rPr lang="en-US" altLang="en-US" dirty="0" smtClean="0">
                <a:ea typeface="ＭＳ Ｐゴシック" panose="020B0600070205080204" pitchFamily="34" charset="-128"/>
              </a:rPr>
              <a:t> in the call:  </a:t>
            </a:r>
            <a:r>
              <a:rPr lang="en-US" altLang="en-US" sz="1800" dirty="0" smtClean="0">
                <a:latin typeface="Consolas" panose="020B0609020204030204" pitchFamily="49" charset="0"/>
                <a:ea typeface="ＭＳ Ｐゴシック" panose="020B0600070205080204" pitchFamily="34" charset="-128"/>
                <a:cs typeface="Consolas" panose="020B0609020204030204" pitchFamily="49" charset="0"/>
              </a:rPr>
              <a:t>round(6.8275, 2)</a:t>
            </a:r>
            <a:r>
              <a:rPr lang="en-US" altLang="en-US" dirty="0" smtClean="0">
                <a:ea typeface="ＭＳ Ｐゴシック" panose="020B0600070205080204" pitchFamily="34" charset="-128"/>
              </a:rPr>
              <a:t> </a:t>
            </a:r>
          </a:p>
          <a:p>
            <a:pPr>
              <a:spcBef>
                <a:spcPts val="600"/>
              </a:spcBef>
            </a:pPr>
            <a:r>
              <a:rPr lang="en-US" altLang="en-US" dirty="0" smtClean="0">
                <a:ea typeface="ＭＳ Ｐゴシック" panose="020B0600070205080204" pitchFamily="34" charset="-128"/>
              </a:rPr>
              <a:t>These values are called the input arguments of the function.</a:t>
            </a:r>
          </a:p>
          <a:p>
            <a:pPr lvl="1">
              <a:spcBef>
                <a:spcPts val="0"/>
              </a:spcBef>
            </a:pPr>
            <a:r>
              <a:rPr lang="en-US" altLang="en-US" sz="2000" dirty="0" smtClean="0">
                <a:ea typeface="ＭＳ Ｐゴシック" panose="020B0600070205080204" pitchFamily="34" charset="-128"/>
              </a:rPr>
              <a:t>Note that they are not input provided by the user from the keyboard.</a:t>
            </a:r>
          </a:p>
          <a:p>
            <a:pPr lvl="1">
              <a:spcBef>
                <a:spcPts val="0"/>
              </a:spcBef>
            </a:pPr>
            <a:r>
              <a:rPr lang="en-US" altLang="en-US" sz="2000" dirty="0" smtClean="0">
                <a:ea typeface="ＭＳ Ｐゴシック" panose="020B0600070205080204" pitchFamily="34" charset="-128"/>
              </a:rPr>
              <a:t>They are the values that we send or pass to the function to it can use to do its work.</a:t>
            </a:r>
          </a:p>
          <a:p>
            <a:pPr>
              <a:spcBef>
                <a:spcPts val="600"/>
              </a:spcBef>
            </a:pPr>
            <a:r>
              <a:rPr lang="en-US" altLang="en-US" dirty="0" smtClean="0">
                <a:ea typeface="ＭＳ Ｐゴシック" panose="020B0600070205080204" pitchFamily="34" charset="-128"/>
              </a:rPr>
              <a:t>Functions can receive multiple arguments or it is also possible to have functions with no input arguments.</a:t>
            </a:r>
          </a:p>
          <a:p>
            <a:endParaRPr lang="en-US" altLang="en-US" sz="2200" dirty="0" smtClean="0">
              <a:ea typeface="ＭＳ Ｐゴシック" panose="020B0600070205080204" pitchFamily="34" charset="-128"/>
            </a:endParaRPr>
          </a:p>
        </p:txBody>
      </p:sp>
      <p:sp>
        <p:nvSpPr>
          <p:cNvPr id="2" name="Date Placeholder 1"/>
          <p:cNvSpPr>
            <a:spLocks noGrp="1"/>
          </p:cNvSpPr>
          <p:nvPr>
            <p:ph type="dt" sz="half" idx="10"/>
          </p:nvPr>
        </p:nvSpPr>
        <p:spPr/>
        <p:txBody>
          <a:bodyPr/>
          <a:lstStyle/>
          <a:p>
            <a:fld id="{71722756-2D24-4F1E-B8B3-FFCDFA5CA64C}" type="datetime1">
              <a:rPr lang="en-US" smtClean="0"/>
              <a:pPr/>
              <a:t>9/15/2020</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DB221124-12A5-49F7-9756-2CD25819FC5E}" type="slidenum">
              <a:rPr lang="en-US" altLang="en-US" smtClean="0"/>
              <a:pPr/>
              <a:t>5</a:t>
            </a:fld>
            <a:endParaRPr lang="en-US" alt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normAutofit/>
          </a:bodyPr>
          <a:lstStyle/>
          <a:p>
            <a:r>
              <a:rPr lang="en-US" altLang="en-US" dirty="0" smtClean="0">
                <a:ea typeface="ＭＳ Ｐゴシック" panose="020B0600070205080204" pitchFamily="34" charset="-128"/>
              </a:rPr>
              <a:t>Recursive Functions</a:t>
            </a:r>
          </a:p>
        </p:txBody>
      </p:sp>
      <p:sp>
        <p:nvSpPr>
          <p:cNvPr id="69635" name="Content Placeholder 2"/>
          <p:cNvSpPr>
            <a:spLocks noGrp="1"/>
          </p:cNvSpPr>
          <p:nvPr>
            <p:ph idx="1"/>
          </p:nvPr>
        </p:nvSpPr>
        <p:spPr/>
        <p:txBody>
          <a:bodyPr>
            <a:normAutofit/>
          </a:bodyPr>
          <a:lstStyle/>
          <a:p>
            <a:pPr>
              <a:spcBef>
                <a:spcPts val="600"/>
              </a:spcBef>
            </a:pPr>
            <a:r>
              <a:rPr lang="en-US" altLang="en-US" dirty="0" smtClean="0">
                <a:ea typeface="ＭＳ Ｐゴシック" panose="020B0600070205080204" pitchFamily="34" charset="-128"/>
              </a:rPr>
              <a:t>A recursive function is a function that calls itself.</a:t>
            </a:r>
          </a:p>
          <a:p>
            <a:pPr>
              <a:spcBef>
                <a:spcPts val="600"/>
              </a:spcBef>
            </a:pPr>
            <a:r>
              <a:rPr lang="en-US" altLang="en-US" dirty="0" smtClean="0">
                <a:ea typeface="ＭＳ Ｐゴシック" panose="020B0600070205080204" pitchFamily="34" charset="-128"/>
              </a:rPr>
              <a:t>A recursive computation solves a problem by using the solution of the same problem with simpler input.</a:t>
            </a:r>
          </a:p>
          <a:p>
            <a:pPr>
              <a:spcBef>
                <a:spcPts val="600"/>
              </a:spcBef>
            </a:pPr>
            <a:r>
              <a:rPr lang="en-US" altLang="en-US" dirty="0" smtClean="0">
                <a:ea typeface="ＭＳ Ｐゴシック" panose="020B0600070205080204" pitchFamily="34" charset="-128"/>
              </a:rPr>
              <a:t>For a recursion to terminate, there must be special cases for the simplest input.</a:t>
            </a:r>
          </a:p>
        </p:txBody>
      </p:sp>
      <p:sp>
        <p:nvSpPr>
          <p:cNvPr id="2" name="Date Placeholder 1"/>
          <p:cNvSpPr>
            <a:spLocks noGrp="1"/>
          </p:cNvSpPr>
          <p:nvPr>
            <p:ph type="dt" sz="half" idx="10"/>
          </p:nvPr>
        </p:nvSpPr>
        <p:spPr/>
        <p:txBody>
          <a:bodyPr/>
          <a:lstStyle/>
          <a:p>
            <a:fld id="{F87AF64C-B391-439F-AC1A-879504A3037F}" type="datetime1">
              <a:rPr lang="en-US" smtClean="0"/>
              <a:pPr/>
              <a:t>9/15/2020</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DB221124-12A5-49F7-9756-2CD25819FC5E}" type="slidenum">
              <a:rPr lang="en-US" altLang="en-US" smtClean="0"/>
              <a:pPr/>
              <a:t>50</a:t>
            </a:fld>
            <a:endParaRPr lang="en-US" altLang="en-US"/>
          </a:p>
        </p:txBody>
      </p:sp>
      <p:sp>
        <p:nvSpPr>
          <p:cNvPr id="9" name="Content Placeholder 2"/>
          <p:cNvSpPr txBox="1">
            <a:spLocks/>
          </p:cNvSpPr>
          <p:nvPr/>
        </p:nvSpPr>
        <p:spPr bwMode="auto">
          <a:xfrm>
            <a:off x="304800" y="2514600"/>
            <a:ext cx="3200400" cy="762000"/>
          </a:xfrm>
          <a:prstGeom prst="rect">
            <a:avLst/>
          </a:prstGeom>
          <a:noFill/>
          <a:ln w="9525">
            <a:noFill/>
            <a:miter lim="800000"/>
            <a:headEnd/>
            <a:tailEnd/>
          </a:ln>
        </p:spPr>
        <p:txBody>
          <a:bodyPr/>
          <a:lstStyle/>
          <a:p>
            <a:pPr marL="342900" indent="-342900" eaLnBrk="0" hangingPunct="0">
              <a:spcBef>
                <a:spcPct val="20000"/>
              </a:spcBef>
              <a:buClr>
                <a:srgbClr val="835E01"/>
              </a:buClr>
              <a:buSzPct val="60000"/>
              <a:buFont typeface="Wingdings" pitchFamily="2" charset="2"/>
              <a:buChar char="q"/>
              <a:defRPr/>
            </a:pPr>
            <a:endParaRPr lang="en-US" sz="2800" kern="0" dirty="0">
              <a:solidFill>
                <a:srgbClr val="333333"/>
              </a:solidFill>
              <a:latin typeface="+mn-lt"/>
            </a:endParaRPr>
          </a:p>
        </p:txBody>
      </p:sp>
    </p:spTree>
    <p:extLst>
      <p:ext uri="{BB962C8B-B14F-4D97-AF65-F5344CB8AC3E}">
        <p14:creationId xmlns="" xmlns:p14="http://schemas.microsoft.com/office/powerpoint/2010/main" val="114902430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p:txBody>
          <a:bodyPr/>
          <a:lstStyle/>
          <a:p>
            <a:r>
              <a:rPr lang="en-US" altLang="en-US" dirty="0" smtClean="0">
                <a:ea typeface="ＭＳ Ｐゴシック" panose="020B0600070205080204" pitchFamily="34" charset="-128"/>
              </a:rPr>
              <a:t>Recursive Triangle Example</a:t>
            </a:r>
          </a:p>
        </p:txBody>
      </p:sp>
      <p:sp>
        <p:nvSpPr>
          <p:cNvPr id="70662" name="Content Placeholder 2"/>
          <p:cNvSpPr>
            <a:spLocks noGrp="1"/>
          </p:cNvSpPr>
          <p:nvPr>
            <p:ph idx="1"/>
          </p:nvPr>
        </p:nvSpPr>
        <p:spPr>
          <a:xfrm>
            <a:off x="4181764" y="3393827"/>
            <a:ext cx="4648200" cy="2209800"/>
          </a:xfrm>
          <a:solidFill>
            <a:schemeClr val="bg1"/>
          </a:solidFill>
        </p:spPr>
        <p:txBody>
          <a:bodyPr>
            <a:normAutofit/>
          </a:bodyPr>
          <a:lstStyle/>
          <a:p>
            <a:r>
              <a:rPr lang="en-US" altLang="en-US" dirty="0" smtClean="0">
                <a:ea typeface="ＭＳ Ｐゴシック" panose="020B0600070205080204" pitchFamily="34" charset="-128"/>
              </a:rPr>
              <a:t>The function will call itself (and not output anything) until </a:t>
            </a:r>
            <a:r>
              <a:rPr lang="en-US" altLang="en-US" dirty="0" err="1" smtClean="0">
                <a:ea typeface="ＭＳ Ｐゴシック" panose="020B0600070205080204" pitchFamily="34" charset="-128"/>
              </a:rPr>
              <a:t>sideLength</a:t>
            </a:r>
            <a:r>
              <a:rPr lang="en-US" altLang="en-US" dirty="0" smtClean="0">
                <a:ea typeface="ＭＳ Ｐゴシック" panose="020B0600070205080204" pitchFamily="34" charset="-128"/>
              </a:rPr>
              <a:t> becomes &lt; 1</a:t>
            </a:r>
          </a:p>
          <a:p>
            <a:r>
              <a:rPr lang="en-US" altLang="en-US" dirty="0" smtClean="0">
                <a:ea typeface="ＭＳ Ｐゴシック" panose="020B0600070205080204" pitchFamily="34" charset="-128"/>
              </a:rPr>
              <a:t>It will then use the return statement and each of the previous iterations will print their results</a:t>
            </a:r>
          </a:p>
          <a:p>
            <a:pPr lvl="1"/>
            <a:r>
              <a:rPr lang="en-US" altLang="en-US" sz="2000" dirty="0" smtClean="0">
                <a:ea typeface="ＭＳ Ｐゴシック" panose="020B0600070205080204" pitchFamily="34" charset="-128"/>
              </a:rPr>
              <a:t>1, 2, 3 then 4</a:t>
            </a:r>
          </a:p>
        </p:txBody>
      </p:sp>
      <p:grpSp>
        <p:nvGrpSpPr>
          <p:cNvPr id="4" name="Group 3"/>
          <p:cNvGrpSpPr/>
          <p:nvPr/>
        </p:nvGrpSpPr>
        <p:grpSpPr>
          <a:xfrm>
            <a:off x="980556" y="1406773"/>
            <a:ext cx="7182889" cy="1793627"/>
            <a:chOff x="228600" y="1066800"/>
            <a:chExt cx="7182889" cy="1793627"/>
          </a:xfrm>
        </p:grpSpPr>
        <p:sp>
          <p:nvSpPr>
            <p:cNvPr id="8" name="Content Placeholder 2"/>
            <p:cNvSpPr txBox="1">
              <a:spLocks/>
            </p:cNvSpPr>
            <p:nvPr/>
          </p:nvSpPr>
          <p:spPr bwMode="auto">
            <a:xfrm>
              <a:off x="228600" y="1066800"/>
              <a:ext cx="5257800" cy="1793627"/>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p>
              <a:pPr>
                <a:spcBef>
                  <a:spcPts val="600"/>
                </a:spcBef>
                <a:defRPr/>
              </a:pPr>
              <a:r>
                <a:rPr lang="en-US" sz="2000" dirty="0">
                  <a:latin typeface="Consolas" pitchFamily="49" charset="0"/>
                  <a:cs typeface="Consolas" pitchFamily="49" charset="0"/>
                </a:rPr>
                <a:t>def </a:t>
              </a:r>
              <a:r>
                <a:rPr lang="en-US" sz="2000" dirty="0" err="1">
                  <a:solidFill>
                    <a:srgbClr val="0033CC"/>
                  </a:solidFill>
                  <a:latin typeface="Consolas" pitchFamily="49" charset="0"/>
                  <a:cs typeface="Consolas" pitchFamily="49" charset="0"/>
                </a:rPr>
                <a:t>printTriangle</a:t>
              </a:r>
              <a:r>
                <a:rPr lang="en-US" sz="2000" dirty="0">
                  <a:latin typeface="Consolas" pitchFamily="49" charset="0"/>
                  <a:cs typeface="Consolas" pitchFamily="49" charset="0"/>
                </a:rPr>
                <a:t>(</a:t>
              </a:r>
              <a:r>
                <a:rPr lang="en-US" sz="2000" dirty="0" err="1">
                  <a:latin typeface="Consolas" pitchFamily="49" charset="0"/>
                  <a:cs typeface="Consolas" pitchFamily="49" charset="0"/>
                </a:rPr>
                <a:t>sideLength</a:t>
              </a:r>
              <a:r>
                <a:rPr lang="en-US" sz="2000" dirty="0">
                  <a:latin typeface="Consolas" pitchFamily="49" charset="0"/>
                  <a:cs typeface="Consolas" pitchFamily="49" charset="0"/>
                </a:rPr>
                <a:t>) :</a:t>
              </a:r>
            </a:p>
            <a:p>
              <a:pPr>
                <a:spcBef>
                  <a:spcPts val="600"/>
                </a:spcBef>
                <a:spcAft>
                  <a:spcPts val="600"/>
                </a:spcAft>
                <a:defRPr/>
              </a:pPr>
              <a:r>
                <a:rPr lang="en-US" sz="2000" dirty="0">
                  <a:latin typeface="Consolas" pitchFamily="49" charset="0"/>
                  <a:cs typeface="Consolas" pitchFamily="49" charset="0"/>
                </a:rPr>
                <a:t>    if </a:t>
              </a:r>
              <a:r>
                <a:rPr lang="en-US" sz="2000" dirty="0" err="1">
                  <a:latin typeface="Consolas" pitchFamily="49" charset="0"/>
                  <a:cs typeface="Consolas" pitchFamily="49" charset="0"/>
                </a:rPr>
                <a:t>sideLength</a:t>
              </a:r>
              <a:r>
                <a:rPr lang="en-US" sz="2000" dirty="0">
                  <a:latin typeface="Consolas" pitchFamily="49" charset="0"/>
                  <a:cs typeface="Consolas" pitchFamily="49" charset="0"/>
                </a:rPr>
                <a:t> &lt; 1 : return</a:t>
              </a:r>
            </a:p>
            <a:p>
              <a:pPr>
                <a:spcBef>
                  <a:spcPts val="600"/>
                </a:spcBef>
                <a:spcAft>
                  <a:spcPts val="600"/>
                </a:spcAft>
                <a:defRPr/>
              </a:pPr>
              <a:r>
                <a:rPr lang="en-US" sz="2000" dirty="0">
                  <a:latin typeface="Consolas" pitchFamily="49" charset="0"/>
                  <a:cs typeface="Consolas" pitchFamily="49" charset="0"/>
                </a:rPr>
                <a:t>    </a:t>
              </a:r>
              <a:r>
                <a:rPr lang="en-US" sz="2000" dirty="0" err="1">
                  <a:solidFill>
                    <a:srgbClr val="0033CC"/>
                  </a:solidFill>
                  <a:latin typeface="Consolas" pitchFamily="49" charset="0"/>
                  <a:cs typeface="Consolas" pitchFamily="49" charset="0"/>
                </a:rPr>
                <a:t>printTriangle</a:t>
              </a:r>
              <a:r>
                <a:rPr lang="en-US" sz="2000" dirty="0">
                  <a:latin typeface="Consolas" pitchFamily="49" charset="0"/>
                  <a:cs typeface="Consolas" pitchFamily="49" charset="0"/>
                </a:rPr>
                <a:t>(</a:t>
              </a:r>
              <a:r>
                <a:rPr lang="en-US" sz="2000" dirty="0" err="1">
                  <a:latin typeface="Consolas" pitchFamily="49" charset="0"/>
                  <a:cs typeface="Consolas" pitchFamily="49" charset="0"/>
                </a:rPr>
                <a:t>sideLength</a:t>
              </a:r>
              <a:r>
                <a:rPr lang="en-US" sz="2000" dirty="0">
                  <a:latin typeface="Consolas" pitchFamily="49" charset="0"/>
                  <a:cs typeface="Consolas" pitchFamily="49" charset="0"/>
                </a:rPr>
                <a:t> - 1)</a:t>
              </a:r>
            </a:p>
            <a:p>
              <a:pPr>
                <a:spcBef>
                  <a:spcPts val="600"/>
                </a:spcBef>
                <a:spcAft>
                  <a:spcPts val="600"/>
                </a:spcAft>
                <a:defRPr/>
              </a:pPr>
              <a:r>
                <a:rPr lang="en-US" sz="2000" dirty="0">
                  <a:latin typeface="Consolas" pitchFamily="49" charset="0"/>
                  <a:cs typeface="Consolas" pitchFamily="49" charset="0"/>
                </a:rPr>
                <a:t>    print("[]" * </a:t>
              </a:r>
              <a:r>
                <a:rPr lang="en-US" sz="2000" dirty="0" err="1">
                  <a:latin typeface="Consolas" pitchFamily="49" charset="0"/>
                  <a:cs typeface="Consolas" pitchFamily="49" charset="0"/>
                </a:rPr>
                <a:t>sideLength</a:t>
              </a:r>
              <a:r>
                <a:rPr lang="en-US" sz="2000" dirty="0">
                  <a:latin typeface="Consolas" pitchFamily="49" charset="0"/>
                  <a:cs typeface="Consolas" pitchFamily="49" charset="0"/>
                </a:rPr>
                <a:t>)</a:t>
              </a:r>
              <a:endParaRPr lang="en-US" sz="2000" kern="0" dirty="0">
                <a:latin typeface="Consolas" pitchFamily="49" charset="0"/>
                <a:cs typeface="Consolas" pitchFamily="49" charset="0"/>
              </a:endParaRPr>
            </a:p>
          </p:txBody>
        </p:sp>
        <p:sp>
          <p:nvSpPr>
            <p:cNvPr id="9" name="Left Arrow 8"/>
            <p:cNvSpPr/>
            <p:nvPr/>
          </p:nvSpPr>
          <p:spPr>
            <a:xfrm>
              <a:off x="4648200" y="1295400"/>
              <a:ext cx="2286000" cy="685800"/>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Special Case</a:t>
              </a:r>
            </a:p>
          </p:txBody>
        </p:sp>
        <p:sp>
          <p:nvSpPr>
            <p:cNvPr id="10" name="Left Arrow 9"/>
            <p:cNvSpPr/>
            <p:nvPr/>
          </p:nvSpPr>
          <p:spPr>
            <a:xfrm>
              <a:off x="5125489" y="1831726"/>
              <a:ext cx="2286000" cy="685800"/>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Recursive Call</a:t>
              </a:r>
            </a:p>
          </p:txBody>
        </p:sp>
      </p:grpSp>
      <p:pic>
        <p:nvPicPr>
          <p:cNvPr id="70665" name="Picture 1"/>
          <p:cNvPicPr>
            <a:picLocks noChangeAspect="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00364" y="4038600"/>
            <a:ext cx="3581400" cy="1928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DAF4E587-FE62-4BB6-B43A-5F786E9088BA}" type="datetime1">
              <a:rPr lang="en-US" smtClean="0"/>
              <a:pPr/>
              <a:t>9/15/2020</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DB221124-12A5-49F7-9756-2CD25819FC5E}" type="slidenum">
              <a:rPr lang="en-US" altLang="en-US" smtClean="0"/>
              <a:pPr/>
              <a:t>51</a:t>
            </a:fld>
            <a:endParaRPr lang="en-US" altLang="en-US"/>
          </a:p>
        </p:txBody>
      </p:sp>
    </p:spTree>
    <p:extLst>
      <p:ext uri="{BB962C8B-B14F-4D97-AF65-F5344CB8AC3E}">
        <p14:creationId xmlns="" xmlns:p14="http://schemas.microsoft.com/office/powerpoint/2010/main" val="12459197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r>
              <a:rPr lang="en-US" altLang="en-US" dirty="0" smtClean="0">
                <a:ea typeface="ＭＳ Ｐゴシック" panose="020B0600070205080204" pitchFamily="34" charset="-128"/>
              </a:rPr>
              <a:t>Recursive Calls and Returns</a:t>
            </a:r>
          </a:p>
        </p:txBody>
      </p:sp>
      <p:sp>
        <p:nvSpPr>
          <p:cNvPr id="2" name="Date Placeholder 1"/>
          <p:cNvSpPr>
            <a:spLocks noGrp="1"/>
          </p:cNvSpPr>
          <p:nvPr>
            <p:ph type="dt" sz="half" idx="10"/>
          </p:nvPr>
        </p:nvSpPr>
        <p:spPr/>
        <p:txBody>
          <a:bodyPr/>
          <a:lstStyle/>
          <a:p>
            <a:fld id="{8E202A08-716D-40F1-B3E7-D57DEE984B7D}" type="datetime1">
              <a:rPr lang="en-US" smtClean="0"/>
              <a:pPr/>
              <a:t>9/15/2020</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DB221124-12A5-49F7-9756-2CD25819FC5E}" type="slidenum">
              <a:rPr lang="en-US" altLang="en-US" smtClean="0"/>
              <a:pPr/>
              <a:t>52</a:t>
            </a:fld>
            <a:endParaRPr lang="en-US" altLang="en-US"/>
          </a:p>
        </p:txBody>
      </p:sp>
      <p:pic>
        <p:nvPicPr>
          <p:cNvPr id="71683"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82873" y="1295401"/>
            <a:ext cx="7951528" cy="40535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428218776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to Use Recursion</a:t>
            </a:r>
            <a:endParaRPr lang="en-US" dirty="0"/>
          </a:p>
        </p:txBody>
      </p:sp>
      <p:sp>
        <p:nvSpPr>
          <p:cNvPr id="3" name="Content Placeholder 2"/>
          <p:cNvSpPr>
            <a:spLocks noGrp="1"/>
          </p:cNvSpPr>
          <p:nvPr>
            <p:ph idx="1"/>
          </p:nvPr>
        </p:nvSpPr>
        <p:spPr>
          <a:xfrm>
            <a:off x="822959" y="1143000"/>
            <a:ext cx="7543801" cy="4726094"/>
          </a:xfrm>
        </p:spPr>
        <p:txBody>
          <a:bodyPr>
            <a:normAutofit/>
          </a:bodyPr>
          <a:lstStyle/>
          <a:p>
            <a:r>
              <a:rPr lang="en-US" dirty="0" smtClean="0"/>
              <a:t>Recursion typically takes more memory than using a loop.</a:t>
            </a:r>
          </a:p>
          <a:p>
            <a:pPr>
              <a:spcBef>
                <a:spcPts val="600"/>
              </a:spcBef>
            </a:pPr>
            <a:r>
              <a:rPr lang="en-US" dirty="0" smtClean="0"/>
              <a:t>Recursive calls can also be harder to “read” (understand).</a:t>
            </a:r>
          </a:p>
          <a:p>
            <a:pPr>
              <a:spcBef>
                <a:spcPts val="600"/>
              </a:spcBef>
            </a:pPr>
            <a:r>
              <a:rPr lang="en-US" sz="2000" dirty="0" smtClean="0"/>
              <a:t>Therefore use recursion only when each successive recursive call works with a smaller input data set</a:t>
            </a:r>
          </a:p>
          <a:p>
            <a:pPr>
              <a:spcBef>
                <a:spcPts val="600"/>
              </a:spcBef>
            </a:pPr>
            <a:endParaRPr lang="en-US" dirty="0" smtClean="0"/>
          </a:p>
          <a:p>
            <a:pPr>
              <a:spcBef>
                <a:spcPts val="600"/>
              </a:spcBef>
            </a:pPr>
            <a:endParaRPr lang="en-US" sz="2000" dirty="0" smtClean="0"/>
          </a:p>
          <a:p>
            <a:pPr>
              <a:spcBef>
                <a:spcPts val="600"/>
              </a:spcBef>
            </a:pPr>
            <a:endParaRPr lang="en-US" dirty="0" smtClean="0"/>
          </a:p>
          <a:p>
            <a:pPr>
              <a:spcBef>
                <a:spcPts val="600"/>
              </a:spcBef>
              <a:buNone/>
            </a:pPr>
            <a:endParaRPr lang="en-US" dirty="0" smtClean="0"/>
          </a:p>
          <a:p>
            <a:pPr>
              <a:spcBef>
                <a:spcPts val="600"/>
              </a:spcBef>
              <a:buNone/>
            </a:pPr>
            <a:endParaRPr lang="en-US" dirty="0" smtClean="0"/>
          </a:p>
          <a:p>
            <a:pPr>
              <a:spcBef>
                <a:spcPts val="600"/>
              </a:spcBef>
            </a:pPr>
            <a:r>
              <a:rPr lang="en-US" sz="2000" dirty="0" smtClean="0"/>
              <a:t>If the subsequent input data </a:t>
            </a:r>
            <a:r>
              <a:rPr lang="en-US" dirty="0" smtClean="0"/>
              <a:t>is not smaller, use a loop to repeat code instead.</a:t>
            </a:r>
            <a:endParaRPr lang="en-US" sz="2000" dirty="0" smtClean="0"/>
          </a:p>
          <a:p>
            <a:endParaRPr lang="en-US" sz="2000" dirty="0" smtClean="0"/>
          </a:p>
          <a:p>
            <a:endParaRPr lang="en-US" sz="2000" dirty="0"/>
          </a:p>
        </p:txBody>
      </p:sp>
      <p:sp>
        <p:nvSpPr>
          <p:cNvPr id="4" name="Date Placeholder 3"/>
          <p:cNvSpPr>
            <a:spLocks noGrp="1"/>
          </p:cNvSpPr>
          <p:nvPr>
            <p:ph type="dt" sz="half" idx="10"/>
          </p:nvPr>
        </p:nvSpPr>
        <p:spPr/>
        <p:txBody>
          <a:bodyPr/>
          <a:lstStyle/>
          <a:p>
            <a:fld id="{2DB18C8E-6572-4562-8BAA-2ACBC508DF62}" type="datetime1">
              <a:rPr lang="en-US" smtClean="0"/>
              <a:pPr/>
              <a:t>9/15/2020</a:t>
            </a:fld>
            <a:endParaRPr lang="en-US" dirty="0"/>
          </a:p>
        </p:txBody>
      </p:sp>
      <p:sp>
        <p:nvSpPr>
          <p:cNvPr id="5" name="Slide Number Placeholder 4"/>
          <p:cNvSpPr>
            <a:spLocks noGrp="1"/>
          </p:cNvSpPr>
          <p:nvPr>
            <p:ph type="sldNum" sz="quarter" idx="12"/>
          </p:nvPr>
        </p:nvSpPr>
        <p:spPr/>
        <p:txBody>
          <a:bodyPr/>
          <a:lstStyle/>
          <a:p>
            <a:r>
              <a:rPr lang="en-US" altLang="en-US" smtClean="0"/>
              <a:t>Page </a:t>
            </a:r>
            <a:fld id="{DB221124-12A5-49F7-9756-2CD25819FC5E}" type="slidenum">
              <a:rPr lang="en-US" altLang="en-US" smtClean="0"/>
              <a:pPr/>
              <a:t>53</a:t>
            </a:fld>
            <a:endParaRPr lang="en-US" altLang="en-US"/>
          </a:p>
        </p:txBody>
      </p:sp>
      <p:sp>
        <p:nvSpPr>
          <p:cNvPr id="7" name="Content Placeholder 2"/>
          <p:cNvSpPr txBox="1">
            <a:spLocks/>
          </p:cNvSpPr>
          <p:nvPr/>
        </p:nvSpPr>
        <p:spPr bwMode="auto">
          <a:xfrm>
            <a:off x="1447800" y="2514600"/>
            <a:ext cx="4572000" cy="1793627"/>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p>
            <a:pPr>
              <a:spcBef>
                <a:spcPts val="600"/>
              </a:spcBef>
              <a:defRPr/>
            </a:pPr>
            <a:r>
              <a:rPr lang="en-US" dirty="0">
                <a:latin typeface="Consolas" pitchFamily="49" charset="0"/>
                <a:cs typeface="Consolas" pitchFamily="49" charset="0"/>
              </a:rPr>
              <a:t>def </a:t>
            </a:r>
            <a:r>
              <a:rPr lang="en-US" dirty="0" err="1">
                <a:solidFill>
                  <a:srgbClr val="0033CC"/>
                </a:solidFill>
                <a:latin typeface="Consolas" pitchFamily="49" charset="0"/>
                <a:cs typeface="Consolas" pitchFamily="49" charset="0"/>
              </a:rPr>
              <a:t>printTriangle</a:t>
            </a:r>
            <a:r>
              <a:rPr lang="en-US" dirty="0">
                <a:latin typeface="Consolas" pitchFamily="49" charset="0"/>
                <a:cs typeface="Consolas" pitchFamily="49" charset="0"/>
              </a:rPr>
              <a:t>(</a:t>
            </a:r>
            <a:r>
              <a:rPr lang="en-US" dirty="0" err="1">
                <a:latin typeface="Consolas" pitchFamily="49" charset="0"/>
                <a:cs typeface="Consolas" pitchFamily="49" charset="0"/>
              </a:rPr>
              <a:t>sideLength</a:t>
            </a:r>
            <a:r>
              <a:rPr lang="en-US" dirty="0">
                <a:latin typeface="Consolas" pitchFamily="49" charset="0"/>
                <a:cs typeface="Consolas" pitchFamily="49" charset="0"/>
              </a:rPr>
              <a:t>) :</a:t>
            </a:r>
          </a:p>
          <a:p>
            <a:pPr>
              <a:spcBef>
                <a:spcPts val="600"/>
              </a:spcBef>
              <a:spcAft>
                <a:spcPts val="600"/>
              </a:spcAft>
              <a:defRPr/>
            </a:pPr>
            <a:r>
              <a:rPr lang="en-US" dirty="0">
                <a:latin typeface="Consolas" pitchFamily="49" charset="0"/>
                <a:cs typeface="Consolas" pitchFamily="49" charset="0"/>
              </a:rPr>
              <a:t>    if </a:t>
            </a:r>
            <a:r>
              <a:rPr lang="en-US" dirty="0" err="1">
                <a:latin typeface="Consolas" pitchFamily="49" charset="0"/>
                <a:cs typeface="Consolas" pitchFamily="49" charset="0"/>
              </a:rPr>
              <a:t>sideLength</a:t>
            </a:r>
            <a:r>
              <a:rPr lang="en-US" dirty="0">
                <a:latin typeface="Consolas" pitchFamily="49" charset="0"/>
                <a:cs typeface="Consolas" pitchFamily="49" charset="0"/>
              </a:rPr>
              <a:t> &lt; 1 : return</a:t>
            </a:r>
          </a:p>
          <a:p>
            <a:pPr>
              <a:spcBef>
                <a:spcPts val="600"/>
              </a:spcBef>
              <a:spcAft>
                <a:spcPts val="600"/>
              </a:spcAft>
              <a:defRPr/>
            </a:pPr>
            <a:r>
              <a:rPr lang="en-US" dirty="0">
                <a:latin typeface="Consolas" pitchFamily="49" charset="0"/>
                <a:cs typeface="Consolas" pitchFamily="49" charset="0"/>
              </a:rPr>
              <a:t>    </a:t>
            </a:r>
            <a:r>
              <a:rPr lang="en-US" dirty="0" err="1">
                <a:solidFill>
                  <a:srgbClr val="0033CC"/>
                </a:solidFill>
                <a:latin typeface="Consolas" pitchFamily="49" charset="0"/>
                <a:cs typeface="Consolas" pitchFamily="49" charset="0"/>
              </a:rPr>
              <a:t>printTriangle</a:t>
            </a:r>
            <a:r>
              <a:rPr lang="en-US" dirty="0">
                <a:latin typeface="Consolas" pitchFamily="49" charset="0"/>
                <a:cs typeface="Consolas" pitchFamily="49" charset="0"/>
              </a:rPr>
              <a:t>(</a:t>
            </a:r>
            <a:r>
              <a:rPr lang="en-US" dirty="0" err="1">
                <a:latin typeface="Consolas" pitchFamily="49" charset="0"/>
                <a:cs typeface="Consolas" pitchFamily="49" charset="0"/>
              </a:rPr>
              <a:t>sideLength</a:t>
            </a:r>
            <a:r>
              <a:rPr lang="en-US" dirty="0">
                <a:latin typeface="Consolas" pitchFamily="49" charset="0"/>
                <a:cs typeface="Consolas" pitchFamily="49" charset="0"/>
              </a:rPr>
              <a:t> - 1)</a:t>
            </a:r>
          </a:p>
          <a:p>
            <a:pPr>
              <a:spcBef>
                <a:spcPts val="600"/>
              </a:spcBef>
              <a:spcAft>
                <a:spcPts val="600"/>
              </a:spcAft>
              <a:defRPr/>
            </a:pPr>
            <a:r>
              <a:rPr lang="en-US" dirty="0">
                <a:latin typeface="Consolas" pitchFamily="49" charset="0"/>
                <a:cs typeface="Consolas" pitchFamily="49" charset="0"/>
              </a:rPr>
              <a:t>    print("[]" * </a:t>
            </a:r>
            <a:r>
              <a:rPr lang="en-US" dirty="0" err="1">
                <a:latin typeface="Consolas" pitchFamily="49" charset="0"/>
                <a:cs typeface="Consolas" pitchFamily="49" charset="0"/>
              </a:rPr>
              <a:t>sideLength</a:t>
            </a:r>
            <a:r>
              <a:rPr lang="en-US" dirty="0">
                <a:latin typeface="Consolas" pitchFamily="49" charset="0"/>
                <a:cs typeface="Consolas" pitchFamily="49" charset="0"/>
              </a:rPr>
              <a:t>)</a:t>
            </a:r>
            <a:endParaRPr lang="en-US" kern="0" dirty="0">
              <a:latin typeface="Consolas" pitchFamily="49" charset="0"/>
              <a:cs typeface="Consolas" pitchFamily="49" charset="0"/>
            </a:endParaRPr>
          </a:p>
        </p:txBody>
      </p:sp>
      <p:sp>
        <p:nvSpPr>
          <p:cNvPr id="8" name="TextBox 7"/>
          <p:cNvSpPr txBox="1"/>
          <p:nvPr/>
        </p:nvSpPr>
        <p:spPr>
          <a:xfrm>
            <a:off x="6553200" y="2971800"/>
            <a:ext cx="1826141" cy="369332"/>
          </a:xfrm>
          <a:prstGeom prst="rect">
            <a:avLst/>
          </a:prstGeom>
          <a:noFill/>
        </p:spPr>
        <p:txBody>
          <a:bodyPr wrap="none" rtlCol="0">
            <a:spAutoFit/>
          </a:bodyPr>
          <a:lstStyle/>
          <a:p>
            <a:r>
              <a:rPr lang="en-US" dirty="0" smtClean="0">
                <a:solidFill>
                  <a:schemeClr val="bg2">
                    <a:lumMod val="50000"/>
                  </a:schemeClr>
                </a:solidFill>
              </a:rPr>
              <a:t>starting data set</a:t>
            </a:r>
            <a:endParaRPr lang="en-US" dirty="0">
              <a:solidFill>
                <a:schemeClr val="bg2">
                  <a:lumMod val="50000"/>
                </a:schemeClr>
              </a:solidFill>
            </a:endParaRPr>
          </a:p>
        </p:txBody>
      </p:sp>
      <p:sp>
        <p:nvSpPr>
          <p:cNvPr id="9" name="TextBox 8"/>
          <p:cNvSpPr txBox="1"/>
          <p:nvPr/>
        </p:nvSpPr>
        <p:spPr>
          <a:xfrm>
            <a:off x="6248400" y="3505200"/>
            <a:ext cx="2262158" cy="646331"/>
          </a:xfrm>
          <a:prstGeom prst="rect">
            <a:avLst/>
          </a:prstGeom>
          <a:noFill/>
        </p:spPr>
        <p:txBody>
          <a:bodyPr wrap="none" rtlCol="0">
            <a:spAutoFit/>
          </a:bodyPr>
          <a:lstStyle/>
          <a:p>
            <a:r>
              <a:rPr lang="en-US" dirty="0" smtClean="0">
                <a:solidFill>
                  <a:schemeClr val="bg2">
                    <a:lumMod val="50000"/>
                  </a:schemeClr>
                </a:solidFill>
              </a:rPr>
              <a:t>subsequent data set</a:t>
            </a:r>
          </a:p>
          <a:p>
            <a:r>
              <a:rPr lang="en-US" dirty="0" smtClean="0">
                <a:solidFill>
                  <a:schemeClr val="bg2">
                    <a:lumMod val="50000"/>
                  </a:schemeClr>
                </a:solidFill>
              </a:rPr>
              <a:t>is smaller by 1</a:t>
            </a:r>
            <a:endParaRPr lang="en-US" dirty="0">
              <a:solidFill>
                <a:schemeClr val="bg2">
                  <a:lumMod val="50000"/>
                </a:schemeClr>
              </a:solidFill>
            </a:endParaRPr>
          </a:p>
        </p:txBody>
      </p:sp>
      <p:cxnSp>
        <p:nvCxnSpPr>
          <p:cNvPr id="11" name="Straight Arrow Connector 10"/>
          <p:cNvCxnSpPr>
            <a:stCxn id="8" idx="1"/>
          </p:cNvCxnSpPr>
          <p:nvPr/>
        </p:nvCxnSpPr>
        <p:spPr>
          <a:xfrm flipH="1" flipV="1">
            <a:off x="4953000" y="2819400"/>
            <a:ext cx="1600200" cy="337066"/>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9" idx="1"/>
          </p:cNvCxnSpPr>
          <p:nvPr/>
        </p:nvCxnSpPr>
        <p:spPr>
          <a:xfrm flipH="1" flipV="1">
            <a:off x="5486400" y="3657600"/>
            <a:ext cx="762000" cy="170766"/>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74494811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Content Placeholder 8"/>
          <p:cNvSpPr>
            <a:spLocks noGrp="1"/>
          </p:cNvSpPr>
          <p:nvPr>
            <p:ph idx="1"/>
          </p:nvPr>
        </p:nvSpPr>
        <p:spPr>
          <a:xfrm>
            <a:off x="3526973" y="2557306"/>
            <a:ext cx="2401556" cy="582805"/>
          </a:xfrm>
        </p:spPr>
        <p:txBody>
          <a:bodyPr>
            <a:normAutofit/>
          </a:bodyPr>
          <a:lstStyle/>
          <a:p>
            <a:pPr>
              <a:buNone/>
            </a:pPr>
            <a:r>
              <a:rPr lang="en-US" dirty="0" smtClean="0"/>
              <a:t>End of Chapter 5 Notes</a:t>
            </a:r>
          </a:p>
        </p:txBody>
      </p:sp>
      <p:sp>
        <p:nvSpPr>
          <p:cNvPr id="2" name="Date Placeholder 1"/>
          <p:cNvSpPr>
            <a:spLocks noGrp="1"/>
          </p:cNvSpPr>
          <p:nvPr>
            <p:ph type="dt" sz="half" idx="10"/>
          </p:nvPr>
        </p:nvSpPr>
        <p:spPr/>
        <p:txBody>
          <a:bodyPr/>
          <a:lstStyle/>
          <a:p>
            <a:fld id="{69B00C8C-6F1C-465C-BE21-FD68BEE193CB}" type="datetime1">
              <a:rPr lang="en-US" smtClean="0"/>
              <a:pPr/>
              <a:t>9/15/2020</a:t>
            </a:fld>
            <a:endParaRPr lang="en-US" dirty="0"/>
          </a:p>
        </p:txBody>
      </p:sp>
      <p:sp>
        <p:nvSpPr>
          <p:cNvPr id="3" name="Slide Number Placeholder 2"/>
          <p:cNvSpPr>
            <a:spLocks noGrp="1"/>
          </p:cNvSpPr>
          <p:nvPr>
            <p:ph type="sldNum" sz="quarter" idx="4294967295"/>
          </p:nvPr>
        </p:nvSpPr>
        <p:spPr>
          <a:xfrm>
            <a:off x="7425344" y="6459786"/>
            <a:ext cx="984019" cy="365125"/>
          </a:xfrm>
          <a:prstGeom prst="rect">
            <a:avLst/>
          </a:prstGeom>
        </p:spPr>
        <p:txBody>
          <a:bodyPr/>
          <a:lstStyle/>
          <a:p>
            <a:fld id="{10AC2DB3-9000-4EC8-B97E-74B7B115971C}" type="slidenum">
              <a:rPr lang="en-US" smtClean="0"/>
              <a:pPr/>
              <a:t>54</a:t>
            </a:fld>
            <a:endParaRPr lang="en-US" dirty="0"/>
          </a:p>
        </p:txBody>
      </p:sp>
    </p:spTree>
    <p:extLst>
      <p:ext uri="{BB962C8B-B14F-4D97-AF65-F5344CB8AC3E}">
        <p14:creationId xmlns="" xmlns:p14="http://schemas.microsoft.com/office/powerpoint/2010/main" val="20006428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ltLang="en-US" dirty="0" smtClean="0">
                <a:ea typeface="ＭＳ Ｐゴシック" panose="020B0600070205080204" pitchFamily="34" charset="-128"/>
              </a:rPr>
              <a:t>Function Return Values</a:t>
            </a:r>
          </a:p>
        </p:txBody>
      </p:sp>
      <p:sp>
        <p:nvSpPr>
          <p:cNvPr id="18435" name="Content Placeholder 2"/>
          <p:cNvSpPr>
            <a:spLocks noGrp="1"/>
          </p:cNvSpPr>
          <p:nvPr>
            <p:ph idx="1"/>
          </p:nvPr>
        </p:nvSpPr>
        <p:spPr>
          <a:xfrm>
            <a:off x="822959" y="1143000"/>
            <a:ext cx="7543801" cy="4726094"/>
          </a:xfrm>
        </p:spPr>
        <p:txBody>
          <a:bodyPr/>
          <a:lstStyle/>
          <a:p>
            <a:r>
              <a:rPr lang="en-US" altLang="en-US" dirty="0" smtClean="0">
                <a:ea typeface="ＭＳ Ｐゴシック" panose="020B0600070205080204" pitchFamily="34" charset="-128"/>
              </a:rPr>
              <a:t>The “output” that the round function computes is called the </a:t>
            </a:r>
            <a:r>
              <a:rPr lang="en-US" altLang="en-US" b="1" dirty="0" smtClean="0">
                <a:ea typeface="ＭＳ Ｐゴシック" panose="020B0600070205080204" pitchFamily="34" charset="-128"/>
              </a:rPr>
              <a:t>return value.</a:t>
            </a:r>
            <a:endParaRPr lang="en-US" altLang="en-US" dirty="0" smtClean="0">
              <a:ea typeface="ＭＳ Ｐゴシック" panose="020B0600070205080204" pitchFamily="34" charset="-128"/>
            </a:endParaRPr>
          </a:p>
          <a:p>
            <a:pPr>
              <a:spcBef>
                <a:spcPts val="600"/>
              </a:spcBef>
            </a:pPr>
            <a:r>
              <a:rPr lang="en-US" altLang="en-US" dirty="0" smtClean="0">
                <a:ea typeface="ＭＳ Ｐゴシック" panose="020B0600070205080204" pitchFamily="34" charset="-128"/>
              </a:rPr>
              <a:t>Functions return only one value.</a:t>
            </a:r>
          </a:p>
          <a:p>
            <a:pPr>
              <a:spcBef>
                <a:spcPts val="600"/>
              </a:spcBef>
            </a:pPr>
            <a:r>
              <a:rPr lang="en-US" altLang="en-US" dirty="0" smtClean="0">
                <a:ea typeface="ＭＳ Ｐゴシック" panose="020B0600070205080204" pitchFamily="34" charset="-128"/>
              </a:rPr>
              <a:t>The return value of a function is returned to the point in our program where the function was called.</a:t>
            </a:r>
          </a:p>
          <a:p>
            <a:pPr indent="0">
              <a:spcBef>
                <a:spcPts val="600"/>
              </a:spcBef>
              <a:buFont typeface="Wingdings" panose="05000000000000000000" pitchFamily="2" charset="2"/>
              <a:buNone/>
            </a:pPr>
            <a:r>
              <a:rPr lang="en-US" altLang="en-US" dirty="0" smtClean="0">
                <a:latin typeface="Consolas" panose="020B0609020204030204" pitchFamily="49" charset="0"/>
                <a:ea typeface="ＭＳ Ｐゴシック" panose="020B0600070205080204" pitchFamily="34" charset="-128"/>
                <a:cs typeface="Consolas" panose="020B0609020204030204" pitchFamily="49" charset="0"/>
              </a:rPr>
              <a:t>		</a:t>
            </a:r>
            <a:endParaRPr lang="en-US" altLang="en-US" sz="1800" dirty="0" smtClean="0">
              <a:latin typeface="Consolas" panose="020B0609020204030204" pitchFamily="49" charset="0"/>
              <a:ea typeface="ＭＳ Ｐゴシック" panose="020B0600070205080204" pitchFamily="34" charset="-128"/>
              <a:cs typeface="Consolas" panose="020B0609020204030204" pitchFamily="49" charset="0"/>
            </a:endParaRPr>
          </a:p>
          <a:p>
            <a:pPr>
              <a:spcBef>
                <a:spcPts val="600"/>
              </a:spcBef>
            </a:pPr>
            <a:r>
              <a:rPr lang="en-US" altLang="en-US" dirty="0" smtClean="0">
                <a:ea typeface="ＭＳ Ｐゴシック" panose="020B0600070205080204" pitchFamily="34" charset="-128"/>
              </a:rPr>
              <a:t>When the round function returns its result, the return value is stored in the variable </a:t>
            </a:r>
            <a:r>
              <a:rPr lang="en-US" altLang="en-US" sz="1800" dirty="0" smtClean="0">
                <a:latin typeface="Consolas" panose="020B0609020204030204" pitchFamily="49" charset="0"/>
                <a:ea typeface="ＭＳ Ｐゴシック" panose="020B0600070205080204" pitchFamily="34" charset="-128"/>
                <a:cs typeface="Consolas" panose="020B0609020204030204" pitchFamily="49" charset="0"/>
              </a:rPr>
              <a:t>price.</a:t>
            </a:r>
            <a:endParaRPr lang="en-US" altLang="en-US" dirty="0" smtClean="0">
              <a:ea typeface="ＭＳ Ｐゴシック" panose="020B0600070205080204" pitchFamily="34" charset="-128"/>
            </a:endParaRPr>
          </a:p>
          <a:p>
            <a:pPr>
              <a:buNone/>
            </a:pPr>
            <a:endParaRPr lang="en-US" altLang="en-US" dirty="0" smtClean="0">
              <a:ea typeface="ＭＳ Ｐゴシック" panose="020B0600070205080204" pitchFamily="34" charset="-128"/>
            </a:endParaRPr>
          </a:p>
        </p:txBody>
      </p:sp>
      <p:sp>
        <p:nvSpPr>
          <p:cNvPr id="2" name="Date Placeholder 1"/>
          <p:cNvSpPr>
            <a:spLocks noGrp="1"/>
          </p:cNvSpPr>
          <p:nvPr>
            <p:ph type="dt" sz="half" idx="10"/>
          </p:nvPr>
        </p:nvSpPr>
        <p:spPr/>
        <p:txBody>
          <a:bodyPr/>
          <a:lstStyle/>
          <a:p>
            <a:fld id="{3B01782F-ED22-4D85-AF2D-A4870102FE65}" type="datetime1">
              <a:rPr lang="en-US" smtClean="0"/>
              <a:pPr/>
              <a:t>9/15/2020</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DB221124-12A5-49F7-9756-2CD25819FC5E}" type="slidenum">
              <a:rPr lang="en-US" altLang="en-US" smtClean="0"/>
              <a:pPr/>
              <a:t>6</a:t>
            </a:fld>
            <a:endParaRPr lang="en-US" altLang="en-US"/>
          </a:p>
        </p:txBody>
      </p:sp>
      <p:sp>
        <p:nvSpPr>
          <p:cNvPr id="6" name="Content Placeholder 2"/>
          <p:cNvSpPr txBox="1">
            <a:spLocks/>
          </p:cNvSpPr>
          <p:nvPr/>
        </p:nvSpPr>
        <p:spPr bwMode="auto">
          <a:xfrm>
            <a:off x="2438400" y="2819400"/>
            <a:ext cx="3810000" cy="381000"/>
          </a:xfrm>
          <a:prstGeom prst="rect">
            <a:avLst/>
          </a:prstGeom>
          <a:solidFill>
            <a:srgbClr val="D9D9D9"/>
          </a:solidFill>
          <a:ln>
            <a:noFill/>
          </a:ln>
          <a:effectLst>
            <a:outerShdw blurRad="50800" dist="38100" dir="18900000" algn="bl" rotWithShape="0">
              <a:srgbClr val="00000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defRPr/>
            </a:pPr>
            <a:r>
              <a:rPr lang="en-US" altLang="en-US" dirty="0" smtClean="0">
                <a:latin typeface="Consolas" panose="020B0609020204030204" pitchFamily="49" charset="0"/>
                <a:cs typeface="Consolas" panose="020B0609020204030204" pitchFamily="49" charset="0"/>
              </a:rPr>
              <a:t>price = round(6.8275, 2)</a:t>
            </a:r>
            <a:endParaRPr lang="en-US" dirty="0">
              <a:latin typeface="Consolas" pitchFamily="49" charset="0"/>
              <a:ea typeface="+mn-ea"/>
              <a:cs typeface="Consolas" pitchFamily="49"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6"/>
          <p:cNvSpPr>
            <a:spLocks noGrp="1"/>
          </p:cNvSpPr>
          <p:nvPr>
            <p:ph type="title"/>
          </p:nvPr>
        </p:nvSpPr>
        <p:spPr/>
        <p:txBody>
          <a:bodyPr/>
          <a:lstStyle/>
          <a:p>
            <a:r>
              <a:rPr lang="en-US" altLang="en-US" smtClean="0"/>
              <a:t>Black Box Analogy</a:t>
            </a:r>
          </a:p>
        </p:txBody>
      </p:sp>
      <p:sp>
        <p:nvSpPr>
          <p:cNvPr id="20484" name="Content Placeholder 7"/>
          <p:cNvSpPr>
            <a:spLocks noGrp="1"/>
          </p:cNvSpPr>
          <p:nvPr>
            <p:ph idx="1"/>
          </p:nvPr>
        </p:nvSpPr>
        <p:spPr>
          <a:xfrm>
            <a:off x="822959" y="1143000"/>
            <a:ext cx="7711441" cy="4953000"/>
          </a:xfrm>
        </p:spPr>
        <p:txBody>
          <a:bodyPr>
            <a:noAutofit/>
          </a:bodyPr>
          <a:lstStyle/>
          <a:p>
            <a:pPr>
              <a:lnSpc>
                <a:spcPct val="110000"/>
              </a:lnSpc>
            </a:pPr>
            <a:r>
              <a:rPr lang="en-US" altLang="en-US" dirty="0" smtClean="0"/>
              <a:t>A thermostat is a ‘</a:t>
            </a:r>
            <a:r>
              <a:rPr lang="en-US" altLang="ja-JP" dirty="0" smtClean="0"/>
              <a:t>black box’</a:t>
            </a:r>
          </a:p>
          <a:p>
            <a:pPr lvl="1">
              <a:spcBef>
                <a:spcPts val="0"/>
              </a:spcBef>
            </a:pPr>
            <a:r>
              <a:rPr lang="en-US" altLang="en-US" sz="2000" dirty="0" smtClean="0"/>
              <a:t>We set a desired temperature.</a:t>
            </a:r>
          </a:p>
          <a:p>
            <a:pPr lvl="1">
              <a:spcBef>
                <a:spcPts val="0"/>
              </a:spcBef>
            </a:pPr>
            <a:r>
              <a:rPr lang="en-US" altLang="en-US" sz="2000" dirty="0" smtClean="0"/>
              <a:t>It turns on the heater/AC as needed.</a:t>
            </a:r>
          </a:p>
          <a:p>
            <a:pPr lvl="1">
              <a:spcBef>
                <a:spcPts val="0"/>
              </a:spcBef>
            </a:pPr>
            <a:r>
              <a:rPr lang="en-US" altLang="en-US" sz="2000" dirty="0" smtClean="0"/>
              <a:t>We don’</a:t>
            </a:r>
            <a:r>
              <a:rPr lang="en-US" altLang="ja-JP" sz="2000" dirty="0" smtClean="0"/>
              <a:t>t have to know how the thermostat really works: </a:t>
            </a:r>
            <a:r>
              <a:rPr lang="en-US" altLang="en-US" sz="2000" dirty="0" smtClean="0"/>
              <a:t>How does it know the current temp? What signals/commands does it send to the heater or AC?</a:t>
            </a:r>
          </a:p>
          <a:p>
            <a:pPr>
              <a:lnSpc>
                <a:spcPct val="110000"/>
              </a:lnSpc>
              <a:spcBef>
                <a:spcPts val="600"/>
              </a:spcBef>
            </a:pPr>
            <a:r>
              <a:rPr lang="en-US" altLang="en-US" dirty="0" smtClean="0"/>
              <a:t>When we call a function , we use functions like ‘</a:t>
            </a:r>
            <a:r>
              <a:rPr lang="en-US" altLang="ja-JP" dirty="0" smtClean="0"/>
              <a:t>black boxes.’</a:t>
            </a:r>
          </a:p>
          <a:p>
            <a:pPr lvl="1">
              <a:spcBef>
                <a:spcPts val="0"/>
              </a:spcBef>
            </a:pPr>
            <a:r>
              <a:rPr lang="en-US" altLang="en-US" sz="2000" dirty="0" smtClean="0"/>
              <a:t>Pass the function what it needs to do its job.</a:t>
            </a:r>
          </a:p>
          <a:p>
            <a:pPr lvl="1">
              <a:spcBef>
                <a:spcPts val="0"/>
              </a:spcBef>
            </a:pPr>
            <a:r>
              <a:rPr lang="en-US" altLang="en-US" sz="2000" dirty="0" smtClean="0"/>
              <a:t>It returns the answer.</a:t>
            </a:r>
          </a:p>
          <a:p>
            <a:pPr lvl="1">
              <a:spcBef>
                <a:spcPts val="0"/>
              </a:spcBef>
            </a:pPr>
            <a:r>
              <a:rPr lang="en-US" altLang="en-US" sz="2000" dirty="0" smtClean="0"/>
              <a:t>We don’t need to know how the function is implemented.</a:t>
            </a:r>
          </a:p>
          <a:p>
            <a:r>
              <a:rPr lang="en-US" altLang="en-US" dirty="0" smtClean="0"/>
              <a:t>For the round function, we just need to know the specification of the function: </a:t>
            </a:r>
          </a:p>
          <a:p>
            <a:pPr lvl="1"/>
            <a:r>
              <a:rPr lang="en-US" altLang="en-US" sz="2000" dirty="0" smtClean="0"/>
              <a:t>If we provide arguments x and n, the function returns x rounded to n decimal digits.</a:t>
            </a:r>
          </a:p>
        </p:txBody>
      </p:sp>
      <p:sp>
        <p:nvSpPr>
          <p:cNvPr id="2" name="Date Placeholder 1"/>
          <p:cNvSpPr>
            <a:spLocks noGrp="1"/>
          </p:cNvSpPr>
          <p:nvPr>
            <p:ph type="dt" sz="half" idx="10"/>
          </p:nvPr>
        </p:nvSpPr>
        <p:spPr/>
        <p:txBody>
          <a:bodyPr/>
          <a:lstStyle/>
          <a:p>
            <a:fld id="{EB949B6F-8192-4CF2-9698-DB7EC828183C}" type="datetime1">
              <a:rPr lang="en-US" smtClean="0"/>
              <a:pPr/>
              <a:t>9/15/2020</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DB221124-12A5-49F7-9756-2CD25819FC5E}" type="slidenum">
              <a:rPr lang="en-US" altLang="en-US" smtClean="0"/>
              <a:pPr/>
              <a:t>7</a:t>
            </a:fld>
            <a:endParaRPr lang="en-US"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normAutofit/>
          </a:bodyPr>
          <a:lstStyle/>
          <a:p>
            <a:r>
              <a:rPr lang="en-US" altLang="en-US" dirty="0" smtClean="0">
                <a:ea typeface="ＭＳ Ｐゴシック" panose="020B0600070205080204" pitchFamily="34" charset="-128"/>
              </a:rPr>
              <a:t>Designing User-Defined Functions</a:t>
            </a:r>
          </a:p>
        </p:txBody>
      </p:sp>
      <p:sp>
        <p:nvSpPr>
          <p:cNvPr id="23555" name="Content Placeholder 2"/>
          <p:cNvSpPr>
            <a:spLocks noGrp="1"/>
          </p:cNvSpPr>
          <p:nvPr>
            <p:ph idx="1"/>
          </p:nvPr>
        </p:nvSpPr>
        <p:spPr>
          <a:xfrm>
            <a:off x="822959" y="1143000"/>
            <a:ext cx="7543801" cy="4726094"/>
          </a:xfrm>
        </p:spPr>
        <p:txBody>
          <a:bodyPr/>
          <a:lstStyle/>
          <a:p>
            <a:r>
              <a:rPr lang="en-US" altLang="en-US" dirty="0" smtClean="0">
                <a:ea typeface="ＭＳ Ｐゴシック" panose="020B0600070205080204" pitchFamily="34" charset="-128"/>
              </a:rPr>
              <a:t>When we design our own functions, we want to make them appear as black boxes to other programmers.</a:t>
            </a:r>
          </a:p>
          <a:p>
            <a:pPr lvl="1"/>
            <a:r>
              <a:rPr lang="en-US" altLang="en-US" sz="2000" dirty="0" smtClean="0">
                <a:ea typeface="ＭＳ Ｐゴシック" panose="020B0600070205080204" pitchFamily="34" charset="-128"/>
              </a:rPr>
              <a:t>Even if we are the only person writing the entire program, making each function into a black box pays off: there are fewer details that we need to keep in mind.</a:t>
            </a:r>
          </a:p>
          <a:p>
            <a:endParaRPr lang="en-US" altLang="en-US" dirty="0" smtClean="0">
              <a:ea typeface="ＭＳ Ｐゴシック" panose="020B0600070205080204" pitchFamily="34" charset="-128"/>
            </a:endParaRPr>
          </a:p>
        </p:txBody>
      </p:sp>
      <p:sp>
        <p:nvSpPr>
          <p:cNvPr id="2" name="Date Placeholder 1"/>
          <p:cNvSpPr>
            <a:spLocks noGrp="1"/>
          </p:cNvSpPr>
          <p:nvPr>
            <p:ph type="dt" sz="half" idx="10"/>
          </p:nvPr>
        </p:nvSpPr>
        <p:spPr/>
        <p:txBody>
          <a:bodyPr/>
          <a:lstStyle/>
          <a:p>
            <a:fld id="{07907085-D831-4428-8BFC-5FC5DAB277A4}" type="datetime1">
              <a:rPr lang="en-US" smtClean="0"/>
              <a:pPr/>
              <a:t>9/15/2020</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DB221124-12A5-49F7-9756-2CD25819FC5E}" type="slidenum">
              <a:rPr lang="en-US" altLang="en-US" smtClean="0"/>
              <a:pPr/>
              <a:t>8</a:t>
            </a:fld>
            <a:endParaRPr lang="en-US"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4000" dirty="0" smtClean="0"/>
              <a:t>Implementing and Testing Functions</a:t>
            </a:r>
            <a:endParaRPr lang="en-US" sz="4000" dirty="0"/>
          </a:p>
        </p:txBody>
      </p:sp>
      <p:sp>
        <p:nvSpPr>
          <p:cNvPr id="4" name="Date Placeholder 3"/>
          <p:cNvSpPr>
            <a:spLocks noGrp="1"/>
          </p:cNvSpPr>
          <p:nvPr>
            <p:ph type="dt" sz="half" idx="10"/>
          </p:nvPr>
        </p:nvSpPr>
        <p:spPr/>
        <p:txBody>
          <a:bodyPr/>
          <a:lstStyle/>
          <a:p>
            <a:fld id="{979D9EE3-1BE1-4ACF-9736-6841D457BC89}" type="datetime1">
              <a:rPr lang="en-US" smtClean="0"/>
              <a:pPr/>
              <a:t>9/15/2020</a:t>
            </a:fld>
            <a:endParaRPr lang="en-US" dirty="0"/>
          </a:p>
        </p:txBody>
      </p:sp>
      <p:sp>
        <p:nvSpPr>
          <p:cNvPr id="5" name="Slide Number Placeholder 4"/>
          <p:cNvSpPr>
            <a:spLocks noGrp="1"/>
          </p:cNvSpPr>
          <p:nvPr>
            <p:ph type="sldNum" sz="quarter" idx="12"/>
          </p:nvPr>
        </p:nvSpPr>
        <p:spPr/>
        <p:txBody>
          <a:bodyPr/>
          <a:lstStyle/>
          <a:p>
            <a:r>
              <a:rPr lang="en-US" altLang="en-US" smtClean="0"/>
              <a:t>Page </a:t>
            </a:r>
            <a:fld id="{DB221124-12A5-49F7-9756-2CD25819FC5E}" type="slidenum">
              <a:rPr lang="en-US" altLang="en-US" smtClean="0"/>
              <a:pPr/>
              <a:t>9</a:t>
            </a:fld>
            <a:endParaRPr lang="en-US" altLang="en-US"/>
          </a:p>
        </p:txBody>
      </p:sp>
    </p:spTree>
    <p:extLst>
      <p:ext uri="{BB962C8B-B14F-4D97-AF65-F5344CB8AC3E}">
        <p14:creationId xmlns="" xmlns:p14="http://schemas.microsoft.com/office/powerpoint/2010/main" val="277531909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6D363A9E-5E5D-4513-8C7E-4091121C14A2"/>
  <p:tag name="ISPRING_SCORM_RATE_SLIDES" val="1"/>
  <p:tag name="ISPRING_SCORM_PASSING_SCORE" val="100.0000000000"/>
  <p:tag name="ISPRING_SCORM_ENDPOINT" val="&lt;endpoint&gt;&lt;enable&gt;0&lt;/enable&gt;&lt;lrs&gt;http://&lt;/lrs&gt;&lt;auth&gt;0&lt;/auth&gt;&lt;login&gt;&lt;/login&gt;&lt;password&gt;&lt;/password&gt;&lt;key&gt;&lt;/key&gt;&lt;name&gt;&lt;/name&gt;&lt;email&gt;&lt;/email&gt;&lt;/endpoint&gt;&#10;"/>
  <p:tag name="ISPRINGONLINEFOLDERID" val="0"/>
  <p:tag name="ISPRINGONLINEFOLDERPATH" val="Content List"/>
  <p:tag name="ISPRINGCLOUDFOLDERID" val="0"/>
  <p:tag name="ISPRINGCLOUDFOLDERPATH" val="Content List"/>
  <p:tag name="ISPRING_PLAYERS_CUSTOMIZATION" val="UEsDBBQAAgAIAIOT10Z7BdOSwAEAANoDAAAPAAAAbm9uZS9wbGF5ZXIueG1spZJPb9QwEMXPW6nfIfK99m4Rolo59ICUE0WVFhC3lTeZJqaOHTwTsvvtmfzZpFuQQOKQaPIy72fPs/X9sXbJT4hog0/FRq5FAj4PhfVlKr58zm7uxP376yvdOHOCmNgiFT54EEkBmEfbEPseDVWpeCFIhoqEXx63R7SpqIiarVJd18nujQyxVLfr9UZ9e/i4yyuozY31SMbnzF32ciuSJtoQLZ1S8W4trq9WA/ICZ5F7fInBtf3KKPNQqyYCgieIatz2bN3S38381MErOjWAgkdfDbMfTP78EIrWAfbaSo9tOyDqCYO20rS1mzufYMxTMTbsa0A0JaB0vhRq9Ko/mPWTM1hNHLzA9tymPTiLFYsjfejeL+r+bBmyVxNHXYJ0PUwwnGLWOpeBoTZCIZIIP1rLVdZjv85HsN6IcTnP3Xt8tl5il7PGVWZyCvH0gR18JFOUco5ejtHLwdTbh+ITF49TnLsFMgezhKArqt3bf86j7/6fOAp4Mq0jcV7B+gKOmeW/BDWPQsAz9pqkxsl+tTOVd9ce6hdX40Iadzdl8R1FQiaWwNewMGTUos8w9Zqm1fg5JTTHotXv91JPRC5/AVBLAQIAABQAAgAIAIOT10Z7BdOSwAEAANoDAAAPAAAAAAAAAAEAAAAAAAAAAABub25lL3BsYXllci54bWxQSwUGAAAAAAEAAQA9AAAA7QEAAAAA"/>
  <p:tag name="ISPRING_OUTPUT_FOLDER" val="C:\Users\johnmcmanus\Desktop"/>
  <p:tag name="ISPRING_PRESENTATION_TITLE" val="Chapter 05 (v1-1)"/>
  <p:tag name="ISPRING_RESOURCE_PATHS_HASH_PRESENTER" val="ff40c7237293a41efb790465d324723edda179"/>
</p:tagLst>
</file>

<file path=ppt/theme/theme1.xml><?xml version="1.0" encoding="utf-8"?>
<a:theme xmlns:a="http://schemas.openxmlformats.org/drawingml/2006/main" name="RMC Presentation">
  <a:themeElements>
    <a:clrScheme name="Custom 1">
      <a:dk1>
        <a:srgbClr val="000000"/>
      </a:dk1>
      <a:lt1>
        <a:sysClr val="window" lastClr="FFFFFF"/>
      </a:lt1>
      <a:dk2>
        <a:srgbClr val="637052"/>
      </a:dk2>
      <a:lt2>
        <a:srgbClr val="CCDDEA"/>
      </a:lt2>
      <a:accent1>
        <a:srgbClr val="FFFF00"/>
      </a:accent1>
      <a:accent2>
        <a:srgbClr val="000000"/>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 xmlns:thm15="http://schemas.microsoft.com/office/thememl/2012/main" name="RMC Presentation" id="{F133566A-6107-4ECA-B6E3-BC26A31F9F4B}" vid="{0E2C91F3-DABD-4653-8A6F-0A5A5848A15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RMC Presentation</Template>
  <TotalTime>18101</TotalTime>
  <Words>3416</Words>
  <Application>Microsoft Office PowerPoint</Application>
  <PresentationFormat>On-screen Show (4:3)</PresentationFormat>
  <Paragraphs>622</Paragraphs>
  <Slides>54</Slides>
  <Notes>53</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RMC Presentation</vt:lpstr>
      <vt:lpstr>Chapter Five</vt:lpstr>
      <vt:lpstr>Functions as Black Boxes</vt:lpstr>
      <vt:lpstr>Calling Functions</vt:lpstr>
      <vt:lpstr>Calling Functions (2)</vt:lpstr>
      <vt:lpstr>Function Arguments</vt:lpstr>
      <vt:lpstr>Function Return Values</vt:lpstr>
      <vt:lpstr>Black Box Analogy</vt:lpstr>
      <vt:lpstr>Designing User-Defined Functions</vt:lpstr>
      <vt:lpstr>Implementing and Testing Functions</vt:lpstr>
      <vt:lpstr>Implementing Functions</vt:lpstr>
      <vt:lpstr>Calling/Testing a Function</vt:lpstr>
      <vt:lpstr>Syntax: Function Definition</vt:lpstr>
      <vt:lpstr>Documentation: Docstrings</vt:lpstr>
      <vt:lpstr>Docstring Examples</vt:lpstr>
      <vt:lpstr>Use of Docstrings</vt:lpstr>
      <vt:lpstr>The main Function</vt:lpstr>
      <vt:lpstr>Syntax: The main Function </vt:lpstr>
      <vt:lpstr>Using Functions: Order in the Source File</vt:lpstr>
      <vt:lpstr>Argument Passing</vt:lpstr>
      <vt:lpstr>Argument Passing</vt:lpstr>
      <vt:lpstr>Parameter Passing Steps </vt:lpstr>
      <vt:lpstr>Common Error</vt:lpstr>
      <vt:lpstr>Return Values</vt:lpstr>
      <vt:lpstr>Return Values</vt:lpstr>
      <vt:lpstr>Multiple return Statements (1)</vt:lpstr>
      <vt:lpstr>Multiple return Statements (2)</vt:lpstr>
      <vt:lpstr>Make Sure A Return Catches All Cases</vt:lpstr>
      <vt:lpstr>Functions Without Return Values</vt:lpstr>
      <vt:lpstr>Functions Without Return Values</vt:lpstr>
      <vt:lpstr>Using return Without a Value</vt:lpstr>
      <vt:lpstr>Returning None</vt:lpstr>
      <vt:lpstr>Reusable Functions</vt:lpstr>
      <vt:lpstr>Problem Solving:  Reusable Functions</vt:lpstr>
      <vt:lpstr>Write a ‘Parameterized’ Function</vt:lpstr>
      <vt:lpstr>Programming Tips</vt:lpstr>
      <vt:lpstr>Variable Scope</vt:lpstr>
      <vt:lpstr>Variable Scope</vt:lpstr>
      <vt:lpstr>Examples of Scope</vt:lpstr>
      <vt:lpstr>Local Variables</vt:lpstr>
      <vt:lpstr>Re-using Names for Local Variables</vt:lpstr>
      <vt:lpstr>Global Variables</vt:lpstr>
      <vt:lpstr>Programming Tip</vt:lpstr>
      <vt:lpstr>Default Parameters and Named Arguments</vt:lpstr>
      <vt:lpstr>Optional Arguments</vt:lpstr>
      <vt:lpstr>Default Parameter Value (1)</vt:lpstr>
      <vt:lpstr>Default Parameter Value (2)</vt:lpstr>
      <vt:lpstr>Named or Keyword Arguments (1)</vt:lpstr>
      <vt:lpstr>Named or Keyword Arguments (2)</vt:lpstr>
      <vt:lpstr>Recursive Functions</vt:lpstr>
      <vt:lpstr>Recursive Functions</vt:lpstr>
      <vt:lpstr>Recursive Triangle Example</vt:lpstr>
      <vt:lpstr>Recursive Calls and Returns</vt:lpstr>
      <vt:lpstr>When to Use Recursion</vt:lpstr>
      <vt:lpstr>Slide 54</vt:lpstr>
    </vt:vector>
  </TitlesOfParts>
  <Company>Technetrain.com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05 (v1-1)</dc:title>
  <dc:subject>Java for Everyone</dc:subject>
  <dc:creator>Donald W. Smith</dc:creator>
  <dc:description>Based on bjlo_ch05_8.pdf</dc:description>
  <cp:lastModifiedBy>Clare</cp:lastModifiedBy>
  <cp:revision>436</cp:revision>
  <cp:lastPrinted>2014-10-15T16:41:00Z</cp:lastPrinted>
  <dcterms:created xsi:type="dcterms:W3CDTF">2007-02-01T21:32:19Z</dcterms:created>
  <dcterms:modified xsi:type="dcterms:W3CDTF">2020-09-16T05:00:46Z</dcterms:modified>
  <cp:contentStatus>Final Draft</cp:contentStatus>
</cp:coreProperties>
</file>