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8" r:id="rId1"/>
  </p:sldMasterIdLst>
  <p:notesMasterIdLst>
    <p:notesMasterId r:id="rId79"/>
  </p:notesMasterIdLst>
  <p:sldIdLst>
    <p:sldId id="365" r:id="rId2"/>
    <p:sldId id="534" r:id="rId3"/>
    <p:sldId id="615" r:id="rId4"/>
    <p:sldId id="627" r:id="rId5"/>
    <p:sldId id="369" r:id="rId6"/>
    <p:sldId id="614" r:id="rId7"/>
    <p:sldId id="532" r:id="rId8"/>
    <p:sldId id="626" r:id="rId9"/>
    <p:sldId id="465" r:id="rId10"/>
    <p:sldId id="647" r:id="rId11"/>
    <p:sldId id="648" r:id="rId12"/>
    <p:sldId id="649" r:id="rId13"/>
    <p:sldId id="650" r:id="rId14"/>
    <p:sldId id="628" r:id="rId15"/>
    <p:sldId id="629" r:id="rId16"/>
    <p:sldId id="630" r:id="rId17"/>
    <p:sldId id="631" r:id="rId18"/>
    <p:sldId id="621" r:id="rId19"/>
    <p:sldId id="460" r:id="rId20"/>
    <p:sldId id="622" r:id="rId21"/>
    <p:sldId id="624" r:id="rId22"/>
    <p:sldId id="625" r:id="rId23"/>
    <p:sldId id="463" r:id="rId24"/>
    <p:sldId id="616" r:id="rId25"/>
    <p:sldId id="633" r:id="rId26"/>
    <p:sldId id="634" r:id="rId27"/>
    <p:sldId id="535" r:id="rId28"/>
    <p:sldId id="468" r:id="rId29"/>
    <p:sldId id="469" r:id="rId30"/>
    <p:sldId id="617" r:id="rId31"/>
    <p:sldId id="470" r:id="rId32"/>
    <p:sldId id="471" r:id="rId33"/>
    <p:sldId id="602" r:id="rId34"/>
    <p:sldId id="618" r:id="rId35"/>
    <p:sldId id="619" r:id="rId36"/>
    <p:sldId id="620" r:id="rId37"/>
    <p:sldId id="651" r:id="rId38"/>
    <p:sldId id="539" r:id="rId39"/>
    <p:sldId id="483" r:id="rId40"/>
    <p:sldId id="485" r:id="rId41"/>
    <p:sldId id="488" r:id="rId42"/>
    <p:sldId id="489" r:id="rId43"/>
    <p:sldId id="491" r:id="rId44"/>
    <p:sldId id="546" r:id="rId45"/>
    <p:sldId id="547" r:id="rId46"/>
    <p:sldId id="549" r:id="rId47"/>
    <p:sldId id="550" r:id="rId48"/>
    <p:sldId id="551" r:id="rId49"/>
    <p:sldId id="552" r:id="rId50"/>
    <p:sldId id="553" r:id="rId51"/>
    <p:sldId id="607" r:id="rId52"/>
    <p:sldId id="635" r:id="rId53"/>
    <p:sldId id="603" r:id="rId54"/>
    <p:sldId id="605" r:id="rId55"/>
    <p:sldId id="604" r:id="rId56"/>
    <p:sldId id="639" r:id="rId57"/>
    <p:sldId id="636" r:id="rId58"/>
    <p:sldId id="557" r:id="rId59"/>
    <p:sldId id="637" r:id="rId60"/>
    <p:sldId id="638" r:id="rId61"/>
    <p:sldId id="640" r:id="rId62"/>
    <p:sldId id="642" r:id="rId63"/>
    <p:sldId id="583" r:id="rId64"/>
    <p:sldId id="584" r:id="rId65"/>
    <p:sldId id="585" r:id="rId66"/>
    <p:sldId id="586" r:id="rId67"/>
    <p:sldId id="587" r:id="rId68"/>
    <p:sldId id="589" r:id="rId69"/>
    <p:sldId id="590" r:id="rId70"/>
    <p:sldId id="591" r:id="rId71"/>
    <p:sldId id="592" r:id="rId72"/>
    <p:sldId id="608" r:id="rId73"/>
    <p:sldId id="609" r:id="rId74"/>
    <p:sldId id="610" r:id="rId75"/>
    <p:sldId id="611" r:id="rId76"/>
    <p:sldId id="612" r:id="rId77"/>
    <p:sldId id="646" r:id="rId78"/>
  </p:sldIdLst>
  <p:sldSz cx="9144000" cy="6858000" type="screen4x3"/>
  <p:notesSz cx="6858000" cy="9144000"/>
  <p:custDataLst>
    <p:tags r:id="rId8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  <a:srgbClr val="2D4EA7"/>
    <a:srgbClr val="333333"/>
    <a:srgbClr val="FFCC00"/>
    <a:srgbClr val="9933FF"/>
    <a:srgbClr val="9966FF"/>
    <a:srgbClr val="3853A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2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077A2B-9D8E-40F8-93E2-B46B44DADD76}" type="datetimeFigureOut">
              <a:rPr lang="en-US"/>
              <a:pPr>
                <a:defRPr/>
              </a:pPr>
              <a:t>9/15/2020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46FB74AC-3CE8-4D6F-A296-9F19DA036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40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1924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22759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64126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2023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5737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81044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50585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28464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41492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8104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4101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7800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41010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43238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81044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14634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14634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44274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974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81044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35921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0341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2337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06591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0659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86749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86749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86749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66485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66485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664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62181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5798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43942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35096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10417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663490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270490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694888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8524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946687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32590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047214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7548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128813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789064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253428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780001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921383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921383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921383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35184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780001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695809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6958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222337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351844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351844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351844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253428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116487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43533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911218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158915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89990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3948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5271958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501925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580613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26301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758155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758155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758155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75815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3185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9794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9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6A3A4251-AB75-44EA-A551-D7E528DD3E8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619" y="3455848"/>
            <a:ext cx="7543800" cy="725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2060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B4DE1BD-7361-41F8-B1B2-F860311FC2C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1817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9322-E810-40EF-8A9E-3B719CE1896A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94693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DD6CCED7-1CDB-4CDF-8D2E-EEE88CC5B6AE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3384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4A990F3C-3DA5-4814-ABFA-9A2D5381797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98117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50198B5-2D95-4FB0-ABAA-CE81D554E28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806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7C74311-0857-4E01-9595-D49332933CA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3396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58F8A7-0B5F-42D8-92BE-64A2801C03A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98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E66-0CAD-4B50-972C-840EBFB95223}" type="datetime1">
              <a:rPr lang="en-US" smtClean="0"/>
              <a:pPr/>
              <a:t>9/15/2020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36498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C89D9EA8-44CA-4F12-9628-ECB3418F971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961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46E4811-FDC5-4472-8C79-EB03149E0D1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728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1865410-D177-46AD-99A7-57A8FC0E8E3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8970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Six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/>
          <a:lstStyle/>
          <a:p>
            <a:r>
              <a:rPr lang="en-US" dirty="0" smtClean="0"/>
              <a:t>List, </a:t>
            </a:r>
            <a:r>
              <a:rPr lang="en-US" dirty="0" err="1" smtClean="0"/>
              <a:t>tuple</a:t>
            </a:r>
            <a:r>
              <a:rPr lang="en-US" dirty="0" smtClean="0"/>
              <a:t>, named </a:t>
            </a:r>
            <a:r>
              <a:rPr lang="en-US" dirty="0" err="1" smtClean="0"/>
              <a:t>tuple</a:t>
            </a:r>
            <a:r>
              <a:rPr lang="en-US" dirty="0" smtClean="0"/>
              <a:t>, list of lists, list comprehension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List References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 smtClean="0"/>
              <a:t>There is a big difference between the:</a:t>
            </a:r>
          </a:p>
          <a:p>
            <a:pPr lvl="1"/>
            <a:r>
              <a:rPr lang="en-US" altLang="en-US" sz="2000" dirty="0" smtClean="0"/>
              <a:t>List variable:  The named </a:t>
            </a:r>
            <a:r>
              <a:rPr lang="en-US" altLang="en-US" sz="2000" b="1" dirty="0" smtClean="0"/>
              <a:t>reference</a:t>
            </a:r>
            <a:r>
              <a:rPr lang="en-US" altLang="ja-JP" sz="2000" dirty="0" smtClean="0"/>
              <a:t> or pointer to the list</a:t>
            </a:r>
          </a:p>
          <a:p>
            <a:pPr lvl="1"/>
            <a:r>
              <a:rPr lang="en-US" altLang="en-US" sz="2000" dirty="0" smtClean="0"/>
              <a:t>List contents:  Memory where the </a:t>
            </a:r>
            <a:r>
              <a:rPr lang="en-US" altLang="en-US" sz="2000" b="1" dirty="0" smtClean="0"/>
              <a:t>values</a:t>
            </a:r>
            <a:r>
              <a:rPr lang="en-US" altLang="en-US" sz="2000" dirty="0" smtClean="0"/>
              <a:t> are stored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575C-F07F-4C33-AF10-FEA2C81DBDC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09800" y="2286000"/>
            <a:ext cx="3657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scores 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[10, 9, 7, 4, 5]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4808538" y="41322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Reference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981200" y="2971800"/>
            <a:ext cx="4495800" cy="2686110"/>
            <a:chOff x="3657600" y="3200400"/>
            <a:chExt cx="4495800" cy="2686110"/>
          </a:xfrm>
        </p:grpSpPr>
        <p:sp>
          <p:nvSpPr>
            <p:cNvPr id="11" name="Rectangle 10"/>
            <p:cNvSpPr/>
            <p:nvPr/>
          </p:nvSpPr>
          <p:spPr>
            <a:xfrm>
              <a:off x="3886200" y="3962400"/>
              <a:ext cx="24384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en-US" sz="20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Reference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607" name="TextBox 12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14235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latin typeface="+mn-lt"/>
                  <a:cs typeface="Arial" panose="020B0604020202020204" pitchFamily="34" charset="0"/>
                </a:rPr>
                <a:t>List variable</a:t>
              </a:r>
              <a:endParaRPr lang="en-US" altLang="en-US" sz="20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608" name="TextBox 13"/>
            <p:cNvSpPr txBox="1">
              <a:spLocks noChangeArrowheads="1"/>
            </p:cNvSpPr>
            <p:nvPr/>
          </p:nvSpPr>
          <p:spPr bwMode="auto">
            <a:xfrm>
              <a:off x="6423025" y="3276600"/>
              <a:ext cx="14994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  <a:cs typeface="Arial" panose="020B0604020202020204" pitchFamily="34" charset="0"/>
                </a:rPr>
                <a:t>List contents</a:t>
              </a:r>
            </a:p>
          </p:txBody>
        </p:sp>
        <p:sp>
          <p:nvSpPr>
            <p:cNvPr id="25610" name="TextBox 14"/>
            <p:cNvSpPr txBox="1">
              <a:spLocks noChangeArrowheads="1"/>
            </p:cNvSpPr>
            <p:nvPr/>
          </p:nvSpPr>
          <p:spPr bwMode="auto">
            <a:xfrm>
              <a:off x="6858000" y="5486400"/>
              <a:ext cx="8628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+mn-lt"/>
                  <a:cs typeface="Arial" panose="020B0604020202020204" pitchFamily="34" charset="0"/>
                </a:rPr>
                <a:t>Values</a:t>
              </a:r>
            </a:p>
          </p:txBody>
        </p:sp>
        <p:pic>
          <p:nvPicPr>
            <p:cNvPr id="25613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275" y="3632200"/>
              <a:ext cx="268605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4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435" b="2644"/>
            <a:stretch>
              <a:fillRect/>
            </a:stretch>
          </p:blipFill>
          <p:spPr bwMode="auto">
            <a:xfrm>
              <a:off x="6413500" y="3673476"/>
              <a:ext cx="1739900" cy="1657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List Aliases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When we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assign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 list name to another variable name, both names refer to the same list.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second variable is an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alias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for the first because both variables reference the same list. They are different names of the same list.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295400" y="2514600"/>
            <a:ext cx="6400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scores = [10, 9, 7, 4, 5]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 = scores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# Copying list reference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32" name="Picture 10" descr="U:\PC\publisher\2013 wiley slides\Ch 5-9, FM\Chapter  6\Media\Illustrations\py_06_02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396" t="5194" r="51794" b="19180"/>
          <a:stretch>
            <a:fillRect/>
          </a:stretch>
        </p:blipFill>
        <p:spPr bwMode="auto">
          <a:xfrm>
            <a:off x="2209800" y="3657600"/>
            <a:ext cx="471487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2743200" y="4876800"/>
            <a:ext cx="14362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  <a:cs typeface="Arial" panose="020B0604020202020204" pitchFamily="34" charset="0"/>
              </a:rPr>
              <a:t>Ref</a:t>
            </a:r>
            <a:r>
              <a:rPr lang="en-US" altLang="en-US" sz="2000" dirty="0">
                <a:cs typeface="Arial" panose="020B0604020202020204" pitchFamily="34" charset="0"/>
              </a:rPr>
              <a:t>erences</a:t>
            </a:r>
          </a:p>
        </p:txBody>
      </p:sp>
      <p:sp>
        <p:nvSpPr>
          <p:cNvPr id="26634" name="TextBox 13"/>
          <p:cNvSpPr txBox="1">
            <a:spLocks noChangeArrowheads="1"/>
          </p:cNvSpPr>
          <p:nvPr/>
        </p:nvSpPr>
        <p:spPr bwMode="auto">
          <a:xfrm>
            <a:off x="5257800" y="3352800"/>
            <a:ext cx="1499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  <a:cs typeface="Arial" panose="020B0604020202020204" pitchFamily="34" charset="0"/>
              </a:rPr>
              <a:t>List contents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D9B5-3D0E-4CC3-8DCC-2D726BE69E1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Modifying Aliased Lists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Because both scores and values point to the same list in memory, we can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modify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the list through either of the variables: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This concept is important when a list is passed to a function. The called function gets an alias of the original list and can modify the list.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47800" y="1828800"/>
            <a:ext cx="6400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scores[3] = 10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print(values[3])   # Prints 10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7655" name="Picture 2" descr="U:\PC\publisher\2013 wiley slides\Ch 5-9, FM\Chapter  6\Media\Illustrations\py_06_02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264" b="19481"/>
          <a:stretch>
            <a:fillRect/>
          </a:stretch>
        </p:blipFill>
        <p:spPr bwMode="auto">
          <a:xfrm>
            <a:off x="1828800" y="2667000"/>
            <a:ext cx="5105400" cy="22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7478-BE6D-44FF-BF1F-A4145DA1A28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Copying Lists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543801" cy="46498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Instead of creating an alias to a list, we can actually make another copy of a list.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Copying a list results in a duplicate list: a new list that has the same elements in the same order.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To copy a list made of numbers or strings, we can use the </a:t>
            </a:r>
            <a:r>
              <a:rPr lang="en-US" altLang="en-US" dirty="0" smtClean="0">
                <a:solidFill>
                  <a:srgbClr val="0033CC"/>
                </a:solidFill>
              </a:rPr>
              <a:t>list</a:t>
            </a:r>
            <a:r>
              <a:rPr lang="en-US" altLang="en-US" dirty="0" smtClean="0"/>
              <a:t>() function:</a:t>
            </a:r>
          </a:p>
          <a:p>
            <a:pPr>
              <a:spcBef>
                <a:spcPts val="600"/>
              </a:spcBef>
              <a:buNone/>
            </a:pPr>
            <a:endParaRPr lang="en-US" altLang="en-US" dirty="0" smtClean="0"/>
          </a:p>
          <a:p>
            <a:pPr>
              <a:spcBef>
                <a:spcPts val="18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33CC"/>
                </a:solidFill>
              </a:rPr>
              <a:t>list</a:t>
            </a:r>
            <a:r>
              <a:rPr lang="en-US" altLang="en-US" dirty="0" smtClean="0"/>
              <a:t>() function is used to create</a:t>
            </a:r>
            <a:br>
              <a:rPr lang="en-US" altLang="en-US" dirty="0" smtClean="0"/>
            </a:br>
            <a:r>
              <a:rPr lang="en-US" altLang="en-US" dirty="0" smtClean="0"/>
              <a:t>a new list from any </a:t>
            </a:r>
            <a:r>
              <a:rPr lang="en-US" altLang="en-US" dirty="0" err="1" smtClean="0"/>
              <a:t>iterable</a:t>
            </a:r>
            <a:r>
              <a:rPr lang="en-US" altLang="en-US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6647-85A9-4727-9E86-0D46182F460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143000" y="3124200"/>
            <a:ext cx="3240088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prices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list(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values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40967" name="Picture 2" descr="U:\PC\publisher\2013 wiley slides\Ch 5-9, FM\Chapter  6\Media\Illustrations\py_06_06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193" r="4439" b="3778"/>
          <a:stretch>
            <a:fillRect/>
          </a:stretch>
        </p:blipFill>
        <p:spPr bwMode="auto">
          <a:xfrm>
            <a:off x="4800600" y="2819400"/>
            <a:ext cx="34290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List Operators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3C9-0044-4E7C-BDA9-B1DAC517FC1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931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Concatenation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8382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c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oncatenation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two lists is a new list that contains the elements of the first list, followed by the elements of the second.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1828800"/>
            <a:ext cx="77485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myFriends = ["Fritz", "Cindy"]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yourFriends = ["Lee", "Pat", "Phuong"]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200400"/>
            <a:ext cx="80010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ourFriends = myFriends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yourFriends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Sets ourFriends to ["Fritz", "Cindy", "Lee",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Pat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Phuong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28B-038C-4B53-A459-11D9DBAA2BA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838660"/>
            <a:ext cx="7543801" cy="691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Two lists can be concatenated by using the plus (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 operator: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4495800"/>
            <a:ext cx="7543801" cy="691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Just like with numbers,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 doesn’t modify the two lists that are the operands.</a:t>
            </a:r>
          </a:p>
          <a:p>
            <a:pPr fontAlgn="auto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Replication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7261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replication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of two lists is a new list that contains the elements of the first list, followed by the elements of the second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38400" y="1905000"/>
            <a:ext cx="43434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monthInQuarter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 2, 3]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4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58B1-C38C-4832-B046-632B01C0B4C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95600" y="4343400"/>
            <a:ext cx="3429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monthlyScores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[0]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8" y="2438400"/>
            <a:ext cx="7543801" cy="3276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Results in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monthInQuarter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 [1, 2, 3, 1, 2, 3, 1, 2, 3, 1, 2 ,3]</a:t>
            </a:r>
          </a:p>
          <a:p>
            <a:pPr fontAlgn="auto"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We can place the integer on either side of the “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*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” operator</a:t>
            </a:r>
          </a:p>
          <a:p>
            <a:pPr fontAlgn="auto"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integer specifies how many copies of the list should be concatenated</a:t>
            </a:r>
          </a:p>
          <a:p>
            <a:pPr fontAlgn="auto"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One common use of replication is to initialize a list with a fixed value:</a:t>
            </a:r>
          </a:p>
          <a:p>
            <a:pPr marL="0" indent="0" fontAlgn="auto">
              <a:buFont typeface="Arial" panose="020B0604020202020204" pitchFamily="34" charset="0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0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Equality</a:t>
            </a:r>
            <a:r>
              <a:rPr lang="en-US" altLang="en-US" smtClean="0">
                <a:ea typeface="ＭＳ Ｐゴシック" panose="020B0600070205080204" pitchFamily="34" charset="-128"/>
              </a:rPr>
              <a:t> / </a:t>
            </a:r>
            <a:r>
              <a:rPr lang="en-US" altLang="en-US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Inequality</a:t>
            </a:r>
            <a:r>
              <a:rPr lang="en-US" altLang="en-US" smtClean="0">
                <a:ea typeface="ＭＳ Ｐゴシック" panose="020B0600070205080204" pitchFamily="34" charset="-128"/>
              </a:rPr>
              <a:t> Testing</a:t>
            </a:r>
            <a:endParaRPr lang="en-US" altLang="en-US" b="1" smtClean="0">
              <a:ea typeface="ＭＳ Ｐゴシック" panose="020B0600070205080204" pitchFamily="34" charset="-128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14881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 use 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==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operator to compare whether two lists have the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same content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same elements, in the same order.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We use 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operator to compare whether two references </a:t>
            </a:r>
            <a:r>
              <a:rPr lang="en-US" altLang="en-US" u="sng" dirty="0" smtClean="0">
                <a:ea typeface="ＭＳ Ｐゴシック" panose="020B0600070205080204" pitchFamily="34" charset="-128"/>
              </a:rPr>
              <a:t>point to the same 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52600" y="5257800"/>
            <a:ext cx="54864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[1, 4, 9] 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[4, 9]     #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True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A946-CD31-453E-B905-3A9C453E831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4876800"/>
            <a:ext cx="7543801" cy="616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The opposite of 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==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 is  </a:t>
            </a:r>
            <a:r>
              <a:rPr lang="en-US" alt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!=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810000"/>
            <a:ext cx="7543801" cy="148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752600" y="2514600"/>
            <a:ext cx="55626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L1 = [1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4, 9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L2 = L1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L1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L2                   # True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L1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L2                   # True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L3 = [1, 4, 9]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nl-NL" dirty="0" smtClean="0">
                <a:latin typeface="Consolas" pitchFamily="49" charset="0"/>
                <a:cs typeface="Consolas" pitchFamily="49" charset="0"/>
              </a:rPr>
              <a:t>L1 </a:t>
            </a:r>
            <a:r>
              <a:rPr lang="nl-NL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nl-NL" dirty="0" smtClean="0">
                <a:latin typeface="Consolas" pitchFamily="49" charset="0"/>
                <a:cs typeface="Consolas" pitchFamily="49" charset="0"/>
              </a:rPr>
              <a:t> L3                   #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L1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L3                   # True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Built-in Functions for Lists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3C9-0044-4E7C-BDA9-B1DAC517FC1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931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Determining List </a:t>
            </a:r>
            <a:r>
              <a:rPr lang="en-US" altLang="en-US" dirty="0" smtClean="0">
                <a:solidFill>
                  <a:srgbClr val="0033CC"/>
                </a:solidFill>
              </a:rPr>
              <a:t>Length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can use the </a:t>
            </a:r>
            <a:r>
              <a:rPr lang="en-US" altLang="en-US" dirty="0" err="1" smtClean="0">
                <a:solidFill>
                  <a:srgbClr val="0033CC"/>
                </a:solidFill>
              </a:rPr>
              <a:t>len</a:t>
            </a:r>
            <a:r>
              <a:rPr lang="en-US" altLang="en-US" dirty="0" smtClean="0"/>
              <a:t> function to obtain the length of the list; that is, the number of elements: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044-4D09-4C11-9269-38F67EA64D3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47900" y="2057400"/>
            <a:ext cx="4648200" cy="4953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numElements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Basic Properties of Lists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644A-70AD-430A-8D94-F91117EDE6A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198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</a:rPr>
              <a:t>Sorting</a:t>
            </a:r>
            <a:r>
              <a:rPr lang="en-US" altLang="en-US" dirty="0" smtClean="0"/>
              <a:t> a List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can use the </a:t>
            </a:r>
            <a:r>
              <a:rPr lang="en-US" altLang="en-US" dirty="0" smtClean="0">
                <a:solidFill>
                  <a:srgbClr val="0033CC"/>
                </a:solidFill>
              </a:rPr>
              <a:t>sorted</a:t>
            </a:r>
            <a:r>
              <a:rPr lang="en-US" altLang="en-US" dirty="0" smtClean="0"/>
              <a:t> function to sort a list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33CC"/>
                </a:solidFill>
              </a:rPr>
              <a:t>sorted</a:t>
            </a:r>
            <a:r>
              <a:rPr lang="en-US" altLang="en-US" dirty="0" smtClean="0"/>
              <a:t> function returns the sorted list. The original list is unchanged.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The default sort is ascending order.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To sort in reverse order, set the </a:t>
            </a:r>
            <a:r>
              <a:rPr lang="en-US" altLang="en-US" dirty="0" smtClean="0">
                <a:solidFill>
                  <a:srgbClr val="0033CC"/>
                </a:solidFill>
              </a:rPr>
              <a:t>reverse</a:t>
            </a:r>
            <a:r>
              <a:rPr lang="en-US" altLang="en-US" dirty="0" smtClean="0"/>
              <a:t> keyword argument to True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6044-4D09-4C11-9269-38F67EA64D3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295400" y="1676400"/>
            <a:ext cx="65532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[10, 2, 9, 6, 4, 5]</a:t>
            </a:r>
          </a:p>
          <a:p>
            <a:pPr marL="0" lvl="1"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  # output: [2, 4, 5, 6, 9, 10]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19200" y="4343400"/>
            <a:ext cx="65532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[10, 2, 9, 6, 4, 5]</a:t>
            </a:r>
          </a:p>
          <a:p>
            <a:pPr marL="0" lvl="1"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reverse=True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   # output: [10, 9, 6, 5, 4, 2]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Sum</a:t>
            </a:r>
            <a:r>
              <a:rPr lang="en-US" altLang="en-US" sz="3600" smtClean="0">
                <a:ea typeface="ＭＳ Ｐゴシック" panose="020B0600070205080204" pitchFamily="34" charset="-128"/>
              </a:rPr>
              <a:t>, </a:t>
            </a:r>
            <a:r>
              <a:rPr lang="en-US" altLang="en-US" sz="360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Maximum</a:t>
            </a:r>
            <a:r>
              <a:rPr lang="en-US" altLang="en-US" sz="3600" smtClean="0">
                <a:ea typeface="ＭＳ Ｐゴシック" panose="020B0600070205080204" pitchFamily="34" charset="-128"/>
              </a:rPr>
              <a:t>, </a:t>
            </a:r>
            <a:r>
              <a:rPr lang="en-US" altLang="en-US" sz="360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543801" cy="9361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</a:t>
            </a:r>
            <a:r>
              <a:rPr lang="en-US" dirty="0" smtClean="0"/>
              <a:t>we have </a:t>
            </a:r>
            <a:r>
              <a:rPr lang="en-US" dirty="0"/>
              <a:t>a list of numbers, the </a:t>
            </a:r>
            <a:r>
              <a:rPr lang="en-US" dirty="0" smtClean="0">
                <a:solidFill>
                  <a:srgbClr val="0033CC"/>
                </a:solidFill>
                <a:cs typeface="Consolas" pitchFamily="49" charset="0"/>
              </a:rPr>
              <a:t>sum </a:t>
            </a:r>
            <a:r>
              <a:rPr lang="en-US" dirty="0"/>
              <a:t>function </a:t>
            </a:r>
            <a:r>
              <a:rPr lang="en-US" dirty="0" smtClean="0"/>
              <a:t>yields the </a:t>
            </a:r>
            <a:r>
              <a:rPr lang="en-US" dirty="0"/>
              <a:t>sum of all values in the list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981200"/>
            <a:ext cx="67818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sum(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[1, 4, 9, 16]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Yields 30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3581400"/>
            <a:ext cx="70104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max(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[1, 16, 9, 4]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        # Yields 16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min(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"Fred", "Ann", "Sue"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        # Yields "Ann"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A04C-F525-4417-B67F-977AC73481B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864208"/>
            <a:ext cx="7543801" cy="905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 smtClean="0"/>
              <a:t>For a list of numbers or strings, the </a:t>
            </a:r>
            <a:r>
              <a:rPr lang="en-US" dirty="0" smtClean="0">
                <a:solidFill>
                  <a:srgbClr val="00B050"/>
                </a:solidFill>
                <a:cs typeface="Consolas" pitchFamily="49" charset="0"/>
              </a:rPr>
              <a:t>max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  <a:cs typeface="Consolas" pitchFamily="49" charset="0"/>
              </a:rPr>
              <a:t>min </a:t>
            </a:r>
            <a:r>
              <a:rPr lang="en-US" dirty="0" smtClean="0"/>
              <a:t>functions return the largest and smallest value: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Working with Lists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3C9-0044-4E7C-BDA9-B1DAC517FC1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931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Loop to Iterate Through a List (1)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Given the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dataList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that contains 10 elements, we will want to set a variable, say i, to 0, 1, 2, and so on, up to 9.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There are several ways of doing this.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Why is the second version better?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286000"/>
            <a:ext cx="60198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First version (list index used)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range(10) 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print(i,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3352800"/>
            <a:ext cx="6019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Better version (list index used)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range(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print(i,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2331-29CD-4A50-8D19-C8598BC5891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Loop to Iterate Through a List (2)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rmAutofit/>
          </a:bodyPr>
          <a:lstStyle/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2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In this case the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dataList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used directly with the for loop. With each iteration of the loop, one element of the list is stored in the variable element.</a:t>
            </a:r>
          </a:p>
          <a:p>
            <a:pPr>
              <a:spcBef>
                <a:spcPts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third way is the most common way to loop through a list if we don’t need the index values.</a:t>
            </a:r>
          </a:p>
          <a:p>
            <a:pPr>
              <a:spcBef>
                <a:spcPts val="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enumerate function returns a pair of values: a incrementing integer and the list element. The integer starts at 0, which serves as the index for the list element.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1219200"/>
            <a:ext cx="60198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Third version: index values not needed 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element in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dataList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print(element)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2331-29CD-4A50-8D19-C8598BC5891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066800" y="3962400"/>
            <a:ext cx="60198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Fourth version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index values not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needed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i,element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enumerate(values):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print(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element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 of a List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543801" cy="4614088"/>
          </a:xfrm>
        </p:spPr>
        <p:txBody>
          <a:bodyPr/>
          <a:lstStyle/>
          <a:p>
            <a:pPr marL="0">
              <a:spcBef>
                <a:spcPts val="600"/>
              </a:spcBef>
            </a:pPr>
            <a:r>
              <a:rPr lang="en-US" dirty="0" smtClean="0"/>
              <a:t>Sometime we want only a part of a list or a slice from a list.</a:t>
            </a:r>
          </a:p>
          <a:p>
            <a:pPr marL="0">
              <a:spcBef>
                <a:spcPts val="600"/>
              </a:spcBef>
            </a:pPr>
            <a:r>
              <a:rPr lang="en-US" dirty="0" smtClean="0"/>
              <a:t>Suppose we have a list of temperatures: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/>
            <a:endParaRPr lang="en-US" dirty="0" smtClean="0"/>
          </a:p>
          <a:p>
            <a:pPr marL="0">
              <a:spcBef>
                <a:spcPts val="0"/>
              </a:spcBef>
            </a:pPr>
            <a:r>
              <a:rPr lang="en-US" dirty="0" smtClean="0"/>
              <a:t>We are only interested in the temperatures for the third quarter, with index values 6, 7, and 8. We </a:t>
            </a:r>
            <a:r>
              <a:rPr lang="en-US" dirty="0" smtClean="0">
                <a:cs typeface="Consolas" panose="020B0609020204030204" pitchFamily="49" charset="0"/>
              </a:rPr>
              <a:t>can use the slice operator to obtain them:</a:t>
            </a:r>
          </a:p>
          <a:p>
            <a:pPr marL="0">
              <a:spcBef>
                <a:spcPts val="0"/>
              </a:spcBef>
            </a:pPr>
            <a:endParaRPr lang="en-US" dirty="0" smtClean="0"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>
              <a:spcBef>
                <a:spcPts val="600"/>
              </a:spcBef>
            </a:pPr>
            <a:r>
              <a:rPr lang="en-US" dirty="0" smtClean="0"/>
              <a:t>The arguments are the first element to include, and the first to exclude</a:t>
            </a:r>
          </a:p>
          <a:p>
            <a:pPr marL="0">
              <a:spcBef>
                <a:spcPts val="60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thirdQuarter</a:t>
            </a:r>
            <a:r>
              <a:rPr lang="en-US" dirty="0" smtClean="0"/>
              <a:t> is another list:  [39, 36, 30]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55B9-B599-4C27-80C6-F239DF8B5568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1905000"/>
            <a:ext cx="73914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temperatures = [18, 21, 24, 33, 39, 40, 39, 36, 30, 22]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3276600"/>
            <a:ext cx="7391400" cy="533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thirdQuarter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temperatures[6:9]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10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 of a 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054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Both indices of the slice operator are optional.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If the first index is omitted, the starting index is 0 :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If the last index is omitted, the ending index is the last one: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If both indices are omitted, then the entire list is returned: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We can assign values to a slice: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</a:t>
            </a:r>
            <a:r>
              <a:rPr lang="en-US" dirty="0" smtClean="0"/>
              <a:t>eplaces the values in elements 6, 7, and 8 with 45, 44, 40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26A3-FC3A-4FA6-87F7-87E33704774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828800"/>
            <a:ext cx="7315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temperatures = [18, 21, 24, 33, 39, 40, 39, 36, 30, 22]</a:t>
            </a:r>
          </a:p>
          <a:p>
            <a:pPr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temperatures[:4]     # returns [18,21,24,33]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2971800"/>
            <a:ext cx="7315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temperatures = [18, 21, 24, 33, 39, 40, 39, 36, 30, 22]</a:t>
            </a:r>
          </a:p>
          <a:p>
            <a:pPr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temperatures[7:]     # returns [36,30,22]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90600" y="4191000"/>
            <a:ext cx="7315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newTemp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temperatures[:]   #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newTemp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 another copy of </a:t>
            </a:r>
          </a:p>
          <a:p>
            <a:pPr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# temperatures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343400" y="5181600"/>
            <a:ext cx="40386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temperatures[6:9] = [45,44,40]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14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List Methods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53C9-0044-4E7C-BDA9-B1DAC517FC1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931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Appending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 Element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Sometimes we may not know the values that will be contained in the list when it’s created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this case, we can create an empty list and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add elements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the end as needed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2743200"/>
            <a:ext cx="3200400" cy="2895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#1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[]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#2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"Harry"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#3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"Emily"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"Bob"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"Cari"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fr-FR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1618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6743"/>
          <a:stretch>
            <a:fillRect/>
          </a:stretch>
        </p:blipFill>
        <p:spPr bwMode="auto">
          <a:xfrm>
            <a:off x="4038600" y="2438400"/>
            <a:ext cx="3014662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888" r="33966"/>
          <a:stretch>
            <a:fillRect/>
          </a:stretch>
        </p:blipFill>
        <p:spPr bwMode="auto">
          <a:xfrm>
            <a:off x="4343400" y="3429000"/>
            <a:ext cx="32178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7609"/>
          <a:stretch>
            <a:fillRect/>
          </a:stretch>
        </p:blipFill>
        <p:spPr bwMode="auto">
          <a:xfrm>
            <a:off x="4876800" y="4572000"/>
            <a:ext cx="28860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3497-A18E-41C9-BEB1-CC852CD582C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425344" y="5850186"/>
            <a:ext cx="984019" cy="365125"/>
          </a:xfrm>
        </p:spPr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Inserting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 Element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Sometime we want to add an element in the middle of a list instead of appending it to the end of the list.</a:t>
            </a:r>
          </a:p>
          <a:p>
            <a:pPr>
              <a:spcBef>
                <a:spcPts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 new element has to be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inserted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at a specific position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 the list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2286000"/>
            <a:ext cx="39624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#1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["Harry", "Emily",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Bob", "Cari"]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#2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insert(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1, "Cindy"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112642" name="Picture 2" descr="U:\PC\publisher\2013 wiley slides\Ch 5-9, FM\Chapter  6\Media\Illustrations\py_06_04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159" b="69904"/>
          <a:stretch>
            <a:fillRect/>
          </a:stretch>
        </p:blipFill>
        <p:spPr bwMode="auto">
          <a:xfrm>
            <a:off x="4953000" y="2286000"/>
            <a:ext cx="389852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U:\PC\publisher\2013 wiley slides\Ch 5-9, FM\Chapter  6\Media\Illustrations\py_06_04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59" t="32561" r="3458" b="37888"/>
          <a:stretch>
            <a:fillRect/>
          </a:stretch>
        </p:blipFill>
        <p:spPr bwMode="auto">
          <a:xfrm>
            <a:off x="2895600" y="4343400"/>
            <a:ext cx="593485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0007-71A2-4747-AB4B-395D07A3BC1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Lists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482841" cy="472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 list is a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container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data type: it can contain multiple data values. The data are stored in a linear sequence and in a particular order.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In Python a list is also considered an </a:t>
            </a:r>
            <a:r>
              <a:rPr lang="en-US" altLang="en-US" b="1" dirty="0" err="1" smtClean="0">
                <a:ea typeface="ＭＳ Ｐゴシック" panose="020B0600070205080204" pitchFamily="34" charset="-128"/>
              </a:rPr>
              <a:t>iterable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which is a container where data is in a sequence and can be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iterated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over (we can walk through all data values).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So far we’ve seen with 2 data types that are containers and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iterables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a list and a string.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 list can contain different data types: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float,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str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and even another list.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smallest size list is an empty list, or a list with no data.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 list can grow to accommodate new data that are added to it, or it can shrink if data is removed from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0E12-7631-4582-B807-49117B6BCC8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Extending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 List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543801" cy="762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we want to append one list to another list, we can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the list: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600200"/>
            <a:ext cx="70866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list1 = [1, 2, 3]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List2 = [10, 20]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list1.extend(list2)    # list1 is:  [1,2,3,10,20]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3200400"/>
            <a:ext cx="716280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list1.extend(9,10,11)      # Error!! There are 3 input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 # arguments.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D5D-562D-4941-B8B5-5419D2F544C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0" y="2819400"/>
            <a:ext cx="7543801" cy="834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accepts only one argument: an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iterable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Finding</a:t>
            </a:r>
            <a:r>
              <a:rPr lang="en-US" altLang="en-US" smtClean="0">
                <a:ea typeface="ＭＳ Ｐゴシック" panose="020B0600070205080204" pitchFamily="34" charset="-128"/>
              </a:rPr>
              <a:t> an Element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8023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we simply want to know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whether an element is present in a list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use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operator: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2057400"/>
            <a:ext cx="40147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"Cindy"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friends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print("She's a friend")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3886200"/>
            <a:ext cx="7696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["Harry", "Emily", "Bob", "Cari", "Emily"]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n = 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index(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"Emily"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# Sets n to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7D5D-562D-4941-B8B5-5419D2F544C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3139800"/>
            <a:ext cx="7543801" cy="834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Often, we want to know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position at which an element occurs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</a:p>
          <a:p>
            <a:pPr lvl="1" fontAlgn="auto"/>
            <a:r>
              <a:rPr lang="en-US" altLang="en-US" sz="20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index()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method yields the index of the first match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4800600"/>
            <a:ext cx="7543801" cy="834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When the value is not in the list, index() causes an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Popping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 Element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543801" cy="7261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smtClean="0">
                <a:solidFill>
                  <a:srgbClr val="0033CC"/>
                </a:solidFill>
                <a:cs typeface="Consolas" pitchFamily="49" charset="0"/>
              </a:rPr>
              <a:t>pop()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/>
              <a:t>method removes the element at a given </a:t>
            </a:r>
            <a:r>
              <a:rPr lang="en-US" dirty="0" smtClean="0"/>
              <a:t>position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600200"/>
            <a:ext cx="76200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["Harry", "Cindy", "Emily", "Bob",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Cari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Bill"]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8" name="Picture 2" descr="U:\PC\publisher\2013 wiley slides\Ch 5-9, FM\Chapter  6\Media\Illustrations\py_06_05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58" t="56047" r="3613"/>
          <a:stretch>
            <a:fillRect/>
          </a:stretch>
        </p:blipFill>
        <p:spPr bwMode="auto">
          <a:xfrm>
            <a:off x="3429000" y="4267200"/>
            <a:ext cx="54070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6D1F-9703-4D5D-9BE5-64B85DE037D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2438400"/>
            <a:ext cx="7543801" cy="1053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defRPr/>
            </a:pPr>
            <a:r>
              <a:rPr lang="en-US" sz="2000" dirty="0" smtClean="0"/>
              <a:t>All of the elements following the removed element are moved up one position to close the gap.</a:t>
            </a:r>
          </a:p>
          <a:p>
            <a:pPr lvl="1" fontAlgn="auto">
              <a:defRPr/>
            </a:pPr>
            <a:r>
              <a:rPr lang="en-US" sz="2000" dirty="0" smtClean="0"/>
              <a:t>The length of the list is reduced by one.</a:t>
            </a:r>
            <a:endParaRPr lang="en-US" sz="2000" dirty="0"/>
          </a:p>
        </p:txBody>
      </p:sp>
      <p:pic>
        <p:nvPicPr>
          <p:cNvPr id="113666" name="Picture 2" descr="U:\PC\publisher\2013 wiley slides\Ch 5-9, FM\Chapter  6\Media\Illustrations\py_06_05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6" t="2585" r="41052" b="49573"/>
          <a:stretch>
            <a:fillRect/>
          </a:stretch>
        </p:blipFill>
        <p:spPr bwMode="auto">
          <a:xfrm>
            <a:off x="533400" y="3505200"/>
            <a:ext cx="336708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Popping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 Element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7261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When there is no input argument, the </a:t>
            </a:r>
            <a:r>
              <a:rPr lang="en-US" dirty="0" smtClean="0">
                <a:solidFill>
                  <a:srgbClr val="0033CC"/>
                </a:solidFill>
                <a:cs typeface="Consolas" pitchFamily="49" charset="0"/>
              </a:rPr>
              <a:t>pop()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/>
              <a:t>method removes the </a:t>
            </a:r>
            <a:r>
              <a:rPr lang="en-US" i="1" dirty="0" smtClean="0"/>
              <a:t>last</a:t>
            </a:r>
            <a:r>
              <a:rPr lang="en-US" dirty="0" smtClean="0"/>
              <a:t> element in the list.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981200"/>
            <a:ext cx="7696200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friends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["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Harry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Emily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Bob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Cari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"]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person = friends.pop()      # 'Bill' is returned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print(friends)     # output: ['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Harry','Emily','Bob','Cari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print(person)      # output: 'Bill'</a:t>
            </a:r>
          </a:p>
          <a:p>
            <a:pPr>
              <a:defRPr/>
            </a:pPr>
            <a:endParaRPr lang="en-US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6D1F-9703-4D5D-9BE5-64B85DE037D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276600"/>
            <a:ext cx="7543801" cy="13430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Removing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7261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33CC"/>
                </a:solidFill>
                <a:cs typeface="Consolas" pitchFamily="49" charset="0"/>
              </a:rPr>
              <a:t>remove()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/>
              <a:t>method removes the </a:t>
            </a:r>
            <a:r>
              <a:rPr lang="en-US" dirty="0" smtClean="0"/>
              <a:t>first element that matches the input argument.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981200"/>
            <a:ext cx="76200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friends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["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Harry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Emily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Bob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Cari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","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Bill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"]</a:t>
            </a:r>
          </a:p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friends.remove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("Emily")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print(friends)    # output: ['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Harry','Bob','Cari','Bill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pPr>
              <a:defRPr/>
            </a:pPr>
            <a:endParaRPr lang="en-US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6D1F-9703-4D5D-9BE5-64B85DE037D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276600"/>
            <a:ext cx="7543801" cy="13430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defRPr/>
            </a:pP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3200400"/>
            <a:ext cx="7543801" cy="726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there is no matching element in the list, </a:t>
            </a:r>
            <a:r>
              <a:rPr lang="en-US" sz="2000" dirty="0" smtClean="0">
                <a:solidFill>
                  <a:srgbClr val="0033CC"/>
                </a:solidFill>
                <a:latin typeface="+mn-lt"/>
                <a:ea typeface="+mn-ea"/>
                <a:cs typeface="Consolas" pitchFamily="49" charset="0"/>
              </a:rPr>
              <a:t>remove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Consolas" pitchFamily="49" charset="0"/>
              </a:rPr>
              <a:t>()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raises an exception during run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</a:rPr>
              <a:t>Sort</a:t>
            </a:r>
            <a:r>
              <a:rPr lang="en-US" altLang="en-US" dirty="0" smtClean="0"/>
              <a:t> a List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sort() method sorts a list of numbers or strings.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spcBef>
                <a:spcPts val="600"/>
              </a:spcBef>
            </a:pPr>
            <a:r>
              <a:rPr lang="en-US" altLang="en-US" dirty="0" smtClean="0"/>
              <a:t>The default sort is in ascending order.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To sort in descending order, use the reverse keyword argument: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EA7-0EDC-49CA-BF9B-A27F2C1E1149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1676400"/>
            <a:ext cx="67818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[1, 16, 9, 4]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Now values is [1,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9, 16]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3276600"/>
            <a:ext cx="6781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[1, 16, 9, 4]</a:t>
            </a:r>
          </a:p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values.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(reverse=True)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Now values is [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16, 9, 4, 1]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</a:rPr>
              <a:t>Reverse, </a:t>
            </a:r>
            <a:r>
              <a:rPr lang="en-US" altLang="en-US" dirty="0" smtClean="0">
                <a:solidFill>
                  <a:srgbClr val="00B050"/>
                </a:solidFill>
              </a:rPr>
              <a:t>Count</a:t>
            </a:r>
            <a:r>
              <a:rPr lang="en-US" altLang="en-US" dirty="0" smtClean="0">
                <a:solidFill>
                  <a:srgbClr val="0033CC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in </a:t>
            </a:r>
            <a:r>
              <a:rPr lang="en-US" altLang="en-US" dirty="0" smtClean="0"/>
              <a:t>a List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reverse() method reverses a list: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00B050"/>
                </a:solidFill>
              </a:rPr>
              <a:t>count</a:t>
            </a:r>
            <a:r>
              <a:rPr lang="en-US" altLang="en-US" dirty="0" smtClean="0"/>
              <a:t>() method returns the count of matched elements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EA7-0EDC-49CA-BF9B-A27F2C1E1149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676400"/>
            <a:ext cx="70104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[1, 16, 9, 4]</a:t>
            </a:r>
          </a:p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values.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Now values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[4, 9, 16, 1]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4400" y="3124200"/>
            <a:ext cx="69342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names = ['Python', 'Perl', 'C', 'C++', 'Java', 'C']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names.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('C'))         # output:  2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names.count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('Python'))    # output: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33CC"/>
                </a:solidFill>
              </a:rPr>
              <a:t>Copy </a:t>
            </a:r>
            <a:r>
              <a:rPr lang="en-US" altLang="en-US" dirty="0" smtClean="0"/>
              <a:t>a List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copy() method copies a list to another list by copying all the elements into the new list.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EA7-0EDC-49CA-BF9B-A27F2C1E1149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7400" y="1905000"/>
            <a:ext cx="4648200" cy="1219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L1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[1,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4, 9]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L2 = L1.copy()   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L1 == L2                # True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L1 is L2                #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Common List Algorithms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7E83-1802-4A70-A197-61AB759D073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233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Filling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 List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Filling a list means adding multiple data values into a list.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This loop creates and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fills a list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with squares (0, 1, 4, 9, 16, ...)</a:t>
            </a:r>
          </a:p>
          <a:p>
            <a:pPr>
              <a:spcBef>
                <a:spcPts val="6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There is a faster way: using list comprehension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2057400"/>
            <a:ext cx="67056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    # create an empty list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range(n)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values.append(i *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# add n data to the list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52D6-375B-4AC4-943F-4F8F35D0168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Lists vs. Strings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Both lists and strings are </a:t>
            </a:r>
            <a:r>
              <a:rPr lang="en-US" altLang="en-US" b="1" dirty="0" err="1" smtClean="0">
                <a:ea typeface="ＭＳ Ｐゴシック" panose="020B0600070205080204" pitchFamily="34" charset="-128"/>
              </a:rPr>
              <a:t>iterables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the [ ] operator is used to access an element in both sequences.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There are two differences between lists and strings: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Lists are sequences of any data types, whereas strings are sequences of characters.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Moreover: 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strings are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immutable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— we cannot change the characters in a string.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Lists are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mutable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– we can change  the data in a list.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E8CE-B109-4DD5-B3C8-578BADF0466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Element Separators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4690288"/>
          </a:xfrm>
        </p:spPr>
        <p:txBody>
          <a:bodyPr/>
          <a:lstStyle/>
          <a:p>
            <a:r>
              <a:rPr lang="en-US" dirty="0" smtClean="0"/>
              <a:t>When displaying the elements of a list, we usually want to separate them with a separator, such as a comma: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Harry, Emily, Bob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Add the separator before each element in the sequence except the initial one (with index 0):</a:t>
            </a:r>
          </a:p>
          <a:p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1800" dirty="0" smtClean="0"/>
          </a:p>
          <a:p>
            <a:r>
              <a:rPr lang="en-US" altLang="en-US" dirty="0" smtClean="0"/>
              <a:t>To print directly without creating a result string: </a:t>
            </a:r>
          </a:p>
          <a:p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E988-DAED-4C8F-A876-9F63B7CF7B3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2438400"/>
            <a:ext cx="46482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range(len(names))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i &gt; 0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result = result + ", "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result = result + names[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print(result)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0" y="4572000"/>
            <a:ext cx="45720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range(len(values))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i &gt; 0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print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(", ",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end="")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print(values[i], end="")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Collecting and Counting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573794"/>
          </a:xfrm>
        </p:spPr>
        <p:txBody>
          <a:bodyPr/>
          <a:lstStyle/>
          <a:p>
            <a:r>
              <a:rPr lang="en-US" dirty="0" smtClean="0"/>
              <a:t>Collecting all matches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69FF-068F-4CF2-9777-803A29826AB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81200" y="1676400"/>
            <a:ext cx="4419600" cy="1524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limit = 100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result = []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(element &gt; limit)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result.append(element)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57400" y="3733800"/>
            <a:ext cx="43434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limit = 100</a:t>
            </a:r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counter = 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if (element &gt; limit)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counter = counter + 1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3352800"/>
            <a:ext cx="7543801" cy="4865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 smtClean="0"/>
              <a:t>Counting matches</a:t>
            </a:r>
          </a:p>
          <a:p>
            <a:pPr fontAlgn="auto"/>
            <a:endParaRPr lang="en-US" dirty="0" smtClean="0"/>
          </a:p>
          <a:p>
            <a:pPr fontAlgn="auto"/>
            <a:endParaRPr lang="en-US" dirty="0" smtClean="0"/>
          </a:p>
          <a:p>
            <a:pPr fontAlgn="auto"/>
            <a:endParaRPr lang="en-US" dirty="0" smtClean="0"/>
          </a:p>
          <a:p>
            <a:pPr fontAlgn="auto"/>
            <a:endParaRPr lang="en-US" dirty="0" smtClean="0"/>
          </a:p>
          <a:p>
            <a:pPr fontAlgn="auto"/>
            <a:endParaRPr lang="en-US" dirty="0" smtClean="0"/>
          </a:p>
          <a:p>
            <a:pPr fontAlgn="auto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5486400"/>
            <a:ext cx="7543801" cy="4865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5800" y="5486400"/>
            <a:ext cx="7543801" cy="4865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There is a faster way: using list comprehension</a:t>
            </a:r>
            <a:endParaRPr lang="en-US" dirty="0" smtClean="0"/>
          </a:p>
          <a:p>
            <a:pPr fontAlgn="auto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Matches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Remove all elements that match a particular condition</a:t>
            </a:r>
          </a:p>
          <a:p>
            <a:pPr lvl="1"/>
            <a:r>
              <a:rPr lang="en-US" altLang="en-US" sz="2000" dirty="0" smtClean="0"/>
              <a:t>Example: remove all strings of length &lt; 4 from a 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FE94-A0E5-44E8-9513-274B178B4B7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62200" y="2057400"/>
            <a:ext cx="3733800" cy="2133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while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 &lt; len(words)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word = words[i]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 len(word) &lt; 4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words.pop(i)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 = i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Input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 smtClean="0"/>
              <a:t>It is very common to read input from a user and store it in a list for later processing.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205A-D780-4C4E-B5B3-4A4BA744B6C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1828800"/>
            <a:ext cx="7162800" cy="21050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[]     # create empty list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print("Please enter values, Q to quit:")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userInput = 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("")                # initialize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 userInput.upper() != "Q"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    # test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values.append(float(userInput))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userInput = 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("")            # update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4114800"/>
            <a:ext cx="71628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Please enter values, Q to quit: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67.5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424" name="TextBox 7"/>
          <p:cNvSpPr txBox="1">
            <a:spLocks noChangeArrowheads="1"/>
          </p:cNvSpPr>
          <p:nvPr/>
        </p:nvSpPr>
        <p:spPr bwMode="auto">
          <a:xfrm>
            <a:off x="5257800" y="4876800"/>
            <a:ext cx="2514600" cy="369332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Using Lists With Functions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9066-D27C-4423-8BAA-9F63564270AD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94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Using Lists With Functions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function can accept a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list as an argument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following function visits the elements of the list called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    but it does not modify them</a:t>
            </a:r>
          </a:p>
          <a:p>
            <a:pPr>
              <a:spcBef>
                <a:spcPts val="6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But since a function accepts the alias of a list as input argument, it can change the data in the list.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following function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multiplies all elements of a list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by a given factor:</a:t>
            </a:r>
          </a:p>
          <a:p>
            <a:pPr>
              <a:spcBef>
                <a:spcPts val="6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0" y="2133601"/>
            <a:ext cx="4236720" cy="990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printList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(values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: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element in values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print(element)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1A1F-C372-45CE-8AA3-FCB3311A809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371600" y="4572000"/>
            <a:ext cx="6400800" cy="1143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multiply(values, factor) :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i in range(len(values))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values[i] = values[i] * factor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Step 1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parameter variables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values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factor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are created</a:t>
            </a:r>
          </a:p>
        </p:txBody>
      </p:sp>
      <p:pic>
        <p:nvPicPr>
          <p:cNvPr id="63494" name="Picture 2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868" t="1408" r="12027" b="78540"/>
          <a:stretch>
            <a:fillRect/>
          </a:stretch>
        </p:blipFill>
        <p:spPr bwMode="auto">
          <a:xfrm>
            <a:off x="2286000" y="1981200"/>
            <a:ext cx="4661426" cy="218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1C8-E9B7-48CA-8369-48B934167E3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003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Step 2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parameter variables are initialized with the arguments that are passed in the call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 our case,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values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set to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scores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factor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set to 10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Note that </a:t>
            </a:r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values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scores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are references to the </a:t>
            </a:r>
            <a:r>
              <a:rPr lang="en-US" altLang="en-US" sz="2000" i="1" dirty="0" smtClean="0">
                <a:ea typeface="ＭＳ Ｐゴシック" panose="020B0600070205080204" pitchFamily="34" charset="-128"/>
              </a:rPr>
              <a:t>same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list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857500" y="2895600"/>
            <a:ext cx="34290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/>
              <a:t># Function call</a:t>
            </a:r>
          </a:p>
          <a:p>
            <a:pPr>
              <a:defRPr/>
            </a:pPr>
            <a:r>
              <a:rPr lang="en-US" sz="2000" dirty="0"/>
              <a:t>multiply(</a:t>
            </a:r>
            <a:r>
              <a:rPr lang="en-US" sz="2000" dirty="0">
                <a:solidFill>
                  <a:srgbClr val="0033CC"/>
                </a:solidFill>
              </a:rPr>
              <a:t>scores, 10</a:t>
            </a:r>
            <a:r>
              <a:rPr lang="en-US" sz="2000" dirty="0"/>
              <a:t>)</a:t>
            </a:r>
          </a:p>
        </p:txBody>
      </p:sp>
      <p:pic>
        <p:nvPicPr>
          <p:cNvPr id="64519" name="Picture 4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961" t="25798" r="12328" b="53329"/>
          <a:stretch>
            <a:fillRect/>
          </a:stretch>
        </p:blipFill>
        <p:spPr bwMode="auto">
          <a:xfrm>
            <a:off x="2574109" y="3657599"/>
            <a:ext cx="4492495" cy="220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3C58-5289-482E-9AB4-9C4DCA194177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516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Step 3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function multiplies all list elements by 10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386" y="1777122"/>
            <a:ext cx="5316945" cy="103465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multiply(values, factor) :</a:t>
            </a: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i in range(len(values)) :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values[i] = values[i] * factor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5543" name="Picture 2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693" t="52504" r="12070" b="27180"/>
          <a:stretch>
            <a:fillRect/>
          </a:stretch>
        </p:blipFill>
        <p:spPr bwMode="auto">
          <a:xfrm>
            <a:off x="2057400" y="3124200"/>
            <a:ext cx="4963841" cy="235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317-6782-4663-98DF-739991E8449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755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Step 4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function returns. Its parameter variables are removed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However, scores still refers to the list with the modified elements</a:t>
            </a:r>
          </a:p>
        </p:txBody>
      </p:sp>
      <p:pic>
        <p:nvPicPr>
          <p:cNvPr id="66566" name="Picture 2" descr="U:\PC\publisher\2013 wiley slides\Ch 5-9, FM\Chapter  6\Media\Illustrations\py_06_08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235" t="79173" r="11530" b="3015"/>
          <a:stretch>
            <a:fillRect/>
          </a:stretch>
        </p:blipFill>
        <p:spPr bwMode="auto">
          <a:xfrm>
            <a:off x="2057400" y="2362200"/>
            <a:ext cx="50292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D51-CDAD-4DC8-B672-FFB2D1BEA964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62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a List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</a:pPr>
            <a:r>
              <a:rPr lang="en-US" altLang="en-US" dirty="0" smtClean="0"/>
              <a:t>Specify a list variable with the subscript operator [] 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9632-E0E9-40B1-A9B4-3F19D8B02E8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434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94294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Returning Lists </a:t>
            </a:r>
            <a:r>
              <a:rPr lang="en-US" altLang="en-US" sz="3600" smtClean="0">
                <a:ea typeface="ＭＳ Ｐゴシック" panose="020B0600070205080204" pitchFamily="34" charset="-128"/>
              </a:rPr>
              <a:t>From Functions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If a function creates a list then it can return the list name as a return value.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The return value (the list name) is a reference to the list.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In this example, the </a:t>
            </a:r>
            <a:r>
              <a:rPr lang="en-US" altLang="en-US" dirty="0" smtClean="0">
                <a:ea typeface="ＭＳ Ｐゴシック" panose="020B0600070205080204" pitchFamily="34" charset="-128"/>
                <a:cs typeface="Consolas" panose="020B0609020204030204" pitchFamily="49" charset="0"/>
              </a:rPr>
              <a:t>squares()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function returns a list of squares from 0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up to (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– 1)</a:t>
            </a:r>
            <a:r>
              <a:rPr lang="en-US" altLang="en-US" baseline="30000" dirty="0" smtClean="0"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02C2-A612-452A-A5A9-4538E1BA5CF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09800" y="2971800"/>
            <a:ext cx="4892041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def squares(n)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result = []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for i in range(n)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result.append(i * i)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return result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62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2100-7B9F-49E5-81FC-3D8F9893522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202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Basic Properties of </a:t>
            </a:r>
            <a:r>
              <a:rPr lang="en-US" sz="4400" dirty="0" err="1" smtClean="0"/>
              <a:t>Tuples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644A-70AD-430A-8D94-F91117EDE6A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198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Tuples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(1)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43926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tuple is similar to a list, but once created, its contents cannot be modified. A tuple is an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immutable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version of a list.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tuple is created by specifying its contents as a comma-separated sequence.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tuple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typically enclosed in parentheses: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70066" y="2646803"/>
            <a:ext cx="3049587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triple = (5, 10, 15)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47059" y="3587450"/>
            <a:ext cx="2895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triple = 5, 10, 15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004-FB6D-4E39-ADCE-779D51C42A6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3177717"/>
            <a:ext cx="7543801" cy="629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We can omit the parentheses, but this is less readable: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4114800"/>
            <a:ext cx="7543801" cy="629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To create an empty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tuple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124200" y="4495800"/>
            <a:ext cx="2895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emptyTuple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64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Tuples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(2)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43926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create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tuple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we need to have at least one comma to separate the elements. Therefore, to create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tuple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with one value, the comma is still require: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667000" y="3587450"/>
            <a:ext cx="4114800" cy="15179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&gt;&gt;&gt; x =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 2, 8.5, "xyz"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&gt;&gt;&gt; x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', 2, 8.5, 'xyz')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&gt;&gt;&gt; type(x)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&lt;class '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'&gt;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004-FB6D-4E39-ADCE-779D51C42A6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590800"/>
            <a:ext cx="7543801" cy="1524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 sequence of multiple values that are comma-separated, written without identifying symbols, i.e., brackets for lists, parentheses for </a:t>
            </a:r>
            <a:r>
              <a:rPr lang="en-US" dirty="0" err="1" smtClean="0"/>
              <a:t>tuples</a:t>
            </a:r>
            <a:r>
              <a:rPr lang="en-US" dirty="0" smtClean="0"/>
              <a:t>, etc., will default to </a:t>
            </a:r>
            <a:r>
              <a:rPr lang="en-US" dirty="0" err="1" smtClean="0"/>
              <a:t>tuples</a:t>
            </a:r>
            <a:r>
              <a:rPr lang="en-US" dirty="0" smtClean="0"/>
              <a:t>: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24200" y="2057400"/>
            <a:ext cx="2895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smallTuple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(5,)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64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Operators for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Tuples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764794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access data in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tuple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use [ ] and an index (positive or negative), just like with a list.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 slice can be used to access multiple data values in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tuple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Tuples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work with all the sequencing operators in list: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tup1 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tup2		returns the concatenation of the 2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tuples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err="1" smtClean="0">
                <a:ea typeface="ＭＳ Ｐゴシック" panose="020B0600070205080204" pitchFamily="34" charset="-128"/>
              </a:rPr>
              <a:t>myTuple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*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3		returns a copy of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myTuple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replicated 3 times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” 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myTuple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	returns True if “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” is in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myTuple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False </a:t>
            </a:r>
            <a:br>
              <a:rPr lang="en-US" altLang="en-US" sz="2000" dirty="0" smtClean="0">
                <a:ea typeface="ＭＳ Ｐゴシック" panose="020B0600070205080204" pitchFamily="34" charset="-128"/>
              </a:rPr>
            </a:br>
            <a:r>
              <a:rPr lang="en-US" altLang="en-US" sz="2000" dirty="0" smtClean="0">
                <a:ea typeface="ＭＳ Ｐゴシック" panose="020B0600070205080204" pitchFamily="34" charset="-128"/>
              </a:rPr>
              <a:t>                                  	otherwise</a:t>
            </a:r>
          </a:p>
          <a:p>
            <a:pPr lvl="1"/>
            <a:r>
              <a:rPr lang="en-US" altLang="en-US" sz="2000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elem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myTuple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:	iterates through each element of the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tuple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1004-FB6D-4E39-ADCE-779D51C42A6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964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Functions and Methods For </a:t>
            </a:r>
            <a:r>
              <a:rPr lang="en-US" altLang="en-US" dirty="0" err="1" smtClean="0"/>
              <a:t>Tuples</a:t>
            </a:r>
            <a:endParaRPr lang="en-US" altLang="en-US" dirty="0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467601" cy="4614088"/>
          </a:xfrm>
        </p:spPr>
        <p:txBody>
          <a:bodyPr/>
          <a:lstStyle/>
          <a:p>
            <a:pPr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Functions</a:t>
            </a:r>
          </a:p>
          <a:p>
            <a:r>
              <a:rPr lang="en-US" altLang="en-US" dirty="0" smtClean="0">
                <a:solidFill>
                  <a:srgbClr val="0033CC"/>
                </a:solidFill>
              </a:rPr>
              <a:t>sum</a:t>
            </a:r>
            <a:r>
              <a:rPr lang="en-US" altLang="en-US" dirty="0" smtClean="0"/>
              <a:t>() to find the sum of elements:	sum(tup1, tup2)</a:t>
            </a:r>
          </a:p>
          <a:p>
            <a:r>
              <a:rPr lang="en-US" altLang="en-US" dirty="0" err="1" smtClean="0">
                <a:solidFill>
                  <a:srgbClr val="0033CC"/>
                </a:solidFill>
              </a:rPr>
              <a:t>len</a:t>
            </a:r>
            <a:r>
              <a:rPr lang="en-US" altLang="en-US" dirty="0" smtClean="0"/>
              <a:t>() to find the number of elements:	</a:t>
            </a:r>
            <a:r>
              <a:rPr lang="en-US" altLang="en-US" dirty="0" err="1" smtClean="0"/>
              <a:t>len</a:t>
            </a:r>
            <a:r>
              <a:rPr lang="en-US" altLang="en-US" dirty="0" smtClean="0"/>
              <a:t>(tup1)</a:t>
            </a:r>
          </a:p>
          <a:p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max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 to find the max element:		max(tup1)</a:t>
            </a:r>
          </a:p>
          <a:p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min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 to find the min element:		min(tup1)</a:t>
            </a:r>
          </a:p>
          <a:p>
            <a:r>
              <a:rPr lang="en-US" altLang="en-US" dirty="0" err="1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tuple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 to convert any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iterable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tuple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	</a:t>
            </a:r>
            <a:r>
              <a:rPr lang="en-US" altLang="en-US" smtClean="0">
                <a:ea typeface="ＭＳ Ｐゴシック" panose="020B0600070205080204" pitchFamily="34" charset="-128"/>
              </a:rPr>
              <a:t>tuple(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iterable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Method</a:t>
            </a:r>
          </a:p>
          <a:p>
            <a:pPr>
              <a:buNone/>
            </a:pP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count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() to find the count of a data value:   	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myTuple.count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(data)</a:t>
            </a:r>
          </a:p>
          <a:p>
            <a:pPr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A52D-6DF5-487D-A8C1-465F63D9CE4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Working with </a:t>
            </a:r>
            <a:r>
              <a:rPr lang="en-US" sz="4400" dirty="0" err="1" smtClean="0"/>
              <a:t>Tuples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644A-70AD-430A-8D94-F91117EDE6A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1981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Returning Multiple Values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It is common practice in Python to use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tuples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to return multiple values.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EED-3A17-48B6-A12A-F94A7898499E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1080" y="1828800"/>
            <a:ext cx="7665720" cy="380999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Function definition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def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readDate() :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month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("Month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"))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day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("Day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"))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year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("Year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"))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return (month, day, year)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 Return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Function call: assign entire value to a tuple</a:t>
            </a:r>
          </a:p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date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readDate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()     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 date is a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Function call: use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assignment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month, day, year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readDate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()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# month, day, year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      # are individual variables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48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Swapping Data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Tuples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are also useful when swapping data values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No need for a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temp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variable like in many other languages.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7EED-3A17-48B6-A12A-F94A7898499E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1524001"/>
            <a:ext cx="7101841" cy="2743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num1 = 5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num2 = 8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num3 = 4</a:t>
            </a:r>
          </a:p>
          <a:p>
            <a:pPr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(num1, num2) = (num2, num1)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# num1 is now 8, num2 is now 5</a:t>
            </a:r>
          </a:p>
          <a:p>
            <a:pPr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num1, num2, num3 = num2, num3, num1   # not using ()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num1 is now 5, num2 is 4, num3 is 8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485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Accessing List Elements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543801" cy="464989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list is a sequence of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elements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each of which has an integer position or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index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access a list element, we specify the corresponding index (location of the data) that we want. </a:t>
            </a:r>
          </a:p>
          <a:p>
            <a:pPr>
              <a:spcBef>
                <a:spcPts val="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specify an index, we use the subscript operator [ ] in the same way that we access individual characters in a string.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3962400"/>
            <a:ext cx="2590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print(values[5])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00200" y="4495800"/>
            <a:ext cx="21336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values[5] = 87</a:t>
            </a:r>
            <a:endParaRPr lang="en-US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0E12-7631-4582-B807-49117B6BCC8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2971800"/>
            <a:ext cx="3733800" cy="1066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When the [ ] immediately follow a variable name, they are used as the subscript operator: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29200" y="2971800"/>
            <a:ext cx="3352801" cy="1066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When the [ ] follow an “=“ they create a new list: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562600" y="3962400"/>
            <a:ext cx="20574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values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Tuples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vs</a:t>
            </a:r>
            <a:r>
              <a:rPr lang="en-US" altLang="en-US" dirty="0" smtClean="0"/>
              <a:t> Lists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Similarities:</a:t>
            </a:r>
          </a:p>
          <a:p>
            <a:pPr lvl="1"/>
            <a:r>
              <a:rPr lang="en-US" altLang="en-US" sz="2000" dirty="0" smtClean="0"/>
              <a:t>Container to store a sequence of data of any type.</a:t>
            </a:r>
          </a:p>
          <a:p>
            <a:pPr lvl="1"/>
            <a:r>
              <a:rPr lang="en-US" altLang="en-US" sz="2000" dirty="0" smtClean="0"/>
              <a:t>Data are in a specific order and can be accessed by index values and by iterating through all data.</a:t>
            </a:r>
          </a:p>
          <a:p>
            <a:r>
              <a:rPr lang="en-US" altLang="en-US" dirty="0" smtClean="0"/>
              <a:t>Differences:</a:t>
            </a:r>
          </a:p>
          <a:p>
            <a:pPr lvl="1"/>
            <a:r>
              <a:rPr lang="en-US" altLang="en-US" sz="2000" dirty="0" smtClean="0"/>
              <a:t>Lists are mutable: data values can be changed, added to and removed from a list.</a:t>
            </a:r>
          </a:p>
          <a:p>
            <a:pPr lvl="1"/>
            <a:r>
              <a:rPr lang="en-US" altLang="en-US" sz="2000" dirty="0" err="1" smtClean="0"/>
              <a:t>Tuples</a:t>
            </a:r>
            <a:r>
              <a:rPr lang="en-US" altLang="en-US" sz="2000" dirty="0" smtClean="0"/>
              <a:t> are immutable: data cannot be changed, added, or removed.</a:t>
            </a:r>
          </a:p>
          <a:p>
            <a:pPr lvl="1"/>
            <a:r>
              <a:rPr lang="en-US" altLang="en-US" sz="2000" dirty="0" smtClean="0"/>
              <a:t>Because of the immutability restrictions, </a:t>
            </a:r>
            <a:r>
              <a:rPr lang="en-US" altLang="en-US" sz="2000" dirty="0" err="1" smtClean="0"/>
              <a:t>tuples</a:t>
            </a:r>
            <a:r>
              <a:rPr lang="en-US" altLang="en-US" sz="2000" dirty="0" smtClean="0"/>
              <a:t> are more memory efficient and faster to store and access data than lists.</a:t>
            </a:r>
          </a:p>
          <a:p>
            <a:pPr lvl="1"/>
            <a:r>
              <a:rPr lang="en-US" altLang="en-US" sz="2000" dirty="0" smtClean="0"/>
              <a:t>Generally lists are used when we need to change the data or don’t know what the size of the list will be. </a:t>
            </a:r>
            <a:r>
              <a:rPr lang="en-US" altLang="en-US" sz="2000" dirty="0" err="1" smtClean="0"/>
              <a:t>Tuples</a:t>
            </a:r>
            <a:r>
              <a:rPr lang="en-US" altLang="en-US" sz="2000" dirty="0" smtClean="0"/>
              <a:t> are used when we know the number of data values that need to be stored and the data should not be changed.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A52D-6DF5-487D-A8C1-465F63D9CE4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Named </a:t>
            </a:r>
            <a:r>
              <a:rPr lang="en-US" altLang="en-US" dirty="0" err="1" smtClean="0"/>
              <a:t>Tuples</a:t>
            </a:r>
            <a:endParaRPr lang="en-US" altLang="en-US" dirty="0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A named </a:t>
            </a:r>
            <a:r>
              <a:rPr lang="en-US" dirty="0" err="1" smtClean="0"/>
              <a:t>tuple</a:t>
            </a:r>
            <a:r>
              <a:rPr lang="en-US" dirty="0" smtClean="0"/>
              <a:t> is a special type of </a:t>
            </a:r>
            <a:r>
              <a:rPr lang="en-US" dirty="0" err="1" smtClean="0"/>
              <a:t>tuple</a:t>
            </a:r>
            <a:r>
              <a:rPr lang="en-US" dirty="0" smtClean="0"/>
              <a:t> that gives us the ability to refer to elements by names in addition to by index position.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A named </a:t>
            </a:r>
            <a:r>
              <a:rPr lang="en-US" dirty="0" err="1" smtClean="0"/>
              <a:t>tuple</a:t>
            </a:r>
            <a:r>
              <a:rPr lang="en-US" dirty="0" smtClean="0"/>
              <a:t> is a data type that’s part of the </a:t>
            </a:r>
            <a:r>
              <a:rPr lang="en-US" dirty="0" smtClean="0">
                <a:solidFill>
                  <a:srgbClr val="0033CC"/>
                </a:solidFill>
              </a:rPr>
              <a:t>collections</a:t>
            </a:r>
            <a:r>
              <a:rPr lang="en-US" dirty="0" smtClean="0"/>
              <a:t> module, which we need to import.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 smtClean="0"/>
              <a:t>Then we defined our named </a:t>
            </a:r>
            <a:r>
              <a:rPr lang="en-US" dirty="0" err="1" smtClean="0"/>
              <a:t>tuple</a:t>
            </a:r>
            <a:r>
              <a:rPr lang="en-US" dirty="0" smtClean="0"/>
              <a:t> and assign it a name: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where “field names” is a string of space delimited names of data fields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Now we can create as many named </a:t>
            </a:r>
            <a:r>
              <a:rPr lang="en-US" dirty="0" err="1" smtClean="0"/>
              <a:t>tuples</a:t>
            </a:r>
            <a:r>
              <a:rPr lang="en-US" dirty="0" smtClean="0"/>
              <a:t> of the type </a:t>
            </a:r>
            <a:r>
              <a:rPr lang="en-US" dirty="0" err="1" smtClean="0"/>
              <a:t>myNamedTuple</a:t>
            </a:r>
            <a:r>
              <a:rPr lang="en-US" dirty="0" smtClean="0"/>
              <a:t> as we need.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field names, not index values, are used to access the element of the named </a:t>
            </a:r>
            <a:r>
              <a:rPr lang="en-US" dirty="0" err="1" smtClean="0"/>
              <a:t>tuple</a:t>
            </a:r>
            <a:r>
              <a:rPr lang="en-US" dirty="0" smtClean="0"/>
              <a:t>. This makes the code more readable because the field name is more descriptive than an index number.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A52D-6DF5-487D-A8C1-465F63D9CE4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667000"/>
            <a:ext cx="78089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myNamedTuple</a:t>
            </a:r>
            <a:r>
              <a:rPr lang="en-US" dirty="0" smtClean="0"/>
              <a:t> = </a:t>
            </a:r>
            <a:r>
              <a:rPr lang="en-US" dirty="0" err="1" smtClean="0"/>
              <a:t>collections.namedtuple</a:t>
            </a:r>
            <a:r>
              <a:rPr lang="en-US" dirty="0" smtClean="0"/>
              <a:t>(“</a:t>
            </a:r>
            <a:r>
              <a:rPr lang="en-US" dirty="0" err="1" smtClean="0"/>
              <a:t>myNamedTuple</a:t>
            </a:r>
            <a:r>
              <a:rPr lang="en-US" dirty="0" smtClean="0"/>
              <a:t>”, “field names”)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Named </a:t>
            </a:r>
            <a:r>
              <a:rPr lang="en-US" altLang="en-US" dirty="0" err="1" smtClean="0"/>
              <a:t>Tuple</a:t>
            </a:r>
            <a:r>
              <a:rPr lang="en-US" altLang="en-US" dirty="0" smtClean="0"/>
              <a:t> Example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We want to create a </a:t>
            </a:r>
            <a:r>
              <a:rPr lang="en-US" altLang="en-US" dirty="0" err="1" smtClean="0"/>
              <a:t>tuple</a:t>
            </a:r>
            <a:r>
              <a:rPr lang="en-US" altLang="en-US" dirty="0" smtClean="0"/>
              <a:t> for the (</a:t>
            </a:r>
            <a:r>
              <a:rPr lang="en-US" altLang="en-US" dirty="0" err="1" smtClean="0"/>
              <a:t>x,y,z</a:t>
            </a:r>
            <a:r>
              <a:rPr lang="en-US" altLang="en-US" dirty="0" smtClean="0"/>
              <a:t>) coordinate of a point and then printing the x coordinate.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Using a regular </a:t>
            </a:r>
            <a:r>
              <a:rPr lang="en-US" altLang="en-US" sz="2000" dirty="0" err="1" smtClean="0"/>
              <a:t>tuple</a:t>
            </a:r>
            <a:r>
              <a:rPr lang="en-US" altLang="en-US" sz="2000" dirty="0" smtClean="0"/>
              <a:t>:</a:t>
            </a:r>
          </a:p>
          <a:p>
            <a:pPr lvl="1">
              <a:spcBef>
                <a:spcPts val="600"/>
              </a:spcBef>
            </a:pPr>
            <a:endParaRPr lang="en-US" altLang="en-US" sz="2000" dirty="0" smtClean="0"/>
          </a:p>
          <a:p>
            <a:pPr lvl="1">
              <a:spcBef>
                <a:spcPts val="600"/>
              </a:spcBef>
              <a:buNone/>
            </a:pPr>
            <a:endParaRPr lang="en-US" altLang="en-US" sz="2000" dirty="0" smtClean="0"/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Using a named </a:t>
            </a:r>
            <a:r>
              <a:rPr lang="en-US" altLang="en-US" sz="2000" dirty="0" err="1" smtClean="0"/>
              <a:t>tuple</a:t>
            </a:r>
            <a:r>
              <a:rPr lang="en-US" altLang="en-US" sz="2000" dirty="0" smtClean="0"/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A52D-6DF5-487D-A8C1-465F63D9CE4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2209800"/>
            <a:ext cx="71628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 err="1" smtClean="0"/>
              <a:t>pointA</a:t>
            </a:r>
            <a:r>
              <a:rPr lang="en-US" altLang="en-US" dirty="0" smtClean="0"/>
              <a:t> = (1, 0, -1)                              # </a:t>
            </a:r>
            <a:r>
              <a:rPr lang="en-US" altLang="en-US" dirty="0" err="1" smtClean="0"/>
              <a:t>pointA</a:t>
            </a:r>
            <a:r>
              <a:rPr lang="en-US" altLang="en-US" dirty="0" smtClean="0"/>
              <a:t> is a </a:t>
            </a:r>
            <a:r>
              <a:rPr lang="en-US" altLang="en-US" dirty="0" err="1" smtClean="0"/>
              <a:t>tuple</a:t>
            </a:r>
            <a:endParaRPr lang="en-US" altLang="en-US" dirty="0" smtClean="0"/>
          </a:p>
          <a:p>
            <a:r>
              <a:rPr lang="en-US" altLang="en-US" dirty="0" smtClean="0"/>
              <a:t> print(“x coordinate:”, </a:t>
            </a:r>
            <a:r>
              <a:rPr lang="en-US" altLang="en-US" dirty="0" err="1" smtClean="0"/>
              <a:t>pointA</a:t>
            </a:r>
            <a:r>
              <a:rPr lang="en-US" altLang="en-US" dirty="0" smtClean="0"/>
              <a:t>[0])         # the x coordinate is at index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3352800"/>
            <a:ext cx="7162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import collections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# define the named </a:t>
            </a:r>
            <a:r>
              <a:rPr lang="en-US" altLang="en-US" dirty="0" err="1" smtClean="0"/>
              <a:t>tuple</a:t>
            </a:r>
            <a:r>
              <a:rPr lang="en-US" altLang="en-US" dirty="0" smtClean="0"/>
              <a:t> called “point”</a:t>
            </a:r>
          </a:p>
          <a:p>
            <a:r>
              <a:rPr lang="en-US" altLang="en-US" dirty="0" smtClean="0"/>
              <a:t>point = </a:t>
            </a:r>
            <a:r>
              <a:rPr lang="en-US" altLang="en-US" dirty="0" err="1" smtClean="0"/>
              <a:t>collections.namedtuple</a:t>
            </a:r>
            <a:r>
              <a:rPr lang="en-US" altLang="en-US" dirty="0" smtClean="0"/>
              <a:t>(“point”, “x y z”)</a:t>
            </a:r>
          </a:p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pointB</a:t>
            </a:r>
            <a:r>
              <a:rPr lang="en-US" altLang="en-US" dirty="0" smtClean="0"/>
              <a:t> = point(1, 0, -1)                       # </a:t>
            </a:r>
            <a:r>
              <a:rPr lang="en-US" altLang="en-US" dirty="0" err="1" smtClean="0"/>
              <a:t>PointB</a:t>
            </a:r>
            <a:r>
              <a:rPr lang="en-US" altLang="en-US" dirty="0" smtClean="0"/>
              <a:t> is a named </a:t>
            </a:r>
            <a:r>
              <a:rPr lang="en-US" altLang="en-US" dirty="0" err="1" smtClean="0"/>
              <a:t>tuple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print(“x coordinate:”, </a:t>
            </a:r>
            <a:r>
              <a:rPr lang="en-US" altLang="en-US" dirty="0" err="1" smtClean="0"/>
              <a:t>pointB.x</a:t>
            </a:r>
            <a:r>
              <a:rPr lang="en-US" altLang="en-US" dirty="0" smtClean="0"/>
              <a:t>)           # It’s more obvious that we 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                       # access the x coordinate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or List of Lists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2100-7B9F-49E5-81FC-3D8F9893522A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202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Tables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543801" cy="4649894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Lists can be used to store data in two dimensions (2D) like a table or  spreadsheet or matrix.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A table has rows and columns.</a:t>
            </a:r>
          </a:p>
          <a:p>
            <a:pPr>
              <a:buNone/>
            </a:pP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AF2-AE3A-42CA-8F3C-FE65806A7753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5705993" cy="33702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30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Tables (1)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543801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Here is the code for creating a table that contains 8 rows and 3 columns, which is suitable for holding our medal count data: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table named </a:t>
            </a:r>
            <a:r>
              <a:rPr lang="en-US" altLang="en-US" sz="1800" dirty="0" smtClean="0">
                <a:latin typeface="Consolas" pitchFamily="49" charset="0"/>
                <a:ea typeface="ＭＳ Ｐゴシック" panose="020B0600070205080204" pitchFamily="34" charset="-128"/>
                <a:cs typeface="Consolas" pitchFamily="49" charset="0"/>
              </a:rPr>
              <a:t>counts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an outer list which contains 8 inner lists.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This is why a table is called a list of lists.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4419-D16A-4D77-B5A9-0D1412D71596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28800"/>
            <a:ext cx="2809236" cy="3505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2798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Creating Tables (2)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SzPct val="100000"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In memory the table is a list of 8 lists: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9F64-B5C6-4382-A8E9-691332FFAFF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9" y="1823494"/>
            <a:ext cx="6867551" cy="38153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40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and Initializing Tables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First, create a list that will be used to store the references to the individual rows:</a:t>
            </a: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52800" y="1600200"/>
            <a:ext cx="2209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table = []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7AC0-73B8-43E0-9C0D-8E1A4E570C2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67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057400"/>
            <a:ext cx="7543801" cy="955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Then,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in a loop,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create </a:t>
            </a:r>
            <a:r>
              <a:rPr lang="en-US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each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 inner list using replication (with the number of columns as the size) for each row in the table and append it to the list of rows: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895600" y="2971800"/>
            <a:ext cx="35052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ROWS = 5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COLUMNS = 20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i in range(ROWS)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row = [0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]*COLUMNS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table.append(row)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4724400"/>
            <a:ext cx="7543801" cy="144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	Or, shorter:</a:t>
            </a:r>
          </a:p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The result is a table that consists of 5 rows and 20 columns</a:t>
            </a:r>
          </a:p>
          <a:p>
            <a:pPr fontAlgn="auto"/>
            <a:endParaRPr lang="en-US" altLang="en-US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09800" y="4724400"/>
            <a:ext cx="60198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table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 [0]*COLUMNS  for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in range(ROWS) ]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35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Elements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87859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Use two index values:</a:t>
            </a:r>
          </a:p>
          <a:p>
            <a:pPr lvl="1">
              <a:buNone/>
            </a:pPr>
            <a:r>
              <a:rPr lang="en-US" altLang="en-US" sz="2000" dirty="0" smtClean="0"/>
              <a:t>        [row][column]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E4E2-2966-425B-9F47-DC0D151AC4BF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68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910746"/>
            <a:ext cx="7239000" cy="1804254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for i in range(COUNTRIES):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for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 in range(MEDALS) 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# Process the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jth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column in the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ith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row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("{:8d}".format(counts[</a:t>
            </a:r>
            <a:r>
              <a:rPr lang="en-US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]),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end="")</a:t>
            </a:r>
            <a:r>
              <a:rPr lang="en-US" kern="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Consolas" pitchFamily="49" charset="0"/>
              </a:rPr>
              <a:t>    print() </a:t>
            </a:r>
            <a:r>
              <a:rPr lang="en-US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Start a new line at the end of the row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solidFill>
                <a:srgbClr val="0033CC"/>
              </a:solidFill>
              <a:latin typeface="Consolas" pitchFamily="49" charset="0"/>
            </a:endParaRPr>
          </a:p>
        </p:txBody>
      </p:sp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85800"/>
            <a:ext cx="34290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8200" y="2133600"/>
            <a:ext cx="45720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medalCount = counts[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3</a:t>
            </a:r>
            <a:r>
              <a:rPr lang="en-US" sz="2000" kern="0" dirty="0">
                <a:latin typeface="Consolas" pitchFamily="49" charset="0"/>
              </a:rPr>
              <a:t>][</a:t>
            </a:r>
            <a:r>
              <a:rPr lang="en-US" sz="2000" kern="0" dirty="0">
                <a:solidFill>
                  <a:srgbClr val="00B050"/>
                </a:solidFill>
                <a:latin typeface="Consolas" pitchFamily="49" charset="0"/>
              </a:rPr>
              <a:t>1</a:t>
            </a:r>
            <a:r>
              <a:rPr lang="en-US" sz="2000" kern="0" dirty="0">
                <a:latin typeface="Consolas" pitchFamily="49" charset="0"/>
              </a:rPr>
              <a:t>]</a:t>
            </a:r>
            <a:endParaRPr lang="en-US" sz="2000" kern="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1236" y="2698855"/>
            <a:ext cx="7543801" cy="1185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/>
              <a:t>To print</a:t>
            </a:r>
          </a:p>
          <a:p>
            <a:pPr lvl="1" fontAlgn="auto"/>
            <a:r>
              <a:rPr lang="en-US" altLang="en-US" sz="2000" dirty="0" smtClean="0"/>
              <a:t>Use nested for loops</a:t>
            </a:r>
          </a:p>
          <a:p>
            <a:pPr lvl="1" fontAlgn="auto"/>
            <a:r>
              <a:rPr lang="en-US" altLang="en-US" sz="2000" dirty="0" smtClean="0"/>
              <a:t>Outer row(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 , inner column(j) </a:t>
            </a:r>
          </a:p>
        </p:txBody>
      </p:sp>
    </p:spTree>
    <p:extLst>
      <p:ext uri="{BB962C8B-B14F-4D97-AF65-F5344CB8AC3E}">
        <p14:creationId xmlns="" xmlns:p14="http://schemas.microsoft.com/office/powerpoint/2010/main" val="3884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Locating Neighboring Elements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Some programs that work with two-dimensional lists need to locate the elements that are adjacent to an element </a:t>
            </a:r>
          </a:p>
          <a:p>
            <a:r>
              <a:rPr lang="en-US" altLang="en-US" dirty="0" smtClean="0"/>
              <a:t>This task is particularly common in games</a:t>
            </a:r>
          </a:p>
          <a:p>
            <a:r>
              <a:rPr lang="en-US" altLang="en-US" dirty="0" smtClean="0"/>
              <a:t>If the we are at loc  i, j</a:t>
            </a:r>
            <a:br>
              <a:rPr lang="en-US" altLang="en-US" dirty="0" smtClean="0"/>
            </a:br>
            <a:r>
              <a:rPr lang="en-US" altLang="en-US" dirty="0" smtClean="0"/>
              <a:t>then the table shows the</a:t>
            </a:r>
            <a:br>
              <a:rPr lang="en-US" altLang="en-US" dirty="0" smtClean="0"/>
            </a:br>
            <a:r>
              <a:rPr lang="en-US" altLang="en-US" dirty="0" smtClean="0"/>
              <a:t>index for the adjacent</a:t>
            </a:r>
            <a:br>
              <a:rPr lang="en-US" altLang="en-US" dirty="0" smtClean="0"/>
            </a:br>
            <a:r>
              <a:rPr lang="en-US" altLang="en-US" dirty="0" smtClean="0"/>
              <a:t>elements.</a:t>
            </a:r>
          </a:p>
          <a:p>
            <a:r>
              <a:rPr lang="en-US" altLang="en-US" dirty="0" smtClean="0"/>
              <a:t>Watch out for edges!</a:t>
            </a:r>
          </a:p>
          <a:p>
            <a:pPr lvl="1"/>
            <a:r>
              <a:rPr lang="en-US" altLang="en-US" sz="2000" dirty="0" smtClean="0"/>
              <a:t>Do not go off the 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8631-1804-4460-9755-CA2667F4F9BE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69</a:t>
            </a:fld>
            <a:endParaRPr lang="en-US" altLang="en-US"/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590800"/>
            <a:ext cx="3962400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049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>
                <a:ea typeface="ＭＳ Ｐゴシック" panose="020B0600070205080204" pitchFamily="34" charset="-128"/>
              </a:rPr>
              <a:t>Creating Lists/Accessing Elements</a:t>
            </a:r>
          </a:p>
        </p:txBody>
      </p:sp>
      <p:pic>
        <p:nvPicPr>
          <p:cNvPr id="1638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8458200" cy="314801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4572000"/>
            <a:ext cx="83820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1: Creating a list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[32, 54, 67.5, 29, 35, 80, 115, 44.5, 100, 65]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  <a:cs typeface="Consolas" pitchFamily="49" charset="0"/>
              </a:rPr>
              <a:t># 2: Accessing a list element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values[5] = 87</a:t>
            </a:r>
            <a:endParaRPr lang="en-US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803A-C338-481F-8ED7-8964F25660A1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124825" cy="51054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Going across a row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i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Going down a column j</a:t>
            </a:r>
          </a:p>
        </p:txBody>
      </p:sp>
      <p:pic>
        <p:nvPicPr>
          <p:cNvPr id="747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668" y="3276600"/>
            <a:ext cx="3210532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880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Traversing Rows and Columns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1600200"/>
            <a:ext cx="4267200" cy="990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total = 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for 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</a:t>
            </a:r>
            <a:r>
              <a:rPr lang="en-US" kern="0" dirty="0">
                <a:latin typeface="Consolas" pitchFamily="49" charset="0"/>
              </a:rPr>
              <a:t> in range(MEDALS):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total = total + counts[i][</a:t>
            </a:r>
            <a:r>
              <a:rPr lang="en-US" kern="0" dirty="0">
                <a:solidFill>
                  <a:srgbClr val="0033CC"/>
                </a:solidFill>
                <a:latin typeface="Consolas" pitchFamily="49" charset="0"/>
              </a:rPr>
              <a:t>j</a:t>
            </a:r>
            <a:r>
              <a:rPr lang="en-US" kern="0" dirty="0">
                <a:latin typeface="Consolas" pitchFamily="49" charset="0"/>
              </a:rPr>
              <a:t>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</p:txBody>
      </p:sp>
      <p:pic>
        <p:nvPicPr>
          <p:cNvPr id="7476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143000"/>
            <a:ext cx="2842919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52800" y="4343400"/>
            <a:ext cx="4619625" cy="9715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total = 0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for 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 in </a:t>
            </a:r>
            <a:r>
              <a:rPr lang="en-US" kern="0" dirty="0" smtClean="0">
                <a:latin typeface="Consolas" pitchFamily="49" charset="0"/>
              </a:rPr>
              <a:t>range(COUNTRIES</a:t>
            </a:r>
            <a:r>
              <a:rPr lang="en-US" kern="0" dirty="0">
                <a:latin typeface="Consolas" pitchFamily="49" charset="0"/>
              </a:rPr>
              <a:t>):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latin typeface="Consolas" pitchFamily="49" charset="0"/>
              </a:rPr>
              <a:t>    total = total + counts[</a:t>
            </a:r>
            <a:r>
              <a:rPr lang="en-US" kern="0" dirty="0">
                <a:solidFill>
                  <a:srgbClr val="00B050"/>
                </a:solidFill>
                <a:latin typeface="Consolas" pitchFamily="49" charset="0"/>
              </a:rPr>
              <a:t>i</a:t>
            </a:r>
            <a:r>
              <a:rPr lang="en-US" kern="0" dirty="0">
                <a:latin typeface="Consolas" pitchFamily="49" charset="0"/>
              </a:rPr>
              <a:t>][j]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kern="0" dirty="0">
              <a:latin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CB71-8791-47E2-A38E-0F7FBFECC5AC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768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Copying Tables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05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Just like with lists, when we need to copy a table, we cannot simply assign the table name to another variable. This only creates an alias to the existing table.</a:t>
            </a:r>
            <a:endParaRPr lang="en-US" altLang="en-US" sz="18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To copy a table, which means copy all the inner lists as well as the outer list, Python provides a </a:t>
            </a:r>
            <a:r>
              <a:rPr lang="en-US" altLang="en-US" dirty="0" err="1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deepcopy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function in the 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copy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module.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>
              <a:spcBef>
                <a:spcPts val="1800"/>
              </a:spcBef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38400" y="2743200"/>
            <a:ext cx="3962400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import copy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table2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copy.deepcopy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(table1)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13B-4350-482E-A33C-594F27056CD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482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Advanced Topics with Lists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CED7-1CDB-4CDF-8D2E-EEE88CC5B6AE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898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List Comprehension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list comprehension creates a list out of an existing sequence of data.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It iterates through the existing sequence of data and filters out some of the elements, does work with each of these elements, and stores each result into the new list. 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The existing sequence of data is not modified.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Here is what a list comprehension looks like in the format of a for loop: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spcBef>
                <a:spcPts val="600"/>
              </a:spcBef>
            </a:pPr>
            <a:r>
              <a:rPr lang="en-US" altLang="en-US" dirty="0" smtClean="0"/>
              <a:t>Here is the actual list comprehension:</a:t>
            </a:r>
          </a:p>
          <a:p>
            <a:pPr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3C60-07A3-4376-B8C4-78F348D7DF9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73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3276600"/>
            <a:ext cx="723900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newList</a:t>
            </a:r>
            <a:r>
              <a:rPr lang="en-US" sz="2000" dirty="0" smtClean="0">
                <a:latin typeface="+mn-lt"/>
              </a:rPr>
              <a:t> = []</a:t>
            </a:r>
          </a:p>
          <a:p>
            <a:r>
              <a:rPr lang="en-US" sz="2000" dirty="0" smtClean="0">
                <a:latin typeface="+mn-lt"/>
              </a:rPr>
              <a:t>for </a:t>
            </a:r>
            <a:r>
              <a:rPr lang="en-US" sz="2000" dirty="0" err="1" smtClean="0">
                <a:latin typeface="+mn-lt"/>
              </a:rPr>
              <a:t>elem</a:t>
            </a:r>
            <a:r>
              <a:rPr lang="en-US" sz="2000" dirty="0" smtClean="0">
                <a:latin typeface="+mn-lt"/>
              </a:rPr>
              <a:t> in </a:t>
            </a:r>
            <a:r>
              <a:rPr lang="en-US" sz="2000" dirty="0" err="1" smtClean="0">
                <a:latin typeface="+mn-lt"/>
              </a:rPr>
              <a:t>existingSeq</a:t>
            </a:r>
            <a:r>
              <a:rPr lang="en-US" sz="2000" dirty="0" smtClean="0">
                <a:latin typeface="+mn-lt"/>
              </a:rPr>
              <a:t>:</a:t>
            </a:r>
          </a:p>
          <a:p>
            <a:r>
              <a:rPr lang="en-US" sz="2000" dirty="0" smtClean="0">
                <a:latin typeface="+mn-lt"/>
              </a:rPr>
              <a:t>      if </a:t>
            </a:r>
            <a:r>
              <a:rPr lang="en-US" sz="2000" dirty="0" err="1" smtClean="0">
                <a:latin typeface="+mn-lt"/>
              </a:rPr>
              <a:t>condition_with_elem</a:t>
            </a:r>
            <a:r>
              <a:rPr lang="en-US" sz="2000" dirty="0" smtClean="0">
                <a:latin typeface="+mn-lt"/>
              </a:rPr>
              <a:t>:       # filter out certain elements</a:t>
            </a:r>
          </a:p>
          <a:p>
            <a:r>
              <a:rPr lang="en-US" sz="2000" dirty="0" smtClean="0">
                <a:latin typeface="+mn-lt"/>
              </a:rPr>
              <a:t>           </a:t>
            </a:r>
            <a:r>
              <a:rPr lang="en-US" sz="2000" dirty="0" err="1" smtClean="0">
                <a:latin typeface="+mn-lt"/>
              </a:rPr>
              <a:t>newList.append</a:t>
            </a:r>
            <a:r>
              <a:rPr lang="en-US" sz="2000" dirty="0" smtClean="0">
                <a:latin typeface="+mn-lt"/>
              </a:rPr>
              <a:t>( </a:t>
            </a:r>
            <a:r>
              <a:rPr lang="en-US" sz="2000" dirty="0" err="1" smtClean="0">
                <a:latin typeface="+mn-lt"/>
              </a:rPr>
              <a:t>do_work_with_elem</a:t>
            </a:r>
            <a:r>
              <a:rPr lang="en-US" sz="2000" dirty="0" smtClean="0">
                <a:latin typeface="+mn-lt"/>
              </a:rPr>
              <a:t> )  # transform the </a:t>
            </a:r>
            <a:r>
              <a:rPr lang="en-US" sz="2000" dirty="0" err="1" smtClean="0">
                <a:latin typeface="+mn-lt"/>
              </a:rPr>
              <a:t>elem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					    # and store in </a:t>
            </a:r>
            <a:r>
              <a:rPr lang="en-US" sz="2000" dirty="0" err="1" smtClean="0">
                <a:latin typeface="+mn-lt"/>
              </a:rPr>
              <a:t>newList</a:t>
            </a:r>
            <a:endParaRPr lang="en-US" sz="20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410200"/>
            <a:ext cx="8229600" cy="384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+mn-lt"/>
              </a:rPr>
              <a:t>newList</a:t>
            </a:r>
            <a:r>
              <a:rPr lang="en-US" sz="1900" dirty="0" smtClean="0">
                <a:latin typeface="+mn-lt"/>
              </a:rPr>
              <a:t> = [ </a:t>
            </a:r>
            <a:r>
              <a:rPr lang="en-US" sz="1900" dirty="0" err="1" smtClean="0">
                <a:latin typeface="+mn-lt"/>
              </a:rPr>
              <a:t>do_work_with_elem</a:t>
            </a:r>
            <a:r>
              <a:rPr lang="en-US" sz="1900" dirty="0" smtClean="0">
                <a:latin typeface="+mn-lt"/>
              </a:rPr>
              <a:t>  for </a:t>
            </a:r>
            <a:r>
              <a:rPr lang="en-US" sz="1900" dirty="0" err="1" smtClean="0">
                <a:latin typeface="+mn-lt"/>
              </a:rPr>
              <a:t>elem</a:t>
            </a:r>
            <a:r>
              <a:rPr lang="en-US" sz="1900" dirty="0" smtClean="0">
                <a:latin typeface="+mn-lt"/>
              </a:rPr>
              <a:t> in </a:t>
            </a:r>
            <a:r>
              <a:rPr lang="en-US" sz="1900" dirty="0" err="1" smtClean="0">
                <a:latin typeface="+mn-lt"/>
              </a:rPr>
              <a:t>existingSeq</a:t>
            </a:r>
            <a:r>
              <a:rPr lang="en-US" sz="1900" dirty="0" smtClean="0">
                <a:latin typeface="+mn-lt"/>
              </a:rPr>
              <a:t>  if </a:t>
            </a:r>
            <a:r>
              <a:rPr lang="en-US" sz="1900" dirty="0" err="1" smtClean="0">
                <a:latin typeface="+mn-lt"/>
              </a:rPr>
              <a:t>condition_with_elem</a:t>
            </a:r>
            <a:r>
              <a:rPr lang="en-US" sz="1900" dirty="0" smtClean="0">
                <a:latin typeface="+mn-lt"/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(1)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err="1" smtClean="0"/>
              <a:t>myList</a:t>
            </a:r>
            <a:r>
              <a:rPr lang="en-US" altLang="en-US" dirty="0" smtClean="0"/>
              <a:t> contains negative and positive integers.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We want to create a new list of the absolute value of all the negative values in </a:t>
            </a:r>
            <a:r>
              <a:rPr lang="en-US" altLang="en-US" dirty="0" err="1" smtClean="0"/>
              <a:t>myList</a:t>
            </a:r>
            <a:r>
              <a:rPr lang="en-US" alt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Loop format:</a:t>
            </a:r>
          </a:p>
          <a:p>
            <a:pPr>
              <a:spcBef>
                <a:spcPts val="600"/>
              </a:spcBef>
            </a:pPr>
            <a:endParaRPr lang="en-US" altLang="en-US" dirty="0" smtClean="0"/>
          </a:p>
          <a:p>
            <a:pPr>
              <a:spcBef>
                <a:spcPts val="600"/>
              </a:spcBef>
            </a:pPr>
            <a:endParaRPr lang="en-US" altLang="en-US" dirty="0" smtClean="0"/>
          </a:p>
          <a:p>
            <a:pPr>
              <a:spcBef>
                <a:spcPts val="600"/>
              </a:spcBef>
              <a:buNone/>
            </a:pPr>
            <a:endParaRPr lang="en-US" altLang="en-US" dirty="0" smtClean="0"/>
          </a:p>
          <a:p>
            <a:pPr>
              <a:spcBef>
                <a:spcPts val="600"/>
              </a:spcBef>
            </a:pPr>
            <a:r>
              <a:rPr lang="en-US" altLang="en-US" dirty="0" smtClean="0"/>
              <a:t>List comprehension: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3C60-07A3-4376-B8C4-78F348D7DF9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74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2362200"/>
            <a:ext cx="426720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newList</a:t>
            </a:r>
            <a:r>
              <a:rPr lang="en-US" sz="2000" dirty="0" smtClean="0">
                <a:latin typeface="+mn-lt"/>
              </a:rPr>
              <a:t> = [] </a:t>
            </a:r>
          </a:p>
          <a:p>
            <a:r>
              <a:rPr lang="en-US" sz="2000" dirty="0" smtClean="0">
                <a:latin typeface="+mn-lt"/>
              </a:rPr>
              <a:t>for </a:t>
            </a:r>
            <a:r>
              <a:rPr lang="en-US" sz="2000" dirty="0" err="1" smtClean="0">
                <a:latin typeface="+mn-lt"/>
              </a:rPr>
              <a:t>elem</a:t>
            </a:r>
            <a:r>
              <a:rPr lang="en-US" sz="2000" dirty="0" smtClean="0">
                <a:latin typeface="+mn-lt"/>
              </a:rPr>
              <a:t> in </a:t>
            </a:r>
            <a:r>
              <a:rPr lang="en-US" sz="2000" dirty="0" err="1" smtClean="0">
                <a:latin typeface="+mn-lt"/>
              </a:rPr>
              <a:t>myList</a:t>
            </a:r>
            <a:r>
              <a:rPr lang="en-US" sz="2000" dirty="0" smtClean="0">
                <a:latin typeface="+mn-lt"/>
              </a:rPr>
              <a:t>:</a:t>
            </a:r>
          </a:p>
          <a:p>
            <a:r>
              <a:rPr lang="en-US" sz="2000" dirty="0" smtClean="0">
                <a:latin typeface="+mn-lt"/>
              </a:rPr>
              <a:t>      if </a:t>
            </a:r>
            <a:r>
              <a:rPr lang="en-US" sz="2000" dirty="0" err="1" smtClean="0">
                <a:latin typeface="+mn-lt"/>
              </a:rPr>
              <a:t>elem</a:t>
            </a:r>
            <a:r>
              <a:rPr lang="en-US" sz="2000" dirty="0" smtClean="0">
                <a:latin typeface="+mn-lt"/>
              </a:rPr>
              <a:t> &lt; 0:</a:t>
            </a:r>
          </a:p>
          <a:p>
            <a:r>
              <a:rPr lang="en-US" sz="2000" dirty="0" smtClean="0">
                <a:latin typeface="+mn-lt"/>
              </a:rPr>
              <a:t>           </a:t>
            </a:r>
            <a:r>
              <a:rPr lang="en-US" sz="2000" dirty="0" err="1" smtClean="0">
                <a:latin typeface="+mn-lt"/>
              </a:rPr>
              <a:t>newList.append</a:t>
            </a:r>
            <a:r>
              <a:rPr lang="en-US" sz="2000" dirty="0" smtClean="0">
                <a:latin typeface="+mn-lt"/>
              </a:rPr>
              <a:t>( abs(</a:t>
            </a:r>
            <a:r>
              <a:rPr lang="en-US" sz="2000" dirty="0" err="1" smtClean="0">
                <a:latin typeface="+mn-lt"/>
              </a:rPr>
              <a:t>elem</a:t>
            </a:r>
            <a:r>
              <a:rPr lang="en-US" sz="2000" dirty="0" smtClean="0">
                <a:latin typeface="+mn-lt"/>
              </a:rPr>
              <a:t>)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4191000"/>
            <a:ext cx="5486400" cy="384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900" dirty="0" err="1" smtClean="0">
                <a:latin typeface="+mn-lt"/>
              </a:rPr>
              <a:t>newList</a:t>
            </a:r>
            <a:r>
              <a:rPr lang="en-US" sz="1900" dirty="0" smtClean="0">
                <a:latin typeface="+mn-lt"/>
              </a:rPr>
              <a:t> = [ abs(</a:t>
            </a:r>
            <a:r>
              <a:rPr lang="en-US" sz="1900" dirty="0" err="1" smtClean="0">
                <a:latin typeface="+mn-lt"/>
              </a:rPr>
              <a:t>elem</a:t>
            </a:r>
            <a:r>
              <a:rPr lang="en-US" sz="1900" dirty="0" smtClean="0">
                <a:latin typeface="+mn-lt"/>
              </a:rPr>
              <a:t>)  for </a:t>
            </a:r>
            <a:r>
              <a:rPr lang="en-US" sz="1900" dirty="0" err="1" smtClean="0">
                <a:latin typeface="+mn-lt"/>
              </a:rPr>
              <a:t>elem</a:t>
            </a:r>
            <a:r>
              <a:rPr lang="en-US" sz="1900" dirty="0" smtClean="0">
                <a:latin typeface="+mn-lt"/>
              </a:rPr>
              <a:t> in </a:t>
            </a:r>
            <a:r>
              <a:rPr lang="en-US" sz="1900" dirty="0" err="1" smtClean="0">
                <a:latin typeface="+mn-lt"/>
              </a:rPr>
              <a:t>myList</a:t>
            </a:r>
            <a:r>
              <a:rPr lang="en-US" sz="1900" dirty="0" smtClean="0">
                <a:latin typeface="+mn-lt"/>
              </a:rPr>
              <a:t>  if </a:t>
            </a:r>
            <a:r>
              <a:rPr lang="en-US" sz="1900" dirty="0" err="1" smtClean="0">
                <a:latin typeface="+mn-lt"/>
              </a:rPr>
              <a:t>elem</a:t>
            </a:r>
            <a:r>
              <a:rPr lang="en-US" sz="1900" dirty="0" smtClean="0">
                <a:latin typeface="+mn-lt"/>
              </a:rPr>
              <a:t> &lt; 0 ]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(2)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err="1" smtClean="0"/>
              <a:t>celsius</a:t>
            </a:r>
            <a:r>
              <a:rPr lang="en-US" altLang="en-US" dirty="0" smtClean="0"/>
              <a:t> is a </a:t>
            </a:r>
            <a:r>
              <a:rPr lang="en-US" altLang="en-US" dirty="0" err="1" smtClean="0"/>
              <a:t>tuple</a:t>
            </a:r>
            <a:r>
              <a:rPr lang="en-US" altLang="en-US" dirty="0" smtClean="0"/>
              <a:t> containing temperatures in degrees </a:t>
            </a:r>
            <a:r>
              <a:rPr lang="en-US" altLang="en-US" dirty="0" err="1" smtClean="0"/>
              <a:t>celsius</a:t>
            </a:r>
            <a:r>
              <a:rPr lang="en-US" altLang="en-US" dirty="0" smtClean="0"/>
              <a:t>. 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We want to create a new list </a:t>
            </a:r>
            <a:r>
              <a:rPr lang="en-US" altLang="en-US" dirty="0" err="1" smtClean="0"/>
              <a:t>fahrenheit</a:t>
            </a:r>
            <a:r>
              <a:rPr lang="en-US" altLang="en-US" dirty="0" smtClean="0"/>
              <a:t> of the same temperatures in degrees </a:t>
            </a:r>
            <a:r>
              <a:rPr lang="en-US" altLang="en-US" dirty="0" err="1" smtClean="0"/>
              <a:t>fahrenheit</a:t>
            </a:r>
            <a:r>
              <a:rPr lang="en-US" alt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In this case we convert all elements of the </a:t>
            </a:r>
            <a:r>
              <a:rPr lang="en-US" altLang="en-US" dirty="0" err="1" smtClean="0"/>
              <a:t>tuples</a:t>
            </a:r>
            <a:r>
              <a:rPr lang="en-US" altLang="en-US" dirty="0" smtClean="0"/>
              <a:t>, there is no filtering out of data.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Loop format:</a:t>
            </a:r>
          </a:p>
          <a:p>
            <a:pPr>
              <a:spcBef>
                <a:spcPts val="600"/>
              </a:spcBef>
            </a:pPr>
            <a:endParaRPr lang="en-US" altLang="en-US" dirty="0" smtClean="0"/>
          </a:p>
          <a:p>
            <a:pPr>
              <a:spcBef>
                <a:spcPts val="600"/>
              </a:spcBef>
              <a:buNone/>
            </a:pPr>
            <a:endParaRPr lang="en-US" altLang="en-US" dirty="0" smtClean="0"/>
          </a:p>
          <a:p>
            <a:pPr>
              <a:spcBef>
                <a:spcPts val="600"/>
              </a:spcBef>
              <a:buNone/>
            </a:pPr>
            <a:endParaRPr lang="en-US" altLang="en-US" dirty="0" smtClean="0"/>
          </a:p>
          <a:p>
            <a:pPr>
              <a:spcBef>
                <a:spcPts val="600"/>
              </a:spcBef>
            </a:pPr>
            <a:r>
              <a:rPr lang="en-US" altLang="en-US" dirty="0" smtClean="0"/>
              <a:t>List comprehension: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3C60-07A3-4376-B8C4-78F348D7DF9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75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0" y="3200400"/>
            <a:ext cx="518160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fahrenheit</a:t>
            </a:r>
            <a:r>
              <a:rPr lang="en-US" sz="2000" dirty="0" smtClean="0">
                <a:latin typeface="+mn-lt"/>
              </a:rPr>
              <a:t> = [] </a:t>
            </a:r>
          </a:p>
          <a:p>
            <a:r>
              <a:rPr lang="en-US" sz="2000" dirty="0" smtClean="0">
                <a:latin typeface="+mn-lt"/>
              </a:rPr>
              <a:t>for temp in </a:t>
            </a:r>
            <a:r>
              <a:rPr lang="en-US" sz="2000" dirty="0" err="1" smtClean="0">
                <a:latin typeface="+mn-lt"/>
              </a:rPr>
              <a:t>myList</a:t>
            </a:r>
            <a:r>
              <a:rPr lang="en-US" sz="2000" dirty="0" smtClean="0">
                <a:latin typeface="+mn-lt"/>
              </a:rPr>
              <a:t>:</a:t>
            </a:r>
          </a:p>
          <a:p>
            <a:r>
              <a:rPr lang="en-US" sz="2000" dirty="0" smtClean="0">
                <a:latin typeface="+mn-lt"/>
              </a:rPr>
              <a:t>           </a:t>
            </a:r>
            <a:r>
              <a:rPr lang="en-US" sz="2000" dirty="0" err="1" smtClean="0">
                <a:latin typeface="+mn-lt"/>
              </a:rPr>
              <a:t>fahrenheit.append</a:t>
            </a:r>
            <a:r>
              <a:rPr lang="en-US" sz="2000" dirty="0" smtClean="0">
                <a:latin typeface="+mn-lt"/>
              </a:rPr>
              <a:t>( temp * 9/5 + 32 )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4724400"/>
            <a:ext cx="5257800" cy="384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+mn-lt"/>
              </a:rPr>
              <a:t>fahrenheit</a:t>
            </a:r>
            <a:r>
              <a:rPr lang="en-US" sz="1900" dirty="0" smtClean="0">
                <a:latin typeface="+mn-lt"/>
              </a:rPr>
              <a:t> = [ temp * 9/5 + 32  for temp in </a:t>
            </a:r>
            <a:r>
              <a:rPr lang="en-US" sz="1900" dirty="0" err="1" smtClean="0">
                <a:latin typeface="+mn-lt"/>
              </a:rPr>
              <a:t>celsius</a:t>
            </a:r>
            <a:r>
              <a:rPr lang="en-US" sz="1900" dirty="0" smtClean="0">
                <a:latin typeface="+mn-lt"/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When to Use List Comprehension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 smtClean="0"/>
              <a:t>List comprehension can be used when we need to loop through a sequence of data and append a subset of this data (modified or not) to a new list.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List comprehension results in more efficient code than the “loop and append” method. List comprehension should always be considered when creating a new list out of an existing list.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However, readability is important. If the list comprehension takes several wrapped around lines of code, then a loop might be a better choice, if time is not critical.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Also, list comprehension should be used only when we need to create a new list. It is not meant to replace all iteration loops. </a:t>
            </a:r>
            <a:br>
              <a:rPr lang="en-US" altLang="en-US" dirty="0" smtClean="0"/>
            </a:br>
            <a:r>
              <a:rPr lang="en-US" altLang="en-US" dirty="0" smtClean="0"/>
              <a:t>If we need to print all elements of a list for example, a loop makes more sense.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3C60-07A3-4376-B8C4-78F348D7DF92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8"/>
          <p:cNvSpPr>
            <a:spLocks noGrp="1"/>
          </p:cNvSpPr>
          <p:nvPr>
            <p:ph idx="1"/>
          </p:nvPr>
        </p:nvSpPr>
        <p:spPr>
          <a:xfrm>
            <a:off x="3526973" y="2557306"/>
            <a:ext cx="2401556" cy="582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End of Chapter 6 Notes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C8C-6F1C-465C-BE21-FD68BEE193CB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0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U:\PC\publisher\2013 wiley slides\Ch 5-9, FM\Chapter  6\Media\Illustrations\py_06_un02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971800"/>
            <a:ext cx="428262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762000" y="286604"/>
            <a:ext cx="7604760" cy="72576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Reverse Subscripts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620000" cy="25146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Python also uses negative subscripts to provide access to the list elements in reverse order.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For example, a subscript of –1 provides access to the last element in the list: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Similarly, values[-2] is the second-to-last element.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19200" y="3657600"/>
            <a:ext cx="4648200" cy="1066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last = values[-1]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print("The last element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", last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# output: The last element is 65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72C9-DBEB-4920-A549-2493A1E4BF35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 of Range Errors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r>
              <a:rPr lang="en-US" altLang="en-US" dirty="0" smtClean="0"/>
              <a:t>Perhaps the most common error in using lists is accessing a nonexistent element: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None/>
            </a:pP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If our program accesses a list through an out-of-range index, the program will generate an exception at run time.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35F2-963C-4A0F-9B91-837A02400210}" type="datetime1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1752600"/>
            <a:ext cx="67818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[2.3, 4.5, 7.2, 1.0, 12.2, 9.0, 15.2, 0.5]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values[8] = 5.4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Error––values has 8 elements, 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so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index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range is from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</a:p>
          <a:p>
            <a:pPr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values[-12] = 5.4     # Same out of range error</a:t>
            </a:r>
          </a:p>
          <a:p>
            <a:pPr>
              <a:defRPr/>
            </a:pP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ef432de7635f937d245994e3ea943102e2f1d4d"/>
  <p:tag name="ISPRING_ULTRA_SCORM_COURSE_ID" val="C29FE79A-3646-4F96-9DF2-FD640D9BA73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6 (V1-1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22880</TotalTime>
  <Words>5143</Words>
  <Application>Microsoft Office PowerPoint</Application>
  <PresentationFormat>On-screen Show (4:3)</PresentationFormat>
  <Paragraphs>862</Paragraphs>
  <Slides>77</Slides>
  <Notes>76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RMC Presentation</vt:lpstr>
      <vt:lpstr>Chapter Six</vt:lpstr>
      <vt:lpstr>Basic Properties of Lists</vt:lpstr>
      <vt:lpstr>Lists</vt:lpstr>
      <vt:lpstr>Lists vs. Strings</vt:lpstr>
      <vt:lpstr>Creating a List</vt:lpstr>
      <vt:lpstr>Accessing List Elements</vt:lpstr>
      <vt:lpstr>Creating Lists/Accessing Elements</vt:lpstr>
      <vt:lpstr>Reverse Subscripts</vt:lpstr>
      <vt:lpstr>Out of Range Errors</vt:lpstr>
      <vt:lpstr>List References</vt:lpstr>
      <vt:lpstr>List Aliases</vt:lpstr>
      <vt:lpstr>Modifying Aliased Lists</vt:lpstr>
      <vt:lpstr>Copying Lists</vt:lpstr>
      <vt:lpstr>List Operators</vt:lpstr>
      <vt:lpstr>Concatenation</vt:lpstr>
      <vt:lpstr>Replication</vt:lpstr>
      <vt:lpstr>Equality / Inequality Testing</vt:lpstr>
      <vt:lpstr>Built-in Functions for Lists</vt:lpstr>
      <vt:lpstr>Determining List Length</vt:lpstr>
      <vt:lpstr>Sorting a List</vt:lpstr>
      <vt:lpstr>Sum, Maximum, Minimum</vt:lpstr>
      <vt:lpstr>Working with Lists</vt:lpstr>
      <vt:lpstr>Loop to Iterate Through a List (1)</vt:lpstr>
      <vt:lpstr>Loop to Iterate Through a List (2)</vt:lpstr>
      <vt:lpstr>Slices of a List (1)</vt:lpstr>
      <vt:lpstr>Slices of a List (2)</vt:lpstr>
      <vt:lpstr>List Methods</vt:lpstr>
      <vt:lpstr>Appending an Element</vt:lpstr>
      <vt:lpstr>Inserting an Element</vt:lpstr>
      <vt:lpstr>Extending a List</vt:lpstr>
      <vt:lpstr>Finding an Element</vt:lpstr>
      <vt:lpstr>Popping an Element (1)</vt:lpstr>
      <vt:lpstr>Popping an Element (2) </vt:lpstr>
      <vt:lpstr>Removing an Element </vt:lpstr>
      <vt:lpstr>Sort a List</vt:lpstr>
      <vt:lpstr>Reverse, Count in a List</vt:lpstr>
      <vt:lpstr>Copy a List</vt:lpstr>
      <vt:lpstr>Common List Algorithms</vt:lpstr>
      <vt:lpstr>Filling a List</vt:lpstr>
      <vt:lpstr>Element Separators</vt:lpstr>
      <vt:lpstr>Collecting and Counting Matches</vt:lpstr>
      <vt:lpstr>Removing Matches</vt:lpstr>
      <vt:lpstr>Reading Input</vt:lpstr>
      <vt:lpstr>Using Lists With Functions</vt:lpstr>
      <vt:lpstr>Using Lists With Functions</vt:lpstr>
      <vt:lpstr>Example: Step 1</vt:lpstr>
      <vt:lpstr>Example: Step 2</vt:lpstr>
      <vt:lpstr>Example: Step 3</vt:lpstr>
      <vt:lpstr>Example: Step 4</vt:lpstr>
      <vt:lpstr>Returning Lists From Functions</vt:lpstr>
      <vt:lpstr>Tuples</vt:lpstr>
      <vt:lpstr>Basic Properties of Tuples</vt:lpstr>
      <vt:lpstr>Tuples (1)</vt:lpstr>
      <vt:lpstr>Tuples (2)</vt:lpstr>
      <vt:lpstr>Operators for Tuples</vt:lpstr>
      <vt:lpstr>Functions and Methods For Tuples</vt:lpstr>
      <vt:lpstr>Working with Tuples</vt:lpstr>
      <vt:lpstr>Returning Multiple Values</vt:lpstr>
      <vt:lpstr>Swapping Data</vt:lpstr>
      <vt:lpstr>Tuples vs Lists</vt:lpstr>
      <vt:lpstr>Named Tuples</vt:lpstr>
      <vt:lpstr>Named Tuple Example</vt:lpstr>
      <vt:lpstr>Tables or List of Lists</vt:lpstr>
      <vt:lpstr>Tables</vt:lpstr>
      <vt:lpstr>Creating Tables (1)</vt:lpstr>
      <vt:lpstr>Creating Tables (2)</vt:lpstr>
      <vt:lpstr>Creating and Initializing Tables</vt:lpstr>
      <vt:lpstr>Accessing Elements</vt:lpstr>
      <vt:lpstr>Locating Neighboring Elements</vt:lpstr>
      <vt:lpstr>Traversing Rows and Columns</vt:lpstr>
      <vt:lpstr>Copying Tables</vt:lpstr>
      <vt:lpstr>Advanced Topics with Lists</vt:lpstr>
      <vt:lpstr>List Comprehension</vt:lpstr>
      <vt:lpstr>Examples (1)</vt:lpstr>
      <vt:lpstr>Examples (2)</vt:lpstr>
      <vt:lpstr>When to Use List Comprehension</vt:lpstr>
      <vt:lpstr>Slide 77</vt:lpstr>
    </vt:vector>
  </TitlesOfParts>
  <Company>Technetrain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 (V1-1)</dc:title>
  <dc:subject>Java for Everyone 2e</dc:subject>
  <dc:creator>john McManus</dc:creator>
  <dc:description>Based on bjlo_ch06_8.pdf</dc:description>
  <cp:lastModifiedBy>Clare</cp:lastModifiedBy>
  <cp:revision>537</cp:revision>
  <dcterms:created xsi:type="dcterms:W3CDTF">2007-02-01T21:32:19Z</dcterms:created>
  <dcterms:modified xsi:type="dcterms:W3CDTF">2020-09-16T05:01:28Z</dcterms:modified>
  <cp:contentStatus>Final Draft</cp:contentStatus>
</cp:coreProperties>
</file>