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4" r:id="rId1"/>
  </p:sldMasterIdLst>
  <p:notesMasterIdLst>
    <p:notesMasterId r:id="rId68"/>
  </p:notesMasterIdLst>
  <p:sldIdLst>
    <p:sldId id="365" r:id="rId2"/>
    <p:sldId id="494" r:id="rId3"/>
    <p:sldId id="421" r:id="rId4"/>
    <p:sldId id="424" r:id="rId5"/>
    <p:sldId id="425" r:id="rId6"/>
    <p:sldId id="515" r:id="rId7"/>
    <p:sldId id="514" r:id="rId8"/>
    <p:sldId id="510" r:id="rId9"/>
    <p:sldId id="426" r:id="rId10"/>
    <p:sldId id="512" r:id="rId11"/>
    <p:sldId id="513" r:id="rId12"/>
    <p:sldId id="427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500" r:id="rId24"/>
    <p:sldId id="499" r:id="rId25"/>
    <p:sldId id="521" r:id="rId26"/>
    <p:sldId id="522" r:id="rId27"/>
    <p:sldId id="496" r:id="rId28"/>
    <p:sldId id="422" r:id="rId29"/>
    <p:sldId id="449" r:id="rId30"/>
    <p:sldId id="450" r:id="rId31"/>
    <p:sldId id="451" r:id="rId32"/>
    <p:sldId id="530" r:id="rId33"/>
    <p:sldId id="516" r:id="rId34"/>
    <p:sldId id="452" r:id="rId35"/>
    <p:sldId id="453" r:id="rId36"/>
    <p:sldId id="517" r:id="rId37"/>
    <p:sldId id="455" r:id="rId38"/>
    <p:sldId id="456" r:id="rId39"/>
    <p:sldId id="457" r:id="rId40"/>
    <p:sldId id="458" r:id="rId41"/>
    <p:sldId id="459" r:id="rId42"/>
    <p:sldId id="463" r:id="rId43"/>
    <p:sldId id="518" r:id="rId44"/>
    <p:sldId id="519" r:id="rId45"/>
    <p:sldId id="465" r:id="rId46"/>
    <p:sldId id="520" r:id="rId47"/>
    <p:sldId id="524" r:id="rId48"/>
    <p:sldId id="523" r:id="rId49"/>
    <p:sldId id="525" r:id="rId50"/>
    <p:sldId id="497" r:id="rId51"/>
    <p:sldId id="423" r:id="rId52"/>
    <p:sldId id="470" r:id="rId53"/>
    <p:sldId id="473" r:id="rId54"/>
    <p:sldId id="474" r:id="rId55"/>
    <p:sldId id="479" r:id="rId56"/>
    <p:sldId id="481" r:id="rId57"/>
    <p:sldId id="480" r:id="rId58"/>
    <p:sldId id="526" r:id="rId59"/>
    <p:sldId id="528" r:id="rId60"/>
    <p:sldId id="529" r:id="rId61"/>
    <p:sldId id="498" r:id="rId62"/>
    <p:sldId id="486" r:id="rId63"/>
    <p:sldId id="487" r:id="rId64"/>
    <p:sldId id="488" r:id="rId65"/>
    <p:sldId id="490" r:id="rId66"/>
    <p:sldId id="527" r:id="rId67"/>
  </p:sldIdLst>
  <p:sldSz cx="9144000" cy="6858000" type="screen4x3"/>
  <p:notesSz cx="6858000" cy="9144000"/>
  <p:custDataLst>
    <p:tags r:id="rId6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33"/>
    <a:srgbClr val="9933FF"/>
    <a:srgbClr val="9966FF"/>
    <a:srgbClr val="3853A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 autoAdjust="0"/>
    <p:restoredTop sz="94694"/>
  </p:normalViewPr>
  <p:slideViewPr>
    <p:cSldViewPr>
      <p:cViewPr varScale="1">
        <p:scale>
          <a:sx n="121" d="100"/>
          <a:sy n="121" d="100"/>
        </p:scale>
        <p:origin x="19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D0C90C6E-05F2-482C-BFF0-312E51986B0F}" type="datetimeFigureOut">
              <a:rPr lang="en-US"/>
              <a:pPr>
                <a:defRPr/>
              </a:pPr>
              <a:t>11/20/22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A953FEC6-7DA0-4FFE-B398-32F9FAF76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892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75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629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50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183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668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235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221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968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016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940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71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50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54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817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385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09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08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094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385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905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08C7553-C399-4454-AF54-2BD5DA8A7C63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360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65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096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559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694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694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501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044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155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50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9100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744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50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9941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446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2200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282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2200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838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8702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8702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323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3850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38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0021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3237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6100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0998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1540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1538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4220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6972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5935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409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42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0021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4220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347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409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7417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5529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75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46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5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48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83D45F80-53B2-475A-9FA0-41AE5D339F5D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2227" y="3559488"/>
            <a:ext cx="7543800" cy="725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18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5ACF0F1-13F0-44B9-B008-8D2F75A42E04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D83B0A6-79E1-4721-A158-A52973EFC4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44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BAE5-34DB-4A5D-A0F3-E5EA06915CEF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77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F97987F4-7417-413C-AFB7-5E1F7A258EA7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44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58F58370-7506-4A51-A867-ECC9C796DC16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9D83B0A6-79E1-4721-A158-A52973EFC4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805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6C7836B0-A0AB-4EDC-B155-EC0B90F3F431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EED5F0E-1305-4E1A-A5D7-541827411435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8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198828F-C61E-438E-916E-43290A496A66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5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A18-1C56-4C2A-8FC2-CD751BDC9CEB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89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D68B62DA-94F8-47CD-A316-DA5C10625C14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7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9FD5BBC-419D-42CE-B124-F7FEC4B0A46D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4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A39B941-E024-465E-9C9A-184629BCD265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9D83B0A6-79E1-4721-A158-A52973EFC4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1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SET, </a:t>
            </a:r>
            <a:r>
              <a:rPr lang="en-US" altLang="en-US" dirty="0" err="1"/>
              <a:t>DICTIONARy</a:t>
            </a:r>
            <a:r>
              <a:rPr lang="en-US" altLang="en-US" dirty="0"/>
              <a:t>, default dictionary, comprehension, data structures, 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Eight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Displaying Sets In </a:t>
            </a:r>
            <a:r>
              <a:rPr lang="en-US" altLang="en-US" sz="3600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Sorted</a:t>
            </a:r>
            <a:r>
              <a:rPr lang="en-US" altLang="en-US" sz="3600" dirty="0">
                <a:ea typeface="ＭＳ Ｐゴシック" panose="020B0600070205080204" pitchFamily="34" charset="-128"/>
              </a:rPr>
              <a:t> Order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Because elements in a set are not in any particular order, it’s common to use the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sorted </a:t>
            </a:r>
            <a:r>
              <a:rPr lang="en-US" altLang="en-US" dirty="0">
                <a:ea typeface="ＭＳ Ｐゴシック" panose="020B0600070205080204" pitchFamily="34" charset="-128"/>
              </a:rPr>
              <a:t>function with a set to get all elements in a sorted order.</a:t>
            </a:r>
          </a:p>
          <a:p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sorted </a:t>
            </a:r>
            <a:r>
              <a:rPr lang="en-US" altLang="en-US" dirty="0">
                <a:ea typeface="ＭＳ Ｐゴシック" panose="020B0600070205080204" pitchFamily="34" charset="-128"/>
              </a:rPr>
              <a:t>returns a list </a:t>
            </a:r>
            <a:r>
              <a:rPr lang="en-US" altLang="en-US" b="1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(not a set) </a:t>
            </a:r>
            <a:r>
              <a:rPr lang="en-US" altLang="en-US" dirty="0">
                <a:ea typeface="ＭＳ Ｐゴシック" panose="020B0600070205080204" pitchFamily="34" charset="-128"/>
              </a:rPr>
              <a:t>of the elements.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following loop prints the set called cast in sorted order: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90800" y="3124200"/>
            <a:ext cx="4148137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actor in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cast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print(actor)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51B9-F41F-4D80-9DC9-C51DBF9B3FB9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 and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in 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Operator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 determine whether an element is contained in the set, use the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>
                <a:ea typeface="ＭＳ Ｐゴシック" panose="020B0600070205080204" pitchFamily="34" charset="-128"/>
              </a:rPr>
              <a:t> operator or its inverse, the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not in</a:t>
            </a:r>
            <a:r>
              <a:rPr lang="en-US" altLang="en-US" dirty="0">
                <a:ea typeface="ＭＳ Ｐゴシック" panose="020B0600070205080204" pitchFamily="34" charset="-128"/>
              </a:rPr>
              <a:t> operator: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2057400"/>
            <a:ext cx="73914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if "Luigi" </a:t>
            </a:r>
            <a:r>
              <a:rPr lang="en-US" sz="17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cast :</a:t>
            </a:r>
          </a:p>
          <a:p>
            <a:pPr>
              <a:defRPr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    print("Luigi is a character in the show.")</a:t>
            </a:r>
          </a:p>
          <a:p>
            <a:pPr>
              <a:defRPr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>
              <a:defRPr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    print("Luigi is not a character in the show.")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1A4F-8227-4C49-81ED-D3DB83227B95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Adding Elements: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add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can add elements by using the 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add </a:t>
            </a:r>
            <a:r>
              <a:rPr lang="en-US" altLang="en-US" dirty="0">
                <a:ea typeface="ＭＳ Ｐゴシック" panose="020B0600070205080204" pitchFamily="34" charset="-128"/>
              </a:rPr>
              <a:t>method: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19200" y="1524000"/>
            <a:ext cx="6950869" cy="9718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cast = set(["Luigi", "Gumbys", "Spiny"])   #1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"Arthur"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    #2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"Spiny"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     #3</a:t>
            </a:r>
          </a:p>
        </p:txBody>
      </p:sp>
      <p:pic>
        <p:nvPicPr>
          <p:cNvPr id="2151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2"/>
          <a:stretch>
            <a:fillRect/>
          </a:stretch>
        </p:blipFill>
        <p:spPr bwMode="auto">
          <a:xfrm>
            <a:off x="685800" y="2667000"/>
            <a:ext cx="3987871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761-36AF-4498-A1C8-6A34256E36DF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5029200"/>
            <a:ext cx="4160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Spiny is already in the set, so there is no effect on the set.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810000"/>
            <a:ext cx="4160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Arthur is not in the set, so it is added to the set and the size of the set is increased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80357" y="286604"/>
            <a:ext cx="7543800" cy="72576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Removing Elements: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discard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1" cy="114607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discard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method removes an element if the element exists: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43200" y="1600200"/>
            <a:ext cx="3746500" cy="43157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discard(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"Arthur"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#4</a:t>
            </a: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37"/>
          <a:stretch>
            <a:fillRect/>
          </a:stretch>
        </p:blipFill>
        <p:spPr bwMode="auto">
          <a:xfrm>
            <a:off x="2209800" y="2133600"/>
            <a:ext cx="502861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600200" y="4191000"/>
            <a:ext cx="5891646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discard(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"The Colonel"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# Has no effect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EBF2-CBDB-4DCF-B12A-933222AACB8B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657600"/>
            <a:ext cx="7543801" cy="609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/>
              <a:t>It has no effect if the given element is not a member of the set: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Removing Elements: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remove</a:t>
            </a:r>
            <a:endParaRPr lang="en-US" altLang="en-US" dirty="0">
              <a:solidFill>
                <a:srgbClr val="0033C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19200" y="2209800"/>
            <a:ext cx="7180897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remove(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"The Colonel"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# Raises an exception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612A-1EFB-4AD7-A909-7DC062449411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5359" y="1143000"/>
            <a:ext cx="7543801" cy="4878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remove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method, on the other hand, removes an element if it exists, but raises an exception if the given element is not a member of the set: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Removing Elements: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clear</a:t>
            </a:r>
            <a:endParaRPr lang="en-US" altLang="en-US" dirty="0">
              <a:solidFill>
                <a:srgbClr val="0033C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1" cy="461408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clear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method removes </a:t>
            </a:r>
            <a:r>
              <a:rPr lang="en-US" altLang="en-US" i="1" dirty="0">
                <a:ea typeface="ＭＳ Ｐゴシック" panose="020B0600070205080204" pitchFamily="34" charset="-128"/>
              </a:rPr>
              <a:t>all </a:t>
            </a:r>
            <a:r>
              <a:rPr lang="en-US" altLang="en-US" dirty="0">
                <a:ea typeface="ＭＳ Ｐゴシック" panose="020B0600070205080204" pitchFamily="34" charset="-128"/>
              </a:rPr>
              <a:t>elements of a set, leaving the empty set: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09800" y="1676400"/>
            <a:ext cx="4772025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clear()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# cast now has size 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E63E-FD30-43EC-89E6-FCB9CA32A2B5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Subsets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1" cy="461408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set is a </a:t>
            </a:r>
            <a:r>
              <a:rPr lang="en-US" altLang="en-US" i="1" dirty="0">
                <a:ea typeface="ＭＳ Ｐゴシック" panose="020B0600070205080204" pitchFamily="34" charset="-128"/>
              </a:rPr>
              <a:t>subset </a:t>
            </a:r>
            <a:r>
              <a:rPr lang="en-US" altLang="en-US" dirty="0">
                <a:ea typeface="ＭＳ Ｐゴシック" panose="020B0600070205080204" pitchFamily="34" charset="-128"/>
              </a:rPr>
              <a:t>of another set </a:t>
            </a:r>
            <a:r>
              <a:rPr lang="en-US" altLang="en-US" i="1" dirty="0">
                <a:ea typeface="ＭＳ Ｐゴシック" panose="020B0600070205080204" pitchFamily="34" charset="-128"/>
              </a:rPr>
              <a:t>if and only if </a:t>
            </a:r>
            <a:r>
              <a:rPr lang="en-US" altLang="en-US" dirty="0">
                <a:ea typeface="ＭＳ Ｐゴシック" panose="020B0600070205080204" pitchFamily="34" charset="-128"/>
              </a:rPr>
              <a:t>every element of the first set is also an element of the second set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In the image below, the Canadian flag colors are a subset of the British colors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Italian flag colors are not.</a:t>
            </a: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74676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E45-C28D-4AFC-B771-45484DDAF1B3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Check for subset:  </a:t>
            </a:r>
            <a:r>
              <a:rPr lang="en-US" altLang="en-US" dirty="0" err="1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issubset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err="1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issubset</a:t>
            </a:r>
            <a:r>
              <a:rPr lang="en-US" alt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method returns </a:t>
            </a:r>
            <a:r>
              <a:rPr lang="en-US" alt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True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False</a:t>
            </a:r>
            <a:r>
              <a:rPr lang="en-US" altLang="en-US" dirty="0">
                <a:ea typeface="ＭＳ Ｐゴシック" panose="020B0600070205080204" pitchFamily="34" charset="-128"/>
              </a:rPr>
              <a:t> to report whether one set is a subset of another: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097778"/>
            <a:ext cx="8229600" cy="3464821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canadian = { "Red", "White" }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british = { "Red", "Blue", "White" }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italian = { "Red", "White", "Green" }</a:t>
            </a: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True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canadian.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issubset(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british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print("All Canadian flag colors occur in the British flag.")</a:t>
            </a: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True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not italian.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issubset(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british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print("At least one of the colors in the Italian flag does 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not.")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3C09-0D08-460D-99CE-091F23C2D59F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Set Equality / Inequality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altLang="en-US" sz="2000" dirty="0">
                <a:ea typeface="ＭＳ Ｐゴシック" panose="020B0600070205080204" pitchFamily="34" charset="-128"/>
              </a:rPr>
              <a:t>We test set equality with the  </a:t>
            </a:r>
            <a:r>
              <a:rPr lang="en-US" altLang="en-US" sz="2000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==</a:t>
            </a:r>
            <a:r>
              <a:rPr lang="en-US" altLang="en-US" sz="2000" dirty="0">
                <a:ea typeface="ＭＳ Ｐゴシック" panose="020B0600070205080204" pitchFamily="34" charset="-128"/>
              </a:rPr>
              <a:t>  and  </a:t>
            </a:r>
            <a:r>
              <a:rPr lang="en-US" altLang="en-US" sz="2000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!=</a:t>
            </a:r>
            <a:r>
              <a:rPr lang="en-US" altLang="en-US" sz="2000" dirty="0">
                <a:ea typeface="ＭＳ Ｐゴシック" panose="020B0600070205080204" pitchFamily="34" charset="-128"/>
              </a:rPr>
              <a:t>  operators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Two sets are equal if they have exactly the same elements.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209800"/>
            <a:ext cx="80772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french = { "Red", "White", "Blue" }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british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french :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print("The British and French flags use the same colors.")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2BD0-EA8D-48F9-936E-C75323D21D18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0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542676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Union: </a:t>
            </a:r>
            <a:r>
              <a:rPr lang="en-US" altLang="en-US" sz="4400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union </a:t>
            </a:r>
            <a:r>
              <a:rPr lang="en-US" altLang="en-US" sz="4400" dirty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or</a:t>
            </a:r>
            <a:r>
              <a:rPr lang="en-US" altLang="en-US" sz="4400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|</a:t>
            </a:r>
            <a:endParaRPr lang="en-US" altLang="en-US" sz="4400" dirty="0">
              <a:solidFill>
                <a:schemeClr val="tx1"/>
              </a:solidFill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543801" cy="100303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Both the </a:t>
            </a:r>
            <a:r>
              <a:rPr lang="en-US" altLang="en-US" dirty="0">
                <a:ea typeface="ＭＳ Ｐゴシック" panose="020B0600070205080204" pitchFamily="34" charset="-128"/>
                <a:cs typeface="Consolas" panose="020B0609020204030204" pitchFamily="49" charset="0"/>
              </a:rPr>
              <a:t>British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ea typeface="ＭＳ Ｐゴシック" panose="020B0600070205080204" pitchFamily="34" charset="-128"/>
                <a:cs typeface="Consolas" panose="020B0609020204030204" pitchFamily="49" charset="0"/>
              </a:rPr>
              <a:t>Italian</a:t>
            </a:r>
            <a:r>
              <a:rPr lang="en-US" altLang="en-US" dirty="0">
                <a:ea typeface="ＭＳ Ｐゴシック" panose="020B0600070205080204" pitchFamily="34" charset="-128"/>
              </a:rPr>
              <a:t> sets contain the colors Red and White, but the union is a set and therefore contains only one instance of each color.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1828800"/>
            <a:ext cx="70485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inBoth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british.</a:t>
            </a:r>
            <a:r>
              <a:rPr lang="en-US" sz="18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union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italian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or:</a:t>
            </a:r>
          </a:p>
          <a:p>
            <a:pPr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inBoth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british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italian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inBoth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{"Blue", "Green", "White", "Red"}</a:t>
            </a: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48F-F110-407C-A8A0-E79D9B37E6ED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1143000"/>
            <a:ext cx="7543801" cy="7155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union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of two sets is a new set that contains all of the elements from both sets, with duplicates removed.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Intersection: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intersection 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&amp;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intersection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of two sets is a new set that contains all of the elements that both sets have in common.</a:t>
            </a: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53781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05000" y="1828800"/>
            <a:ext cx="54102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inCommon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british.</a:t>
            </a:r>
            <a:r>
              <a:rPr lang="en-US" sz="18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intersection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italian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+mn-lt"/>
                <a:cs typeface="Consolas" pitchFamily="49" charset="0"/>
              </a:rPr>
              <a:t># or:</a:t>
            </a:r>
          </a:p>
          <a:p>
            <a:pPr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inCommon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british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italian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inCommon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{"White", "Red"}</a:t>
            </a: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2FEE-A9D3-414D-AF8C-92B15B681433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Difference</a:t>
            </a:r>
            <a:r>
              <a:rPr lang="en-US" altLang="en-US" sz="3200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difference 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-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difference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of two sets is a new set that contains those elements in the first set that are not in the second set.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1828800"/>
            <a:ext cx="7221538" cy="1284514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onlyItalian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italian.</a:t>
            </a:r>
            <a:r>
              <a:rPr lang="en-US" sz="18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difference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british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or </a:t>
            </a:r>
          </a:p>
          <a:p>
            <a:pPr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onlyItalian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italian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british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onlyItalian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{'Green'}</a:t>
            </a:r>
          </a:p>
        </p:txBody>
      </p:sp>
      <p:pic>
        <p:nvPicPr>
          <p:cNvPr id="3072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754979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2B8-7865-4BDA-A5E9-9D62D61AAE64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5865-3D24-4698-817F-75459525F7E5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3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>
            <a:normAutofit/>
          </a:bodyPr>
          <a:lstStyle/>
          <a:p>
            <a:r>
              <a:rPr lang="en-US" dirty="0"/>
              <a:t>Problem statement: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We want to count the number of unique words in a text document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“Mary had a little lamb” has 57 unique words</a:t>
            </a:r>
          </a:p>
          <a:p>
            <a:pPr>
              <a:spcBef>
                <a:spcPts val="600"/>
              </a:spcBef>
            </a:pPr>
            <a:r>
              <a:rPr lang="en-US" dirty="0"/>
              <a:t>Solution: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Our task is to write a program that reads in a text document and determines the number of unique words in the document.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The simplest solution is to read each word from the file and add it to the set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Because a set cannot contain duplicates, the add method will prevent a word that was encountered earlier from being added to the set.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After we process every word in the document the size of the set will be the number of unique words contained in the document.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4EA0-8479-4DF9-A89B-31A3090920CD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805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 with 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5865-3D24-4698-817F-75459525F7E5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39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Set Comprehension</a:t>
            </a:r>
            <a:endParaRPr lang="en-US" altLang="en-US" dirty="0">
              <a:solidFill>
                <a:srgbClr val="0033CC"/>
              </a:solidFill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Just like with list comprehension, Python has set comprehension for when we need to create a set by adding one element at a time.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format for a set comprehension is similar to a list comprehension, except that we use { } for sets, instead of [ ] for lists.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Example: Read integers from a file and store only one copy of each integer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1828800"/>
            <a:ext cx="7221538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for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iterable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condition(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)}</a:t>
            </a: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2B8-7865-4BDA-A5E9-9D62D61AAE64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3657600"/>
            <a:ext cx="7221538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with open("input.txt") as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infile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(n) for n in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infile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a set of unique integers in input.txt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B69-E767-4438-94E4-21949E7F3A69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00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Dictionaries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711441" cy="472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 dictionary is a container that keeps associations between pairs of data: </a:t>
            </a:r>
            <a:r>
              <a:rPr lang="en-US" altLang="en-US" i="1" dirty="0">
                <a:ea typeface="ＭＳ Ｐゴシック" panose="020B0600070205080204" pitchFamily="34" charset="-128"/>
              </a:rPr>
              <a:t>keys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ea typeface="ＭＳ Ｐゴシック" panose="020B0600070205080204" pitchFamily="34" charset="-128"/>
              </a:rPr>
              <a:t>values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Every key in the dictionary has an associated value, they make up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key:value</a:t>
            </a:r>
            <a:r>
              <a:rPr lang="en-US" altLang="en-US" dirty="0">
                <a:ea typeface="ＭＳ Ｐゴシック" panose="020B0600070205080204" pitchFamily="34" charset="-128"/>
              </a:rPr>
              <a:t> pair.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Keys must be </a:t>
            </a:r>
            <a:r>
              <a:rPr lang="en-US" altLang="en-US" u="sng" dirty="0">
                <a:ea typeface="ＭＳ Ｐゴシック" panose="020B0600070205080204" pitchFamily="34" charset="-128"/>
              </a:rPr>
              <a:t>unique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u="sng" dirty="0">
                <a:ea typeface="ＭＳ Ｐゴシック" panose="020B0600070205080204" pitchFamily="34" charset="-128"/>
              </a:rPr>
              <a:t>immutable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Values can be mutable and there can be duplicate values.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Just like with sets, there is no particular order for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key:value</a:t>
            </a:r>
            <a:r>
              <a:rPr lang="en-US" altLang="en-US" dirty="0">
                <a:ea typeface="ＭＳ Ｐゴシック" panose="020B0600070205080204" pitchFamily="34" charset="-128"/>
              </a:rPr>
              <a:t> pairs in the dictionary.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Example (the mapping between the key and value is indicated by an arrow):</a:t>
            </a:r>
          </a:p>
        </p:txBody>
      </p:sp>
      <p:pic>
        <p:nvPicPr>
          <p:cNvPr id="3891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91000"/>
            <a:ext cx="487159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C534-05E0-4814-B9D0-5BF352BF26CF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Syntax: Sets and Dictionaries</a:t>
            </a:r>
          </a:p>
        </p:txBody>
      </p:sp>
      <p:pic>
        <p:nvPicPr>
          <p:cNvPr id="39939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8382000" cy="325755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88D-D1BB-4B7B-84B8-D22632FB6FC0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set is a </a:t>
            </a:r>
            <a:r>
              <a:rPr lang="en-US" altLang="en-US" b="1" dirty="0">
                <a:ea typeface="ＭＳ Ｐゴシック" panose="020B0600070205080204" pitchFamily="34" charset="-128"/>
              </a:rPr>
              <a:t>container</a:t>
            </a:r>
            <a:r>
              <a:rPr lang="en-US" altLang="en-US" dirty="0">
                <a:ea typeface="ＭＳ Ｐゴシック" panose="020B0600070205080204" pitchFamily="34" charset="-128"/>
              </a:rPr>
              <a:t> that stores a collection of </a:t>
            </a:r>
            <a:r>
              <a:rPr lang="en-US" altLang="en-US" b="1" dirty="0">
                <a:ea typeface="ＭＳ Ｐゴシック" panose="020B0600070205080204" pitchFamily="34" charset="-128"/>
              </a:rPr>
              <a:t>unique</a:t>
            </a:r>
            <a:r>
              <a:rPr lang="en-US" altLang="en-US" dirty="0">
                <a:ea typeface="ＭＳ Ｐゴシック" panose="020B0600070205080204" pitchFamily="34" charset="-128"/>
              </a:rPr>
              <a:t> values.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set is </a:t>
            </a:r>
            <a:r>
              <a:rPr lang="en-US" altLang="en-US" b="1" dirty="0">
                <a:ea typeface="ＭＳ Ｐゴシック" panose="020B0600070205080204" pitchFamily="34" charset="-128"/>
              </a:rPr>
              <a:t>mutable</a:t>
            </a:r>
            <a:r>
              <a:rPr lang="en-US" altLang="en-US" dirty="0">
                <a:ea typeface="ＭＳ Ｐゴシック" panose="020B0600070205080204" pitchFamily="34" charset="-128"/>
              </a:rPr>
              <a:t>, so unique data can be added or removed from it.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Unlike a list, the elements or members of the set are not stored in any particular order and cannot be accessed by position.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set operations are the same as the math operations performed on sets.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Because sets do not need to maintain a particular order, set operations are faster than the equivalent list operations.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552-6E4A-4C45-AF16-7B00155303D2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Creating Dictionaries (1)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543801" cy="464989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Suppose we need to write a program that looks up the phone number for a person in a mobile phone’s contact list.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contact list can be a dictionary where the names are keys and the phone numbers are values.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We choose the names for the keys because the names are used to search the dictionary.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3200400"/>
            <a:ext cx="72136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 = {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"Fred": 7235591, "Mary": 3841212, "Bob": 3841212, "Sarah": 2213278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096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5413965" cy="140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E615-7F35-4398-AAD6-FACA89FAFF05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Creating Dictionaries (2)</a:t>
            </a:r>
            <a:endParaRPr lang="en-US" altLang="en-US" dirty="0">
              <a:solidFill>
                <a:srgbClr val="0033CC"/>
              </a:solidFill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054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can also create a dictionary from another dictionary with the </a:t>
            </a:r>
            <a:r>
              <a:rPr lang="en-US" altLang="en-US" dirty="0" err="1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dict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function:</a:t>
            </a:r>
          </a:p>
          <a:p>
            <a:pPr>
              <a:spcBef>
                <a:spcPts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Because a dictionary is made of pairs of data, we can also create a dictionary from 2 lists or 2 </a:t>
            </a:r>
            <a:r>
              <a:rPr lang="en-US" altLang="en-US" dirty="0" err="1">
                <a:ea typeface="ＭＳ Ｐゴシック" panose="020B0600070205080204" pitchFamily="34" charset="-128"/>
              </a:rPr>
              <a:t>tuples</a:t>
            </a:r>
            <a:r>
              <a:rPr lang="en-US" altLang="en-US" dirty="0">
                <a:ea typeface="ＭＳ Ｐゴシック" panose="020B0600070205080204" pitchFamily="34" charset="-128"/>
              </a:rPr>
              <a:t> with the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zip</a:t>
            </a:r>
            <a:r>
              <a:rPr lang="en-US" altLang="en-US" dirty="0">
                <a:ea typeface="ＭＳ Ｐゴシック" panose="020B0600070205080204" pitchFamily="34" charset="-128"/>
              </a:rPr>
              <a:t> function: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zip function combines corresponding values of the 2 lists into pairs, which become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key:value</a:t>
            </a:r>
            <a:r>
              <a:rPr lang="en-US" altLang="en-US" dirty="0">
                <a:ea typeface="ＭＳ Ｐゴシック" panose="020B0600070205080204" pitchFamily="34" charset="-128"/>
              </a:rPr>
              <a:t> pairs of the new dictionary.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list or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tuple</a:t>
            </a:r>
            <a:r>
              <a:rPr lang="en-US" altLang="en-US" sz="2000" dirty="0">
                <a:ea typeface="ＭＳ Ｐゴシック" panose="020B0600070205080204" pitchFamily="34" charset="-128"/>
              </a:rPr>
              <a:t> make up the keys, the second list or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tuple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become the corresponding values.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7400" y="1676400"/>
            <a:ext cx="5333999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newContacts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dict(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contacts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B1EA-DA6F-494A-8C23-9FC83FC50C27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81200" y="2743200"/>
            <a:ext cx="5486400" cy="1981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letters = ['a', 'b', 'c']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numbers = [1, 2, 3]</a:t>
            </a:r>
          </a:p>
          <a:p>
            <a:pPr>
              <a:spcBef>
                <a:spcPts val="600"/>
              </a:spcBef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mydict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zip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(letters, numbers))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{'c': 3, 'a': 1, 'b': 2}</a:t>
            </a:r>
          </a:p>
          <a:p>
            <a:pPr>
              <a:spcBef>
                <a:spcPts val="600"/>
              </a:spcBef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mydict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zip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(numbers, letters))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{1: 'a', 2: 'b', 3: 'c'}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Creating Dictionaries (3)</a:t>
            </a:r>
            <a:endParaRPr lang="en-US" altLang="en-US" dirty="0">
              <a:solidFill>
                <a:srgbClr val="0033CC"/>
              </a:solidFill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054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If we have pairs of corresponding data, we can also create a dictionary from the pairs of data.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B1EA-DA6F-494A-8C23-9FC83FC50C27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05000" y="1981200"/>
            <a:ext cx="54864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[('A',65), ('B',66), ('C',67)]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#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a list of pairs of data</a:t>
            </a:r>
          </a:p>
          <a:p>
            <a:pPr>
              <a:spcBef>
                <a:spcPts val="600"/>
              </a:spcBef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mydict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#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{'A':65,'B':66,'C':67}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0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Accessing Dictionary Values with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[ ]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838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[]</a:t>
            </a:r>
            <a:r>
              <a:rPr lang="en-US" altLang="en-US" dirty="0">
                <a:ea typeface="ＭＳ Ｐゴシック" panose="020B0600070205080204" pitchFamily="34" charset="-128"/>
              </a:rPr>
              <a:t> operator is used to return the value associated with a key.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52600" y="1524000"/>
            <a:ext cx="59436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print("Fred's number is",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contacts[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"Fred"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print: 7235591.</a:t>
            </a: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2365-41E2-428D-917F-2578DE3E06FA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2438400"/>
            <a:ext cx="7543801" cy="2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Note that the dictionary is not a sequence-type container like a list. </a:t>
            </a:r>
          </a:p>
          <a:p>
            <a:pPr lvl="1" fontAlgn="auto"/>
            <a:r>
              <a:rPr lang="en-US" altLang="en-US" sz="2000" dirty="0">
                <a:ea typeface="ＭＳ Ｐゴシック" panose="020B0600070205080204" pitchFamily="34" charset="-128"/>
              </a:rPr>
              <a:t>We cannot access the items by index</a:t>
            </a:r>
          </a:p>
          <a:p>
            <a:pPr lvl="1" fontAlgn="auto"/>
            <a:r>
              <a:rPr lang="en-US" altLang="en-US" sz="2000" dirty="0">
                <a:ea typeface="ＭＳ Ｐゴシック" panose="020B0600070205080204" pitchFamily="34" charset="-128"/>
              </a:rPr>
              <a:t>A value can only be accessed using its associated key</a:t>
            </a:r>
          </a:p>
          <a:p>
            <a:pPr fontAlgn="auto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Just as with an invalid index, using a non-existing key to access a dictionary will result in an exception.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Checking Membership: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in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4400" y="1255006"/>
            <a:ext cx="7467600" cy="461408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 check whether a key is present in the dictionary, use the 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or </a:t>
            </a:r>
            <a:b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not in</a:t>
            </a:r>
            <a:r>
              <a:rPr lang="en-US" altLang="en-US" dirty="0">
                <a:ea typeface="ＭＳ Ｐゴシック" panose="020B0600070205080204" pitchFamily="34" charset="-128"/>
              </a:rPr>
              <a:t>) operator: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1981200"/>
            <a:ext cx="6339841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"John"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contacts :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print("John's number is", contacts["John"])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print("John is not in my contact list.")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CDF-8AB0-48E9-82F0-B8629FD8EAA9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Dictionaries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0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Adding</a:t>
            </a:r>
            <a:r>
              <a:rPr lang="en-US" altLang="en-US" dirty="0">
                <a:ea typeface="ＭＳ Ｐゴシック" panose="020B0600070205080204" pitchFamily="34" charset="-128"/>
              </a:rPr>
              <a:t>/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Modifying</a:t>
            </a:r>
            <a:r>
              <a:rPr lang="en-US" altLang="en-US" dirty="0">
                <a:ea typeface="ＭＳ Ｐゴシック" panose="020B0600070205080204" pitchFamily="34" charset="-128"/>
              </a:rPr>
              <a:t>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1512348"/>
          </a:xfrm>
        </p:spPr>
        <p:txBody>
          <a:bodyPr/>
          <a:lstStyle/>
          <a:p>
            <a:pPr>
              <a:defRPr/>
            </a:pPr>
            <a:r>
              <a:rPr lang="en-US" dirty="0"/>
              <a:t>We can </a:t>
            </a:r>
            <a:r>
              <a:rPr lang="en-US" dirty="0">
                <a:solidFill>
                  <a:srgbClr val="0033CC"/>
                </a:solidFill>
              </a:rPr>
              <a:t>add</a:t>
            </a:r>
            <a:r>
              <a:rPr lang="en-US" dirty="0"/>
              <a:t> a new item using the </a:t>
            </a:r>
            <a:r>
              <a:rPr lang="en-US" dirty="0">
                <a:solidFill>
                  <a:srgbClr val="0033CC"/>
                </a:solidFill>
              </a:rPr>
              <a:t>[]</a:t>
            </a:r>
            <a:r>
              <a:rPr lang="en-US" dirty="0"/>
              <a:t> operator, just like would with a list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38400" y="1524000"/>
            <a:ext cx="4419600" cy="4159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contacts["John"] = 4578102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#1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438400" y="2667000"/>
            <a:ext cx="4419600" cy="4159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contacts["John"] = 2228102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#2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6088" name="Picture 2" descr="U:\PC\publisher\2013 wiley slides\Ch 5-9, FM\Chapter  8\Media\Illustrations\py_08_09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76600"/>
            <a:ext cx="37179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B2B-AD87-4471-89CC-9168A4F5C2B6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1981200"/>
            <a:ext cx="7543801" cy="955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modify </a:t>
            </a:r>
            <a:r>
              <a:rPr lang="en-US" dirty="0"/>
              <a:t>the value associated with a given key, set a new value using the </a:t>
            </a:r>
            <a:r>
              <a:rPr lang="en-US" dirty="0">
                <a:solidFill>
                  <a:srgbClr val="0033CC"/>
                </a:solidFill>
              </a:rPr>
              <a:t>[]</a:t>
            </a:r>
            <a:r>
              <a:rPr lang="en-US" dirty="0"/>
              <a:t> operator on an existing key: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Adding New Items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964829"/>
            <a:ext cx="7543801" cy="880355"/>
          </a:xfrm>
        </p:spPr>
        <p:txBody>
          <a:bodyPr/>
          <a:lstStyle/>
          <a:p>
            <a:pPr>
              <a:defRPr/>
            </a:pPr>
            <a:r>
              <a:rPr lang="en-US" dirty="0"/>
              <a:t>Then add new items as we read the data in: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86100" y="2383596"/>
            <a:ext cx="2971800" cy="46176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favoriteColors = {}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33600" y="3382998"/>
            <a:ext cx="4876800" cy="157000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favoriteColors["Juliet"] = "Blue"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favoriteColors["Adam"] = "Red"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favoriteColors["Eve"] = "Blue"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favoriteColors["Romeo"] = "Green"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97D-7BF5-4CF2-B93D-73B271BDB0CC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143000"/>
            <a:ext cx="7543801" cy="47664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/>
              <a:t>Sometime we may need to create an empty dictionary and add data one by one, such as when we read data in from file or from the user </a:t>
            </a:r>
            <a:r>
              <a:rPr lang="en-US" dirty="0" err="1"/>
              <a:t>iniput</a:t>
            </a:r>
            <a:r>
              <a:rPr lang="en-US" dirty="0"/>
              <a:t>.</a:t>
            </a:r>
          </a:p>
          <a:p>
            <a:pPr fontAlgn="auto">
              <a:spcBef>
                <a:spcPts val="600"/>
              </a:spcBef>
              <a:defRPr/>
            </a:pPr>
            <a:r>
              <a:rPr lang="en-US" dirty="0"/>
              <a:t>First create an empty dictionary:</a:t>
            </a:r>
          </a:p>
          <a:p>
            <a:pPr fontAlgn="auto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Removing Items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7543801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To remove an item from a dictionary, call the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dirty="0"/>
              <a:t> method with the key as the argument: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905000"/>
            <a:ext cx="388620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contacts = {"Fred": 7235591,   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"Mary": 3841212,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"John": 3841212 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"Bob": 3841212,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"Sarah": 2213278} </a:t>
            </a:r>
          </a:p>
        </p:txBody>
      </p:sp>
      <p:pic>
        <p:nvPicPr>
          <p:cNvPr id="48135" name="Picture 3" descr="U:\PC\publisher\2013 wiley slides\Ch 5-9, FM\Chapter  8\Media\Illustrations\py_08_10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r="3041" b="50000"/>
          <a:stretch>
            <a:fillRect/>
          </a:stretch>
        </p:blipFill>
        <p:spPr bwMode="auto">
          <a:xfrm>
            <a:off x="4730777" y="1905000"/>
            <a:ext cx="4065561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62000" y="4114800"/>
            <a:ext cx="3886200" cy="4025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contacts.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pop(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"Fred"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        </a:t>
            </a:r>
          </a:p>
        </p:txBody>
      </p:sp>
      <p:pic>
        <p:nvPicPr>
          <p:cNvPr id="48137" name="Picture 3" descr="U:\PC\publisher\2013 wiley slides\Ch 5-9, FM\Chapter  8\Media\Illustrations\py_08_10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t="50000" r="3040"/>
          <a:stretch>
            <a:fillRect/>
          </a:stretch>
        </p:blipFill>
        <p:spPr bwMode="auto">
          <a:xfrm>
            <a:off x="4724400" y="4114800"/>
            <a:ext cx="407277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7A93-FE68-430A-B0AE-B3052526346A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3657600"/>
            <a:ext cx="7543801" cy="477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/>
              <a:t>This removes the entire item, both the key and its associated value.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Set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set contains three sets of colors––the colors of the British, Canadian, and Italian flags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each set, the order does not matter, and the colors are not duplicated in any one of the sets</a:t>
            </a:r>
          </a:p>
        </p:txBody>
      </p:sp>
      <p:pic>
        <p:nvPicPr>
          <p:cNvPr id="1434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124200"/>
            <a:ext cx="48006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8B-A7E4-4A25-A91D-ACB64E84EF8F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Removing Items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1" cy="4614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method returns the value of the item being removed, which we can store in a variable: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0" y="1828800"/>
            <a:ext cx="4554914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fredsNumber = contacts.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("Fred")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400E-158E-4DEF-8A94-E5E3DBBD1E55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362200"/>
            <a:ext cx="7543801" cy="12402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/>
              <a:t>If the key is not in the dictionary, the pop method raises a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KeyError</a:t>
            </a:r>
            <a:r>
              <a:rPr lang="en-US" dirty="0"/>
              <a:t> exception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Traversing a Dictionary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543801" cy="954794"/>
          </a:xfrm>
        </p:spPr>
        <p:txBody>
          <a:bodyPr/>
          <a:lstStyle/>
          <a:p>
            <a:pPr>
              <a:defRPr/>
            </a:pPr>
            <a:r>
              <a:rPr lang="en-US" dirty="0"/>
              <a:t>We can iterate over the individual keys in a dictionary using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71800" y="1600200"/>
            <a:ext cx="3063241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key in contacts :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print(key)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7336-5D9E-4007-B415-58173AC8D1C6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438400"/>
            <a:ext cx="7543801" cy="2456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/>
              <a:t>The printed keys will not in any particular order because the dictionary stores </a:t>
            </a:r>
            <a:r>
              <a:rPr lang="en-US" dirty="0" err="1"/>
              <a:t>key:value</a:t>
            </a:r>
            <a:r>
              <a:rPr lang="en-US" dirty="0"/>
              <a:t> pairs based on a hashing function, which makes data look up in a dictionary very fast but puts data in random order.</a:t>
            </a:r>
          </a:p>
          <a:p>
            <a:pPr fontAlgn="auto">
              <a:spcBef>
                <a:spcPts val="600"/>
              </a:spcBef>
              <a:defRPr/>
            </a:pPr>
            <a:r>
              <a:rPr lang="en-US" dirty="0"/>
              <a:t>To iterate through the keys in sorted order, we can use the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sorted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function as part of the for loop: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90800" y="4038601"/>
            <a:ext cx="4114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key in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contacts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print(key, contacts[key]))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Traversing a Dictionary (2)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can also iterate over the items in a dictionary using the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items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method, which is more efficient than iterating over the keys and then looking up the value of each key.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items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method returns a sequence of </a:t>
            </a:r>
            <a:r>
              <a:rPr lang="en-US" alt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tuples</a:t>
            </a:r>
            <a:r>
              <a:rPr lang="en-US" altLang="en-US" dirty="0">
                <a:ea typeface="ＭＳ Ｐゴシック" panose="020B0600070205080204" pitchFamily="34" charset="-128"/>
              </a:rPr>
              <a:t> that are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key:value</a:t>
            </a:r>
            <a:r>
              <a:rPr lang="en-US" altLang="en-US" dirty="0">
                <a:ea typeface="ＭＳ Ｐゴシック" panose="020B0600070205080204" pitchFamily="34" charset="-128"/>
              </a:rPr>
              <a:t> pairs in the dictionary:</a:t>
            </a:r>
          </a:p>
          <a:p>
            <a:pPr>
              <a:spcBef>
                <a:spcPts val="6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or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38400" y="2743200"/>
            <a:ext cx="4053841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item in contacts.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items()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print(item[0], item[1])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220E-70DE-45D2-B9C4-48CB7A392B30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438400" y="3886200"/>
            <a:ext cx="4053841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k,v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in contacts.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items()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print(k, v)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Dictionary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620000" cy="1219200"/>
          </a:xfrm>
        </p:spPr>
        <p:txBody>
          <a:bodyPr/>
          <a:lstStyle/>
          <a:p>
            <a:pPr>
              <a:defRPr/>
            </a:pPr>
            <a:r>
              <a:rPr lang="en-US" dirty="0"/>
              <a:t>To get all values in a dictionary, we use the values method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0" y="1524000"/>
            <a:ext cx="50292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contacts.</a:t>
            </a:r>
            <a:r>
              <a:rPr lang="en-US" sz="18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():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7336-5D9E-4007-B415-58173AC8D1C6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438400"/>
            <a:ext cx="7543801" cy="2456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/>
              <a:t>Alternatively we can get all values in a list by converting the output of the values method into a list:</a:t>
            </a:r>
          </a:p>
          <a:p>
            <a:pPr fontAlgn="auto">
              <a:spcBef>
                <a:spcPts val="0"/>
              </a:spcBef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 fontAlgn="auto">
              <a:spcBef>
                <a:spcPts val="600"/>
              </a:spcBef>
              <a:defRPr/>
            </a:pPr>
            <a:r>
              <a:rPr lang="en-US" sz="2000" dirty="0">
                <a:cs typeface="Consolas" pitchFamily="49" charset="0"/>
              </a:rPr>
              <a:t>We can create a list of keys the same way by using the keys() method.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0" y="3124200"/>
            <a:ext cx="50292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allValues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list(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contacts.values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Default Values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635241" cy="4726094"/>
          </a:xfrm>
        </p:spPr>
        <p:txBody>
          <a:bodyPr/>
          <a:lstStyle/>
          <a:p>
            <a:pPr marL="228600" lvl="1">
              <a:spcBef>
                <a:spcPts val="600"/>
              </a:spcBef>
              <a:spcAft>
                <a:spcPts val="200"/>
              </a:spcAft>
              <a:buSzPct val="100000"/>
            </a:pPr>
            <a:r>
              <a:rPr lang="en-US" sz="2000" dirty="0">
                <a:cs typeface="Consolas" pitchFamily="49" charset="0"/>
              </a:rPr>
              <a:t>Recall that if we try to fetch the value of a non-existing key "Fred" </a:t>
            </a:r>
            <a:br>
              <a:rPr lang="en-US" sz="2000" dirty="0">
                <a:cs typeface="Consolas" pitchFamily="49" charset="0"/>
              </a:rPr>
            </a:br>
            <a:endParaRPr lang="en-US" sz="2000" dirty="0">
              <a:cs typeface="Consolas" pitchFamily="49" charset="0"/>
            </a:endParaRPr>
          </a:p>
          <a:p>
            <a:pPr marL="228600" lvl="1">
              <a:spcBef>
                <a:spcPts val="0"/>
              </a:spcBef>
              <a:spcAft>
                <a:spcPts val="200"/>
              </a:spcAft>
              <a:buSzPct val="100000"/>
              <a:buNone/>
            </a:pPr>
            <a:br>
              <a:rPr lang="en-US" sz="2000" dirty="0">
                <a:cs typeface="Consolas" pitchFamily="49" charset="0"/>
              </a:rPr>
            </a:br>
            <a:r>
              <a:rPr lang="en-US" sz="2000" dirty="0">
                <a:cs typeface="Consolas" pitchFamily="49" charset="0"/>
              </a:rPr>
              <a:t>then we get a </a:t>
            </a:r>
            <a:r>
              <a:rPr lang="en-US" sz="2000" dirty="0" err="1">
                <a:cs typeface="Consolas" pitchFamily="49" charset="0"/>
              </a:rPr>
              <a:t>KeyError</a:t>
            </a:r>
            <a:r>
              <a:rPr lang="en-US" sz="2000" dirty="0">
                <a:cs typeface="Consolas" pitchFamily="49" charset="0"/>
              </a:rPr>
              <a:t> exception.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Instead of getting an exception, we often want to have a default value if a key is not present.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In this case it’s better to call the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get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method and pass the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key</a:t>
            </a:r>
            <a:r>
              <a:rPr lang="en-US" altLang="en-US" dirty="0">
                <a:ea typeface="ＭＳ Ｐゴシック" panose="020B0600070205080204" pitchFamily="34" charset="-128"/>
              </a:rPr>
              <a:t> and a 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default value.</a:t>
            </a:r>
            <a:endParaRPr lang="en-US" altLang="en-US" sz="1800" dirty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altLang="en-US" sz="1800" dirty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altLang="en-US" sz="1800" dirty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altLang="en-US" sz="20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If </a:t>
            </a:r>
            <a:r>
              <a:rPr lang="en-US" sz="2000" dirty="0">
                <a:cs typeface="Consolas" pitchFamily="49" charset="0"/>
              </a:rPr>
              <a:t>"Fred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cs typeface="Consolas" pitchFamily="49" charset="0"/>
              </a:rPr>
              <a:t> is a key in the dictionary, </a:t>
            </a:r>
            <a:r>
              <a:rPr lang="en-US" sz="2000" dirty="0">
                <a:solidFill>
                  <a:srgbClr val="0033CC"/>
                </a:solidFill>
                <a:cs typeface="Consolas" pitchFamily="49" charset="0"/>
              </a:rPr>
              <a:t>get</a:t>
            </a:r>
            <a:r>
              <a:rPr lang="en-US" sz="2000" dirty="0">
                <a:cs typeface="Consolas" pitchFamily="49" charset="0"/>
              </a:rPr>
              <a:t> returns the number for "Fred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cs typeface="Consolas" pitchFamily="49" charset="0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cs typeface="Consolas" pitchFamily="49" charset="0"/>
              </a:rPr>
              <a:t>If "Fred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cs typeface="Consolas" pitchFamily="49" charset="0"/>
              </a:rPr>
              <a:t> is not a key in the dictionary, </a:t>
            </a:r>
            <a:r>
              <a:rPr lang="en-US" sz="2000" dirty="0">
                <a:solidFill>
                  <a:srgbClr val="0033CC"/>
                </a:solidFill>
                <a:cs typeface="Consolas" pitchFamily="49" charset="0"/>
              </a:rPr>
              <a:t>get</a:t>
            </a:r>
            <a:r>
              <a:rPr lang="en-US" sz="2000" dirty="0">
                <a:cs typeface="Consolas" pitchFamily="49" charset="0"/>
              </a:rPr>
              <a:t> returns the default </a:t>
            </a:r>
            <a:r>
              <a:rPr lang="en-US" sz="2000" dirty="0">
                <a:solidFill>
                  <a:srgbClr val="C00000"/>
                </a:solidFill>
                <a:cs typeface="Consolas" pitchFamily="49" charset="0"/>
              </a:rPr>
              <a:t>411</a:t>
            </a:r>
            <a:r>
              <a:rPr lang="en-US" sz="2000" dirty="0">
                <a:cs typeface="Consolas" pitchFamily="49" charset="0"/>
              </a:rPr>
              <a:t>.</a:t>
            </a:r>
          </a:p>
          <a:p>
            <a:pPr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0" y="3657600"/>
            <a:ext cx="45720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number = contacts.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Fred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411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DF9F-E976-4043-8BCB-E0298E213F65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0" y="1524000"/>
            <a:ext cx="4572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number = contacts["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Fred</a:t>
            </a:r>
            <a:r>
              <a:rPr lang="en-US" sz="1800" dirty="0">
                <a:cs typeface="Consolas" pitchFamily="49" charset="0"/>
              </a:rPr>
              <a:t> 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</a:t>
            </a:r>
            <a:endParaRPr lang="en-US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Default Dictionaries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953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Instead of using get with a default value, we can also create a default dictionary instead of the built-in dictionary.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 default dictionary is in the collections module, just like the named </a:t>
            </a:r>
            <a:r>
              <a:rPr lang="en-US" altLang="en-US" dirty="0" err="1">
                <a:ea typeface="ＭＳ Ｐゴシック" panose="020B0600070205080204" pitchFamily="34" charset="-128"/>
              </a:rPr>
              <a:t>tuple</a:t>
            </a:r>
            <a:r>
              <a:rPr lang="en-US" altLang="en-US" dirty="0">
                <a:ea typeface="ＭＳ Ｐゴシック" panose="020B0600070205080204" pitchFamily="34" charset="-128"/>
              </a:rPr>
              <a:t> is in the collections module.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When we create a default dictionary, we give it the data type of the values that will be stored in the dictionary.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If we access the default dictionary with a non-existing key, the dictionary will return a default value that’s appropriate for the data type</a:t>
            </a:r>
          </a:p>
          <a:p>
            <a:pPr lvl="1"/>
            <a:r>
              <a:rPr lang="en-US" altLang="en-US" sz="2000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sz="2000" dirty="0">
                <a:ea typeface="ＭＳ Ｐゴシック" panose="020B0600070205080204" pitchFamily="34" charset="-128"/>
              </a:rPr>
              <a:t>: default is 0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float: default is 0.0</a:t>
            </a:r>
          </a:p>
          <a:p>
            <a:pPr lvl="1"/>
            <a:r>
              <a:rPr lang="en-US" altLang="en-US" sz="2000" dirty="0" err="1">
                <a:ea typeface="ＭＳ Ｐゴシック" panose="020B0600070205080204" pitchFamily="34" charset="-128"/>
              </a:rPr>
              <a:t>str</a:t>
            </a:r>
            <a:r>
              <a:rPr lang="en-US" altLang="en-US" sz="2000" dirty="0">
                <a:ea typeface="ＭＳ Ｐゴシック" panose="020B0600070205080204" pitchFamily="34" charset="-128"/>
              </a:rPr>
              <a:t>: default is empty string</a:t>
            </a:r>
          </a:p>
          <a:p>
            <a:pPr lvl="1"/>
            <a:r>
              <a:rPr lang="en-US" altLang="en-US" sz="2000" dirty="0" err="1">
                <a:ea typeface="ＭＳ Ｐゴシック" panose="020B0600070205080204" pitchFamily="34" charset="-128"/>
              </a:rPr>
              <a:t>iterable</a:t>
            </a:r>
            <a:r>
              <a:rPr lang="en-US" altLang="en-US" sz="2000" dirty="0">
                <a:ea typeface="ＭＳ Ｐゴシック" panose="020B0600070205080204" pitchFamily="34" charset="-128"/>
              </a:rPr>
              <a:t>: default is the empty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iterable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3124200"/>
            <a:ext cx="6858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myDefaultDict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collections.defaultdict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data_type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0973-E8CD-4E44-BB61-730C5E85E397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Default Dictionary Example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711441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We want to have a count of each letter that appears in the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myStr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/>
              <a:t>	1. Import the collection module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	2. Define the default dictionary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		</a:t>
            </a:r>
            <a:endParaRPr lang="en-US" dirty="0">
              <a:latin typeface="Calibri" pitchFamily="34" charset="0"/>
            </a:endParaRPr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The data type </a:t>
            </a:r>
            <a:r>
              <a:rPr lang="en-US" sz="2000" dirty="0" err="1"/>
              <a:t>int</a:t>
            </a:r>
            <a:r>
              <a:rPr lang="en-US" sz="2000" dirty="0"/>
              <a:t> means that the default value will be 0.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	3. Use the dictionary to count letters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myStr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80000"/>
              </a:lnSpc>
              <a:spcBef>
                <a:spcPts val="0"/>
              </a:spcBef>
            </a:pPr>
            <a:r>
              <a:rPr lang="en-US" sz="2000" dirty="0">
                <a:cs typeface="Consolas" pitchFamily="49" charset="0"/>
              </a:rPr>
              <a:t>The first occurrence of the letter ‘t’:   </a:t>
            </a:r>
            <a:br>
              <a:rPr lang="en-US" sz="2000" dirty="0">
                <a:cs typeface="Consolas" pitchFamily="49" charset="0"/>
              </a:rPr>
            </a:br>
            <a:r>
              <a:rPr lang="en-US" sz="2000" dirty="0" err="1">
                <a:cs typeface="Consolas" pitchFamily="49" charset="0"/>
              </a:rPr>
              <a:t>letterCount</a:t>
            </a:r>
            <a:r>
              <a:rPr lang="en-US" sz="2000" dirty="0">
                <a:cs typeface="Consolas" pitchFamily="49" charset="0"/>
              </a:rPr>
              <a:t>[‘t’] starts off at the default 0. Adding 1 means </a:t>
            </a:r>
            <a:r>
              <a:rPr lang="en-US" sz="2000" dirty="0" err="1">
                <a:cs typeface="Consolas" pitchFamily="49" charset="0"/>
              </a:rPr>
              <a:t>letterCount</a:t>
            </a:r>
            <a:r>
              <a:rPr lang="en-US" sz="2000" dirty="0">
                <a:cs typeface="Consolas" pitchFamily="49" charset="0"/>
              </a:rPr>
              <a:t>[‘t’] becomes 1.</a:t>
            </a:r>
          </a:p>
          <a:p>
            <a:pPr lvl="2">
              <a:lnSpc>
                <a:spcPct val="80000"/>
              </a:lnSpc>
              <a:spcBef>
                <a:spcPts val="0"/>
              </a:spcBef>
            </a:pPr>
            <a:r>
              <a:rPr lang="en-US" sz="2000" dirty="0">
                <a:cs typeface="Consolas" pitchFamily="49" charset="0"/>
              </a:rPr>
              <a:t>The next occurrence of the letter ‘t’:</a:t>
            </a:r>
            <a:br>
              <a:rPr lang="en-US" sz="2000" dirty="0">
                <a:cs typeface="Consolas" pitchFamily="49" charset="0"/>
              </a:rPr>
            </a:br>
            <a:r>
              <a:rPr lang="en-US" sz="2000" dirty="0" err="1">
                <a:cs typeface="Consolas" pitchFamily="49" charset="0"/>
              </a:rPr>
              <a:t>letterCount</a:t>
            </a:r>
            <a:r>
              <a:rPr lang="en-US" sz="2000" dirty="0">
                <a:cs typeface="Consolas" pitchFamily="49" charset="0"/>
              </a:rPr>
              <a:t>[‘t’] + 1 means </a:t>
            </a:r>
            <a:r>
              <a:rPr lang="en-US" sz="2000" dirty="0" err="1">
                <a:cs typeface="Consolas" pitchFamily="49" charset="0"/>
              </a:rPr>
              <a:t>letterCount</a:t>
            </a:r>
            <a:r>
              <a:rPr lang="en-US" sz="2000" dirty="0">
                <a:cs typeface="Consolas" pitchFamily="49" charset="0"/>
              </a:rPr>
              <a:t>[‘t’] becomes 2.</a:t>
            </a:r>
          </a:p>
          <a:p>
            <a:pPr lvl="2">
              <a:lnSpc>
                <a:spcPct val="80000"/>
              </a:lnSpc>
              <a:spcBef>
                <a:spcPts val="0"/>
              </a:spcBef>
            </a:pPr>
            <a:r>
              <a:rPr lang="en-US" sz="2000" dirty="0">
                <a:cs typeface="Consolas" pitchFamily="49" charset="0"/>
              </a:rPr>
              <a:t>We count up with every ‘t’ that we find in </a:t>
            </a:r>
            <a:r>
              <a:rPr lang="en-US" sz="2000" dirty="0" err="1">
                <a:cs typeface="Consolas" pitchFamily="49" charset="0"/>
              </a:rPr>
              <a:t>myStr</a:t>
            </a:r>
            <a:r>
              <a:rPr lang="en-US" sz="2000" dirty="0">
                <a:cs typeface="Consolas" pitchFamily="49" charset="0"/>
              </a:rPr>
              <a:t>.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95400" y="3581400"/>
            <a:ext cx="6858000" cy="609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for char in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myStr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letterCount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[char] += 1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0973-E8CD-4E44-BB61-730C5E85E397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295400" y="2286000"/>
            <a:ext cx="67818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letterCount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collections.defaultdict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19600" y="1524000"/>
            <a:ext cx="27432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 import collections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 for Dictionaries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0FFF-CBE5-428B-AE07-BBD95BDEB225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0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Dictionary Comprehension (1)</a:t>
            </a:r>
            <a:endParaRPr lang="en-US" altLang="en-US" dirty="0">
              <a:solidFill>
                <a:srgbClr val="0033CC"/>
              </a:solidFill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Just like with list and set comprehensions, we can also use dictionary comprehension for when we need to create a dictionary by adding one </a:t>
            </a:r>
            <a:r>
              <a:rPr lang="en-US" altLang="en-US" dirty="0" err="1">
                <a:ea typeface="ＭＳ Ｐゴシック" panose="020B0600070205080204" pitchFamily="34" charset="-128"/>
              </a:rPr>
              <a:t>key:value</a:t>
            </a:r>
            <a:r>
              <a:rPr lang="en-US" altLang="en-US" dirty="0">
                <a:ea typeface="ＭＳ Ｐゴシック" panose="020B0600070205080204" pitchFamily="34" charset="-128"/>
              </a:rPr>
              <a:t> pair at a time.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Note that both set and dictionary comprehensions use the { }. The difference between them is that a dictionary is created if there is a </a:t>
            </a:r>
            <a:r>
              <a:rPr lang="en-US" altLang="en-US" dirty="0" err="1">
                <a:ea typeface="ＭＳ Ｐゴシック" panose="020B0600070205080204" pitchFamily="34" charset="-128"/>
              </a:rPr>
              <a:t>key:value</a:t>
            </a:r>
            <a:r>
              <a:rPr lang="en-US" altLang="en-US" dirty="0">
                <a:ea typeface="ＭＳ Ｐゴシック" panose="020B0600070205080204" pitchFamily="34" charset="-128"/>
              </a:rPr>
              <a:t> pair to be added to the container.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Example: Create an ASCII value : letter association for the first 10 uppercase letters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2057400"/>
            <a:ext cx="7221538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key:expr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(key) for key in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iterable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condition(key)}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2B8-7865-4BDA-A5E9-9D62D61AAE64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4191000"/>
            <a:ext cx="7221538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dirty="0" err="1">
                <a:latin typeface="Consolas" pitchFamily="49" charset="0"/>
                <a:cs typeface="Consolas" pitchFamily="49" charset="0"/>
              </a:rPr>
              <a:t>lettersDict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{n:chr(n) for n in range(65,75)}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# n is 65,66,67...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(n) is the character corresponding to n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lettersDict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{65:'A', 66:'B', 67:'C', 68:'D', 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69:'E', 70:'F', 71:'G', 72:'H', 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73:'I', 74:'J'}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Dictionary Comprehension (2)</a:t>
            </a:r>
            <a:endParaRPr lang="en-US" altLang="en-US" dirty="0">
              <a:solidFill>
                <a:srgbClr val="0033CC"/>
              </a:solidFill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Example: double all the values in a dictionary</a:t>
            </a:r>
          </a:p>
          <a:p>
            <a:pPr>
              <a:spcBef>
                <a:spcPts val="6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Example: create a new dictionary out of the D dictionary above, but only when value &gt;= 10</a:t>
            </a:r>
          </a:p>
          <a:p>
            <a:pPr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2B8-7865-4BDA-A5E9-9D62D61AAE64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600200" y="1600200"/>
            <a:ext cx="60198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D = {'a':5, 'b':7, 'c':3, 'd':5}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D = {k:2*v for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k,v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D.items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()}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print(D)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# output:  {'c':6, 'a':10, 'd':10, 'b':14}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600200" y="4038600"/>
            <a:ext cx="60960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dirty="0" err="1">
                <a:latin typeface="Consolas" pitchFamily="49" charset="0"/>
                <a:cs typeface="Consolas" pitchFamily="49" charset="0"/>
              </a:rPr>
              <a:t>newD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{k:v for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k,v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D.items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if v &gt;= 10 }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newD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# output:  {'a': 10, 'd': 10, 'b': 14}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Creating Sets (1)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90600" y="2362200"/>
            <a:ext cx="7543801" cy="7794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Alternatively, we can use the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set()</a:t>
            </a:r>
            <a:r>
              <a:rPr lang="en-US" altLang="en-US" dirty="0">
                <a:ea typeface="ＭＳ Ｐゴシック" panose="020B0600070205080204" pitchFamily="34" charset="-128"/>
              </a:rPr>
              <a:t> function to convert any sequence into a set: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7400" y="1828800"/>
            <a:ext cx="4953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cast = {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"Luigi", "Gumbys", "Spiny"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33600" y="2971800"/>
            <a:ext cx="4941455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names = ["Luigi", "Gumbys", "Spiny"]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cast =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490B-0677-460B-BC24-BEA0179DC2DB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1143000"/>
            <a:ext cx="7543801" cy="13440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To create a set with initial elements, we can specify the elements enclosed in braces, just like in math: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90600" y="3810000"/>
            <a:ext cx="7543801" cy="11883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We cannot use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{}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to make an empty set in Python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Instead, use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set()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function with no arguments: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276600" y="4572000"/>
            <a:ext cx="2410691" cy="37603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cast = 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set()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0FFF-CBE5-428B-AE07-BBD95BDEB225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0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Complex Structures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We’ve covered the basic containers in Python: list, </a:t>
            </a:r>
            <a:r>
              <a:rPr lang="en-US" altLang="en-US" dirty="0" err="1">
                <a:ea typeface="ＭＳ Ｐゴシック" panose="020B0600070205080204" pitchFamily="34" charset="-128"/>
              </a:rPr>
              <a:t>tuple</a:t>
            </a:r>
            <a:r>
              <a:rPr lang="en-US" altLang="en-US" dirty="0">
                <a:ea typeface="ＭＳ Ｐゴシック" panose="020B0600070205080204" pitchFamily="34" charset="-128"/>
              </a:rPr>
              <a:t>, set, and dictionary.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In addition to storing multiple basic data types such as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or float, containers can store multiple other containers.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This can help us build complex data structures to organize our data.</a:t>
            </a:r>
          </a:p>
          <a:p>
            <a:pPr>
              <a:spcBef>
                <a:spcPts val="600"/>
              </a:spcBef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C981-A0EF-4259-BF8E-56612F8C831A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Example: A Dictionary of Sets (1)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863841" cy="464989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index of a book specifies on which pages a particular term occurs.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We want to build a book index from page numbers and terms contained.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Our input file format is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page </a:t>
            </a:r>
            <a:r>
              <a:rPr lang="en-US" altLang="en-US" sz="1800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number:term</a:t>
            </a:r>
            <a:endParaRPr lang="en-US" altLang="en-US" sz="180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endParaRPr lang="en-US" altLang="en-US" sz="180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endParaRPr lang="en-US" altLang="en-US" sz="180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</a:pPr>
            <a:endParaRPr lang="en-US" altLang="en-US" dirty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F7FA-4602-494E-9892-410681D38BEB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2667000"/>
            <a:ext cx="1451038" cy="28469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6:type</a:t>
            </a:r>
          </a:p>
          <a:p>
            <a:pPr marL="0" lvl="1">
              <a:spcBef>
                <a:spcPts val="60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7:example</a:t>
            </a:r>
          </a:p>
          <a:p>
            <a:pPr marL="0" lvl="1">
              <a:spcBef>
                <a:spcPts val="60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7:index</a:t>
            </a:r>
          </a:p>
          <a:p>
            <a:pPr marL="0" lvl="1">
              <a:spcBef>
                <a:spcPts val="60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7:program</a:t>
            </a:r>
          </a:p>
          <a:p>
            <a:pPr marL="0" lvl="1">
              <a:spcBef>
                <a:spcPts val="60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8:type</a:t>
            </a:r>
          </a:p>
          <a:p>
            <a:pPr marL="0" lvl="1">
              <a:spcBef>
                <a:spcPts val="60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10:example</a:t>
            </a:r>
          </a:p>
          <a:p>
            <a:pPr marL="0" lvl="1">
              <a:spcBef>
                <a:spcPts val="60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11:program</a:t>
            </a:r>
          </a:p>
          <a:p>
            <a:pPr marL="0" lvl="1">
              <a:spcBef>
                <a:spcPts val="60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20:set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3581400"/>
            <a:ext cx="195758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lvl="1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example: 7, 10</a:t>
            </a:r>
          </a:p>
          <a:p>
            <a:pPr marL="0" lvl="1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index: 7</a:t>
            </a:r>
          </a:p>
          <a:p>
            <a:pPr marL="0" lvl="1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program: 7, 11</a:t>
            </a:r>
          </a:p>
          <a:p>
            <a:pPr marL="0" lvl="1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type: 6, 8</a:t>
            </a:r>
          </a:p>
          <a:p>
            <a:pPr marL="0" lvl="1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set: 20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19812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itchFamily="34" charset="0"/>
              <a:buChar char="•"/>
            </a:pPr>
            <a:r>
              <a:rPr lang="en-US" altLang="en-US" sz="2000" dirty="0">
                <a:latin typeface="+mn-lt"/>
              </a:rPr>
              <a:t>The output of the program should be a list of terms in alphabetical order followed by the page numbers on which the term occurs, separated by commas, like this:</a:t>
            </a:r>
          </a:p>
          <a:p>
            <a:pPr marL="182880" indent="-18288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Example: A Dictionary of Sets (2)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dictionary of sets would be appropriate for this problem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Each key is a term and its corresponding value is a set of the page numbers where it occurs.</a:t>
            </a:r>
          </a:p>
        </p:txBody>
      </p:sp>
      <p:pic>
        <p:nvPicPr>
          <p:cNvPr id="63494" name="Picture 2" descr="U:\PC\publisher\2013 wiley slides\Ch 5-9, FM\Chapter  8\Media\Illustrations\py_08_11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79985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4477-A170-47E0-972A-8DD769DB9FC0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Example: A Dictionary of Sets (3)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Why use a dictionary?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terms need to be unique.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By making each term a dictionary key, there will be only one instance of each term.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output must show the terms in alphabetical order.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We can iterate over the keys of the dictionary in sorted order.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Why use a set?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Duplicate page numbers for a term should only be included once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By adding each page number to a set, we ensure that no duplicates will be added.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B0C-535F-4927-9FD7-0663B219B8FD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Example: A Dictionary of Lists (1)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common use of dictionaries in Python is to store a collection of lists in which each list is associated with a unique name or key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example, we want to store data from a text file that represents the yearly sales of different ice cream flavors in multiple stores of a retail ice cream company.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format of the input file is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ice cream flavor:store1 sales:store2 sales:store3 sales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AD6-2CEC-427E-9AFE-7D0F2B45F62D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3581400"/>
            <a:ext cx="449033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vanilla:8580.0:7201.25:8900.0</a:t>
            </a:r>
          </a:p>
          <a:p>
            <a:pPr marL="0"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chocolate:10225.25:9025.0:9505.0</a:t>
            </a:r>
          </a:p>
          <a:p>
            <a:pPr marL="0"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rocky road:6700.1:5012.45:6011.0</a:t>
            </a:r>
          </a:p>
          <a:p>
            <a:pPr marL="0"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strawberry:9285.15:8276.1:8705.0</a:t>
            </a:r>
          </a:p>
          <a:p>
            <a:pPr marL="0"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cookie dough:7901.25:4267.0:7056.5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Example: A Dictionary of Lists (2)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79299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output report should be similar to the following format: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ice cream flavor     store1 sale    store2 sale   store3 sale     total sale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and the ice cream flavors are sorted in alphabetical order.</a:t>
            </a:r>
          </a:p>
          <a:p>
            <a:endParaRPr lang="en-US" altLang="en-US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066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91400" cy="1753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D30-F9A3-4760-9605-56B0F2C19AD2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959" y="4096794"/>
            <a:ext cx="7543801" cy="11164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altLang="en-US" sz="20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Example: A Dictionary of Lists (3)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With a dictionary of lists, each ice cream flavor is a key in the dictionary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value for each key is a list that contains the sales, by store, for that flavor of ice cream</a:t>
            </a:r>
          </a:p>
        </p:txBody>
      </p:sp>
      <p:pic>
        <p:nvPicPr>
          <p:cNvPr id="71686" name="Picture 2" descr="U:\PC\publisher\2013 wiley slides\Ch 5-9, FM\Chapter  8\Media\Illustrations\py_08_12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0518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24E8-14C2-4E39-A6FE-47FE933A234E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05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dirty="0"/>
              <a:t>The previous two examples show us two-dimensional data structures: a dictionary of sets and a dictionary of lists.</a:t>
            </a:r>
          </a:p>
          <a:p>
            <a:pPr>
              <a:spcBef>
                <a:spcPts val="600"/>
              </a:spcBef>
              <a:defRPr/>
            </a:pPr>
            <a:r>
              <a:rPr lang="en-US" dirty="0"/>
              <a:t>Sometime we need more complex structures with three dimensions. For example: a dictionary of lists, where each list is a list of </a:t>
            </a:r>
            <a:r>
              <a:rPr lang="en-US" dirty="0" err="1"/>
              <a:t>tuples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  <a:defRPr/>
            </a:pPr>
            <a:endParaRPr lang="en-US" dirty="0"/>
          </a:p>
          <a:p>
            <a:pPr>
              <a:spcBef>
                <a:spcPts val="600"/>
              </a:spcBef>
              <a:defRPr/>
            </a:pPr>
            <a:endParaRPr lang="en-US" dirty="0"/>
          </a:p>
          <a:p>
            <a:pPr>
              <a:spcBef>
                <a:spcPts val="600"/>
              </a:spcBef>
              <a:defRPr/>
            </a:pPr>
            <a:endParaRPr lang="en-US" dirty="0"/>
          </a:p>
          <a:p>
            <a:pPr>
              <a:spcBef>
                <a:spcPts val="600"/>
              </a:spcBef>
              <a:defRPr/>
            </a:pPr>
            <a:endParaRPr lang="en-US" dirty="0"/>
          </a:p>
          <a:p>
            <a:pPr>
              <a:spcBef>
                <a:spcPts val="600"/>
              </a:spcBef>
              <a:defRPr/>
            </a:pPr>
            <a:endParaRPr lang="en-US" dirty="0"/>
          </a:p>
          <a:p>
            <a:pPr>
              <a:spcBef>
                <a:spcPts val="600"/>
              </a:spcBef>
              <a:defRPr/>
            </a:pPr>
            <a:r>
              <a:rPr lang="en-US" dirty="0"/>
              <a:t>When working with multi-dimensional data structures, it is a good idea to draw out the structures or use tools that can help us visualize how the data are stored.</a:t>
            </a:r>
          </a:p>
          <a:p>
            <a:pPr>
              <a:spcBef>
                <a:spcPts val="600"/>
              </a:spcBef>
              <a:defRPr/>
            </a:pPr>
            <a:r>
              <a:rPr lang="en-US" dirty="0"/>
              <a:t>Any further than 3 dimensional, then it gets too complex and becomes harder to maintain. At that point, it is better to organize the data into user-defined classes, which automatically group data together.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514600" y="2438400"/>
            <a:ext cx="3810000" cy="1831777"/>
            <a:chOff x="1981200" y="2667000"/>
            <a:chExt cx="3810000" cy="1831777"/>
          </a:xfrm>
        </p:grpSpPr>
        <p:grpSp>
          <p:nvGrpSpPr>
            <p:cNvPr id="54" name="Group 53"/>
            <p:cNvGrpSpPr/>
            <p:nvPr/>
          </p:nvGrpSpPr>
          <p:grpSpPr>
            <a:xfrm>
              <a:off x="1981200" y="2819400"/>
              <a:ext cx="990600" cy="1371600"/>
              <a:chOff x="1981200" y="2819400"/>
              <a:chExt cx="990600" cy="13716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981200" y="2819400"/>
                <a:ext cx="990600" cy="1371600"/>
                <a:chOff x="2057400" y="2819400"/>
                <a:chExt cx="914400" cy="137160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057400" y="2819400"/>
                  <a:ext cx="914400" cy="13716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2057400" y="3048000"/>
                  <a:ext cx="914400" cy="826532"/>
                  <a:chOff x="2057400" y="3048000"/>
                  <a:chExt cx="914400" cy="826532"/>
                </a:xfrm>
              </p:grpSpPr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2057400" y="3505200"/>
                    <a:ext cx="9144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2057400" y="3048000"/>
                    <a:ext cx="9144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2057400" y="3276600"/>
                    <a:ext cx="9144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268415" y="35052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...</a:t>
                    </a:r>
                  </a:p>
                </p:txBody>
              </p:sp>
            </p:grp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2743200" y="2819400"/>
                <a:ext cx="0" cy="1371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2819400" y="2667000"/>
              <a:ext cx="2971800" cy="1831777"/>
              <a:chOff x="2819400" y="2667000"/>
              <a:chExt cx="2971800" cy="183177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2819400" y="2667000"/>
                <a:ext cx="2895600" cy="381000"/>
                <a:chOff x="2819400" y="2667000"/>
                <a:chExt cx="2895600" cy="381000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505200" y="2667000"/>
                  <a:ext cx="2209800" cy="381000"/>
                  <a:chOff x="3505200" y="3429000"/>
                  <a:chExt cx="1752600" cy="381000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3505200" y="3429000"/>
                    <a:ext cx="1752600" cy="381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267200" y="34290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...</a:t>
                    </a: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3810000" y="3429000"/>
                    <a:ext cx="0" cy="381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4114800" y="3429000"/>
                    <a:ext cx="0" cy="381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4800600" y="3429000"/>
                    <a:ext cx="0" cy="381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819400" y="2895600"/>
                  <a:ext cx="685800" cy="381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2819400" y="3124200"/>
                <a:ext cx="2971800" cy="1374577"/>
                <a:chOff x="2819400" y="3124200"/>
                <a:chExt cx="2971800" cy="1374577"/>
              </a:xfrm>
            </p:grpSpPr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819400" y="3124200"/>
                  <a:ext cx="685800" cy="4191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3505200" y="3124200"/>
                  <a:ext cx="2286000" cy="1374577"/>
                  <a:chOff x="3505200" y="3124200"/>
                  <a:chExt cx="2286000" cy="1374577"/>
                </a:xfrm>
              </p:grpSpPr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733800" y="4191000"/>
                    <a:ext cx="7008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(8,2,5)</a:t>
                    </a: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648200" y="4191000"/>
                    <a:ext cx="5517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(3,8)</a:t>
                    </a:r>
                  </a:p>
                </p:txBody>
              </p: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3505200" y="3124200"/>
                    <a:ext cx="2286000" cy="1143000"/>
                    <a:chOff x="3505200" y="3124200"/>
                    <a:chExt cx="2286000" cy="1143000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3505200" y="3429000"/>
                      <a:ext cx="2286000" cy="381000"/>
                      <a:chOff x="3505200" y="3429000"/>
                      <a:chExt cx="1752600" cy="381000"/>
                    </a:xfrm>
                  </p:grpSpPr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505200" y="3429000"/>
                        <a:ext cx="1752600" cy="381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4267200" y="3429000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...</a:t>
                        </a:r>
                      </a:p>
                    </p:txBody>
                  </p:sp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>
                        <a:off x="3810000" y="3429000"/>
                        <a:ext cx="0" cy="38100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/>
                      <p:nvPr/>
                    </p:nvCxnSpPr>
                    <p:spPr>
                      <a:xfrm>
                        <a:off x="4114800" y="3429000"/>
                        <a:ext cx="0" cy="38100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/>
                      <p:cNvCxnSpPr/>
                      <p:nvPr/>
                    </p:nvCxnSpPr>
                    <p:spPr>
                      <a:xfrm>
                        <a:off x="4800600" y="3429000"/>
                        <a:ext cx="0" cy="38100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>
                      <a:off x="3657600" y="3733800"/>
                      <a:ext cx="381000" cy="5334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Arrow Connector 47"/>
                    <p:cNvCxnSpPr/>
                    <p:nvPr/>
                  </p:nvCxnSpPr>
                  <p:spPr>
                    <a:xfrm>
                      <a:off x="3962400" y="3733800"/>
                      <a:ext cx="838200" cy="5334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3505200" y="3124200"/>
                      <a:ext cx="38343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[0]</a:t>
                      </a:r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3886200" y="3124200"/>
                      <a:ext cx="38343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[1]</a:t>
                      </a:r>
                    </a:p>
                  </p:txBody>
                </p:sp>
              </p:grpSp>
            </p:grpSp>
          </p:grpSp>
        </p:grpSp>
      </p:grpSp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More Complex Structures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BF20-F888-4D8F-A3A7-A47DDB1C1450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14600" y="2514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4600" y="2743200"/>
            <a:ext cx="56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4600" y="29718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key3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Comprehensions for 2D structures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When we need to create a two-dimensional containers by adding one data item at a time, it is possible to use comprehension.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following is a 2D comprehension to create a </a:t>
            </a:r>
            <a:r>
              <a:rPr lang="en-US" altLang="en-US" i="1" dirty="0">
                <a:ea typeface="ＭＳ Ｐゴシック" panose="020B0600070205080204" pitchFamily="34" charset="-128"/>
              </a:rPr>
              <a:t>list</a:t>
            </a:r>
            <a:r>
              <a:rPr lang="en-US" altLang="en-US" dirty="0">
                <a:ea typeface="ＭＳ Ｐゴシック" panose="020B0600070205080204" pitchFamily="34" charset="-128"/>
              </a:rPr>
              <a:t> from a table:</a:t>
            </a:r>
          </a:p>
          <a:p>
            <a:pPr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18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following is a 2D comprehension to create a </a:t>
            </a:r>
            <a:r>
              <a:rPr lang="en-US" altLang="en-US" i="1" dirty="0">
                <a:ea typeface="ＭＳ Ｐゴシック" panose="020B0600070205080204" pitchFamily="34" charset="-128"/>
              </a:rPr>
              <a:t>table</a:t>
            </a:r>
            <a:r>
              <a:rPr lang="en-US" altLang="en-US" dirty="0">
                <a:ea typeface="ＭＳ Ｐゴシック" panose="020B0600070205080204" pitchFamily="34" charset="-128"/>
              </a:rPr>
              <a:t> from another table:</a:t>
            </a:r>
          </a:p>
          <a:p>
            <a:pPr>
              <a:spcBef>
                <a:spcPts val="18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Example: create a table of positive numbers from an existing 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AD6-2CEC-427E-9AFE-7D0F2B45F62D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59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4343400"/>
            <a:ext cx="7239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= [[1,-3,5,6], [2,3,-1,9], [2,8,-4,-8]]</a:t>
            </a:r>
          </a:p>
          <a:p>
            <a:pPr marL="0"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positives = [[n for n in row if n&gt;0] for row in table]</a:t>
            </a:r>
          </a:p>
          <a:p>
            <a:pPr marL="0"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print(positives)</a:t>
            </a:r>
          </a:p>
          <a:p>
            <a:pPr marL="0"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# output:  [[1, 5, 6], [2, 3, 9], [2, 8]]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66800" y="2133600"/>
            <a:ext cx="7239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(item)  for row in table  for item in row]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66800" y="3352800"/>
            <a:ext cx="7239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[[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(item) for item in row]  for row in table]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Creating Sets (2)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95400" y="1828800"/>
            <a:ext cx="63246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[2,3,4,3,2,5,6,2]</a:t>
            </a:r>
          </a:p>
          <a:p>
            <a:pPr>
              <a:spcAft>
                <a:spcPts val="200"/>
              </a:spcAft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{num for num in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num % 2 == 0}</a:t>
            </a:r>
          </a:p>
          <a:p>
            <a:pPr>
              <a:spcAft>
                <a:spcPts val="200"/>
              </a:spcAft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#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{2, 4, 6}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490B-0677-460B-BC24-BEA0179DC2DB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1143000"/>
            <a:ext cx="7543801" cy="13440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We can also use set comprehension when we need to create a new set by adding one data value at a time to a set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Copying Complex Structures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Because a complex data structure is a container of other containers, it is important that we do a deep copy when we want to create a duplicate data structure.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For a deep copy, we use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deepcopy</a:t>
            </a:r>
            <a:r>
              <a:rPr lang="en-US" altLang="en-US" dirty="0">
                <a:ea typeface="ＭＳ Ｐゴシック" panose="020B0600070205080204" pitchFamily="34" charset="-128"/>
              </a:rPr>
              <a:t> function of the copy module</a:t>
            </a:r>
          </a:p>
          <a:p>
            <a:pPr>
              <a:spcBef>
                <a:spcPts val="6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On the other hand, if we simply want an alias to a complex structure, we can use the assignment operator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AD6-2CEC-427E-9AFE-7D0F2B45F62D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60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7239000" cy="1354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copy</a:t>
            </a:r>
          </a:p>
          <a:p>
            <a:pPr marL="0" lvl="1">
              <a:spcBef>
                <a:spcPts val="1200"/>
              </a:spcBef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newContainer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copy.deepcopy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originalContainer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newContainer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is a duplicate of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originalContainer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# all inner containers are copied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4648200"/>
            <a:ext cx="7239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newContainer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originalContainer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spcBef>
                <a:spcPts val="0"/>
              </a:spcBef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newContainer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is an alias or another name for </a:t>
            </a:r>
          </a:p>
          <a:p>
            <a:pPr marL="0" lvl="1">
              <a:spcBef>
                <a:spcPts val="0"/>
              </a:spcBef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originalContainer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. No new data structure is created.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Splitting our programs into pieces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091E-7519-491D-88A9-ED84985047B2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50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dirty="0"/>
              <a:t>When we write small programs, we can place all of our code into a single source file.</a:t>
            </a:r>
          </a:p>
          <a:p>
            <a:pPr>
              <a:spcBef>
                <a:spcPts val="600"/>
              </a:spcBef>
              <a:defRPr/>
            </a:pPr>
            <a:r>
              <a:rPr lang="en-US" dirty="0"/>
              <a:t>When our programs get larger or we work in a team, that situation changes.</a:t>
            </a:r>
          </a:p>
          <a:p>
            <a:pPr>
              <a:spcBef>
                <a:spcPts val="600"/>
              </a:spcBef>
              <a:defRPr/>
            </a:pPr>
            <a:r>
              <a:rPr lang="en-US" dirty="0"/>
              <a:t>We will want to structure the code by splitting it into separate source files. Python source files that work together are called </a:t>
            </a:r>
            <a:r>
              <a:rPr lang="en-US" b="1" dirty="0"/>
              <a:t>modules</a:t>
            </a:r>
            <a:r>
              <a:rPr lang="en-US" dirty="0"/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BF20-F888-4D8F-A3A7-A47DDB1C1450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Reasons for Using Modules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Large programs can consist of hundreds of functions that become difficult to manage and debug if they are all in one source file.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By distributing the functions over several source files and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grouping related functions together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into a module, it becomes easier to test and debug the functions.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second reason becomes apparent when we work with other programmers in a team.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It would be very difficult for multiple programmers to edit a single source file simultaneously.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program code is broken up into modules so that each programmer is solely responsible for a unique set of files.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6B1-2568-4557-8188-2AF26E89C232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Typical Division Into Modules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Large Python programs typically consist of a </a:t>
            </a:r>
            <a:r>
              <a:rPr lang="en-US" altLang="en-US" b="1" dirty="0">
                <a:ea typeface="ＭＳ Ｐゴシック" panose="020B0600070205080204" pitchFamily="34" charset="-128"/>
              </a:rPr>
              <a:t>driver module </a:t>
            </a:r>
            <a:r>
              <a:rPr lang="en-US" altLang="en-US" dirty="0">
                <a:ea typeface="ＭＳ Ｐゴシック" panose="020B0600070205080204" pitchFamily="34" charset="-128"/>
              </a:rPr>
              <a:t>and one or more supplemental modules.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driver module contains the </a:t>
            </a:r>
            <a:r>
              <a:rPr lang="en-US" altLang="en-US" sz="18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main()</a:t>
            </a:r>
            <a:r>
              <a:rPr lang="en-US" altLang="en-US" dirty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function or the first executable statement if no main function is used.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supplemental modules contain supporting functions and constant variables.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EE65-99AF-432B-AAC0-4977A3FED0CC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Using Code That are in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1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To call a function or use a constant variable that is defined in a user defined module, we first import the module in one of the two ways that we import a standard Python module.</a:t>
            </a:r>
          </a:p>
          <a:p>
            <a:pPr marL="457200" indent="-27432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/>
              <a:t>Import only the functions or data that we need from the module</a:t>
            </a:r>
          </a:p>
          <a:p>
            <a:pPr lvl="1">
              <a:defRPr/>
            </a:pPr>
            <a:endParaRPr lang="en-US" sz="2000" dirty="0"/>
          </a:p>
          <a:p>
            <a:pPr lvl="1">
              <a:spcBef>
                <a:spcPts val="1200"/>
              </a:spcBef>
              <a:defRPr/>
            </a:pPr>
            <a:r>
              <a:rPr lang="en-US" sz="2000" dirty="0"/>
              <a:t>To call the </a:t>
            </a:r>
            <a:r>
              <a:rPr lang="en-US" sz="2000" dirty="0" err="1"/>
              <a:t>printReport</a:t>
            </a:r>
            <a:r>
              <a:rPr lang="en-US" sz="2000" dirty="0"/>
              <a:t> function: </a:t>
            </a:r>
          </a:p>
          <a:p>
            <a:pPr lvl="1">
              <a:spcBef>
                <a:spcPts val="1200"/>
              </a:spcBef>
              <a:defRPr/>
            </a:pPr>
            <a:endParaRPr lang="en-US" sz="2000" dirty="0"/>
          </a:p>
          <a:p>
            <a:pPr marL="457200" indent="-274320">
              <a:buFont typeface="+mj-lt"/>
              <a:buAutoNum type="arabicPeriod"/>
              <a:defRPr/>
            </a:pPr>
            <a:r>
              <a:rPr lang="en-US" dirty="0"/>
              <a:t>However, if a module defines many functions, it is best to use the form:</a:t>
            </a:r>
          </a:p>
          <a:p>
            <a:pPr marL="411480" lvl="2" indent="-182880">
              <a:spcBef>
                <a:spcPts val="1200"/>
              </a:spcBef>
              <a:defRPr/>
            </a:pPr>
            <a:r>
              <a:rPr lang="en-US" sz="2000" dirty="0"/>
              <a:t>With this form, we must </a:t>
            </a:r>
            <a:r>
              <a:rPr lang="en-US" sz="2000" dirty="0" err="1"/>
              <a:t>prepend</a:t>
            </a:r>
            <a:r>
              <a:rPr lang="en-US" sz="2000" dirty="0"/>
              <a:t> the name of the module to the function name:</a:t>
            </a:r>
          </a:p>
          <a:p>
            <a:pPr marL="685800" lvl="1" indent="-457200"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2438400"/>
            <a:ext cx="5985856" cy="35121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from tabulardata import readData, printReport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95600" y="4191000"/>
            <a:ext cx="2446019" cy="343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import tabulardata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57400" y="5181600"/>
            <a:ext cx="4614256" cy="40743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tabulardata.printReport(salesData)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4AF-D39B-4363-A99C-F2AE3787331A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65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267200"/>
            <a:ext cx="7543801" cy="8051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981200" y="3200400"/>
            <a:ext cx="4614256" cy="40743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printReport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salesData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8"/>
          <p:cNvSpPr>
            <a:spLocks noGrp="1"/>
          </p:cNvSpPr>
          <p:nvPr>
            <p:ph idx="1"/>
          </p:nvPr>
        </p:nvSpPr>
        <p:spPr>
          <a:xfrm>
            <a:off x="3526973" y="2557306"/>
            <a:ext cx="2401556" cy="5828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End of Chapter 8 Notes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C8C-6F1C-465C-BE21-FD68BEE193CB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Accessing Set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352800"/>
            <a:ext cx="7543801" cy="2895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Note that the order in which the elements of the set are visited depends on how they are stored internally.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For example, the previous loop above displays the following:</a:t>
            </a:r>
          </a:p>
          <a:p>
            <a:pPr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The cast of characters includes:</a:t>
            </a:r>
          </a:p>
          <a:p>
            <a:pPr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Gumbys</a:t>
            </a:r>
            <a:endParaRPr lang="en-US" altLang="en-US" sz="1800" dirty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Spiny</a:t>
            </a:r>
          </a:p>
          <a:p>
            <a:pPr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Luigi</a:t>
            </a:r>
            <a:endParaRPr lang="en-US" altLang="en-US" dirty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order of the elements in the output is different from the order in which the set was created.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76400" y="2209800"/>
            <a:ext cx="5958841" cy="1064521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print("The cast of characters includes:")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character in cast :</a:t>
            </a:r>
          </a:p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print(character)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F16F-0142-451D-B87E-2F1DF9CFD92F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1143001"/>
            <a:ext cx="7543801" cy="1219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/>
              <a:t>Because sets are unordered, we cannot access the elements of a set by index.</a:t>
            </a:r>
          </a:p>
          <a:p>
            <a:pPr fontAlgn="auto">
              <a:spcBef>
                <a:spcPts val="600"/>
              </a:spcBef>
              <a:defRPr/>
            </a:pPr>
            <a:r>
              <a:rPr lang="en-US" dirty="0"/>
              <a:t>We use a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to iterate over the individual elements: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for 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solidFill>
                  <a:srgbClr val="0033CC"/>
                </a:solidFill>
                <a:ea typeface="ＭＳ Ｐゴシック" panose="020B0600070205080204" pitchFamily="34" charset="-128"/>
              </a:rPr>
              <a:t>len</a:t>
            </a:r>
            <a:r>
              <a:rPr lang="en-US" altLang="en-US" dirty="0">
                <a:ea typeface="ＭＳ Ｐゴシック" panose="020B0600070205080204" pitchFamily="34" charset="-128"/>
              </a:rPr>
              <a:t> Function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81200" y="1905000"/>
            <a:ext cx="48768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numberOfCharacters = </a:t>
            </a:r>
            <a:r>
              <a:rPr lang="en-US" sz="18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cast</a:t>
            </a:r>
            <a:r>
              <a:rPr lang="en-US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1A66-4098-416A-B2B2-E799C5BCE9B4}" type="datetime1">
              <a:rPr lang="en-US" smtClean="0"/>
              <a:pPr/>
              <a:t>11/20/22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DC6FC6A6-22D5-4AB5-AA22-11B68B35CCF2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295400"/>
            <a:ext cx="7543801" cy="989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>
                <a:ea typeface="ＭＳ Ｐゴシック" pitchFamily="34" charset="-128"/>
              </a:rPr>
              <a:t>As with any container, we can use the </a:t>
            </a:r>
            <a:r>
              <a:rPr lang="en-US" sz="1800" dirty="0" err="1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len</a:t>
            </a:r>
            <a:r>
              <a:rPr lang="en-US" dirty="0">
                <a:solidFill>
                  <a:srgbClr val="00B050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function to obtain the number of elements in a set: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c48eaee57bb8f40ec8147e8fcb6defa8567bed"/>
  <p:tag name="ISPRING_ULTRA_SCORM_COURSE_ID" val="12DA2037-6839-470C-823E-2D63CB29D04B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8 (v09102015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RMC Presentation</Template>
  <TotalTime>14017</TotalTime>
  <Words>4830</Words>
  <Application>Microsoft Macintosh PowerPoint</Application>
  <PresentationFormat>On-screen Show (4:3)</PresentationFormat>
  <Paragraphs>633</Paragraphs>
  <Slides>66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Wingdings</vt:lpstr>
      <vt:lpstr>RMC Presentation</vt:lpstr>
      <vt:lpstr>Chapter Eight</vt:lpstr>
      <vt:lpstr>Sets</vt:lpstr>
      <vt:lpstr>Sets</vt:lpstr>
      <vt:lpstr>Example Set</vt:lpstr>
      <vt:lpstr>Creating Sets (1)</vt:lpstr>
      <vt:lpstr>Creating Sets (2)</vt:lpstr>
      <vt:lpstr>Accessing Set Elements</vt:lpstr>
      <vt:lpstr>Built-in Functions for Sets</vt:lpstr>
      <vt:lpstr>The len Function</vt:lpstr>
      <vt:lpstr>Displaying Sets In Sorted Order</vt:lpstr>
      <vt:lpstr>Set Operator and Methods</vt:lpstr>
      <vt:lpstr>The in Operator</vt:lpstr>
      <vt:lpstr>Adding Elements: add</vt:lpstr>
      <vt:lpstr>Removing Elements: discard</vt:lpstr>
      <vt:lpstr>Removing Elements: remove</vt:lpstr>
      <vt:lpstr>Removing Elements: clear</vt:lpstr>
      <vt:lpstr>Subsets</vt:lpstr>
      <vt:lpstr>Check for subset:  issubset</vt:lpstr>
      <vt:lpstr>Set Equality / Inequality</vt:lpstr>
      <vt:lpstr>Union: union or |</vt:lpstr>
      <vt:lpstr>Intersection: intersection or &amp;</vt:lpstr>
      <vt:lpstr>Difference: difference or -</vt:lpstr>
      <vt:lpstr>Set Application</vt:lpstr>
      <vt:lpstr>Typical Set Usage</vt:lpstr>
      <vt:lpstr>Advanced Topic with Sets</vt:lpstr>
      <vt:lpstr>Set Comprehension</vt:lpstr>
      <vt:lpstr>Dictionaries</vt:lpstr>
      <vt:lpstr>Dictionaries</vt:lpstr>
      <vt:lpstr>Syntax: Sets and Dictionaries</vt:lpstr>
      <vt:lpstr>Creating Dictionaries (1)</vt:lpstr>
      <vt:lpstr>Creating Dictionaries (2)</vt:lpstr>
      <vt:lpstr>Creating Dictionaries (3)</vt:lpstr>
      <vt:lpstr>Dictionary Operators</vt:lpstr>
      <vt:lpstr>Accessing Dictionary Values with [ ]</vt:lpstr>
      <vt:lpstr>Checking Membership: in</vt:lpstr>
      <vt:lpstr>Working with Dictionaries</vt:lpstr>
      <vt:lpstr>Adding/Modifying Items</vt:lpstr>
      <vt:lpstr>Adding New Items Dynamically</vt:lpstr>
      <vt:lpstr>Removing Items (1)</vt:lpstr>
      <vt:lpstr>Removing Items (2)</vt:lpstr>
      <vt:lpstr>Traversing a Dictionary (1)</vt:lpstr>
      <vt:lpstr>Traversing a Dictionary (2)</vt:lpstr>
      <vt:lpstr>Dictionary Values</vt:lpstr>
      <vt:lpstr>Default Values</vt:lpstr>
      <vt:lpstr>Default Dictionaries</vt:lpstr>
      <vt:lpstr>Default Dictionary Example</vt:lpstr>
      <vt:lpstr>Advanced Topic for Dictionaries</vt:lpstr>
      <vt:lpstr>Dictionary Comprehension (1)</vt:lpstr>
      <vt:lpstr>Dictionary Comprehension (2)</vt:lpstr>
      <vt:lpstr>Complex Structures</vt:lpstr>
      <vt:lpstr>Complex Structures</vt:lpstr>
      <vt:lpstr>Example: A Dictionary of Sets (1)</vt:lpstr>
      <vt:lpstr>Example: A Dictionary of Sets (2)</vt:lpstr>
      <vt:lpstr>Example: A Dictionary of Sets (3)</vt:lpstr>
      <vt:lpstr>Example: A Dictionary of Lists (1)</vt:lpstr>
      <vt:lpstr>Example: A Dictionary of Lists (2)</vt:lpstr>
      <vt:lpstr>Example: A Dictionary of Lists (3)</vt:lpstr>
      <vt:lpstr>More Complex Structures</vt:lpstr>
      <vt:lpstr>Comprehensions for 2D structures</vt:lpstr>
      <vt:lpstr>Copying Complex Structures</vt:lpstr>
      <vt:lpstr>Modules</vt:lpstr>
      <vt:lpstr>Modules</vt:lpstr>
      <vt:lpstr>Reasons for Using Modules</vt:lpstr>
      <vt:lpstr>Typical Division Into Modules</vt:lpstr>
      <vt:lpstr>Using Code That are in Modules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08 (v09102015)</dc:title>
  <dc:subject>Java for Everyone 2e</dc:subject>
  <dc:creator>Clare</dc:creator>
  <cp:lastModifiedBy>Surajit Bose</cp:lastModifiedBy>
  <cp:revision>554</cp:revision>
  <dcterms:created xsi:type="dcterms:W3CDTF">2007-02-01T21:32:19Z</dcterms:created>
  <dcterms:modified xsi:type="dcterms:W3CDTF">2022-11-21T08:14:15Z</dcterms:modified>
  <cp:contentStatus>Final Draft</cp:contentStatus>
</cp:coreProperties>
</file>