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30"/>
  </p:notesMasterIdLst>
  <p:sldIdLst>
    <p:sldId id="365" r:id="rId2"/>
    <p:sldId id="538" r:id="rId3"/>
    <p:sldId id="368" r:id="rId4"/>
    <p:sldId id="369" r:id="rId5"/>
    <p:sldId id="440" r:id="rId6"/>
    <p:sldId id="441" r:id="rId7"/>
    <p:sldId id="594" r:id="rId8"/>
    <p:sldId id="443" r:id="rId9"/>
    <p:sldId id="444" r:id="rId10"/>
    <p:sldId id="446" r:id="rId11"/>
    <p:sldId id="447" r:id="rId12"/>
    <p:sldId id="448" r:id="rId13"/>
    <p:sldId id="540" r:id="rId14"/>
    <p:sldId id="454" r:id="rId15"/>
    <p:sldId id="456" r:id="rId16"/>
    <p:sldId id="457" r:id="rId17"/>
    <p:sldId id="459" r:id="rId18"/>
    <p:sldId id="464" r:id="rId19"/>
    <p:sldId id="465" r:id="rId20"/>
    <p:sldId id="601" r:id="rId21"/>
    <p:sldId id="466" r:id="rId22"/>
    <p:sldId id="602" r:id="rId23"/>
    <p:sldId id="595" r:id="rId24"/>
    <p:sldId id="596" r:id="rId25"/>
    <p:sldId id="597" r:id="rId26"/>
    <p:sldId id="599" r:id="rId27"/>
    <p:sldId id="600" r:id="rId28"/>
    <p:sldId id="604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33CC"/>
    <a:srgbClr val="9933FF"/>
    <a:srgbClr val="333333"/>
    <a:srgbClr val="9966FF"/>
    <a:srgbClr val="3853A8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2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DF0C642F-56F7-4D04-B4C1-887D68A759AE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468205F0-7E1D-46D6-BC08-717917518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06730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F0103C-A88E-42E0-AC0F-34B4ED0803D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21351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205F0-7E1D-46D6-BC08-717917518FA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4013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205F0-7E1D-46D6-BC08-717917518FA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401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80085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325" y="3528521"/>
            <a:ext cx="75438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6B6DE6AF-CD17-497E-BFBE-48F309F2F4ED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E735D5-5EEF-4FA2-BDAC-055D265B12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2380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E67D7-92B7-4EF4-9890-D01A3FDBEC58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F1B1A-4A76-4BF0-B852-4E1752C917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7795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88" y="6799263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13E274-A592-44C3-AF7F-1761E063F3AA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2FAC93-EB24-4C25-BA0D-5DF9697036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1978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0F01C-657F-4459-A481-1E67D49B3BE0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Page </a:t>
            </a:r>
            <a:fld id="{E3B93FE9-A421-4B87-A671-7CC69EB1D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6006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802438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Ctr="0"/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371FE-2CA4-4632-BCE5-3EE1C9A5123D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DA32480-9A40-478D-A920-65566AABF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274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34C071-8A30-402E-A8C4-02B0951C0AFC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7FFB234-C584-4A65-8E4D-F69B8EC40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833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45557D-FE15-4373-9645-1EAD21025963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C5E8C1-8B99-4856-AC62-D409CD51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9257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381000" y="838200"/>
            <a:ext cx="83820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5D8F8-61B7-4C69-AEB3-50AB5CE8E5C6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70824C-93BD-4C8F-B7C1-78348832C6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515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1588" y="67945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BAC43-6C8D-4E6A-9729-091529C825B2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DBA3F-ED96-48D6-B22D-405DA5076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384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fld id="{1FE721C1-9416-477A-89D1-E4BEC0C5ACB5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C1F07C-6DC9-49B3-9CCB-2A06BC899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7942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B2089-3BE8-4EDD-8300-1F65C91D676B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22B956-FAC1-40AC-A183-8BA001060A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1065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2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255713"/>
            <a:ext cx="754380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accent1"/>
                </a:solidFill>
              </a:defRPr>
            </a:lvl1pPr>
          </a:lstStyle>
          <a:p>
            <a:fld id="{906DD70F-B517-4BEA-862A-298034D3E73A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00"/>
                </a:solidFill>
              </a:defRPr>
            </a:lvl1pPr>
          </a:lstStyle>
          <a:p>
            <a:fld id="{2D58508E-71F5-4910-B570-5E813893853F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2175" y="1133475"/>
            <a:ext cx="74739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800850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kern="1200" spc="-50">
          <a:solidFill>
            <a:srgbClr val="40404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SzPct val="100000"/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4572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2pPr>
      <a:lvl3pPr marL="6858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4pPr>
      <a:lvl5pPr marL="11430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Text file, String, </a:t>
            </a:r>
            <a:r>
              <a:rPr lang="en-US" altLang="en-US" dirty="0" err="1" smtClean="0"/>
              <a:t>csv</a:t>
            </a:r>
            <a:r>
              <a:rPr lang="en-US" altLang="en-US" smtClean="0"/>
              <a:t> </a:t>
            </a:r>
            <a:r>
              <a:rPr lang="en-US" altLang="en-US" smtClean="0"/>
              <a:t>file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Seven</a:t>
            </a:r>
            <a:endParaRPr lang="en-US" dirty="0"/>
          </a:p>
        </p:txBody>
      </p:sp>
      <p:sp>
        <p:nvSpPr>
          <p:cNvPr id="1433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22747-0252-4F65-A483-7874950D6605}" type="datetime1">
              <a:rPr lang="en-US" altLang="en-US" smtClean="0"/>
              <a:pPr/>
              <a:t>9/15/2020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735D5-5EEF-4FA2-BDAC-055D265B12D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Lines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75438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 can use a while loop to repeatedly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read a line of text and process it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until the sentinel value is reached.</a:t>
            </a:r>
          </a:p>
          <a:p>
            <a:pPr eaLnBrk="1" fontAlgn="auto" hangingPunct="1"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sentinel value is typically an empty line, but it could be any character.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2867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0FFA34-3266-40C1-9076-886CAF556D81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2362200"/>
            <a:ext cx="6934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           # read first line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line != ""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# Process the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       # read next lines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4876800"/>
            <a:ext cx="693420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or line in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: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# Process the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38100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also use a for loop to repeatedly read a line of text and process it until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of file has been reached.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In this case, the file handle acts as a container of input lines.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  <a:cs typeface="+mj-cs"/>
              </a:rPr>
              <a:t>Converting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Input Text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94468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As with the input function,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readline()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can only return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strings.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 contains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numerical data, the strings must be converted to the numerical value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using the 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+mn-cs"/>
              </a:rPr>
              <a:t>int()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or 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+mn-cs"/>
              </a:rPr>
              <a:t>float()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function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:</a:t>
            </a:r>
          </a:p>
        </p:txBody>
      </p:sp>
      <p:sp>
        <p:nvSpPr>
          <p:cNvPr id="2970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3BABB2-EC73-4FE9-8B76-386E89E2E6F2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19400" y="2514600"/>
            <a:ext cx="3429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float(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3048000"/>
            <a:ext cx="7543800" cy="89473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newline character at the end of the line is ignored when the string is converted to a numerical value.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0033CC"/>
                </a:solidFill>
                <a:ea typeface="ＭＳ Ｐゴシック" panose="020B0600070205080204" pitchFamily="34" charset="-128"/>
                <a:cs typeface="+mj-cs"/>
              </a:rPr>
              <a:t>Writing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To A File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3849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can write the string "</a:t>
            </a:r>
            <a:r>
              <a:rPr lang="en-US" altLang="en-US" dirty="0" smtClean="0">
                <a:cs typeface="Consolas" panose="020B0609020204030204" pitchFamily="49" charset="0"/>
              </a:rPr>
              <a:t>Hello, World!</a:t>
            </a:r>
            <a:r>
              <a:rPr lang="en-US" altLang="en-US" dirty="0" smtClean="0"/>
              <a:t>" to our output file using the </a:t>
            </a:r>
            <a:r>
              <a:rPr lang="en-US" altLang="en-US" dirty="0" smtClean="0">
                <a:solidFill>
                  <a:srgbClr val="0033CC"/>
                </a:solidFill>
              </a:rPr>
              <a:t>write</a:t>
            </a:r>
            <a:r>
              <a:rPr lang="en-US" altLang="en-US" dirty="0" smtClean="0"/>
              <a:t> method:</a:t>
            </a:r>
          </a:p>
        </p:txBody>
      </p:sp>
      <p:sp>
        <p:nvSpPr>
          <p:cNvPr id="30726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3812FB-A9A8-4A51-8EF1-40E7E7E9C678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905000"/>
            <a:ext cx="6950075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write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"Hello, World!\n"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810000"/>
            <a:ext cx="80010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write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("Count: {:d}\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nTotal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 {:.2f}\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n".format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cnt,tot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))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2362201"/>
            <a:ext cx="7543800" cy="1447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Unlike print(), the </a:t>
            </a:r>
            <a:r>
              <a:rPr lang="en-US" altLang="en-US" dirty="0" smtClean="0">
                <a:solidFill>
                  <a:srgbClr val="0033CC"/>
                </a:solidFill>
              </a:rPr>
              <a:t>write</a:t>
            </a:r>
            <a:r>
              <a:rPr lang="en-US" altLang="en-US" dirty="0" smtClean="0"/>
              <a:t> function accepts only one string as input.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Unlike print(), when writing text to an output file, </a:t>
            </a:r>
            <a:r>
              <a:rPr lang="en-US" altLang="en-US" i="1" dirty="0" smtClean="0"/>
              <a:t>we must explicitly write the newline character to start a new line.</a:t>
            </a:r>
            <a:endParaRPr lang="en-US" altLang="en-US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We can also write formatted strings to a file: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Text </a:t>
            </a: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Input and Output</a:t>
            </a:r>
            <a:endParaRPr lang="en-US" sz="4000" dirty="0">
              <a:ea typeface="ＭＳ Ｐゴシック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607493-1B22-41DC-85FD-D307E12DC119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32480-9A40-478D-A920-65566AABF4F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Removing The Newline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476408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Suppose we have a file that contains 3 lines:</a:t>
            </a:r>
          </a:p>
          <a:p>
            <a:pPr eaLnBrk="1" hangingPunct="1">
              <a:buNone/>
            </a:pPr>
            <a:endParaRPr lang="en-US" altLang="en-US" dirty="0" smtClean="0"/>
          </a:p>
          <a:p>
            <a:pPr eaLnBrk="1" hangingPunct="1">
              <a:spcBef>
                <a:spcPts val="600"/>
              </a:spcBef>
            </a:pPr>
            <a:endParaRPr lang="en-US" altLang="en-US" dirty="0" smtClean="0"/>
          </a:p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Recall that each input line ends with a newline (</a:t>
            </a:r>
            <a:r>
              <a:rPr lang="en-US" altLang="en-US" dirty="0" smtClean="0">
                <a:cs typeface="Consolas" panose="020B0609020204030204" pitchFamily="49" charset="0"/>
              </a:rPr>
              <a:t>\n</a:t>
            </a:r>
            <a:r>
              <a:rPr lang="en-US" altLang="en-US" dirty="0" smtClean="0"/>
              <a:t>) character.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</a:t>
            </a:r>
            <a:r>
              <a:rPr lang="en-US" dirty="0" err="1" smtClean="0">
                <a:solidFill>
                  <a:srgbClr val="0033CC"/>
                </a:solidFill>
              </a:rPr>
              <a:t>rstrip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(for right strip) method to remove the newline character, which is at the right end of the line:</a:t>
            </a:r>
          </a:p>
          <a:p>
            <a:pPr eaLnBrk="1" hangingPunct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Resulting in the line:</a:t>
            </a:r>
          </a:p>
          <a:p>
            <a:pPr eaLnBrk="1" hangingPunct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4096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AFC1F5-DE80-4A4A-952E-75DD3E4F943D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40964" name="Picture 2" descr="U:\PC\publisher\2013 wiley slides\Ch 5-9, FM\Chapter  7\Media\Illustrations\py_07_un01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1981200" cy="32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914400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spam</a:t>
            </a:r>
          </a:p>
          <a:p>
            <a:r>
              <a:rPr lang="en-US" dirty="0" smtClean="0">
                <a:ea typeface="ＭＳ Ｐゴシック" charset="0"/>
              </a:rPr>
              <a:t>and</a:t>
            </a:r>
          </a:p>
          <a:p>
            <a:r>
              <a:rPr lang="en-US" dirty="0" smtClean="0">
                <a:ea typeface="ＭＳ Ｐゴシック" charset="0"/>
              </a:rPr>
              <a:t>eggs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71800" y="3657600"/>
            <a:ext cx="2971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rstrip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endParaRPr lang="en-US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pic>
        <p:nvPicPr>
          <p:cNvPr id="9" name="Picture 2" descr="U:\PC\publisher\2013 wiley slides\Ch 5-9, FM\Chapter  7\Media\Illustrations\py_07_un02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67200"/>
            <a:ext cx="1524000" cy="35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Character Strip Methods</a:t>
            </a:r>
          </a:p>
        </p:txBody>
      </p:sp>
      <p:pic>
        <p:nvPicPr>
          <p:cNvPr id="43010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8189913" cy="3505200"/>
          </a:xfrm>
        </p:spPr>
      </p:pic>
      <p:sp>
        <p:nvSpPr>
          <p:cNvPr id="43012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708519-AFF3-42E5-BAB5-011064B25684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Character Strip Examples</a:t>
            </a:r>
          </a:p>
        </p:txBody>
      </p:sp>
      <p:pic>
        <p:nvPicPr>
          <p:cNvPr id="44034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8524875" cy="4267200"/>
          </a:xfrm>
        </p:spPr>
      </p:pic>
      <p:sp>
        <p:nvSpPr>
          <p:cNvPr id="44036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7007DE-32F0-4F51-A516-AEEFB755DA8F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Words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46132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Sometimes we need to process the individual words from a text file.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For example, suppose our input file contains two lines of text:</a:t>
            </a:r>
          </a:p>
          <a:p>
            <a:pPr lvl="5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  Mary had a little lamb,</a:t>
            </a:r>
          </a:p>
          <a:p>
            <a:pPr lvl="5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    whose fleece was white as snow.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 smtClean="0"/>
              <a:t>We would like to print to the terminal, one word per line.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Because there is no method for reading a word from a file, we first read the entire line and then </a:t>
            </a:r>
            <a:r>
              <a:rPr lang="en-US" altLang="en-US" dirty="0" smtClean="0">
                <a:solidFill>
                  <a:srgbClr val="0033CC"/>
                </a:solidFill>
              </a:rPr>
              <a:t>split</a:t>
            </a:r>
            <a:r>
              <a:rPr lang="en-US" altLang="en-US" dirty="0" smtClean="0"/>
              <a:t> it into individual words:</a:t>
            </a:r>
          </a:p>
          <a:p>
            <a:pPr eaLnBrk="1" hangingPunct="1">
              <a:spcBef>
                <a:spcPts val="600"/>
              </a:spcBef>
            </a:pPr>
            <a:endParaRPr lang="en-US" altLang="en-US" dirty="0" smtClean="0"/>
          </a:p>
          <a:p>
            <a:pPr eaLnBrk="1" hangingPunct="1">
              <a:spcBef>
                <a:spcPts val="600"/>
              </a:spcBef>
            </a:pPr>
            <a:endParaRPr lang="en-US" altLang="en-US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split</a:t>
            </a:r>
            <a:r>
              <a:rPr lang="en-US" altLang="en-US" dirty="0" smtClean="0"/>
              <a:t> method splits the line by white space and returns each word in a list.</a:t>
            </a:r>
          </a:p>
          <a:p>
            <a:pPr eaLnBrk="1" hangingPunct="1"/>
            <a:endParaRPr lang="en-US" altLang="en-US" dirty="0" smtClean="0"/>
          </a:p>
          <a:p>
            <a:pPr lvl="1" indent="0" eaLnBrk="1" hangingPunct="1">
              <a:buFont typeface="Wingdings" panose="05000000000000000000" pitchFamily="2" charset="2"/>
              <a:buNone/>
            </a:pPr>
            <a:endParaRPr lang="en-US" altLang="en-US" sz="2000" dirty="0" smtClean="0">
              <a:cs typeface="Times New Roman" panose="02020603050405020304" pitchFamily="18" charset="0"/>
            </a:endParaRPr>
          </a:p>
        </p:txBody>
      </p:sp>
      <p:sp>
        <p:nvSpPr>
          <p:cNvPr id="4506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112ECE-44BA-4B68-82C4-DA4944F99984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67000" y="3733800"/>
            <a:ext cx="4114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wordlist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line.split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1905000"/>
            <a:ext cx="4114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U:\PC\publisher\2013 wiley slides\Ch 5-9, FM\Chapter  7\Media\Illustrations\py_07_un11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33528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Additional String Split Methods</a:t>
            </a:r>
          </a:p>
        </p:txBody>
      </p:sp>
      <p:pic>
        <p:nvPicPr>
          <p:cNvPr id="50178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85801" y="1143000"/>
            <a:ext cx="8001000" cy="3810000"/>
          </a:xfrm>
        </p:spPr>
      </p:pic>
      <p:sp>
        <p:nvSpPr>
          <p:cNvPr id="5018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05134-D7BC-4938-9E13-2AFD77D77C66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String Split Examples</a:t>
            </a:r>
          </a:p>
        </p:txBody>
      </p:sp>
      <p:sp>
        <p:nvSpPr>
          <p:cNvPr id="5120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F761C-7155-4E1B-918A-5F5601DCBB8A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" name="Content Placeholder 6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143000"/>
            <a:ext cx="7086600" cy="47244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and Writing Text Files</a:t>
            </a:r>
            <a:endParaRPr lang="en-US" sz="4000" dirty="0">
              <a:ea typeface="ＭＳ Ｐゴシック" charset="0"/>
              <a:cs typeface="+mj-cs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B8A029-E9CC-49BB-873C-A0BEF5655ABA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32480-9A40-478D-A920-65566AABF4F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String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+mj-cs"/>
              </a:rPr>
              <a:t>Join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  <a:cs typeface="+mj-cs"/>
              </a:rPr>
              <a:t>Method</a:t>
            </a:r>
            <a:endParaRPr lang="en-US" altLang="en-US" dirty="0" smtClean="0">
              <a:solidFill>
                <a:srgbClr val="0033CC"/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097087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Consolas" pitchFamily="49" charset="0"/>
              </a:rPr>
              <a:t>join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takes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 list as input argument and joins each element of the list into a string, using the current string as the “glue” between each element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returns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resulting string.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222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BE85C0-781D-464C-B948-5E3139B478A3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2514600"/>
            <a:ext cx="72390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  <a:cs typeface="Consolas" pitchFamily="49" charset="0"/>
              </a:rPr>
              <a:t>names = [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"Python", "C++", "Java"]</a:t>
            </a:r>
          </a:p>
          <a:p>
            <a:pPr marL="0" indent="0"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 ".</a:t>
            </a:r>
            <a:r>
              <a:rPr lang="en-US" sz="18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itchFamily="49" charset="0"/>
              </a:rPr>
              <a:t>join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(names)        # yields: "Python C++ Java"</a:t>
            </a:r>
          </a:p>
          <a:p>
            <a:pPr marL="0" indent="0"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 - ".</a:t>
            </a:r>
            <a:r>
              <a:rPr lang="en-US" sz="18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itchFamily="49" charset="0"/>
              </a:rPr>
              <a:t>join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(names)      # yields: "Python - C++ - Java"</a:t>
            </a:r>
          </a:p>
          <a:p>
            <a:pPr marL="0" indent="0"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"".</a:t>
            </a:r>
            <a:r>
              <a:rPr lang="en-US" sz="18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itchFamily="49" charset="0"/>
              </a:rPr>
              <a:t>join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(names)         # yields: "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PythonC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++Java"</a:t>
            </a:r>
          </a:p>
          <a:p>
            <a:pPr marL="0" indent="0">
              <a:buNone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097087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takes a single argument that specifies the number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characters to read 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returns a string containing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characters 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When supplied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an argument of 1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, the 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returns a string consisting of the next character in the file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222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BE85C0-781D-464C-B948-5E3139B478A3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90800" y="2819400"/>
            <a:ext cx="3657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  <a:cs typeface="Consolas" pitchFamily="49" charset="0"/>
              </a:rPr>
              <a:t>char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inputFile.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352800"/>
            <a:ext cx="75438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end of the file is reached, it returns an empty string "“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read in one character at a time until the end of file: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90800" y="4114800"/>
            <a:ext cx="38100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char =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inputFile.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(1)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 while char != ""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# Process character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char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inputFile.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read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(1)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Letters of the Alphabet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097087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Sometime it is useful to have a list of all uppercase and / or lowercase letters.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+mn-cs"/>
              </a:rPr>
              <a:t>string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module has strings of all letters so we don’t have to type all of them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222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BE85C0-781D-464C-B948-5E3139B478A3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90600" y="2438400"/>
            <a:ext cx="7696200" cy="2819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import string</a:t>
            </a:r>
          </a:p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lower =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string.ascii_lowercase</a:t>
            </a:r>
            <a:endParaRPr lang="en-US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# lower is the string ‘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abcdefghijklmnopqrstuvwxyz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    </a:t>
            </a:r>
          </a:p>
          <a:p>
            <a:pPr lvl="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SzPct val="100000"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upper =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string.ascii_uppercase</a:t>
            </a:r>
            <a:endParaRPr lang="en-US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   #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upper is the string ‘ABCDEFGHIJKLMNOPQRSTUVWXYZ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’</a:t>
            </a:r>
          </a:p>
          <a:p>
            <a:pPr lvl="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SzPct val="100000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letters =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string.ascii_letters</a:t>
            </a:r>
            <a:endParaRPr lang="en-US" dirty="0" smtClean="0">
              <a:solidFill>
                <a:srgbClr val="0033CC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defRPr/>
            </a:pPr>
            <a:r>
              <a:rPr lang="en-US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        # letters is the string contain all upper and lower</a:t>
            </a:r>
          </a:p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        # case letters</a:t>
            </a:r>
            <a:endParaRPr lang="en-US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826BEE-3E2A-4A28-85BE-91A777FED428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32480-9A40-478D-A920-65566AABF4F6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and Writing </a:t>
            </a: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CSV Files</a:t>
            </a:r>
            <a:endParaRPr lang="en-US" sz="4000" dirty="0"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3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/>
            </a:r>
            <a:b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</a:b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</a:t>
            </a:r>
            <a:b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</a:b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CSV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Files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 smtClean="0"/>
              <a:t>In addition to reading and writing plain text files, Python can read / write many other file formats.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One common format that is used with large numbers of data values is the CSV format or </a:t>
            </a:r>
            <a:r>
              <a:rPr lang="en-US" b="1" u="sng" dirty="0" smtClean="0"/>
              <a:t>c</a:t>
            </a:r>
            <a:r>
              <a:rPr lang="en-US" dirty="0" smtClean="0"/>
              <a:t>omma </a:t>
            </a:r>
            <a:r>
              <a:rPr lang="en-US" b="1" u="sng" dirty="0" smtClean="0"/>
              <a:t>s</a:t>
            </a:r>
            <a:r>
              <a:rPr lang="en-US" dirty="0" smtClean="0"/>
              <a:t>eparated </a:t>
            </a:r>
            <a:r>
              <a:rPr lang="en-US" b="1" u="sng" dirty="0" smtClean="0"/>
              <a:t>v</a:t>
            </a:r>
            <a:r>
              <a:rPr lang="en-US" dirty="0" smtClean="0"/>
              <a:t>alue format. 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An example line of a CSV file: 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i="1" dirty="0" smtClean="0"/>
              <a:t>	    </a:t>
            </a:r>
            <a:r>
              <a:rPr lang="en-US" i="1" dirty="0" smtClean="0">
                <a:latin typeface="Calibri" pitchFamily="34" charset="0"/>
              </a:rPr>
              <a:t>Monty Python And The Holy Grail,1975,Terry Gilliam and Terry Jones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i="1" dirty="0" smtClean="0"/>
              <a:t>	</a:t>
            </a:r>
            <a:r>
              <a:rPr lang="en-US" dirty="0" smtClean="0"/>
              <a:t>There are 3 fields: movie title, year released, directors. The 3 fields are separated by a comma.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The CSV format is like a spreadsheet: each line is one data record or one row of a spreadsheet. The fields in a line are the columns of the spreadsheet.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CSV files can also be opened and read as a text file.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945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CAD406-D6C4-43C5-9DDA-D4401AF074FC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6221413" y="8032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Opening CSV Files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95299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Opening a CSV file is the same as opening a text file: 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n-US" altLang="en-US" dirty="0" smtClean="0"/>
              <a:t> statement and the </a:t>
            </a:r>
            <a:r>
              <a:rPr lang="en-US" altLang="en-US" dirty="0" smtClean="0">
                <a:solidFill>
                  <a:srgbClr val="0033CC"/>
                </a:solidFill>
              </a:rPr>
              <a:t>open</a:t>
            </a:r>
            <a:r>
              <a:rPr lang="en-US" altLang="en-US" dirty="0" smtClean="0"/>
              <a:t> function.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For reading:</a:t>
            </a:r>
          </a:p>
          <a:p>
            <a:pPr eaLnBrk="1" hangingPunct="1">
              <a:spcBef>
                <a:spcPts val="600"/>
              </a:spcBef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For writing:</a:t>
            </a:r>
          </a:p>
          <a:p>
            <a:pPr eaLnBrk="1" hangingPunct="1">
              <a:spcBef>
                <a:spcPts val="600"/>
              </a:spcBef>
              <a:buNone/>
            </a:pPr>
            <a:endParaRPr lang="en-US" altLang="en-US" dirty="0" smtClean="0"/>
          </a:p>
          <a:p>
            <a:pPr eaLnBrk="1" hangingPunct="1">
              <a:buNone/>
            </a:pPr>
            <a:endParaRPr lang="en-US" altLang="en-US" sz="2800" dirty="0" smtClean="0"/>
          </a:p>
          <a:p>
            <a:pPr eaLnBrk="1" hangingPunct="1">
              <a:buNone/>
            </a:pPr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048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793A33-DFB2-4CB0-BA2F-126F256BBA99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066800" y="2133600"/>
            <a:ext cx="7162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 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inputfile.csv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2971800"/>
            <a:ext cx="7239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with open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outputfile.csv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,newline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read from a CSV file we first need to import the </a:t>
            </a:r>
            <a:r>
              <a:rPr lang="en-US" dirty="0" err="1" smtClean="0">
                <a:solidFill>
                  <a:srgbClr val="0033CC"/>
                </a:solidFill>
                <a:ea typeface="+mn-ea"/>
                <a:cs typeface="+mn-cs"/>
              </a:rPr>
              <a:t>csv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module, which gives us a </a:t>
            </a:r>
            <a:r>
              <a:rPr lang="en-US" dirty="0" err="1" smtClean="0">
                <a:solidFill>
                  <a:srgbClr val="0033CC"/>
                </a:solidFill>
                <a:ea typeface="+mn-ea"/>
                <a:cs typeface="+mn-cs"/>
              </a:rPr>
              <a:t>csv.reader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object and a </a:t>
            </a:r>
            <a:r>
              <a:rPr lang="en-US" dirty="0" err="1" smtClean="0">
                <a:solidFill>
                  <a:srgbClr val="0033CC"/>
                </a:solidFill>
                <a:ea typeface="+mn-ea"/>
                <a:cs typeface="+mn-cs"/>
              </a:rPr>
              <a:t>csv.writer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object.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err="1" smtClean="0">
                <a:solidFill>
                  <a:srgbClr val="0033CC"/>
                </a:solidFill>
                <a:ea typeface="+mn-ea"/>
                <a:cs typeface="+mn-cs"/>
              </a:rPr>
              <a:t>csv.reader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object reads the CSV file and returns each line of the file as a list of the comma separated fields.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Example:</a:t>
            </a:r>
          </a:p>
        </p:txBody>
      </p:sp>
      <p:sp>
        <p:nvSpPr>
          <p:cNvPr id="2355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4525F-BADC-4CD2-9DC1-E77D92722C1C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2971800"/>
            <a:ext cx="8153400" cy="2743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csv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1" hangingPunct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with open(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inputfile.csv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reader =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csv.reader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infile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 reader is our name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       # for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csv.reader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object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line in reader :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 each line is a list of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       # comma separated fields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print(line[0], line[-1])    # print first and last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Writing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write to a CSV file we use the </a:t>
            </a:r>
            <a:r>
              <a:rPr lang="en-US" dirty="0" err="1" smtClean="0">
                <a:solidFill>
                  <a:srgbClr val="0033CC"/>
                </a:solidFill>
                <a:ea typeface="+mn-ea"/>
                <a:cs typeface="+mn-cs"/>
              </a:rPr>
              <a:t>csv.writer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object of the </a:t>
            </a:r>
            <a:r>
              <a:rPr lang="en-US" dirty="0" err="1" smtClean="0">
                <a:solidFill>
                  <a:srgbClr val="0033CC"/>
                </a:solidFill>
                <a:ea typeface="+mn-ea"/>
                <a:cs typeface="+mn-cs"/>
              </a:rPr>
              <a:t>csv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module.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err="1" smtClean="0">
                <a:solidFill>
                  <a:srgbClr val="0033CC"/>
                </a:solidFill>
                <a:ea typeface="+mn-ea"/>
                <a:cs typeface="+mn-cs"/>
              </a:rPr>
              <a:t>csv.writer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object has a </a:t>
            </a:r>
            <a:r>
              <a:rPr lang="en-US" dirty="0" err="1" smtClean="0">
                <a:solidFill>
                  <a:srgbClr val="0033CC"/>
                </a:solidFill>
                <a:ea typeface="+mn-ea"/>
                <a:cs typeface="+mn-cs"/>
              </a:rPr>
              <a:t>writerow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method that writes to file a list of data as a line of comma separated values .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Example:</a:t>
            </a:r>
          </a:p>
        </p:txBody>
      </p:sp>
      <p:sp>
        <p:nvSpPr>
          <p:cNvPr id="2355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4525F-BADC-4CD2-9DC1-E77D92722C1C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2590800"/>
            <a:ext cx="8153400" cy="2743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csv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1" hangingPunct="1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with open(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outputfile.csv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,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, newline="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writer =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csv.writer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outfile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 writer is our name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       # for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csv.writer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object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writer.writerow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aList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# write the list to file as a line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 # of comma separated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8"/>
          <p:cNvSpPr>
            <a:spLocks noGrp="1"/>
          </p:cNvSpPr>
          <p:nvPr>
            <p:ph idx="1"/>
          </p:nvPr>
        </p:nvSpPr>
        <p:spPr>
          <a:xfrm>
            <a:off x="3526973" y="2557306"/>
            <a:ext cx="2401556" cy="582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End of </a:t>
            </a:r>
            <a:r>
              <a:rPr lang="en-US" dirty="0" smtClean="0"/>
              <a:t>File IO </a:t>
            </a:r>
            <a:r>
              <a:rPr lang="en-US" dirty="0" smtClean="0"/>
              <a:t>Notes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C8C-6F1C-465C-BE21-FD68BEE193C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0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Text Files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Text files are very commonly used to store information.</a:t>
            </a:r>
          </a:p>
          <a:p>
            <a:pPr lvl="1" eaLnBrk="1" hangingPunct="1"/>
            <a:r>
              <a:rPr lang="en-US" altLang="en-US" sz="2000" dirty="0" smtClean="0"/>
              <a:t>They are the most </a:t>
            </a:r>
            <a:r>
              <a:rPr lang="en-US" altLang="ja-JP" sz="2000" dirty="0" smtClean="0"/>
              <a:t>‘portable’ types of data files.</a:t>
            </a:r>
          </a:p>
          <a:p>
            <a:pPr eaLnBrk="1" hangingPunct="1"/>
            <a:r>
              <a:rPr lang="en-US" altLang="en-US" dirty="0" smtClean="0"/>
              <a:t>Examples of text files include files that are created with a simple text editor, such as Windows Notepad, and Python source code and HTML files.</a:t>
            </a:r>
            <a:endParaRPr lang="en-US" altLang="ja-JP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945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CAD406-D6C4-43C5-9DDA-D4401AF074FC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6221413" y="8032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Opening Files: Reading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95299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To access a file, we must first </a:t>
            </a:r>
            <a:r>
              <a:rPr lang="en-US" altLang="en-US" i="1" dirty="0" smtClean="0"/>
              <a:t>open </a:t>
            </a:r>
            <a:r>
              <a:rPr lang="en-US" altLang="en-US" dirty="0" smtClean="0"/>
              <a:t>it.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It is easiest to store the file in the same directory as the program.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To open a file for reading, we provide the name of the file as the first argument to the open function and an optional string "r" as the second argument:</a:t>
            </a:r>
          </a:p>
          <a:p>
            <a:pPr eaLnBrk="1" hangingPunct="1">
              <a:spcBef>
                <a:spcPts val="600"/>
              </a:spcBef>
              <a:buNone/>
            </a:pPr>
            <a:endParaRPr lang="en-US" altLang="en-US" dirty="0" smtClean="0"/>
          </a:p>
          <a:p>
            <a:pPr eaLnBrk="1" hangingPunct="1">
              <a:spcBef>
                <a:spcPts val="1800"/>
              </a:spcBef>
            </a:pPr>
            <a:r>
              <a:rPr lang="en-US" altLang="en-US" dirty="0" smtClean="0"/>
              <a:t>We can also omit the “r” mode, the default is open for reading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dirty="0" smtClean="0"/>
              <a:t>When opening a file for reading, the file must exist and be accessible or an exception will occurs.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The object returned by the open function is a file handle, which must be saved in a variable, because a</a:t>
            </a:r>
            <a:r>
              <a:rPr lang="en-US" altLang="en-US" sz="2000" dirty="0" smtClean="0"/>
              <a:t>ll operations for accessing a file are made via the file handle.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048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793A33-DFB2-4CB0-BA2F-126F256BBA99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057400" y="28194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open(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input.txt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", "r"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7400" y="37338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open(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input.txt"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287338"/>
            <a:ext cx="7756525" cy="7254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Opening Files: Writing and Appending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1219200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open a file for writing,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 provide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name of the file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the required string "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open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function: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2253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718774-3FBB-450B-BB9B-30EB6A3F645C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81200" y="1752600"/>
            <a:ext cx="5257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open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output.txt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", 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2209800"/>
            <a:ext cx="7543800" cy="2392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output file already exists, then the new data overwrites all existing data.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file does not exist, an empty file is created.</a:t>
            </a:r>
          </a:p>
          <a:p>
            <a:pPr eaLnBrk="1" fontAlgn="auto" hangingPunct="1"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open a file for appending, we provide the name of the file and the required string 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to the open function :</a:t>
            </a:r>
          </a:p>
          <a:p>
            <a:pPr eaLnBrk="1" fontAlgn="auto" hangingPunct="1">
              <a:spcBef>
                <a:spcPts val="600"/>
              </a:spcBef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038600"/>
            <a:ext cx="5257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open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output.txt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",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200" y="4495800"/>
            <a:ext cx="754380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output file already exists, then the new data will be written starting at the end of the existing data, or append to the existing data.</a:t>
            </a:r>
          </a:p>
          <a:p>
            <a:pPr eaLnBrk="1" fontAlgn="auto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file does not exist, an empty file is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Closing Files: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863600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When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 are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done processing a file,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 need to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close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file:</a:t>
            </a:r>
          </a:p>
        </p:txBody>
      </p:sp>
      <p:sp>
        <p:nvSpPr>
          <p:cNvPr id="2355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4525F-BADC-4CD2-9DC1-E77D92722C1C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124200" y="1600200"/>
            <a:ext cx="2819400" cy="736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close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close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2514600"/>
            <a:ext cx="7543800" cy="1981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our program exits without closing a file that was opened for writing, some of the output may not be written to the file.</a:t>
            </a:r>
          </a:p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It is good practice to free up all resources, such as input / output files, that our code acquires when it runs. For files, this is done with the close of the file handle.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 File Using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+mj-cs"/>
              </a:rPr>
              <a:t>With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Statement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16764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with</a:t>
            </a:r>
            <a:r>
              <a:rPr lang="en-US" altLang="en-US" dirty="0" smtClean="0"/>
              <a:t> statement provides a shorter and more convenient way to open a file.</a:t>
            </a:r>
          </a:p>
          <a:p>
            <a:pPr eaLnBrk="1" hangingPunct="1">
              <a:spcBef>
                <a:spcPts val="4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with</a:t>
            </a:r>
            <a:r>
              <a:rPr lang="en-US" altLang="en-US" dirty="0" smtClean="0"/>
              <a:t> statement will close the file for us so we don’t have to remember to do it.</a:t>
            </a:r>
          </a:p>
          <a:p>
            <a:pPr eaLnBrk="1" hangingPunct="1">
              <a:spcBef>
                <a:spcPts val="400"/>
              </a:spcBef>
            </a:pPr>
            <a:r>
              <a:rPr lang="en-US" altLang="en-US" dirty="0" smtClean="0"/>
              <a:t>Examples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56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81D8EC-D0C3-4079-820E-EB5B4E9F746C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2743200"/>
            <a:ext cx="701040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with open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(“inputFile.txt”)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# indented block of code to read data from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</a:t>
            </a:r>
            <a:endParaRPr lang="en-US" dirty="0" smtClean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# no close() needed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66800" y="3886200"/>
            <a:ext cx="701040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with open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(“outputfile.txt, “w”)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# indented block of code to write data to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</a:t>
            </a:r>
            <a:endParaRPr lang="en-US" dirty="0" smtClean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# no close() needed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200" y="502920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000" dirty="0" smtClean="0">
                <a:solidFill>
                  <a:srgbClr val="404040"/>
                </a:solidFill>
                <a:latin typeface="+mn-lt"/>
                <a:cs typeface="ＭＳ Ｐゴシック" charset="0"/>
              </a:rPr>
              <a:t>The file is automatically closed by the </a:t>
            </a:r>
            <a:r>
              <a:rPr lang="en-US" altLang="en-US" sz="2000" dirty="0" smtClean="0">
                <a:solidFill>
                  <a:srgbClr val="0033CC"/>
                </a:solidFill>
                <a:latin typeface="+mn-lt"/>
                <a:cs typeface="ＭＳ Ｐゴシック" charset="0"/>
              </a:rPr>
              <a:t>with</a:t>
            </a:r>
            <a:r>
              <a:rPr lang="en-US" altLang="en-US" sz="2000" dirty="0" smtClean="0">
                <a:solidFill>
                  <a:srgbClr val="404040"/>
                </a:solidFill>
                <a:latin typeface="+mn-lt"/>
                <a:cs typeface="ＭＳ Ｐゴシック" charset="0"/>
              </a:rPr>
              <a:t> statement when execution goes outside of the indented block of code.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From a Text File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9556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read a line of text from a file, call the </a:t>
            </a:r>
            <a:r>
              <a:rPr lang="en-US" altLang="en-US" dirty="0" err="1" smtClean="0">
                <a:solidFill>
                  <a:srgbClr val="0033CC"/>
                </a:solidFill>
                <a:cs typeface="Consolas" panose="020B0609020204030204" pitchFamily="49" charset="0"/>
              </a:rPr>
              <a:t>readline</a:t>
            </a:r>
            <a:r>
              <a:rPr lang="en-US" altLang="en-US" dirty="0" smtClean="0">
                <a:solidFill>
                  <a:srgbClr val="0033CC"/>
                </a:solidFill>
                <a:cs typeface="Consolas" panose="020B0609020204030204" pitchFamily="49" charset="0"/>
              </a:rPr>
              <a:t> </a:t>
            </a:r>
            <a:r>
              <a:rPr lang="en-US" altLang="en-US" dirty="0" smtClean="0"/>
              <a:t>method of the file handle object:</a:t>
            </a:r>
          </a:p>
        </p:txBody>
      </p:sp>
      <p:sp>
        <p:nvSpPr>
          <p:cNvPr id="256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81D8EC-D0C3-4079-820E-EB5B4E9F746C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4600" y="1828800"/>
            <a:ext cx="4191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readline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2454276"/>
            <a:ext cx="7543800" cy="249872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When a file is opened for reading, an input marker is positioned at the beginning of the file.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The </a:t>
            </a:r>
            <a:r>
              <a:rPr lang="en-US" altLang="en-US" dirty="0" err="1" smtClean="0">
                <a:solidFill>
                  <a:srgbClr val="0033CC"/>
                </a:solidFill>
              </a:rPr>
              <a:t>readline</a:t>
            </a:r>
            <a:r>
              <a:rPr lang="en-US" altLang="en-US" dirty="0" smtClean="0"/>
              <a:t> method reads a line of text, starting at the current marker position and continuing until the end of the line is encountered.</a:t>
            </a:r>
          </a:p>
          <a:p>
            <a:pPr lvl="1" eaLnBrk="1" hangingPunct="1"/>
            <a:r>
              <a:rPr lang="en-US" altLang="en-US" sz="2000" dirty="0" smtClean="0"/>
              <a:t>The input marker is then moved to the next line.</a:t>
            </a:r>
          </a:p>
          <a:p>
            <a:pPr lvl="1" eaLnBrk="1" hangingPunct="1"/>
            <a:r>
              <a:rPr lang="en-US" altLang="en-US" sz="2000" dirty="0" smtClean="0"/>
              <a:t>This is called a sequential read, the lines are read one after another in sequence.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Example of Reading From a File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461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 </a:t>
            </a:r>
            <a:r>
              <a:rPr lang="en-US" altLang="en-US" dirty="0" smtClean="0">
                <a:cs typeface="Consolas" panose="020B0609020204030204" pitchFamily="49" charset="0"/>
              </a:rPr>
              <a:t>input.txt</a:t>
            </a:r>
            <a:r>
              <a:rPr lang="en-US" altLang="en-US" dirty="0" smtClean="0"/>
              <a:t> contains the 2 lines:</a:t>
            </a:r>
          </a:p>
          <a:p>
            <a:pPr lvl="3" indent="0"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  </a:t>
            </a: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flying</a:t>
            </a:r>
          </a:p>
          <a:p>
            <a:pPr lvl="3" indent="0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itchFamily="49" charset="0"/>
                <a:cs typeface="Consolas" pitchFamily="49" charset="0"/>
              </a:rPr>
              <a:t> circus</a:t>
            </a:r>
          </a:p>
          <a:p>
            <a:pPr eaLnBrk="1" hangingPunct="1"/>
            <a:r>
              <a:rPr lang="en-US" altLang="en-US" dirty="0" smtClean="0"/>
              <a:t>The first call to </a:t>
            </a:r>
            <a:r>
              <a:rPr lang="en-US" altLang="en-US" dirty="0" err="1" smtClean="0"/>
              <a:t>readline</a:t>
            </a:r>
            <a:r>
              <a:rPr lang="en-US" altLang="en-US" dirty="0" smtClean="0"/>
              <a:t> returns the </a:t>
            </a:r>
            <a:r>
              <a:rPr lang="en-US" altLang="en-US" dirty="0" smtClean="0">
                <a:solidFill>
                  <a:schemeClr val="tx1"/>
                </a:solidFill>
              </a:rPr>
              <a:t>string</a:t>
            </a:r>
            <a:r>
              <a:rPr lang="en-US" altLang="en-US" dirty="0" smtClean="0"/>
              <a:t> "flying\n"</a:t>
            </a:r>
          </a:p>
          <a:p>
            <a:pPr lvl="1" eaLnBrk="1" hangingPunct="1"/>
            <a:r>
              <a:rPr lang="en-US" altLang="en-US" sz="2000" dirty="0" smtClean="0"/>
              <a:t>Recall that \n denotes the newline character that indicates the end of the line </a:t>
            </a:r>
          </a:p>
          <a:p>
            <a:pPr eaLnBrk="1" hangingPunct="1"/>
            <a:r>
              <a:rPr lang="en-US" altLang="en-US" dirty="0" smtClean="0"/>
              <a:t>If we call </a:t>
            </a:r>
            <a:r>
              <a:rPr lang="en-US" altLang="en-US" dirty="0" err="1" smtClean="0"/>
              <a:t>readline</a:t>
            </a:r>
            <a:r>
              <a:rPr lang="en-US" altLang="en-US" dirty="0" smtClean="0"/>
              <a:t>() a second time, it returns the </a:t>
            </a:r>
            <a:r>
              <a:rPr lang="en-US" altLang="en-US" dirty="0" smtClean="0">
                <a:solidFill>
                  <a:schemeClr val="tx1"/>
                </a:solidFill>
              </a:rPr>
              <a:t>string</a:t>
            </a:r>
            <a:r>
              <a:rPr lang="en-US" altLang="en-US" dirty="0" smtClean="0"/>
              <a:t> "circus\n" </a:t>
            </a:r>
          </a:p>
          <a:p>
            <a:pPr eaLnBrk="1" hangingPunct="1"/>
            <a:r>
              <a:rPr lang="en-US" altLang="en-US" dirty="0" smtClean="0"/>
              <a:t>Calling </a:t>
            </a:r>
            <a:r>
              <a:rPr lang="en-US" altLang="en-US" dirty="0" err="1" smtClean="0">
                <a:cs typeface="Consolas" panose="020B0609020204030204" pitchFamily="49" charset="0"/>
              </a:rPr>
              <a:t>readline</a:t>
            </a:r>
            <a:r>
              <a:rPr lang="en-US" altLang="en-US" dirty="0" smtClean="0">
                <a:cs typeface="Consolas" panose="020B0609020204030204" pitchFamily="49" charset="0"/>
              </a:rPr>
              <a:t>() </a:t>
            </a:r>
            <a:r>
              <a:rPr lang="en-US" altLang="en-US" dirty="0" smtClean="0"/>
              <a:t>again yields the empty string "" because we have reached the end of the file and there’s no more line to read.</a:t>
            </a:r>
          </a:p>
          <a:p>
            <a:pPr eaLnBrk="1" hangingPunct="1"/>
            <a:r>
              <a:rPr lang="en-US" altLang="en-US" dirty="0" smtClean="0"/>
              <a:t>If the file contains a blank line, then </a:t>
            </a:r>
            <a:r>
              <a:rPr lang="en-US" altLang="en-US" dirty="0" err="1" smtClean="0"/>
              <a:t>readline</a:t>
            </a:r>
            <a:r>
              <a:rPr lang="en-US" altLang="en-US" dirty="0" smtClean="0"/>
              <a:t> returns a string containing only the newline character "\n"</a:t>
            </a:r>
          </a:p>
          <a:p>
            <a:pPr eaLnBrk="1" hangingPunct="1">
              <a:buNone/>
            </a:pPr>
            <a:endParaRPr lang="en-US" altLang="en-US" dirty="0" smtClean="0"/>
          </a:p>
        </p:txBody>
      </p:sp>
      <p:sp>
        <p:nvSpPr>
          <p:cNvPr id="2662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2B81EE-8400-453A-99A7-76FA92041F0D}" type="datetime1">
              <a:rPr lang="en-US" altLang="en-US" sz="1200" smtClean="0">
                <a:solidFill>
                  <a:schemeClr val="accent1"/>
                </a:solidFill>
              </a:rPr>
              <a:pPr/>
              <a:t>9/15/2020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752600" y="1524000"/>
            <a:ext cx="1143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f6f9d1d3c533cf13bc6be01e5702879ecb4d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13694</TotalTime>
  <Words>1858</Words>
  <Application>Microsoft Office PowerPoint</Application>
  <PresentationFormat>On-screen Show (4:3)</PresentationFormat>
  <Paragraphs>248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RMC Presentation</vt:lpstr>
      <vt:lpstr>Chapter Seven</vt:lpstr>
      <vt:lpstr>Reading and Writing Text Files</vt:lpstr>
      <vt:lpstr>Text Files</vt:lpstr>
      <vt:lpstr>Opening Files: Reading</vt:lpstr>
      <vt:lpstr>Opening Files: Writing and Appending</vt:lpstr>
      <vt:lpstr>Closing Files: Important</vt:lpstr>
      <vt:lpstr>Open File Using the With Statement</vt:lpstr>
      <vt:lpstr>Reading From a Text File</vt:lpstr>
      <vt:lpstr>Example of Reading From a File</vt:lpstr>
      <vt:lpstr>Reading Lines From a File</vt:lpstr>
      <vt:lpstr>Converting Input Text from a File</vt:lpstr>
      <vt:lpstr>Writing To A File</vt:lpstr>
      <vt:lpstr>Text Input and Output</vt:lpstr>
      <vt:lpstr>Removing The Newline</vt:lpstr>
      <vt:lpstr>Character Strip Methods</vt:lpstr>
      <vt:lpstr>Character Strip Examples</vt:lpstr>
      <vt:lpstr>Reading Words</vt:lpstr>
      <vt:lpstr>Additional String Split Methods</vt:lpstr>
      <vt:lpstr>String Split Examples</vt:lpstr>
      <vt:lpstr>String Join Method</vt:lpstr>
      <vt:lpstr>Reading Characters</vt:lpstr>
      <vt:lpstr>Letters of the Alphabet</vt:lpstr>
      <vt:lpstr>Reading and Writing CSV Files</vt:lpstr>
      <vt:lpstr>    CSV Files</vt:lpstr>
      <vt:lpstr>Opening CSV Files</vt:lpstr>
      <vt:lpstr>Reading CSV Files</vt:lpstr>
      <vt:lpstr>Writing CSV Files</vt:lpstr>
      <vt:lpstr>Slide 28</vt:lpstr>
    </vt:vector>
  </TitlesOfParts>
  <Company>Technetrain.com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I/O and Exceptions</dc:title>
  <dc:subject>Java for Everyone 2e</dc:subject>
  <dc:creator>Clare</dc:creator>
  <dc:description>Based on bjlo_ch07_8.pdf</dc:description>
  <cp:lastModifiedBy>Clare</cp:lastModifiedBy>
  <cp:revision>523</cp:revision>
  <dcterms:created xsi:type="dcterms:W3CDTF">2007-02-01T21:32:19Z</dcterms:created>
  <dcterms:modified xsi:type="dcterms:W3CDTF">2020-09-16T04:18:41Z</dcterms:modified>
  <cp:contentStatus>Final Draft</cp:contentStatus>
</cp:coreProperties>
</file>