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44" r:id="rId1"/>
  </p:sldMasterIdLst>
  <p:notesMasterIdLst>
    <p:notesMasterId r:id="rId30"/>
  </p:notesMasterIdLst>
  <p:handoutMasterIdLst>
    <p:handoutMasterId r:id="rId31"/>
  </p:handoutMasterIdLst>
  <p:sldIdLst>
    <p:sldId id="626" r:id="rId2"/>
    <p:sldId id="599" r:id="rId3"/>
    <p:sldId id="600" r:id="rId4"/>
    <p:sldId id="601" r:id="rId5"/>
    <p:sldId id="602" r:id="rId6"/>
    <p:sldId id="603" r:id="rId7"/>
    <p:sldId id="604" r:id="rId8"/>
    <p:sldId id="605" r:id="rId9"/>
    <p:sldId id="606" r:id="rId10"/>
    <p:sldId id="607" r:id="rId11"/>
    <p:sldId id="608" r:id="rId12"/>
    <p:sldId id="609" r:id="rId13"/>
    <p:sldId id="610" r:id="rId14"/>
    <p:sldId id="611" r:id="rId15"/>
    <p:sldId id="612" r:id="rId16"/>
    <p:sldId id="613" r:id="rId17"/>
    <p:sldId id="614" r:id="rId18"/>
    <p:sldId id="615" r:id="rId19"/>
    <p:sldId id="616" r:id="rId20"/>
    <p:sldId id="617" r:id="rId21"/>
    <p:sldId id="618" r:id="rId22"/>
    <p:sldId id="619" r:id="rId23"/>
    <p:sldId id="620" r:id="rId24"/>
    <p:sldId id="621" r:id="rId25"/>
    <p:sldId id="622" r:id="rId26"/>
    <p:sldId id="623" r:id="rId27"/>
    <p:sldId id="624" r:id="rId28"/>
    <p:sldId id="597" r:id="rId29"/>
  </p:sldIdLst>
  <p:sldSz cx="9144000" cy="6858000" type="screen4x3"/>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933FF"/>
    <a:srgbClr val="333333"/>
    <a:srgbClr val="9966FF"/>
    <a:srgbClr val="3853A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0" autoAdjust="0"/>
    <p:restoredTop sz="94694"/>
  </p:normalViewPr>
  <p:slideViewPr>
    <p:cSldViewPr>
      <p:cViewPr varScale="1">
        <p:scale>
          <a:sx n="121" d="100"/>
          <a:sy n="121" d="100"/>
        </p:scale>
        <p:origin x="2336" y="176"/>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270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2ADB9E05-6532-401B-9ED7-FD016F791E3D}" type="datetimeFigureOut">
              <a:rPr lang="en-US"/>
              <a:pPr>
                <a:defRPr/>
              </a:pPr>
              <a:t>11/21/22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dirty="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23913BD-246A-4A92-971C-3DD4BD86DBA4}" type="slidenum">
              <a:rPr lang="en-US" altLang="en-US"/>
              <a:pPr/>
              <a:t>‹#›</a:t>
            </a:fld>
            <a:endParaRPr lang="en-US" altLang="en-US"/>
          </a:p>
        </p:txBody>
      </p:sp>
    </p:spTree>
    <p:extLst>
      <p:ext uri="{BB962C8B-B14F-4D97-AF65-F5344CB8AC3E}">
        <p14:creationId xmlns:p14="http://schemas.microsoft.com/office/powerpoint/2010/main" val="3585464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fld id="{90CB4C11-F028-42E9-BEF7-887FFC40966B}" type="datetimeFigureOut">
              <a:rPr lang="en-US"/>
              <a:pPr>
                <a:defRPr/>
              </a:pPr>
              <a:t>11/21/22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B44A6515-53BB-4583-9A89-193E132A6DB0}" type="slidenum">
              <a:rPr lang="en-US" altLang="en-US"/>
              <a:pPr/>
              <a:t>‹#›</a:t>
            </a:fld>
            <a:endParaRPr lang="en-US" altLang="en-US"/>
          </a:p>
        </p:txBody>
      </p:sp>
    </p:spTree>
    <p:extLst>
      <p:ext uri="{BB962C8B-B14F-4D97-AF65-F5344CB8AC3E}">
        <p14:creationId xmlns:p14="http://schemas.microsoft.com/office/powerpoint/2010/main" val="1080784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0518"/>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822961" y="3505413"/>
            <a:ext cx="7543800" cy="725767"/>
          </a:xfrm>
        </p:spPr>
        <p:txBody>
          <a:bodyPr>
            <a:normAutofit/>
          </a:bodyPr>
          <a:lstStyle>
            <a:lvl1pPr>
              <a:defRPr sz="4000"/>
            </a:lvl1pPr>
          </a:lstStyle>
          <a:p>
            <a:r>
              <a:rPr lang="en-US" dirty="0"/>
              <a:t>Click to edit Master title style</a:t>
            </a:r>
          </a:p>
        </p:txBody>
      </p:sp>
    </p:spTree>
    <p:extLst>
      <p:ext uri="{BB962C8B-B14F-4D97-AF65-F5344CB8AC3E}">
        <p14:creationId xmlns:p14="http://schemas.microsoft.com/office/powerpoint/2010/main" val="102571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878F7340-A7CA-480D-92D2-D3FEF9C76EFC}" type="datetime1">
              <a:rPr lang="en-US" smtClean="0"/>
              <a:pPr/>
              <a:t>11/21/22</a:t>
            </a:fld>
            <a:endParaRPr lang="en-US" dirty="0"/>
          </a:p>
        </p:txBody>
      </p:sp>
      <p:sp>
        <p:nvSpPr>
          <p:cNvPr id="7" name="Slide Number Placeholder 5"/>
          <p:cNvSpPr txBox="1">
            <a:spLocks/>
          </p:cNvSpPr>
          <p:nvPr userDrawn="1"/>
        </p:nvSpPr>
        <p:spPr>
          <a:xfrm>
            <a:off x="7543800" y="6400800"/>
            <a:ext cx="984019"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accent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fld id="{5377897D-8B40-47E8-9453-480ECD64FFBC}" type="slidenum">
              <a:rPr lang="en-US" altLang="en-US" smtClean="0"/>
              <a:pPr/>
              <a:t>‹#›</a:t>
            </a:fld>
            <a:endParaRPr lang="en-US" altLang="en-US" dirty="0"/>
          </a:p>
        </p:txBody>
      </p:sp>
    </p:spTree>
    <p:extLst>
      <p:ext uri="{BB962C8B-B14F-4D97-AF65-F5344CB8AC3E}">
        <p14:creationId xmlns:p14="http://schemas.microsoft.com/office/powerpoint/2010/main" val="307740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b" anchorCtr="0">
            <a:normAutofit/>
          </a:bodyPr>
          <a:lstStyle>
            <a:lvl1pPr>
              <a:lnSpc>
                <a:spcPct val="85000"/>
              </a:lnSpc>
              <a:defRPr sz="4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C715EF9C-E282-4B72-A5D9-76843FD1016F}" type="datetime1">
              <a:rPr lang="en-US" smtClean="0"/>
              <a:pPr/>
              <a:t>11/21/22</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fld id="{5377897D-8B40-47E8-9453-480ECD64FFBC}"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1960"/>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076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norm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404258"/>
            <a:ext cx="3703320" cy="4464838"/>
          </a:xfrm>
        </p:spPr>
        <p:txBody>
          <a:bodyPr>
            <a:norm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sz="1200">
                <a:solidFill>
                  <a:schemeClr val="accent1"/>
                </a:solidFill>
              </a:defRPr>
            </a:lvl1pPr>
          </a:lstStyle>
          <a:p>
            <a:fld id="{E2833631-CF1F-43E7-A17D-21E361BAC79E}" type="datetime1">
              <a:rPr lang="en-US" smtClean="0"/>
              <a:pPr/>
              <a:t>11/21/22</a:t>
            </a:fld>
            <a:endParaRPr lang="en-US" dirty="0"/>
          </a:p>
        </p:txBody>
      </p:sp>
      <p:sp>
        <p:nvSpPr>
          <p:cNvPr id="7" name="Slide Number Placeholder 6"/>
          <p:cNvSpPr>
            <a:spLocks noGrp="1"/>
          </p:cNvSpPr>
          <p:nvPr>
            <p:ph type="sldNum" sz="quarter" idx="12"/>
          </p:nvPr>
        </p:nvSpPr>
        <p:spPr/>
        <p:txBody>
          <a:bodyPr/>
          <a:lstStyle>
            <a:lvl1pPr>
              <a:defRPr sz="1200">
                <a:solidFill>
                  <a:schemeClr val="accent1"/>
                </a:solidFill>
              </a:defRPr>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353718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B70B998A-3321-4DE5-89FA-F344DED26450}" type="datetime1">
              <a:rPr lang="en-US" smtClean="0"/>
              <a:pPr/>
              <a:t>11/21/22</a:t>
            </a:fld>
            <a:endParaRPr lang="en-US" dirty="0"/>
          </a:p>
        </p:txBody>
      </p:sp>
      <p:sp>
        <p:nvSpPr>
          <p:cNvPr id="5" name="Slide Number Placeholder 4"/>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427643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975423-6D5F-41D8-A0E0-8741F7F432FF}" type="datetime1">
              <a:rPr lang="en-US" smtClean="0"/>
              <a:pPr/>
              <a:t>11/21/22</a:t>
            </a:fld>
            <a:endParaRPr lang="en-US"/>
          </a:p>
        </p:txBody>
      </p:sp>
      <p:sp>
        <p:nvSpPr>
          <p:cNvPr id="9" name="Slide Number Placeholder 8"/>
          <p:cNvSpPr>
            <a:spLocks noGrp="1"/>
          </p:cNvSpPr>
          <p:nvPr>
            <p:ph type="sldNum" sz="quarter" idx="12"/>
          </p:nvPr>
        </p:nvSpPr>
        <p:spPr/>
        <p:txBody>
          <a:bodyPr/>
          <a:lstStyle/>
          <a:p>
            <a:fld id="{10AC2DB3-9000-4EC8-B97E-74B7B115971C}" type="slidenum">
              <a:rPr lang="en-US" smtClean="0"/>
              <a:pPr/>
              <a:t>‹#›</a:t>
            </a:fld>
            <a:endParaRPr lang="en-US"/>
          </a:p>
        </p:txBody>
      </p:sp>
      <p:sp>
        <p:nvSpPr>
          <p:cNvPr id="10" name="Rectangle 9"/>
          <p:cNvSpPr/>
          <p:nvPr/>
        </p:nvSpPr>
        <p:spPr>
          <a:xfrm>
            <a:off x="2381"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0600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2576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255006"/>
            <a:ext cx="7543801" cy="461408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a:solidFill>
                  <a:schemeClr val="accent1"/>
                </a:solidFill>
              </a:defRPr>
            </a:lvl1pPr>
          </a:lstStyle>
          <a:p>
            <a:fld id="{DB599352-7521-4452-A2E8-9B7731F1C3A8}" type="datetime1">
              <a:rPr lang="en-US" smtClean="0"/>
              <a:pPr/>
              <a:t>11/21/22</a:t>
            </a:fld>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00"/>
                </a:solidFill>
              </a:defRPr>
            </a:lvl1pPr>
          </a:lstStyle>
          <a:p>
            <a:fld id="{5377897D-8B40-47E8-9453-480ECD64FFBC}" type="slidenum">
              <a:rPr lang="en-US" altLang="en-US" smtClean="0"/>
              <a:pPr/>
              <a:t>‹#›</a:t>
            </a:fld>
            <a:endParaRPr lang="en-US" altLang="en-US" dirty="0"/>
          </a:p>
        </p:txBody>
      </p:sp>
      <p:cxnSp>
        <p:nvCxnSpPr>
          <p:cNvPr id="10" name="Straight Connector 9"/>
          <p:cNvCxnSpPr/>
          <p:nvPr/>
        </p:nvCxnSpPr>
        <p:spPr>
          <a:xfrm>
            <a:off x="891540" y="113368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 y="6800964"/>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7959340"/>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50" r:id="rId5"/>
    <p:sldLayoutId id="2147484151" r:id="rId6"/>
  </p:sldLayoutIdLst>
  <p:hf sldNum="0" hdr="0" ftr="0"/>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defRPr/>
            </a:pPr>
            <a:r>
              <a:rPr lang="en-US" dirty="0"/>
              <a:t>Chapter Seven</a:t>
            </a:r>
            <a:endParaRPr lang="en-US" sz="4000" dirty="0">
              <a:ea typeface="+mj-ea"/>
            </a:endParaRPr>
          </a:p>
        </p:txBody>
      </p:sp>
      <p:sp>
        <p:nvSpPr>
          <p:cNvPr id="2048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0826BEE-3E2A-4A28-85BE-91A777FED428}" type="datetime1">
              <a:rPr lang="en-US" altLang="en-US" sz="1200" smtClean="0">
                <a:solidFill>
                  <a:schemeClr val="accent1"/>
                </a:solidFill>
              </a:rPr>
              <a:pPr/>
              <a:t>11/21/22</a:t>
            </a:fld>
            <a:endParaRPr lang="en-US" altLang="en-US" sz="1200">
              <a:solidFill>
                <a:schemeClr val="accent1"/>
              </a:solidFill>
            </a:endParaRPr>
          </a:p>
        </p:txBody>
      </p:sp>
      <p:sp>
        <p:nvSpPr>
          <p:cNvPr id="2" name="Slide Number Placeholder 1"/>
          <p:cNvSpPr>
            <a:spLocks noGrp="1"/>
          </p:cNvSpPr>
          <p:nvPr>
            <p:ph type="sldNum" sz="quarter" idx="4294967295"/>
          </p:nvPr>
        </p:nvSpPr>
        <p:spPr>
          <a:xfrm>
            <a:off x="7424738" y="6459538"/>
            <a:ext cx="984250" cy="365125"/>
          </a:xfrm>
          <a:prstGeom prst="rect">
            <a:avLst/>
          </a:prstGeom>
        </p:spPr>
        <p:txBody>
          <a:bodyPr/>
          <a:lstStyle/>
          <a:p>
            <a:fld id="{DDA32480-9A40-478D-A920-65566AABF4F6}" type="slidenum">
              <a:rPr lang="en-US" altLang="en-US" smtClean="0"/>
              <a:pPr/>
              <a:t>1</a:t>
            </a:fld>
            <a:endParaRPr lang="en-US" altLang="en-US"/>
          </a:p>
        </p:txBody>
      </p:sp>
      <p:sp>
        <p:nvSpPr>
          <p:cNvPr id="5" name="Subtitle 6"/>
          <p:cNvSpPr txBox="1">
            <a:spLocks/>
          </p:cNvSpPr>
          <p:nvPr/>
        </p:nvSpPr>
        <p:spPr>
          <a:xfrm>
            <a:off x="825038" y="4455621"/>
            <a:ext cx="7543800" cy="1143000"/>
          </a:xfrm>
          <a:prstGeom prst="rect">
            <a:avLst/>
          </a:prstGeom>
        </p:spPr>
        <p:txBody>
          <a:bodyPr vert="horz" lIns="91440" tIns="45720" rIns="91440" bIns="45720" rtlCol="0" anchor="t" anchorCtr="0">
            <a:normAutofit/>
          </a:bodyPr>
          <a:lstStyle/>
          <a:p>
            <a:pPr marL="0" marR="0" lvl="0" indent="0" algn="l" defTabSz="914400" rtl="0" eaLnBrk="1" fontAlgn="auto" latinLnBrk="0" hangingPunct="1">
              <a:lnSpc>
                <a:spcPct val="90000"/>
              </a:lnSpc>
              <a:spcBef>
                <a:spcPts val="1200"/>
              </a:spcBef>
              <a:spcAft>
                <a:spcPts val="200"/>
              </a:spcAft>
              <a:buClrTx/>
              <a:buSzPct val="100000"/>
              <a:buFont typeface="Arial" panose="020B0604020202020204" pitchFamily="34" charset="0"/>
              <a:buNone/>
              <a:tabLst/>
              <a:defRPr/>
            </a:pPr>
            <a:r>
              <a:rPr kumimoji="0" lang="en-US" altLang="en-US" sz="2400" b="0" i="0" u="none" strike="noStrike" kern="1200" cap="all" spc="200" normalizeH="0" baseline="0" noProof="0">
                <a:ln>
                  <a:noFill/>
                </a:ln>
                <a:solidFill>
                  <a:schemeClr val="tx2"/>
                </a:solidFill>
                <a:effectLst/>
                <a:uLnTx/>
                <a:uFillTx/>
                <a:latin typeface="+mj-lt"/>
                <a:ea typeface="+mn-ea"/>
                <a:cs typeface="+mn-cs"/>
              </a:rPr>
              <a:t>EXCEPTION handling, assert</a:t>
            </a:r>
            <a:endParaRPr kumimoji="0" lang="en-US" sz="2400" b="0" i="0" u="none" strike="noStrike" kern="1200" cap="all" spc="200" normalizeH="0" baseline="0" noProof="0" dirty="0">
              <a:ln>
                <a:noFill/>
              </a:ln>
              <a:solidFill>
                <a:schemeClr val="tx2"/>
              </a:solidFill>
              <a:effectLst/>
              <a:uLnTx/>
              <a:uFillTx/>
              <a:latin typeface="+mj-lt"/>
              <a:ea typeface="+mn-ea"/>
              <a:cs typeface="+mn-cs"/>
            </a:endParaRPr>
          </a:p>
        </p:txBody>
      </p:sp>
    </p:spTree>
    <p:extLst>
      <p:ext uri="{BB962C8B-B14F-4D97-AF65-F5344CB8AC3E}">
        <p14:creationId xmlns:p14="http://schemas.microsoft.com/office/powerpoint/2010/main" val="90836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Try Except: An Example (1)</a:t>
            </a:r>
          </a:p>
        </p:txBody>
      </p:sp>
      <p:sp>
        <p:nvSpPr>
          <p:cNvPr id="2867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FD3E42-7216-46EB-B532-9559401A9F3D}" type="datetime1">
              <a:rPr lang="en-US" altLang="en-US" sz="1200" smtClean="0">
                <a:solidFill>
                  <a:schemeClr val="accent1"/>
                </a:solidFill>
              </a:rPr>
              <a:pPr/>
              <a:t>11/21/22</a:t>
            </a:fld>
            <a:endParaRPr lang="en-US" altLang="en-US" sz="1200">
              <a:solidFill>
                <a:schemeClr val="accent1"/>
              </a:solidFill>
            </a:endParaRPr>
          </a:p>
        </p:txBody>
      </p:sp>
      <p:sp>
        <p:nvSpPr>
          <p:cNvPr id="6" name="Content Placeholder 2"/>
          <p:cNvSpPr txBox="1">
            <a:spLocks/>
          </p:cNvSpPr>
          <p:nvPr/>
        </p:nvSpPr>
        <p:spPr bwMode="auto">
          <a:xfrm>
            <a:off x="317500" y="1295400"/>
            <a:ext cx="5930900" cy="3581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try :</a:t>
            </a:r>
          </a:p>
          <a:p>
            <a:pPr eaLnBrk="1" hangingPunct="1">
              <a:defRPr/>
            </a:pPr>
            <a:r>
              <a:rPr lang="en-US" dirty="0">
                <a:latin typeface="Consolas" pitchFamily="49" charset="0"/>
                <a:ea typeface="ＭＳ Ｐゴシック" panose="020B0600070205080204" pitchFamily="34" charset="-128"/>
                <a:cs typeface="Consolas" pitchFamily="49" charset="0"/>
              </a:rPr>
              <a:t>    filename = input("Enter filename: ")</a:t>
            </a:r>
          </a:p>
          <a:p>
            <a:pPr eaLnBrk="1" hangingPunct="1">
              <a:spcBef>
                <a:spcPts val="400"/>
              </a:spcBef>
              <a:defRPr/>
            </a:pPr>
            <a:r>
              <a:rPr lang="en-US" dirty="0">
                <a:latin typeface="Consolas" pitchFamily="49" charset="0"/>
                <a:ea typeface="ＭＳ Ｐゴシック" panose="020B0600070205080204" pitchFamily="34" charset="-128"/>
                <a:cs typeface="Consolas" pitchFamily="49" charset="0"/>
              </a:rPr>
              <a:t>    infile = </a:t>
            </a:r>
            <a:r>
              <a:rPr lang="en-US" dirty="0">
                <a:solidFill>
                  <a:srgbClr val="0033CC"/>
                </a:solidFill>
                <a:latin typeface="Consolas" pitchFamily="49" charset="0"/>
                <a:ea typeface="ＭＳ Ｐゴシック" panose="020B0600070205080204" pitchFamily="34" charset="-128"/>
                <a:cs typeface="Consolas" pitchFamily="49" charset="0"/>
              </a:rPr>
              <a:t>open(</a:t>
            </a:r>
            <a:r>
              <a:rPr lang="en-US" dirty="0">
                <a:latin typeface="Consolas" pitchFamily="49" charset="0"/>
                <a:ea typeface="ＭＳ Ｐゴシック" panose="020B0600070205080204" pitchFamily="34" charset="-128"/>
                <a:cs typeface="Consolas" pitchFamily="49" charset="0"/>
              </a:rPr>
              <a:t>filename, "r"</a:t>
            </a:r>
            <a:r>
              <a:rPr lang="en-US" dirty="0">
                <a:solidFill>
                  <a:srgbClr val="0033CC"/>
                </a:solidFill>
                <a:latin typeface="Consolas" pitchFamily="49" charset="0"/>
                <a:ea typeface="ＭＳ Ｐゴシック" panose="020B0600070205080204" pitchFamily="34" charset="-128"/>
                <a:cs typeface="Consolas" pitchFamily="49" charset="0"/>
              </a:rPr>
              <a:t>)</a:t>
            </a:r>
          </a:p>
          <a:p>
            <a:pPr eaLnBrk="1" hangingPunct="1">
              <a:spcBef>
                <a:spcPts val="400"/>
              </a:spcBef>
              <a:defRPr/>
            </a:pPr>
            <a:r>
              <a:rPr lang="en-US" dirty="0">
                <a:latin typeface="Consolas" pitchFamily="49" charset="0"/>
                <a:ea typeface="ＭＳ Ｐゴシック" panose="020B0600070205080204" pitchFamily="34" charset="-128"/>
                <a:cs typeface="Consolas" pitchFamily="49" charset="0"/>
              </a:rPr>
              <a:t>    line = </a:t>
            </a:r>
            <a:r>
              <a:rPr lang="en-US" dirty="0" err="1">
                <a:latin typeface="Consolas" pitchFamily="49" charset="0"/>
                <a:ea typeface="ＭＳ Ｐゴシック" panose="020B0600070205080204" pitchFamily="34" charset="-128"/>
                <a:cs typeface="Consolas" pitchFamily="49" charset="0"/>
              </a:rPr>
              <a:t>infile.readline</a:t>
            </a:r>
            <a:r>
              <a:rPr lang="en-US" dirty="0">
                <a:latin typeface="Consolas" pitchFamily="49" charset="0"/>
                <a:ea typeface="ＭＳ Ｐゴシック" panose="020B0600070205080204" pitchFamily="34" charset="-128"/>
                <a:cs typeface="Consolas" pitchFamily="49" charset="0"/>
              </a:rPr>
              <a:t>()</a:t>
            </a:r>
          </a:p>
          <a:p>
            <a:pPr eaLnBrk="1" hangingPunct="1">
              <a:spcBef>
                <a:spcPts val="400"/>
              </a:spcBef>
              <a:defRPr/>
            </a:pPr>
            <a:r>
              <a:rPr lang="en-US" dirty="0">
                <a:latin typeface="Consolas" pitchFamily="49" charset="0"/>
                <a:ea typeface="ＭＳ Ｐゴシック" panose="020B0600070205080204" pitchFamily="34" charset="-128"/>
                <a:cs typeface="Consolas" pitchFamily="49" charset="0"/>
              </a:rPr>
              <a:t>    value = </a:t>
            </a:r>
            <a:r>
              <a:rPr lang="en-US" dirty="0">
                <a:solidFill>
                  <a:srgbClr val="00B050"/>
                </a:solidFill>
                <a:latin typeface="Consolas" pitchFamily="49" charset="0"/>
                <a:ea typeface="ＭＳ Ｐゴシック" panose="020B0600070205080204" pitchFamily="34" charset="-128"/>
                <a:cs typeface="Consolas" pitchFamily="49" charset="0"/>
              </a:rPr>
              <a:t>int(</a:t>
            </a:r>
            <a:r>
              <a:rPr lang="en-US" dirty="0">
                <a:latin typeface="Consolas" pitchFamily="49" charset="0"/>
                <a:ea typeface="ＭＳ Ｐゴシック" panose="020B0600070205080204" pitchFamily="34" charset="-128"/>
                <a:cs typeface="Consolas" pitchFamily="49" charset="0"/>
              </a:rPr>
              <a:t>line</a:t>
            </a:r>
            <a:r>
              <a:rPr lang="en-US" dirty="0">
                <a:solidFill>
                  <a:srgbClr val="00B050"/>
                </a:solidFill>
                <a:latin typeface="Consolas" pitchFamily="49" charset="0"/>
                <a:ea typeface="ＭＳ Ｐゴシック" panose="020B0600070205080204" pitchFamily="34" charset="-128"/>
                <a:cs typeface="Consolas" pitchFamily="49" charset="0"/>
              </a:rPr>
              <a:t>)</a:t>
            </a:r>
          </a:p>
          <a:p>
            <a:pPr eaLnBrk="1" hangingPunct="1">
              <a:spcBef>
                <a:spcPts val="400"/>
              </a:spcBef>
              <a:defRPr/>
            </a:pPr>
            <a:r>
              <a:rPr lang="en-US" dirty="0">
                <a:latin typeface="Consolas" pitchFamily="49" charset="0"/>
                <a:ea typeface="ＭＳ Ｐゴシック" panose="020B0600070205080204" pitchFamily="34" charset="-128"/>
                <a:cs typeface="Consolas" pitchFamily="49" charset="0"/>
              </a:rPr>
              <a:t>. . .</a:t>
            </a:r>
          </a:p>
          <a:p>
            <a:pPr eaLnBrk="1" hangingPunct="1">
              <a:spcBef>
                <a:spcPts val="400"/>
              </a:spcBef>
              <a:defRPr/>
            </a:pPr>
            <a:r>
              <a:rPr lang="en-US" dirty="0">
                <a:solidFill>
                  <a:srgbClr val="0033CC"/>
                </a:solidFill>
                <a:latin typeface="Consolas" pitchFamily="49" charset="0"/>
                <a:ea typeface="ＭＳ Ｐゴシック" panose="020B0600070205080204" pitchFamily="34" charset="-128"/>
                <a:cs typeface="Consolas" pitchFamily="49" charset="0"/>
              </a:rPr>
              <a:t>except IOError </a:t>
            </a:r>
            <a:r>
              <a:rPr lang="en-US" dirty="0">
                <a:latin typeface="Consolas" pitchFamily="49" charset="0"/>
                <a:ea typeface="ＭＳ Ｐゴシック" panose="020B0600070205080204" pitchFamily="34" charset="-128"/>
                <a:cs typeface="Consolas" pitchFamily="49" charset="0"/>
              </a:rPr>
              <a:t>:</a:t>
            </a:r>
          </a:p>
          <a:p>
            <a:pPr eaLnBrk="1" hangingPunct="1">
              <a:spcBef>
                <a:spcPts val="400"/>
              </a:spcBef>
              <a:defRPr/>
            </a:pPr>
            <a:r>
              <a:rPr lang="en-US" dirty="0">
                <a:latin typeface="Consolas" pitchFamily="49" charset="0"/>
                <a:ea typeface="ＭＳ Ｐゴシック" panose="020B0600070205080204" pitchFamily="34" charset="-128"/>
                <a:cs typeface="Consolas" pitchFamily="49" charset="0"/>
              </a:rPr>
              <a:t>    print("Error: file not found.")</a:t>
            </a:r>
          </a:p>
          <a:p>
            <a:pPr eaLnBrk="1" hangingPunct="1">
              <a:spcBef>
                <a:spcPts val="400"/>
              </a:spcBef>
              <a:defRPr/>
            </a:pPr>
            <a:r>
              <a:rPr lang="en-US" dirty="0">
                <a:solidFill>
                  <a:srgbClr val="00B050"/>
                </a:solidFill>
                <a:latin typeface="Consolas" pitchFamily="49" charset="0"/>
                <a:ea typeface="ＭＳ Ｐゴシック" panose="020B0600070205080204" pitchFamily="34" charset="-128"/>
                <a:cs typeface="Consolas" pitchFamily="49" charset="0"/>
              </a:rPr>
              <a:t>except ValueError as exception </a:t>
            </a:r>
            <a:r>
              <a:rPr lang="en-US" dirty="0">
                <a:latin typeface="Consolas" pitchFamily="49" charset="0"/>
                <a:ea typeface="ＭＳ Ｐゴシック" panose="020B0600070205080204" pitchFamily="34" charset="-128"/>
                <a:cs typeface="Consolas" pitchFamily="49" charset="0"/>
              </a:rPr>
              <a:t>:</a:t>
            </a:r>
          </a:p>
          <a:p>
            <a:pPr eaLnBrk="1" hangingPunct="1">
              <a:spcBef>
                <a:spcPts val="400"/>
              </a:spcBef>
              <a:defRPr/>
            </a:pPr>
            <a:r>
              <a:rPr lang="en-US" dirty="0">
                <a:latin typeface="Consolas" pitchFamily="49" charset="0"/>
                <a:ea typeface="ＭＳ Ｐゴシック" panose="020B0600070205080204" pitchFamily="34" charset="-128"/>
                <a:cs typeface="Consolas" pitchFamily="49" charset="0"/>
              </a:rPr>
              <a:t>    print("Error:", </a:t>
            </a:r>
            <a:r>
              <a:rPr lang="en-US" dirty="0" err="1">
                <a:latin typeface="Consolas" pitchFamily="49" charset="0"/>
                <a:ea typeface="ＭＳ Ｐゴシック" panose="020B0600070205080204" pitchFamily="34" charset="-128"/>
                <a:cs typeface="Consolas" pitchFamily="49" charset="0"/>
              </a:rPr>
              <a:t>str</a:t>
            </a:r>
            <a:r>
              <a:rPr lang="en-US" dirty="0">
                <a:latin typeface="Consolas" pitchFamily="49" charset="0"/>
                <a:ea typeface="ＭＳ Ｐゴシック" panose="020B0600070205080204" pitchFamily="34" charset="-128"/>
                <a:cs typeface="Consolas" pitchFamily="49" charset="0"/>
              </a:rPr>
              <a:t>(exception))</a:t>
            </a:r>
          </a:p>
          <a:p>
            <a:pPr eaLnBrk="1" hangingPunct="1">
              <a:spcBef>
                <a:spcPts val="400"/>
              </a:spcBef>
              <a:defRPr/>
            </a:pPr>
            <a:r>
              <a:rPr lang="en-US" b="1" kern="0" dirty="0">
                <a:latin typeface="Consolas" pitchFamily="49" charset="0"/>
                <a:ea typeface="ＭＳ Ｐゴシック" panose="020B0600070205080204" pitchFamily="34" charset="-128"/>
                <a:cs typeface="Consolas" pitchFamily="49" charset="0"/>
              </a:rPr>
              <a:t>. . .</a:t>
            </a:r>
          </a:p>
        </p:txBody>
      </p:sp>
      <p:sp>
        <p:nvSpPr>
          <p:cNvPr id="7" name="Left Arrow 6"/>
          <p:cNvSpPr/>
          <p:nvPr/>
        </p:nvSpPr>
        <p:spPr>
          <a:xfrm>
            <a:off x="5334000" y="3124200"/>
            <a:ext cx="3617913" cy="990600"/>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033CC"/>
                </a:solidFill>
                <a:latin typeface="Consolas" pitchFamily="49" charset="0"/>
                <a:cs typeface="Consolas" pitchFamily="49" charset="0"/>
              </a:rPr>
              <a:t>Execution transfers here </a:t>
            </a:r>
            <a:r>
              <a:rPr lang="en-US" dirty="0">
                <a:solidFill>
                  <a:schemeClr val="tx1"/>
                </a:solidFill>
                <a:latin typeface="Consolas" pitchFamily="49" charset="0"/>
                <a:cs typeface="Consolas" pitchFamily="49" charset="0"/>
              </a:rPr>
              <a:t>if file cannot be opened</a:t>
            </a:r>
            <a:endParaRPr lang="en-US" dirty="0">
              <a:solidFill>
                <a:schemeClr val="tx1"/>
              </a:solidFill>
            </a:endParaRPr>
          </a:p>
        </p:txBody>
      </p:sp>
      <p:sp>
        <p:nvSpPr>
          <p:cNvPr id="8" name="Left Arrow 7"/>
          <p:cNvSpPr/>
          <p:nvPr/>
        </p:nvSpPr>
        <p:spPr>
          <a:xfrm>
            <a:off x="3657600" y="2286000"/>
            <a:ext cx="3200400" cy="990600"/>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0B050"/>
                </a:solidFill>
                <a:latin typeface="Consolas" pitchFamily="49" charset="0"/>
                <a:cs typeface="Consolas" pitchFamily="49" charset="0"/>
              </a:rPr>
              <a:t>int() </a:t>
            </a:r>
            <a:r>
              <a:rPr lang="en-US" dirty="0">
                <a:solidFill>
                  <a:schemeClr val="tx1"/>
                </a:solidFill>
              </a:rPr>
              <a:t>can raise a </a:t>
            </a:r>
            <a:r>
              <a:rPr lang="en-US" dirty="0">
                <a:solidFill>
                  <a:schemeClr val="tx1"/>
                </a:solidFill>
                <a:latin typeface="Consolas" pitchFamily="49" charset="0"/>
                <a:cs typeface="Consolas" pitchFamily="49" charset="0"/>
              </a:rPr>
              <a:t>ValueError </a:t>
            </a:r>
            <a:r>
              <a:rPr lang="en-US" dirty="0">
                <a:solidFill>
                  <a:schemeClr val="tx1"/>
                </a:solidFill>
              </a:rPr>
              <a:t>exception</a:t>
            </a:r>
          </a:p>
        </p:txBody>
      </p:sp>
      <p:sp>
        <p:nvSpPr>
          <p:cNvPr id="9" name="Left Arrow 8"/>
          <p:cNvSpPr/>
          <p:nvPr/>
        </p:nvSpPr>
        <p:spPr>
          <a:xfrm>
            <a:off x="4989513" y="1603375"/>
            <a:ext cx="3616325" cy="990600"/>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033CC"/>
                </a:solidFill>
                <a:latin typeface="Consolas" pitchFamily="49" charset="0"/>
                <a:cs typeface="Consolas" pitchFamily="49" charset="0"/>
              </a:rPr>
              <a:t>open() </a:t>
            </a:r>
            <a:r>
              <a:rPr lang="en-US" dirty="0">
                <a:solidFill>
                  <a:schemeClr val="tx1"/>
                </a:solidFill>
              </a:rPr>
              <a:t>can raise an </a:t>
            </a:r>
            <a:r>
              <a:rPr lang="en-US" dirty="0">
                <a:solidFill>
                  <a:schemeClr val="tx1"/>
                </a:solidFill>
                <a:latin typeface="Consolas" pitchFamily="49" charset="0"/>
                <a:cs typeface="Consolas" pitchFamily="49" charset="0"/>
              </a:rPr>
              <a:t>IOError </a:t>
            </a:r>
            <a:r>
              <a:rPr lang="en-US" dirty="0">
                <a:solidFill>
                  <a:schemeClr val="tx1"/>
                </a:solidFill>
              </a:rPr>
              <a:t>exception</a:t>
            </a:r>
          </a:p>
        </p:txBody>
      </p:sp>
      <p:sp>
        <p:nvSpPr>
          <p:cNvPr id="10" name="Left Arrow 9"/>
          <p:cNvSpPr/>
          <p:nvPr/>
        </p:nvSpPr>
        <p:spPr>
          <a:xfrm rot="716817">
            <a:off x="5083175" y="4092575"/>
            <a:ext cx="3617913" cy="1447800"/>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00B050"/>
                </a:solidFill>
                <a:latin typeface="Consolas" pitchFamily="49" charset="0"/>
                <a:cs typeface="Consolas" pitchFamily="49" charset="0"/>
              </a:rPr>
              <a:t>Execution transfers here </a:t>
            </a:r>
            <a:r>
              <a:rPr lang="en-US" dirty="0">
                <a:solidFill>
                  <a:schemeClr val="tx1"/>
                </a:solidFill>
                <a:latin typeface="Consolas" pitchFamily="49" charset="0"/>
                <a:cs typeface="Consolas" pitchFamily="49" charset="0"/>
              </a:rPr>
              <a:t>if the string cannot be converted to an int</a:t>
            </a:r>
            <a:endParaRPr lang="en-US" dirty="0">
              <a:solidFill>
                <a:schemeClr val="tx1"/>
              </a:solidFill>
            </a:endParaRPr>
          </a:p>
        </p:txBody>
      </p:sp>
      <p:sp>
        <p:nvSpPr>
          <p:cNvPr id="36874" name="TextBox 9"/>
          <p:cNvSpPr txBox="1">
            <a:spLocks noChangeArrowheads="1"/>
          </p:cNvSpPr>
          <p:nvPr/>
        </p:nvSpPr>
        <p:spPr bwMode="auto">
          <a:xfrm>
            <a:off x="304800" y="5029200"/>
            <a:ext cx="5181600" cy="1323439"/>
          </a:xfrm>
          <a:prstGeom prst="rect">
            <a:avLst/>
          </a:prstGeom>
          <a:noFill/>
          <a:ln>
            <a:noFill/>
          </a:ln>
        </p:spPr>
        <p:txBody>
          <a:bodyPr wrap="square">
            <a:spAutoFit/>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lgn="ctr">
              <a:defRPr/>
            </a:pPr>
            <a:r>
              <a:rPr lang="en-US" sz="2000" b="1" dirty="0">
                <a:latin typeface="+mn-lt"/>
              </a:rPr>
              <a:t>If either of the exceptions is raised, execution skips the rest of the try block and jumps to the error handling code, and then continues on from the error handling code block.</a:t>
            </a:r>
            <a:endParaRPr lang="en-US" sz="2000" b="1" dirty="0">
              <a:latin typeface="+mn-lt"/>
              <a:cs typeface="Arial" charset="0"/>
            </a:endParaRPr>
          </a:p>
        </p:txBody>
      </p:sp>
    </p:spTree>
    <p:extLst>
      <p:ext uri="{BB962C8B-B14F-4D97-AF65-F5344CB8AC3E}">
        <p14:creationId xmlns:p14="http://schemas.microsoft.com/office/powerpoint/2010/main" val="23530948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solidFill>
                  <a:schemeClr val="tx1">
                    <a:lumMod val="75000"/>
                    <a:lumOff val="25000"/>
                  </a:schemeClr>
                </a:solidFill>
                <a:ea typeface="ＭＳ Ｐゴシック" panose="020B0600070205080204" pitchFamily="34" charset="-128"/>
              </a:rPr>
              <a:t>Try Except: An Example (2)</a:t>
            </a:r>
            <a:endParaRPr lang="en-US" dirty="0">
              <a:ea typeface="ＭＳ Ｐゴシック" charset="0"/>
            </a:endParaRPr>
          </a:p>
        </p:txBody>
      </p:sp>
      <p:sp>
        <p:nvSpPr>
          <p:cNvPr id="67586" name="Content Placeholder 2"/>
          <p:cNvSpPr>
            <a:spLocks noGrp="1"/>
          </p:cNvSpPr>
          <p:nvPr>
            <p:ph idx="1"/>
          </p:nvPr>
        </p:nvSpPr>
        <p:spPr>
          <a:xfrm>
            <a:off x="822324" y="1143001"/>
            <a:ext cx="7635875" cy="4725988"/>
          </a:xfrm>
        </p:spPr>
        <p:txBody>
          <a:bodyPr>
            <a:normAutofit lnSpcReduction="10000"/>
          </a:bodyPr>
          <a:lstStyle/>
          <a:p>
            <a:pPr eaLnBrk="1" hangingPunct="1">
              <a:spcBef>
                <a:spcPts val="600"/>
              </a:spcBef>
            </a:pPr>
            <a:r>
              <a:rPr lang="en-US" altLang="en-US" dirty="0"/>
              <a:t>If an </a:t>
            </a:r>
            <a:r>
              <a:rPr lang="en-US" altLang="en-US" dirty="0" err="1"/>
              <a:t>IOError</a:t>
            </a:r>
            <a:r>
              <a:rPr lang="en-US" altLang="en-US" dirty="0"/>
              <a:t> exception is raised, the </a:t>
            </a:r>
            <a:r>
              <a:rPr lang="en-US" altLang="en-US" dirty="0">
                <a:solidFill>
                  <a:srgbClr val="0033CC"/>
                </a:solidFill>
              </a:rPr>
              <a:t>except</a:t>
            </a:r>
            <a:r>
              <a:rPr lang="en-US" altLang="en-US" dirty="0"/>
              <a:t> clause for the </a:t>
            </a:r>
            <a:r>
              <a:rPr lang="en-US" altLang="en-US" dirty="0" err="1"/>
              <a:t>IOError</a:t>
            </a:r>
            <a:r>
              <a:rPr lang="en-US" altLang="en-US" dirty="0"/>
              <a:t> exception is executed, and then execution will continue with the code that follows the exception handling clauses.</a:t>
            </a:r>
          </a:p>
          <a:p>
            <a:pPr eaLnBrk="1" hangingPunct="1">
              <a:spcBef>
                <a:spcPts val="600"/>
              </a:spcBef>
            </a:pPr>
            <a:r>
              <a:rPr lang="en-US" altLang="en-US" dirty="0"/>
              <a:t>If a </a:t>
            </a:r>
            <a:r>
              <a:rPr lang="en-US" altLang="en-US" dirty="0" err="1"/>
              <a:t>ValueError</a:t>
            </a:r>
            <a:r>
              <a:rPr lang="en-US" altLang="en-US" dirty="0"/>
              <a:t> exception occurs, then second </a:t>
            </a:r>
            <a:r>
              <a:rPr lang="en-US" altLang="en-US" dirty="0">
                <a:solidFill>
                  <a:srgbClr val="0033CC"/>
                </a:solidFill>
              </a:rPr>
              <a:t>except</a:t>
            </a:r>
            <a:r>
              <a:rPr lang="en-US" altLang="en-US" dirty="0"/>
              <a:t> clause for </a:t>
            </a:r>
            <a:r>
              <a:rPr lang="en-US" altLang="en-US" dirty="0" err="1"/>
              <a:t>ValueError</a:t>
            </a:r>
            <a:r>
              <a:rPr lang="en-US" altLang="en-US" dirty="0"/>
              <a:t> is executed, and then execution will continue with the code that follows the exception handling clauses.</a:t>
            </a:r>
          </a:p>
          <a:p>
            <a:pPr eaLnBrk="1" hangingPunct="1">
              <a:spcBef>
                <a:spcPts val="600"/>
              </a:spcBef>
            </a:pPr>
            <a:r>
              <a:rPr lang="en-US" altLang="en-US" dirty="0"/>
              <a:t>If any other exception is raised, it will not be handled by any of the existing </a:t>
            </a:r>
            <a:r>
              <a:rPr lang="en-US" altLang="en-US" dirty="0">
                <a:solidFill>
                  <a:srgbClr val="0033CC"/>
                </a:solidFill>
              </a:rPr>
              <a:t>except</a:t>
            </a:r>
            <a:r>
              <a:rPr lang="en-US" altLang="en-US" dirty="0"/>
              <a:t> blocks because the type of exception does not match.</a:t>
            </a:r>
          </a:p>
          <a:p>
            <a:pPr eaLnBrk="1" hangingPunct="1">
              <a:spcBef>
                <a:spcPts val="600"/>
              </a:spcBef>
            </a:pPr>
            <a:r>
              <a:rPr lang="en-US" altLang="en-US" dirty="0"/>
              <a:t>In this case, execution will return from the current function to the calling function, and will keep returning to the next calling functions until:</a:t>
            </a:r>
          </a:p>
          <a:p>
            <a:pPr lvl="1" eaLnBrk="1" hangingPunct="1">
              <a:spcBef>
                <a:spcPts val="600"/>
              </a:spcBef>
            </a:pPr>
            <a:r>
              <a:rPr lang="en-US" altLang="en-US" sz="2000" dirty="0"/>
              <a:t>A try block and matching except clause is found to handle the exception</a:t>
            </a:r>
          </a:p>
          <a:p>
            <a:pPr lvl="1" eaLnBrk="1" hangingPunct="1">
              <a:spcBef>
                <a:spcPts val="600"/>
              </a:spcBef>
            </a:pPr>
            <a:r>
              <a:rPr lang="en-US" altLang="en-US" sz="2000" dirty="0"/>
              <a:t>Execution returns all the way out of main, terminating the program with an exception message.</a:t>
            </a:r>
          </a:p>
        </p:txBody>
      </p:sp>
      <p:sp>
        <p:nvSpPr>
          <p:cNvPr id="6758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3D7ACD-3046-49A6-BA77-220B5D80BE20}"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274114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Output Messages</a:t>
            </a:r>
          </a:p>
        </p:txBody>
      </p:sp>
      <p:sp>
        <p:nvSpPr>
          <p:cNvPr id="3" name="Content Placeholder 2"/>
          <p:cNvSpPr>
            <a:spLocks noGrp="1"/>
          </p:cNvSpPr>
          <p:nvPr>
            <p:ph idx="1"/>
          </p:nvPr>
        </p:nvSpPr>
        <p:spPr>
          <a:xfrm>
            <a:off x="685800" y="1143000"/>
            <a:ext cx="7543800" cy="725487"/>
          </a:xfrm>
        </p:spPr>
        <p:txBody>
          <a:bodyPr rtlCol="0">
            <a:normAutofit/>
          </a:bodyPr>
          <a:lstStyle/>
          <a:p>
            <a:pPr eaLnBrk="1" fontAlgn="auto" hangingPunct="1">
              <a:defRPr/>
            </a:pPr>
            <a:r>
              <a:rPr lang="en-US" dirty="0">
                <a:solidFill>
                  <a:schemeClr val="tx1">
                    <a:lumMod val="75000"/>
                    <a:lumOff val="25000"/>
                  </a:schemeClr>
                </a:solidFill>
                <a:ea typeface="+mn-ea"/>
              </a:rPr>
              <a:t>When the body of this handler is executed, it prints the message included with the exception</a:t>
            </a:r>
            <a:endParaRPr lang="en-US" sz="2000" dirty="0">
              <a:solidFill>
                <a:schemeClr val="tx1">
                  <a:lumMod val="75000"/>
                  <a:lumOff val="25000"/>
                </a:schemeClr>
              </a:solidFill>
              <a:ea typeface="+mn-ea"/>
              <a:cs typeface="Times New Roman" pitchFamily="18" charset="0"/>
            </a:endParaRPr>
          </a:p>
        </p:txBody>
      </p:sp>
      <p:sp>
        <p:nvSpPr>
          <p:cNvPr id="2969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767625-8246-4752-8801-F526D7882639}" type="datetime1">
              <a:rPr lang="en-US" altLang="en-US" sz="1200" smtClean="0">
                <a:solidFill>
                  <a:schemeClr val="accent1"/>
                </a:solidFill>
              </a:rPr>
              <a:pPr/>
              <a:t>11/21/22</a:t>
            </a:fld>
            <a:endParaRPr lang="en-US" altLang="en-US" sz="1200">
              <a:solidFill>
                <a:schemeClr val="accent1"/>
              </a:solidFill>
            </a:endParaRPr>
          </a:p>
        </p:txBody>
      </p:sp>
      <p:sp>
        <p:nvSpPr>
          <p:cNvPr id="6" name="Content Placeholder 2"/>
          <p:cNvSpPr txBox="1">
            <a:spLocks/>
          </p:cNvSpPr>
          <p:nvPr/>
        </p:nvSpPr>
        <p:spPr bwMode="auto">
          <a:xfrm>
            <a:off x="1676400" y="1828800"/>
            <a:ext cx="5429250" cy="609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except </a:t>
            </a:r>
            <a:r>
              <a:rPr lang="en-US" dirty="0">
                <a:solidFill>
                  <a:srgbClr val="0033CC"/>
                </a:solidFill>
                <a:latin typeface="Consolas" pitchFamily="49" charset="0"/>
                <a:ea typeface="ＭＳ Ｐゴシック" panose="020B0600070205080204" pitchFamily="34" charset="-128"/>
                <a:cs typeface="Consolas" pitchFamily="49" charset="0"/>
              </a:rPr>
              <a:t>ValueError</a:t>
            </a:r>
            <a:r>
              <a:rPr lang="en-US" dirty="0">
                <a:latin typeface="Consolas" pitchFamily="49" charset="0"/>
                <a:ea typeface="ＭＳ Ｐゴシック" panose="020B0600070205080204" pitchFamily="34" charset="-128"/>
                <a:cs typeface="Consolas" pitchFamily="49" charset="0"/>
              </a:rPr>
              <a:t> as exception :</a:t>
            </a:r>
          </a:p>
          <a:p>
            <a:pPr eaLnBrk="1" hangingPunct="1">
              <a:defRPr/>
            </a:pPr>
            <a:r>
              <a:rPr lang="en-US" dirty="0">
                <a:latin typeface="Consolas" pitchFamily="49" charset="0"/>
                <a:ea typeface="ＭＳ Ｐゴシック" panose="020B0600070205080204" pitchFamily="34" charset="-128"/>
                <a:cs typeface="Consolas" pitchFamily="49" charset="0"/>
              </a:rPr>
              <a:t>    print("Error:", str(exception))</a:t>
            </a:r>
            <a:endParaRPr lang="en-US" b="1" kern="0" dirty="0">
              <a:latin typeface="Consolas" pitchFamily="49" charset="0"/>
              <a:ea typeface="ＭＳ Ｐゴシック" panose="020B0600070205080204" pitchFamily="34" charset="-128"/>
              <a:cs typeface="Consolas" pitchFamily="49" charset="0"/>
            </a:endParaRPr>
          </a:p>
        </p:txBody>
      </p:sp>
      <p:sp>
        <p:nvSpPr>
          <p:cNvPr id="7" name="Content Placeholder 2"/>
          <p:cNvSpPr txBox="1">
            <a:spLocks/>
          </p:cNvSpPr>
          <p:nvPr/>
        </p:nvSpPr>
        <p:spPr bwMode="auto">
          <a:xfrm>
            <a:off x="685800" y="2438400"/>
            <a:ext cx="7543800" cy="3657600"/>
          </a:xfrm>
          <a:prstGeom prst="rect">
            <a:avLst/>
          </a:prstGeom>
          <a:solidFill>
            <a:schemeClr val="bg1">
              <a:alpha val="0"/>
            </a:schemeClr>
          </a:solidFill>
          <a:ln>
            <a:noFill/>
          </a:ln>
        </p:spPr>
        <p:txBody>
          <a:bodyPr vert="horz" wrap="square" lIns="0" tIns="45720" rIns="0" bIns="45720" numCol="1" rtlCol="0" anchor="t" anchorCtr="0" compatLnSpc="1">
            <a:prstTxWarp prst="textNoShape">
              <a:avLst/>
            </a:prstTxWarp>
            <a:normAutofit/>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fontAlgn="auto" hangingPunct="1">
              <a:defRPr/>
            </a:pPr>
            <a:r>
              <a:rPr lang="en-US" dirty="0">
                <a:solidFill>
                  <a:schemeClr val="tx1">
                    <a:lumMod val="75000"/>
                    <a:lumOff val="25000"/>
                  </a:schemeClr>
                </a:solidFill>
                <a:ea typeface="+mn-ea"/>
              </a:rPr>
              <a:t>For example, if the string passed to the </a:t>
            </a:r>
            <a:r>
              <a:rPr lang="en-US" dirty="0" err="1">
                <a:solidFill>
                  <a:schemeClr val="tx1">
                    <a:lumMod val="75000"/>
                    <a:lumOff val="25000"/>
                  </a:schemeClr>
                </a:solidFill>
                <a:ea typeface="+mn-ea"/>
                <a:cs typeface="Consolas" pitchFamily="49" charset="0"/>
              </a:rPr>
              <a:t>int</a:t>
            </a:r>
            <a:r>
              <a:rPr lang="en-US" dirty="0">
                <a:solidFill>
                  <a:schemeClr val="tx1">
                    <a:lumMod val="75000"/>
                    <a:lumOff val="25000"/>
                  </a:schemeClr>
                </a:solidFill>
                <a:ea typeface="+mn-ea"/>
                <a:cs typeface="Consolas" pitchFamily="49" charset="0"/>
              </a:rPr>
              <a:t>() </a:t>
            </a:r>
            <a:r>
              <a:rPr lang="en-US" dirty="0">
                <a:solidFill>
                  <a:schemeClr val="tx1">
                    <a:lumMod val="75000"/>
                    <a:lumOff val="25000"/>
                  </a:schemeClr>
                </a:solidFill>
                <a:ea typeface="+mn-ea"/>
              </a:rPr>
              <a:t>function was "35x2", then the message included with the exception will be:</a:t>
            </a:r>
          </a:p>
          <a:p>
            <a:pPr lvl="1" indent="0" eaLnBrk="1" fontAlgn="auto" hangingPunct="1">
              <a:buFont typeface="Wingdings" panose="05000000000000000000" pitchFamily="2" charset="2"/>
              <a:buNone/>
              <a:defRPr/>
            </a:pPr>
            <a:r>
              <a:rPr lang="en-US" sz="2000" dirty="0">
                <a:solidFill>
                  <a:schemeClr val="tx1">
                    <a:lumMod val="75000"/>
                    <a:lumOff val="25000"/>
                  </a:schemeClr>
                </a:solidFill>
                <a:ea typeface="+mn-ea"/>
                <a:cs typeface="Consolas" pitchFamily="49" charset="0"/>
              </a:rPr>
              <a:t>               invalid literal for </a:t>
            </a:r>
            <a:r>
              <a:rPr lang="en-US" sz="2000" dirty="0" err="1">
                <a:solidFill>
                  <a:schemeClr val="tx1">
                    <a:lumMod val="75000"/>
                    <a:lumOff val="25000"/>
                  </a:schemeClr>
                </a:solidFill>
                <a:ea typeface="+mn-ea"/>
                <a:cs typeface="Consolas" pitchFamily="49" charset="0"/>
              </a:rPr>
              <a:t>int</a:t>
            </a:r>
            <a:r>
              <a:rPr lang="en-US" sz="2000" dirty="0">
                <a:solidFill>
                  <a:schemeClr val="tx1">
                    <a:lumMod val="75000"/>
                    <a:lumOff val="25000"/>
                  </a:schemeClr>
                </a:solidFill>
                <a:ea typeface="+mn-ea"/>
                <a:cs typeface="Consolas" pitchFamily="49" charset="0"/>
              </a:rPr>
              <a:t>() with base 10: '35x2</a:t>
            </a:r>
            <a:r>
              <a:rPr lang="en-US" sz="2000" dirty="0">
                <a:solidFill>
                  <a:schemeClr val="tx1">
                    <a:lumMod val="75000"/>
                    <a:lumOff val="25000"/>
                  </a:schemeClr>
                </a:solidFill>
                <a:cs typeface="Consolas" pitchFamily="49" charset="0"/>
              </a:rPr>
              <a:t>'</a:t>
            </a:r>
            <a:endParaRPr lang="en-US" sz="2000" dirty="0">
              <a:solidFill>
                <a:schemeClr val="tx1">
                  <a:lumMod val="75000"/>
                  <a:lumOff val="25000"/>
                </a:schemeClr>
              </a:solidFill>
              <a:ea typeface="+mn-ea"/>
              <a:cs typeface="Consolas" pitchFamily="49" charset="0"/>
            </a:endParaRPr>
          </a:p>
          <a:p>
            <a:pPr eaLnBrk="1" hangingPunct="1">
              <a:spcBef>
                <a:spcPts val="600"/>
              </a:spcBef>
            </a:pPr>
            <a:r>
              <a:rPr lang="en-US" altLang="en-US" dirty="0"/>
              <a:t>To obtain the string, we must have access to the exception object itself by storing the exception object in a variable:</a:t>
            </a:r>
          </a:p>
          <a:p>
            <a:pPr eaLnBrk="1" hangingPunct="1">
              <a:spcBef>
                <a:spcPts val="600"/>
              </a:spcBef>
              <a:buNone/>
            </a:pPr>
            <a:endParaRPr lang="en-US" altLang="en-US" dirty="0"/>
          </a:p>
          <a:p>
            <a:pPr eaLnBrk="1" hangingPunct="1">
              <a:spcBef>
                <a:spcPts val="1800"/>
              </a:spcBef>
            </a:pPr>
            <a:r>
              <a:rPr lang="en-US" altLang="en-US" dirty="0"/>
              <a:t>When the handler for </a:t>
            </a:r>
            <a:r>
              <a:rPr lang="en-US" altLang="en-US" dirty="0" err="1">
                <a:cs typeface="Consolas" panose="020B0609020204030204" pitchFamily="49" charset="0"/>
              </a:rPr>
              <a:t>ValueErro</a:t>
            </a:r>
            <a:r>
              <a:rPr lang="en-US" altLang="en-US" dirty="0" err="1"/>
              <a:t>r</a:t>
            </a:r>
            <a:r>
              <a:rPr lang="en-US" altLang="en-US" dirty="0"/>
              <a:t> is executed, </a:t>
            </a:r>
            <a:r>
              <a:rPr lang="en-US" altLang="en-US" b="1" dirty="0"/>
              <a:t>exception</a:t>
            </a:r>
            <a:r>
              <a:rPr lang="en-US" altLang="en-US" dirty="0"/>
              <a:t> becomes the variable name for the exception object. Then we obtain the message string by calling </a:t>
            </a:r>
            <a:r>
              <a:rPr lang="en-US" altLang="en-US" b="1" dirty="0" err="1"/>
              <a:t>str</a:t>
            </a:r>
            <a:r>
              <a:rPr lang="en-US" altLang="en-US" b="1" dirty="0"/>
              <a:t>(exception)</a:t>
            </a:r>
            <a:endParaRPr lang="en-US" altLang="en-US" dirty="0"/>
          </a:p>
          <a:p>
            <a:pPr eaLnBrk="1" hangingPunct="1">
              <a:spcBef>
                <a:spcPts val="600"/>
              </a:spcBef>
            </a:pPr>
            <a:endParaRPr lang="en-US" altLang="en-US" dirty="0"/>
          </a:p>
          <a:p>
            <a:pPr lvl="1" indent="0" eaLnBrk="1" fontAlgn="auto" hangingPunct="1">
              <a:spcBef>
                <a:spcPts val="600"/>
              </a:spcBef>
              <a:buFont typeface="Wingdings" panose="05000000000000000000" pitchFamily="2" charset="2"/>
              <a:buNone/>
              <a:defRPr/>
            </a:pPr>
            <a:endParaRPr lang="en-US" sz="2000" dirty="0">
              <a:solidFill>
                <a:schemeClr val="tx1">
                  <a:lumMod val="75000"/>
                  <a:lumOff val="25000"/>
                </a:schemeClr>
              </a:solidFill>
              <a:ea typeface="+mn-ea"/>
              <a:cs typeface="Consolas" pitchFamily="49" charset="0"/>
            </a:endParaRPr>
          </a:p>
          <a:p>
            <a:pPr lvl="1" eaLnBrk="1" fontAlgn="auto" hangingPunct="1">
              <a:defRPr/>
            </a:pPr>
            <a:endParaRPr lang="en-US" sz="2000" dirty="0">
              <a:solidFill>
                <a:schemeClr val="tx1">
                  <a:lumMod val="75000"/>
                  <a:lumOff val="25000"/>
                </a:schemeClr>
              </a:solidFill>
              <a:ea typeface="+mn-ea"/>
              <a:cs typeface="Times New Roman" pitchFamily="18" charset="0"/>
            </a:endParaRPr>
          </a:p>
        </p:txBody>
      </p:sp>
      <p:sp>
        <p:nvSpPr>
          <p:cNvPr id="8" name="Content Placeholder 2"/>
          <p:cNvSpPr txBox="1">
            <a:spLocks/>
          </p:cNvSpPr>
          <p:nvPr/>
        </p:nvSpPr>
        <p:spPr bwMode="auto">
          <a:xfrm>
            <a:off x="1752600" y="4114800"/>
            <a:ext cx="5429250"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except ValueError as exception :</a:t>
            </a:r>
            <a:endParaRPr lang="en-US" b="1" kern="0" dirty="0">
              <a:latin typeface="Consolas" pitchFamily="49" charset="0"/>
              <a:ea typeface="ＭＳ Ｐゴシック" panose="020B0600070205080204" pitchFamily="34" charset="-128"/>
              <a:cs typeface="Consolas" pitchFamily="49" charset="0"/>
            </a:endParaRPr>
          </a:p>
        </p:txBody>
      </p:sp>
    </p:spTree>
    <p:extLst>
      <p:ext uri="{BB962C8B-B14F-4D97-AF65-F5344CB8AC3E}">
        <p14:creationId xmlns:p14="http://schemas.microsoft.com/office/powerpoint/2010/main" val="402785151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rPr>
              <a:t>Source of Output Messages</a:t>
            </a:r>
          </a:p>
        </p:txBody>
      </p:sp>
      <p:sp>
        <p:nvSpPr>
          <p:cNvPr id="31746" name="Content Placeholder 2"/>
          <p:cNvSpPr>
            <a:spLocks noGrp="1"/>
          </p:cNvSpPr>
          <p:nvPr>
            <p:ph idx="1"/>
          </p:nvPr>
        </p:nvSpPr>
        <p:spPr>
          <a:xfrm>
            <a:off x="822325" y="1255713"/>
            <a:ext cx="7543800" cy="877887"/>
          </a:xfrm>
        </p:spPr>
        <p:txBody>
          <a:bodyPr/>
          <a:lstStyle/>
          <a:p>
            <a:pPr eaLnBrk="1" hangingPunct="1"/>
            <a:r>
              <a:rPr lang="en-US" altLang="en-US" dirty="0"/>
              <a:t>When we raise an exception, we can provide our own message string. </a:t>
            </a:r>
          </a:p>
          <a:p>
            <a:pPr eaLnBrk="1" hangingPunct="1">
              <a:spcBef>
                <a:spcPts val="600"/>
              </a:spcBef>
            </a:pPr>
            <a:r>
              <a:rPr lang="en-US" altLang="en-US" dirty="0"/>
              <a:t>Example:</a:t>
            </a:r>
          </a:p>
        </p:txBody>
      </p:sp>
      <p:sp>
        <p:nvSpPr>
          <p:cNvPr id="3174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0597BF-EC6F-462B-910A-F5BDF9627A7A}" type="datetime1">
              <a:rPr lang="en-US" altLang="en-US" sz="1200" smtClean="0">
                <a:solidFill>
                  <a:schemeClr val="accent1"/>
                </a:solidFill>
              </a:rPr>
              <a:pPr/>
              <a:t>11/21/22</a:t>
            </a:fld>
            <a:endParaRPr lang="en-US" altLang="en-US" sz="1200">
              <a:solidFill>
                <a:schemeClr val="accent1"/>
              </a:solidFill>
            </a:endParaRPr>
          </a:p>
        </p:txBody>
      </p:sp>
      <p:sp>
        <p:nvSpPr>
          <p:cNvPr id="6" name="Content Placeholder 2"/>
          <p:cNvSpPr txBox="1">
            <a:spLocks/>
          </p:cNvSpPr>
          <p:nvPr/>
        </p:nvSpPr>
        <p:spPr bwMode="auto">
          <a:xfrm>
            <a:off x="1219200" y="1981200"/>
            <a:ext cx="6586538" cy="457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anose="020B0609020204030204" pitchFamily="49" charset="0"/>
                <a:ea typeface="ＭＳ Ｐゴシック" panose="020B0600070205080204" pitchFamily="34" charset="-128"/>
                <a:cs typeface="Consolas" panose="020B0609020204030204" pitchFamily="49" charset="0"/>
              </a:rPr>
              <a:t>raise ValueError("Amount exceeds balance")</a:t>
            </a:r>
            <a:endParaRPr lang="en-US" b="1" kern="0" dirty="0">
              <a:latin typeface="Consolas" pitchFamily="49" charset="0"/>
              <a:ea typeface="ＭＳ Ｐゴシック" panose="020B0600070205080204" pitchFamily="34" charset="-128"/>
              <a:cs typeface="Consolas" pitchFamily="49" charset="0"/>
            </a:endParaRPr>
          </a:p>
        </p:txBody>
      </p:sp>
      <p:sp>
        <p:nvSpPr>
          <p:cNvPr id="7" name="Content Placeholder 2"/>
          <p:cNvSpPr txBox="1">
            <a:spLocks/>
          </p:cNvSpPr>
          <p:nvPr/>
        </p:nvSpPr>
        <p:spPr bwMode="auto">
          <a:xfrm>
            <a:off x="838200" y="2590800"/>
            <a:ext cx="7467600" cy="2232025"/>
          </a:xfrm>
          <a:prstGeom prst="rect">
            <a:avLst/>
          </a:prstGeom>
          <a:solidFill>
            <a:schemeClr val="bg1">
              <a:alpha val="0"/>
            </a:schemeClr>
          </a:solidFill>
          <a:ln>
            <a:noFill/>
          </a:ln>
        </p:spPr>
        <p:txBody>
          <a:bodyPr vert="horz" wrap="square" lIns="0" tIns="45720" rIns="0" bIns="45720" numCol="1" anchor="t" anchorCtr="0" compatLnSpc="1">
            <a:prstTxWarp prst="textNoShape">
              <a:avLst/>
            </a:prstTxWarp>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r>
              <a:rPr lang="en-US" altLang="en-US" dirty="0"/>
              <a:t>The message of the exception, </a:t>
            </a:r>
            <a:r>
              <a:rPr lang="en-US" sz="1800" dirty="0">
                <a:latin typeface="Consolas" panose="020B0609020204030204" pitchFamily="49" charset="0"/>
                <a:ea typeface="ＭＳ Ｐゴシック" panose="020B0600070205080204" pitchFamily="34" charset="-128"/>
                <a:cs typeface="Consolas" panose="020B0609020204030204" pitchFamily="49" charset="0"/>
              </a:rPr>
              <a:t>"Amount exceeds balance"</a:t>
            </a:r>
            <a:r>
              <a:rPr lang="en-US" dirty="0">
                <a:latin typeface="Arial" charset="0"/>
                <a:ea typeface="ＭＳ Ｐゴシック" panose="020B0600070205080204" pitchFamily="34" charset="-128"/>
              </a:rPr>
              <a:t>,</a:t>
            </a:r>
            <a:r>
              <a:rPr lang="en-US" altLang="en-US" dirty="0"/>
              <a:t> is the string that the exception object will contain.</a:t>
            </a:r>
          </a:p>
        </p:txBody>
      </p:sp>
    </p:spTree>
    <p:extLst>
      <p:ext uri="{BB962C8B-B14F-4D97-AF65-F5344CB8AC3E}">
        <p14:creationId xmlns:p14="http://schemas.microsoft.com/office/powerpoint/2010/main" val="202511755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The </a:t>
            </a:r>
            <a:r>
              <a:rPr lang="en-US" altLang="en-US" dirty="0">
                <a:solidFill>
                  <a:srgbClr val="0033CC"/>
                </a:solidFill>
                <a:ea typeface="ＭＳ Ｐゴシック" panose="020B0600070205080204" pitchFamily="34" charset="-128"/>
              </a:rPr>
              <a:t>finally</a:t>
            </a:r>
            <a:r>
              <a:rPr lang="en-US" altLang="en-US" dirty="0">
                <a:solidFill>
                  <a:schemeClr val="tx1">
                    <a:lumMod val="75000"/>
                    <a:lumOff val="25000"/>
                  </a:schemeClr>
                </a:solidFill>
                <a:ea typeface="ＭＳ Ｐゴシック" panose="020B0600070205080204" pitchFamily="34" charset="-128"/>
              </a:rPr>
              <a:t> Clause</a:t>
            </a:r>
          </a:p>
        </p:txBody>
      </p:sp>
      <p:sp>
        <p:nvSpPr>
          <p:cNvPr id="32770" name="Content Placeholder 2"/>
          <p:cNvSpPr>
            <a:spLocks noGrp="1"/>
          </p:cNvSpPr>
          <p:nvPr>
            <p:ph idx="1"/>
          </p:nvPr>
        </p:nvSpPr>
        <p:spPr>
          <a:xfrm>
            <a:off x="822325" y="1143001"/>
            <a:ext cx="7483475" cy="1828799"/>
          </a:xfrm>
        </p:spPr>
        <p:txBody>
          <a:bodyPr/>
          <a:lstStyle/>
          <a:p>
            <a:pPr eaLnBrk="1" hangingPunct="1"/>
            <a:r>
              <a:rPr lang="en-US" altLang="en-US" dirty="0"/>
              <a:t>In addition to the except clause, there can be a </a:t>
            </a:r>
            <a:r>
              <a:rPr lang="en-US" altLang="en-US" dirty="0">
                <a:solidFill>
                  <a:srgbClr val="0033CC"/>
                </a:solidFill>
                <a:cs typeface="Consolas" panose="020B0609020204030204" pitchFamily="49" charset="0"/>
              </a:rPr>
              <a:t>finally</a:t>
            </a:r>
            <a:r>
              <a:rPr lang="en-US" altLang="en-US" dirty="0"/>
              <a:t> clause, which is used when we need to take some action whether or not an exception is raised.</a:t>
            </a:r>
          </a:p>
          <a:p>
            <a:pPr eaLnBrk="1" hangingPunct="1"/>
            <a:r>
              <a:rPr lang="en-US" altLang="en-US" dirty="0"/>
              <a:t>The </a:t>
            </a:r>
            <a:r>
              <a:rPr lang="en-US" altLang="en-US" dirty="0">
                <a:solidFill>
                  <a:srgbClr val="0033CC"/>
                </a:solidFill>
              </a:rPr>
              <a:t>finally</a:t>
            </a:r>
            <a:r>
              <a:rPr lang="en-US" altLang="en-US" dirty="0"/>
              <a:t> clause is executed whenever the try block is exited in any of three ways:</a:t>
            </a:r>
          </a:p>
        </p:txBody>
      </p:sp>
      <p:sp>
        <p:nvSpPr>
          <p:cNvPr id="3277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B1E136-AB1C-4ABE-82C4-11766A10DB5C}" type="datetime1">
              <a:rPr lang="en-US" altLang="en-US" sz="1200" smtClean="0">
                <a:solidFill>
                  <a:schemeClr val="accent1"/>
                </a:solidFill>
              </a:rPr>
              <a:pPr/>
              <a:t>11/21/22</a:t>
            </a:fld>
            <a:endParaRPr lang="en-US" altLang="en-US" sz="1200">
              <a:solidFill>
                <a:schemeClr val="accent1"/>
              </a:solidFill>
            </a:endParaRPr>
          </a:p>
        </p:txBody>
      </p:sp>
      <p:sp>
        <p:nvSpPr>
          <p:cNvPr id="14" name="TextBox 13"/>
          <p:cNvSpPr txBox="1"/>
          <p:nvPr/>
        </p:nvSpPr>
        <p:spPr>
          <a:xfrm>
            <a:off x="990600" y="2743200"/>
            <a:ext cx="4953000" cy="3139321"/>
          </a:xfrm>
          <a:prstGeom prst="rect">
            <a:avLst/>
          </a:prstGeom>
          <a:noFill/>
        </p:spPr>
        <p:txBody>
          <a:bodyPr wrap="square" rtlCol="0">
            <a:spAutoFit/>
          </a:bodyPr>
          <a:lstStyle/>
          <a:p>
            <a:pPr marL="457200" indent="-457200" eaLnBrk="1" hangingPunct="1">
              <a:buFont typeface="+mj-lt"/>
              <a:buAutoNum type="arabicPeriod"/>
            </a:pPr>
            <a:r>
              <a:rPr lang="en-US" altLang="en-US" sz="2000" dirty="0">
                <a:latin typeface="+mn-lt"/>
              </a:rPr>
              <a:t>After completing the last statement of the </a:t>
            </a:r>
            <a:r>
              <a:rPr lang="en-US" altLang="en-US" sz="2000" dirty="0">
                <a:solidFill>
                  <a:srgbClr val="0033CC"/>
                </a:solidFill>
                <a:latin typeface="+mn-lt"/>
              </a:rPr>
              <a:t>try</a:t>
            </a:r>
            <a:r>
              <a:rPr lang="en-US" altLang="en-US" sz="2000" dirty="0">
                <a:latin typeface="+mn-lt"/>
              </a:rPr>
              <a:t> block, which is when there is no exception.</a:t>
            </a:r>
          </a:p>
          <a:p>
            <a:pPr marL="457200" indent="-457200" eaLnBrk="1" hangingPunct="1">
              <a:buFont typeface="+mj-lt"/>
              <a:buAutoNum type="arabicPeriod"/>
            </a:pPr>
            <a:r>
              <a:rPr lang="en-US" altLang="en-US" sz="2000" dirty="0">
                <a:latin typeface="+mn-lt"/>
              </a:rPr>
              <a:t>After completing the last statement of a </a:t>
            </a:r>
            <a:r>
              <a:rPr lang="en-US" altLang="en-US" sz="2000" dirty="0">
                <a:solidFill>
                  <a:srgbClr val="0033CC"/>
                </a:solidFill>
                <a:latin typeface="+mn-lt"/>
              </a:rPr>
              <a:t>except</a:t>
            </a:r>
            <a:r>
              <a:rPr lang="en-US" altLang="en-US" sz="2000" dirty="0">
                <a:latin typeface="+mn-lt"/>
              </a:rPr>
              <a:t> clause, which is when there is an exception that is handled.</a:t>
            </a:r>
          </a:p>
          <a:p>
            <a:pPr marL="457200" indent="-457200" eaLnBrk="1" hangingPunct="1">
              <a:buFont typeface="+mj-lt"/>
              <a:buAutoNum type="arabicPeriod"/>
            </a:pPr>
            <a:r>
              <a:rPr lang="en-US" altLang="en-US" sz="2000" dirty="0">
                <a:latin typeface="+mn-lt"/>
              </a:rPr>
              <a:t>When an exception is raised in the </a:t>
            </a:r>
            <a:r>
              <a:rPr lang="en-US" altLang="en-US" sz="2000" dirty="0">
                <a:solidFill>
                  <a:srgbClr val="0033CC"/>
                </a:solidFill>
                <a:latin typeface="+mn-lt"/>
              </a:rPr>
              <a:t>try</a:t>
            </a:r>
            <a:r>
              <a:rPr lang="en-US" altLang="en-US" sz="2000" dirty="0">
                <a:latin typeface="+mn-lt"/>
              </a:rPr>
              <a:t> block but is not handled by any except clause.</a:t>
            </a:r>
          </a:p>
          <a:p>
            <a:endParaRPr lang="en-US" dirty="0"/>
          </a:p>
        </p:txBody>
      </p:sp>
      <p:grpSp>
        <p:nvGrpSpPr>
          <p:cNvPr id="3" name="Group 14"/>
          <p:cNvGrpSpPr/>
          <p:nvPr/>
        </p:nvGrpSpPr>
        <p:grpSpPr>
          <a:xfrm>
            <a:off x="6248400" y="2819400"/>
            <a:ext cx="1960563" cy="2667000"/>
            <a:chOff x="5464175" y="3505200"/>
            <a:chExt cx="1960563" cy="2667000"/>
          </a:xfrm>
        </p:grpSpPr>
        <p:cxnSp>
          <p:nvCxnSpPr>
            <p:cNvPr id="16" name="Straight Arrow Connector 15"/>
            <p:cNvCxnSpPr/>
            <p:nvPr/>
          </p:nvCxnSpPr>
          <p:spPr>
            <a:xfrm rot="5400000">
              <a:off x="5999162" y="5332413"/>
              <a:ext cx="455613"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4" name="Group 13"/>
            <p:cNvGrpSpPr/>
            <p:nvPr/>
          </p:nvGrpSpPr>
          <p:grpSpPr>
            <a:xfrm>
              <a:off x="5464175" y="3505200"/>
              <a:ext cx="1960563" cy="2667000"/>
              <a:chOff x="5464175" y="3505200"/>
              <a:chExt cx="1960563" cy="2667000"/>
            </a:xfrm>
          </p:grpSpPr>
          <p:sp>
            <p:nvSpPr>
              <p:cNvPr id="18" name="Rectangle 17"/>
              <p:cNvSpPr/>
              <p:nvPr/>
            </p:nvSpPr>
            <p:spPr>
              <a:xfrm>
                <a:off x="5845175" y="3505200"/>
                <a:ext cx="1579563"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try</a:t>
                </a:r>
              </a:p>
            </p:txBody>
          </p:sp>
          <p:sp>
            <p:nvSpPr>
              <p:cNvPr id="19" name="Rectangle 18"/>
              <p:cNvSpPr/>
              <p:nvPr/>
            </p:nvSpPr>
            <p:spPr>
              <a:xfrm>
                <a:off x="5845175" y="4495800"/>
                <a:ext cx="1081088"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except</a:t>
                </a:r>
              </a:p>
            </p:txBody>
          </p:sp>
          <p:sp>
            <p:nvSpPr>
              <p:cNvPr id="20" name="Rectangle 19"/>
              <p:cNvSpPr/>
              <p:nvPr/>
            </p:nvSpPr>
            <p:spPr>
              <a:xfrm>
                <a:off x="5997575" y="5562600"/>
                <a:ext cx="129540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finally</a:t>
                </a:r>
              </a:p>
            </p:txBody>
          </p:sp>
          <p:cxnSp>
            <p:nvCxnSpPr>
              <p:cNvPr id="21" name="Straight Arrow Connector 20"/>
              <p:cNvCxnSpPr/>
              <p:nvPr/>
            </p:nvCxnSpPr>
            <p:spPr>
              <a:xfrm rot="5400000">
                <a:off x="6415088" y="4843462"/>
                <a:ext cx="1447800"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Arc 21"/>
              <p:cNvSpPr/>
              <p:nvPr/>
            </p:nvSpPr>
            <p:spPr>
              <a:xfrm rot="10536360">
                <a:off x="5464175" y="3748088"/>
                <a:ext cx="1595438" cy="2182812"/>
              </a:xfrm>
              <a:prstGeom prst="arc">
                <a:avLst>
                  <a:gd name="adj1" fmla="val 17247893"/>
                  <a:gd name="adj2" fmla="val 4377772"/>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cxnSp>
            <p:nvCxnSpPr>
              <p:cNvPr id="23" name="Straight Arrow Connector 22"/>
              <p:cNvCxnSpPr/>
              <p:nvPr/>
            </p:nvCxnSpPr>
            <p:spPr>
              <a:xfrm rot="5400000">
                <a:off x="6034882" y="4304506"/>
                <a:ext cx="3810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sp>
        <p:nvSpPr>
          <p:cNvPr id="24" name="TextBox 23"/>
          <p:cNvSpPr txBox="1"/>
          <p:nvPr/>
        </p:nvSpPr>
        <p:spPr>
          <a:xfrm>
            <a:off x="7924800" y="3657600"/>
            <a:ext cx="312906" cy="369332"/>
          </a:xfrm>
          <a:prstGeom prst="rect">
            <a:avLst/>
          </a:prstGeom>
          <a:noFill/>
        </p:spPr>
        <p:txBody>
          <a:bodyPr wrap="none" rtlCol="0">
            <a:spAutoFit/>
          </a:bodyPr>
          <a:lstStyle/>
          <a:p>
            <a:r>
              <a:rPr lang="en-US" dirty="0"/>
              <a:t>1</a:t>
            </a:r>
          </a:p>
        </p:txBody>
      </p:sp>
      <p:sp>
        <p:nvSpPr>
          <p:cNvPr id="25" name="TextBox 24"/>
          <p:cNvSpPr txBox="1"/>
          <p:nvPr/>
        </p:nvSpPr>
        <p:spPr>
          <a:xfrm>
            <a:off x="7010400" y="4419600"/>
            <a:ext cx="312906" cy="369332"/>
          </a:xfrm>
          <a:prstGeom prst="rect">
            <a:avLst/>
          </a:prstGeom>
          <a:noFill/>
        </p:spPr>
        <p:txBody>
          <a:bodyPr wrap="none" rtlCol="0">
            <a:spAutoFit/>
          </a:bodyPr>
          <a:lstStyle/>
          <a:p>
            <a:r>
              <a:rPr lang="en-US" dirty="0"/>
              <a:t>2</a:t>
            </a:r>
          </a:p>
        </p:txBody>
      </p:sp>
      <p:sp>
        <p:nvSpPr>
          <p:cNvPr id="26" name="TextBox 25"/>
          <p:cNvSpPr txBox="1"/>
          <p:nvPr/>
        </p:nvSpPr>
        <p:spPr>
          <a:xfrm>
            <a:off x="6248400" y="3962400"/>
            <a:ext cx="312906" cy="369332"/>
          </a:xfrm>
          <a:prstGeom prst="rect">
            <a:avLst/>
          </a:prstGeom>
          <a:noFill/>
        </p:spPr>
        <p:txBody>
          <a:bodyPr wrap="none" rtlCol="0">
            <a:spAutoFit/>
          </a:bodyPr>
          <a:lstStyle/>
          <a:p>
            <a:r>
              <a:rPr lang="en-US" dirty="0"/>
              <a:t>3</a:t>
            </a:r>
          </a:p>
        </p:txBody>
      </p:sp>
      <p:sp>
        <p:nvSpPr>
          <p:cNvPr id="27" name="TextBox 26"/>
          <p:cNvSpPr txBox="1"/>
          <p:nvPr/>
        </p:nvSpPr>
        <p:spPr>
          <a:xfrm>
            <a:off x="7010400" y="3429000"/>
            <a:ext cx="31290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47118498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Example of </a:t>
            </a:r>
            <a:r>
              <a:rPr lang="en-US" altLang="en-US" dirty="0">
                <a:solidFill>
                  <a:srgbClr val="0033CC"/>
                </a:solidFill>
                <a:ea typeface="ＭＳ Ｐゴシック" panose="020B0600070205080204" pitchFamily="34" charset="-128"/>
              </a:rPr>
              <a:t>finally</a:t>
            </a:r>
            <a:r>
              <a:rPr lang="en-US" altLang="en-US" dirty="0">
                <a:solidFill>
                  <a:schemeClr val="tx1">
                    <a:lumMod val="75000"/>
                    <a:lumOff val="25000"/>
                  </a:schemeClr>
                </a:solidFill>
                <a:ea typeface="ＭＳ Ｐゴシック" panose="020B0600070205080204" pitchFamily="34" charset="-128"/>
              </a:rPr>
              <a:t> Clause</a:t>
            </a:r>
          </a:p>
        </p:txBody>
      </p:sp>
      <p:sp>
        <p:nvSpPr>
          <p:cNvPr id="36866" name="Content Placeholder 2"/>
          <p:cNvSpPr>
            <a:spLocks noGrp="1"/>
          </p:cNvSpPr>
          <p:nvPr>
            <p:ph idx="1"/>
          </p:nvPr>
        </p:nvSpPr>
        <p:spPr>
          <a:xfrm>
            <a:off x="822324" y="1143001"/>
            <a:ext cx="7712075" cy="4725988"/>
          </a:xfrm>
        </p:spPr>
        <p:txBody>
          <a:bodyPr/>
          <a:lstStyle/>
          <a:p>
            <a:pPr eaLnBrk="1" hangingPunct="1"/>
            <a:r>
              <a:rPr lang="en-US" altLang="en-US" dirty="0"/>
              <a:t>If we have a function that accepts </a:t>
            </a:r>
            <a:r>
              <a:rPr lang="en-US" altLang="en-US" dirty="0" err="1"/>
              <a:t>val</a:t>
            </a:r>
            <a:r>
              <a:rPr lang="en-US" altLang="en-US" dirty="0"/>
              <a:t> as an input and divides 10 by </a:t>
            </a:r>
            <a:r>
              <a:rPr lang="en-US" altLang="en-US" dirty="0" err="1"/>
              <a:t>val</a:t>
            </a:r>
            <a:r>
              <a:rPr lang="en-US" altLang="en-US" dirty="0"/>
              <a: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spcBef>
                <a:spcPts val="0"/>
              </a:spcBef>
            </a:pPr>
            <a:r>
              <a:rPr lang="en-US" altLang="en-US" dirty="0"/>
              <a:t>Function call:</a:t>
            </a:r>
          </a:p>
          <a:p>
            <a:pPr eaLnBrk="1" hangingPunct="1"/>
            <a:endParaRPr lang="en-US" altLang="en-US" dirty="0"/>
          </a:p>
          <a:p>
            <a:pPr eaLnBrk="1" hangingPunct="1"/>
            <a:endParaRPr lang="en-US" altLang="en-US" dirty="0"/>
          </a:p>
          <a:p>
            <a:pPr eaLnBrk="1" hangingPunct="1">
              <a:buNone/>
            </a:pPr>
            <a:endParaRPr lang="en-US" altLang="en-US" dirty="0"/>
          </a:p>
          <a:p>
            <a:pPr eaLnBrk="1" hangingPunct="1">
              <a:buNone/>
            </a:pPr>
            <a:endParaRPr lang="en-US" altLang="en-US" dirty="0"/>
          </a:p>
        </p:txBody>
      </p:sp>
      <p:sp>
        <p:nvSpPr>
          <p:cNvPr id="3686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D8ACB3-EEBE-43F0-B306-6A5E7D021B0D}" type="datetime1">
              <a:rPr lang="en-US" altLang="en-US" sz="1200" smtClean="0">
                <a:solidFill>
                  <a:schemeClr val="accent1"/>
                </a:solidFill>
              </a:rPr>
              <a:pPr/>
              <a:t>11/21/22</a:t>
            </a:fld>
            <a:endParaRPr lang="en-US" altLang="en-US" sz="1200">
              <a:solidFill>
                <a:schemeClr val="accent1"/>
              </a:solidFill>
            </a:endParaRPr>
          </a:p>
        </p:txBody>
      </p:sp>
      <p:sp>
        <p:nvSpPr>
          <p:cNvPr id="14" name="Content Placeholder 2"/>
          <p:cNvSpPr txBox="1">
            <a:spLocks/>
          </p:cNvSpPr>
          <p:nvPr/>
        </p:nvSpPr>
        <p:spPr bwMode="auto">
          <a:xfrm>
            <a:off x="838200" y="1524000"/>
            <a:ext cx="5410200" cy="2895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def divide(</a:t>
            </a:r>
            <a:r>
              <a:rPr lang="en-US" sz="1700" dirty="0" err="1">
                <a:latin typeface="Consolas" pitchFamily="49" charset="0"/>
                <a:ea typeface="ＭＳ Ｐゴシック" panose="020B0600070205080204" pitchFamily="34" charset="-128"/>
                <a:cs typeface="Consolas" pitchFamily="49" charset="0"/>
              </a:rPr>
              <a:t>val</a:t>
            </a:r>
            <a:r>
              <a:rPr lang="en-US" sz="1700"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sz="1700" dirty="0">
                <a:solidFill>
                  <a:srgbClr val="0033CC"/>
                </a:solidFill>
                <a:latin typeface="Consolas" pitchFamily="49" charset="0"/>
                <a:ea typeface="ＭＳ Ｐゴシック" panose="020B0600070205080204" pitchFamily="34" charset="-128"/>
                <a:cs typeface="Consolas" pitchFamily="49" charset="0"/>
              </a:rPr>
              <a:t>   try :</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return 10/</a:t>
            </a:r>
            <a:r>
              <a:rPr lang="en-US" sz="1700" dirty="0" err="1">
                <a:latin typeface="Consolas" pitchFamily="49" charset="0"/>
                <a:ea typeface="ＭＳ Ｐゴシック" panose="020B0600070205080204" pitchFamily="34" charset="-128"/>
                <a:cs typeface="Consolas" pitchFamily="49" charset="0"/>
              </a:rPr>
              <a:t>val</a:t>
            </a:r>
            <a:endParaRPr lang="en-US" sz="1700" dirty="0">
              <a:latin typeface="Consolas" pitchFamily="49" charset="0"/>
              <a:ea typeface="ＭＳ Ｐゴシック" panose="020B0600070205080204" pitchFamily="34" charset="-128"/>
              <a:cs typeface="Consolas" pitchFamily="49" charset="0"/>
            </a:endParaRPr>
          </a:p>
          <a:p>
            <a:pPr marL="342900" indent="-342900">
              <a:buClr>
                <a:srgbClr val="835E01"/>
              </a:buClr>
              <a:buSzPct val="60000"/>
              <a:buFont typeface="Wingdings" pitchFamily="2" charset="2"/>
              <a:buNone/>
              <a:defRPr/>
            </a:pPr>
            <a:r>
              <a:rPr lang="en-US" sz="1700" dirty="0">
                <a:solidFill>
                  <a:srgbClr val="0033CC"/>
                </a:solidFill>
                <a:latin typeface="Consolas" pitchFamily="49" charset="0"/>
                <a:ea typeface="ＭＳ Ｐゴシック" panose="020B0600070205080204" pitchFamily="34" charset="-128"/>
                <a:cs typeface="Consolas" pitchFamily="49" charset="0"/>
              </a:rPr>
              <a:t>   except </a:t>
            </a:r>
            <a:r>
              <a:rPr lang="en-US" sz="1700" dirty="0" err="1">
                <a:latin typeface="Consolas" pitchFamily="49" charset="0"/>
                <a:ea typeface="ＭＳ Ｐゴシック" panose="020B0600070205080204" pitchFamily="34" charset="-128"/>
                <a:cs typeface="Consolas" pitchFamily="49" charset="0"/>
              </a:rPr>
              <a:t>ZeroDivisionError</a:t>
            </a:r>
            <a:r>
              <a:rPr lang="en-US" sz="1700"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print("Can't divide by 0")</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return None</a:t>
            </a:r>
          </a:p>
          <a:p>
            <a:pPr marL="342900" indent="-342900">
              <a:buClr>
                <a:srgbClr val="835E01"/>
              </a:buClr>
              <a:buSzPct val="60000"/>
              <a:buFont typeface="Wingdings" pitchFamily="2" charset="2"/>
              <a:buNone/>
              <a:defRPr/>
            </a:pPr>
            <a:r>
              <a:rPr lang="en-US" sz="1700" dirty="0">
                <a:solidFill>
                  <a:srgbClr val="0033CC"/>
                </a:solidFill>
                <a:latin typeface="Consolas" pitchFamily="49" charset="0"/>
                <a:ea typeface="ＭＳ Ｐゴシック" panose="020B0600070205080204" pitchFamily="34" charset="-128"/>
                <a:cs typeface="Consolas" pitchFamily="49" charset="0"/>
              </a:rPr>
              <a:t>   except </a:t>
            </a:r>
            <a:r>
              <a:rPr lang="en-US" sz="1700" dirty="0" err="1">
                <a:latin typeface="Consolas" pitchFamily="49" charset="0"/>
                <a:ea typeface="ＭＳ Ｐゴシック" panose="020B0600070205080204" pitchFamily="34" charset="-128"/>
                <a:cs typeface="Consolas" pitchFamily="49" charset="0"/>
              </a:rPr>
              <a:t>TypeError</a:t>
            </a:r>
            <a:r>
              <a:rPr lang="en-US" sz="1700"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print("Can only divide by a number")</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return None</a:t>
            </a:r>
          </a:p>
          <a:p>
            <a:pPr marL="342900" indent="-342900">
              <a:buClr>
                <a:srgbClr val="835E01"/>
              </a:buClr>
              <a:buSzPct val="60000"/>
              <a:buFont typeface="Wingdings" pitchFamily="2" charset="2"/>
              <a:buNone/>
              <a:defRPr/>
            </a:pPr>
            <a:r>
              <a:rPr lang="en-US" sz="1700" dirty="0">
                <a:solidFill>
                  <a:srgbClr val="0033CC"/>
                </a:solidFill>
                <a:latin typeface="Consolas" pitchFamily="49" charset="0"/>
                <a:ea typeface="ＭＳ Ｐゴシック" panose="020B0600070205080204" pitchFamily="34" charset="-128"/>
                <a:cs typeface="Consolas" pitchFamily="49" charset="0"/>
              </a:rPr>
              <a:t>   finally:</a:t>
            </a:r>
          </a:p>
          <a:p>
            <a:pPr marL="342900" indent="-342900">
              <a:buClr>
                <a:srgbClr val="835E01"/>
              </a:buClr>
              <a:buSzPct val="60000"/>
              <a:buFont typeface="Wingdings" pitchFamily="2" charset="2"/>
              <a:buNone/>
              <a:defRPr/>
            </a:pPr>
            <a:r>
              <a:rPr lang="en-US" sz="1700" dirty="0">
                <a:solidFill>
                  <a:srgbClr val="0033CC"/>
                </a:solidFill>
                <a:latin typeface="Consolas" pitchFamily="49" charset="0"/>
                <a:ea typeface="ＭＳ Ｐゴシック" panose="020B0600070205080204" pitchFamily="34" charset="-128"/>
                <a:cs typeface="Consolas" pitchFamily="49" charset="0"/>
              </a:rPr>
              <a:t>      </a:t>
            </a:r>
            <a:r>
              <a:rPr lang="en-US" sz="1700" dirty="0">
                <a:latin typeface="Consolas" pitchFamily="49" charset="0"/>
                <a:ea typeface="ＭＳ Ｐゴシック" panose="020B0600070205080204" pitchFamily="34" charset="-128"/>
                <a:cs typeface="Consolas" pitchFamily="49" charset="0"/>
              </a:rPr>
              <a:t>print("done")</a:t>
            </a:r>
          </a:p>
          <a:p>
            <a:pPr marL="342900" indent="-342900">
              <a:buClr>
                <a:srgbClr val="835E01"/>
              </a:buClr>
              <a:buSzPct val="60000"/>
              <a:buFont typeface="Wingdings" pitchFamily="2" charset="2"/>
              <a:buNone/>
              <a:defRPr/>
            </a:pPr>
            <a:endParaRPr lang="en-US" b="1" kern="0" dirty="0">
              <a:latin typeface="Consolas" pitchFamily="49" charset="0"/>
              <a:ea typeface="ＭＳ Ｐゴシック" panose="020B0600070205080204" pitchFamily="34" charset="-128"/>
              <a:cs typeface="Consolas" pitchFamily="49" charset="0"/>
            </a:endParaRPr>
          </a:p>
        </p:txBody>
      </p:sp>
      <p:sp>
        <p:nvSpPr>
          <p:cNvPr id="2" name="Slide Number Placeholder 1"/>
          <p:cNvSpPr>
            <a:spLocks noGrp="1"/>
          </p:cNvSpPr>
          <p:nvPr>
            <p:ph type="sldNum" sz="quarter" idx="4294967295"/>
          </p:nvPr>
        </p:nvSpPr>
        <p:spPr>
          <a:xfrm>
            <a:off x="7424738" y="6459538"/>
            <a:ext cx="984250" cy="365125"/>
          </a:xfrm>
          <a:prstGeom prst="rect">
            <a:avLst/>
          </a:prstGeom>
        </p:spPr>
        <p:txBody>
          <a:bodyPr/>
          <a:lstStyle/>
          <a:p>
            <a:r>
              <a:rPr lang="en-US" altLang="en-US"/>
              <a:t>Page </a:t>
            </a:r>
            <a:fld id="{E3B93FE9-A421-4B87-A671-7CC69EB1D69E}" type="slidenum">
              <a:rPr lang="en-US" altLang="en-US" smtClean="0"/>
              <a:pPr/>
              <a:t>15</a:t>
            </a:fld>
            <a:endParaRPr lang="en-US" altLang="en-US"/>
          </a:p>
        </p:txBody>
      </p:sp>
      <p:sp>
        <p:nvSpPr>
          <p:cNvPr id="16" name="Content Placeholder 2"/>
          <p:cNvSpPr txBox="1">
            <a:spLocks/>
          </p:cNvSpPr>
          <p:nvPr/>
        </p:nvSpPr>
        <p:spPr bwMode="auto">
          <a:xfrm>
            <a:off x="838200" y="4953000"/>
            <a:ext cx="2743200" cy="99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700" dirty="0">
                <a:latin typeface="Consolas" panose="020B0609020204030204" pitchFamily="49" charset="0"/>
                <a:ea typeface="ＭＳ Ｐゴシック" panose="020B0600070205080204" pitchFamily="34" charset="-128"/>
                <a:cs typeface="Consolas" panose="020B0609020204030204" pitchFamily="49" charset="0"/>
              </a:rPr>
              <a:t>print(divide(0))</a:t>
            </a:r>
          </a:p>
          <a:p>
            <a:pPr eaLnBrk="1" hangingPunct="1">
              <a:defRPr/>
            </a:pPr>
            <a:r>
              <a:rPr lang="en-US" sz="1700" kern="0" dirty="0">
                <a:latin typeface="Consolas" panose="020B0609020204030204" pitchFamily="49" charset="0"/>
                <a:ea typeface="ＭＳ Ｐゴシック" panose="020B0600070205080204" pitchFamily="34" charset="-128"/>
                <a:cs typeface="Consolas" panose="020B0609020204030204" pitchFamily="49" charset="0"/>
              </a:rPr>
              <a:t>print(divide(2))</a:t>
            </a:r>
          </a:p>
          <a:p>
            <a:pPr eaLnBrk="1" hangingPunct="1">
              <a:defRPr/>
            </a:pPr>
            <a:r>
              <a:rPr lang="en-US" sz="1700" kern="0" dirty="0">
                <a:latin typeface="Consolas" panose="020B0609020204030204" pitchFamily="49" charset="0"/>
                <a:ea typeface="ＭＳ Ｐゴシック" panose="020B0600070205080204" pitchFamily="34" charset="-128"/>
                <a:cs typeface="Consolas" panose="020B0609020204030204" pitchFamily="49" charset="0"/>
              </a:rPr>
              <a:t>print(divide(</a:t>
            </a:r>
            <a:r>
              <a:rPr lang="en-US" sz="1700" dirty="0">
                <a:latin typeface="Consolas" pitchFamily="49" charset="0"/>
                <a:ea typeface="ＭＳ Ｐゴシック" panose="020B0600070205080204" pitchFamily="34" charset="-128"/>
                <a:cs typeface="Consolas" pitchFamily="49" charset="0"/>
              </a:rPr>
              <a:t>'</a:t>
            </a:r>
            <a:r>
              <a:rPr lang="en-US" sz="1700" kern="0" dirty="0">
                <a:latin typeface="Consolas" panose="020B0609020204030204" pitchFamily="49" charset="0"/>
                <a:ea typeface="ＭＳ Ｐゴシック" panose="020B0600070205080204" pitchFamily="34" charset="-128"/>
                <a:cs typeface="Consolas" panose="020B0609020204030204" pitchFamily="49" charset="0"/>
              </a:rPr>
              <a:t>a</a:t>
            </a:r>
            <a:r>
              <a:rPr lang="en-US" sz="1700" dirty="0">
                <a:latin typeface="Consolas" pitchFamily="49" charset="0"/>
                <a:ea typeface="ＭＳ Ｐゴシック" panose="020B0600070205080204" pitchFamily="34" charset="-128"/>
                <a:cs typeface="Consolas" pitchFamily="49" charset="0"/>
              </a:rPr>
              <a:t>'</a:t>
            </a:r>
            <a:r>
              <a:rPr lang="en-US" sz="1700" kern="0" dirty="0">
                <a:latin typeface="Consolas" panose="020B0609020204030204" pitchFamily="49" charset="0"/>
                <a:ea typeface="ＭＳ Ｐゴシック" panose="020B0600070205080204" pitchFamily="34" charset="-128"/>
                <a:cs typeface="Consolas" panose="020B0609020204030204" pitchFamily="49" charset="0"/>
              </a:rPr>
              <a:t>))</a:t>
            </a:r>
          </a:p>
        </p:txBody>
      </p:sp>
      <p:sp>
        <p:nvSpPr>
          <p:cNvPr id="17" name="Content Placeholder 2"/>
          <p:cNvSpPr txBox="1">
            <a:spLocks/>
          </p:cNvSpPr>
          <p:nvPr/>
        </p:nvSpPr>
        <p:spPr bwMode="auto">
          <a:xfrm>
            <a:off x="4114800" y="5029200"/>
            <a:ext cx="838200" cy="609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700" dirty="0">
                <a:latin typeface="Consolas" panose="020B0609020204030204" pitchFamily="49" charset="0"/>
                <a:ea typeface="ＭＳ Ｐゴシック" panose="020B0600070205080204" pitchFamily="34" charset="-128"/>
                <a:cs typeface="Consolas" panose="020B0609020204030204" pitchFamily="49" charset="0"/>
              </a:rPr>
              <a:t>done</a:t>
            </a:r>
          </a:p>
          <a:p>
            <a:pPr eaLnBrk="1" hangingPunct="1">
              <a:defRPr/>
            </a:pPr>
            <a:r>
              <a:rPr lang="en-US" sz="1700" dirty="0">
                <a:latin typeface="Consolas" panose="020B0609020204030204" pitchFamily="49" charset="0"/>
                <a:ea typeface="ＭＳ Ｐゴシック" panose="020B0600070205080204" pitchFamily="34" charset="-128"/>
                <a:cs typeface="Consolas" panose="020B0609020204030204" pitchFamily="49" charset="0"/>
              </a:rPr>
              <a:t>5.0</a:t>
            </a:r>
            <a:endParaRPr lang="en-US" sz="1700" kern="0" dirty="0">
              <a:latin typeface="Consolas" pitchFamily="49" charset="0"/>
              <a:ea typeface="ＭＳ Ｐゴシック" panose="020B0600070205080204" pitchFamily="34" charset="-128"/>
              <a:cs typeface="Consolas" pitchFamily="49" charset="0"/>
            </a:endParaRPr>
          </a:p>
        </p:txBody>
      </p:sp>
      <p:sp>
        <p:nvSpPr>
          <p:cNvPr id="18" name="Content Placeholder 2"/>
          <p:cNvSpPr txBox="1">
            <a:spLocks/>
          </p:cNvSpPr>
          <p:nvPr/>
        </p:nvSpPr>
        <p:spPr bwMode="auto">
          <a:xfrm>
            <a:off x="5486400" y="4343400"/>
            <a:ext cx="29718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700" dirty="0">
                <a:latin typeface="Consolas" panose="020B0609020204030204" pitchFamily="49" charset="0"/>
                <a:ea typeface="ＭＳ Ｐゴシック" panose="020B0600070205080204" pitchFamily="34" charset="-128"/>
                <a:cs typeface="Consolas" panose="020B0609020204030204" pitchFamily="49" charset="0"/>
              </a:rPr>
              <a:t>Can't divide by 0</a:t>
            </a:r>
          </a:p>
          <a:p>
            <a:pPr eaLnBrk="1" hangingPunct="1">
              <a:defRPr/>
            </a:pPr>
            <a:r>
              <a:rPr lang="en-US" sz="1700" dirty="0">
                <a:latin typeface="Consolas" panose="020B0609020204030204" pitchFamily="49" charset="0"/>
                <a:ea typeface="ＭＳ Ｐゴシック" panose="020B0600070205080204" pitchFamily="34" charset="-128"/>
                <a:cs typeface="Consolas" panose="020B0609020204030204" pitchFamily="49" charset="0"/>
              </a:rPr>
              <a:t>done</a:t>
            </a:r>
          </a:p>
          <a:p>
            <a:pPr eaLnBrk="1" hangingPunct="1">
              <a:defRPr/>
            </a:pPr>
            <a:r>
              <a:rPr lang="en-US" sz="1700" dirty="0">
                <a:latin typeface="Consolas" panose="020B0609020204030204" pitchFamily="49" charset="0"/>
                <a:ea typeface="ＭＳ Ｐゴシック" panose="020B0600070205080204" pitchFamily="34" charset="-128"/>
                <a:cs typeface="Consolas" panose="020B0609020204030204" pitchFamily="49" charset="0"/>
              </a:rPr>
              <a:t>None</a:t>
            </a:r>
            <a:endParaRPr lang="en-US" sz="1700" kern="0" dirty="0">
              <a:latin typeface="Consolas" pitchFamily="49" charset="0"/>
              <a:ea typeface="ＭＳ Ｐゴシック" panose="020B0600070205080204" pitchFamily="34" charset="-128"/>
              <a:cs typeface="Consolas" pitchFamily="49" charset="0"/>
            </a:endParaRPr>
          </a:p>
        </p:txBody>
      </p:sp>
      <p:sp>
        <p:nvSpPr>
          <p:cNvPr id="19" name="Content Placeholder 2"/>
          <p:cNvSpPr txBox="1">
            <a:spLocks/>
          </p:cNvSpPr>
          <p:nvPr/>
        </p:nvSpPr>
        <p:spPr bwMode="auto">
          <a:xfrm>
            <a:off x="5181600" y="5410200"/>
            <a:ext cx="3505200" cy="838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700" dirty="0">
                <a:latin typeface="Consolas" panose="020B0609020204030204" pitchFamily="49" charset="0"/>
                <a:ea typeface="ＭＳ Ｐゴシック" panose="020B0600070205080204" pitchFamily="34" charset="-128"/>
                <a:cs typeface="Consolas" panose="020B0609020204030204" pitchFamily="49" charset="0"/>
              </a:rPr>
              <a:t>Can only divide by a number</a:t>
            </a:r>
          </a:p>
          <a:p>
            <a:pPr eaLnBrk="1" hangingPunct="1">
              <a:defRPr/>
            </a:pPr>
            <a:r>
              <a:rPr lang="en-US" sz="1700" dirty="0">
                <a:latin typeface="Consolas" panose="020B0609020204030204" pitchFamily="49" charset="0"/>
                <a:ea typeface="ＭＳ Ｐゴシック" panose="020B0600070205080204" pitchFamily="34" charset="-128"/>
                <a:cs typeface="Consolas" panose="020B0609020204030204" pitchFamily="49" charset="0"/>
              </a:rPr>
              <a:t>done</a:t>
            </a:r>
          </a:p>
          <a:p>
            <a:pPr eaLnBrk="1" hangingPunct="1">
              <a:defRPr/>
            </a:pPr>
            <a:r>
              <a:rPr lang="en-US" sz="1700" dirty="0">
                <a:latin typeface="Consolas" panose="020B0609020204030204" pitchFamily="49" charset="0"/>
                <a:ea typeface="ＭＳ Ｐゴシック" panose="020B0600070205080204" pitchFamily="34" charset="-128"/>
                <a:cs typeface="Consolas" panose="020B0609020204030204" pitchFamily="49" charset="0"/>
              </a:rPr>
              <a:t>None</a:t>
            </a:r>
            <a:endParaRPr lang="en-US" sz="1700" kern="0" dirty="0">
              <a:latin typeface="Consolas" pitchFamily="49" charset="0"/>
              <a:ea typeface="ＭＳ Ｐゴシック" panose="020B0600070205080204" pitchFamily="34" charset="-128"/>
              <a:cs typeface="Consolas" pitchFamily="49" charset="0"/>
            </a:endParaRPr>
          </a:p>
        </p:txBody>
      </p:sp>
      <p:cxnSp>
        <p:nvCxnSpPr>
          <p:cNvPr id="23" name="Straight Arrow Connector 22"/>
          <p:cNvCxnSpPr/>
          <p:nvPr/>
        </p:nvCxnSpPr>
        <p:spPr>
          <a:xfrm flipV="1">
            <a:off x="2895600" y="4572000"/>
            <a:ext cx="2590800" cy="533400"/>
          </a:xfrm>
          <a:prstGeom prst="straightConnector1">
            <a:avLst/>
          </a:prstGeom>
          <a:ln>
            <a:solidFill>
              <a:srgbClr val="333333"/>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895600" y="5410200"/>
            <a:ext cx="1219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4200" y="5715000"/>
            <a:ext cx="20574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85441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Programming Tip for Exceptions</a:t>
            </a:r>
          </a:p>
        </p:txBody>
      </p:sp>
      <p:sp>
        <p:nvSpPr>
          <p:cNvPr id="34818" name="Content Placeholder 2"/>
          <p:cNvSpPr>
            <a:spLocks noGrp="1"/>
          </p:cNvSpPr>
          <p:nvPr>
            <p:ph idx="1"/>
          </p:nvPr>
        </p:nvSpPr>
        <p:spPr>
          <a:xfrm>
            <a:off x="822325" y="1143000"/>
            <a:ext cx="7543800" cy="4952999"/>
          </a:xfrm>
        </p:spPr>
        <p:txBody>
          <a:bodyPr/>
          <a:lstStyle/>
          <a:p>
            <a:pPr eaLnBrk="1" hangingPunct="1"/>
            <a:r>
              <a:rPr lang="en-US" altLang="en-US" dirty="0"/>
              <a:t>Raise exceptions early</a:t>
            </a:r>
          </a:p>
          <a:p>
            <a:pPr lvl="1" eaLnBrk="1" hangingPunct="1"/>
            <a:r>
              <a:rPr lang="en-US" altLang="en-US" sz="2000" dirty="0"/>
              <a:t>When the code detects a problem that it cannot solve, it is better to raise an exception rather than try to come up with an imperfect fix.</a:t>
            </a:r>
          </a:p>
          <a:p>
            <a:pPr lvl="1" eaLnBrk="1" hangingPunct="1"/>
            <a:r>
              <a:rPr lang="en-US" altLang="en-US" sz="2000" dirty="0"/>
              <a:t>Example: a function whose sole purpose is to read data from a file into a list may not know not what to do if the file is not found. </a:t>
            </a:r>
            <a:br>
              <a:rPr lang="en-US" altLang="en-US" sz="2000" dirty="0"/>
            </a:br>
            <a:r>
              <a:rPr lang="en-US" altLang="en-US" sz="2000" dirty="0"/>
              <a:t>It raises a </a:t>
            </a:r>
            <a:r>
              <a:rPr lang="en-US" altLang="en-US" sz="2000" dirty="0" err="1"/>
              <a:t>FileNotFound</a:t>
            </a:r>
            <a:r>
              <a:rPr lang="en-US" altLang="en-US" sz="2000" dirty="0"/>
              <a:t> exception so that execution returns to the caller, which has a higher level view of the application, and would know how to best handle the exception.</a:t>
            </a:r>
          </a:p>
          <a:p>
            <a:pPr eaLnBrk="1" hangingPunct="1"/>
            <a:r>
              <a:rPr lang="en-US" altLang="en-US" dirty="0"/>
              <a:t>Catch exceptions late</a:t>
            </a:r>
          </a:p>
          <a:p>
            <a:pPr lvl="1" eaLnBrk="1" hangingPunct="1"/>
            <a:r>
              <a:rPr lang="en-US" altLang="en-US" sz="2000" dirty="0"/>
              <a:t>Conversely, if a caller doesn’t know how to handle the exception that it receives, the best remedy is simply to let the exception propagate back to the next level caller, until the exception can be handled by code that has a high enough level (main is the highest level) to know the best way to handle the error.</a:t>
            </a:r>
          </a:p>
        </p:txBody>
      </p:sp>
      <p:sp>
        <p:nvSpPr>
          <p:cNvPr id="3481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40F024-393D-4E7F-8EB6-50573D21F3EF}"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236158680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Nested Exception Handling</a:t>
            </a:r>
          </a:p>
        </p:txBody>
      </p:sp>
      <p:sp>
        <p:nvSpPr>
          <p:cNvPr id="36866" name="Content Placeholder 2"/>
          <p:cNvSpPr>
            <a:spLocks noGrp="1"/>
          </p:cNvSpPr>
          <p:nvPr>
            <p:ph idx="1"/>
          </p:nvPr>
        </p:nvSpPr>
        <p:spPr>
          <a:xfrm>
            <a:off x="822325" y="1143001"/>
            <a:ext cx="7543800" cy="4725988"/>
          </a:xfrm>
        </p:spPr>
        <p:txBody>
          <a:bodyPr/>
          <a:lstStyle/>
          <a:p>
            <a:pPr eaLnBrk="1" hangingPunct="1"/>
            <a:r>
              <a:rPr lang="en-US" altLang="en-US" dirty="0"/>
              <a:t>Sometime we need to split the </a:t>
            </a:r>
            <a:r>
              <a:rPr lang="en-US" altLang="en-US" dirty="0">
                <a:solidFill>
                  <a:schemeClr val="tx1"/>
                </a:solidFill>
              </a:rPr>
              <a:t>exception handling </a:t>
            </a:r>
            <a:r>
              <a:rPr lang="en-US" altLang="en-US" dirty="0"/>
              <a:t>into two nested </a:t>
            </a:r>
            <a:r>
              <a:rPr lang="en-US" altLang="en-US" dirty="0">
                <a:solidFill>
                  <a:srgbClr val="0033CC"/>
                </a:solidFill>
              </a:rPr>
              <a:t>try</a:t>
            </a:r>
            <a:r>
              <a:rPr lang="en-US" altLang="en-US" dirty="0"/>
              <a:t> blocks.</a:t>
            </a:r>
          </a:p>
          <a:p>
            <a:pPr eaLnBrk="1" hangingPunct="1">
              <a:spcBef>
                <a:spcPts val="600"/>
              </a:spcBef>
            </a:pPr>
            <a:r>
              <a:rPr lang="en-US" altLang="en-US" dirty="0"/>
              <a:t>This example shows how to handle a file open </a:t>
            </a:r>
            <a:br>
              <a:rPr lang="en-US" altLang="en-US" dirty="0"/>
            </a:br>
            <a:r>
              <a:rPr lang="en-US" altLang="en-US" dirty="0"/>
              <a:t>error if we don’t use the with statement to </a:t>
            </a:r>
            <a:br>
              <a:rPr lang="en-US" altLang="en-US" dirty="0"/>
            </a:br>
            <a:r>
              <a:rPr lang="en-US" altLang="en-US" dirty="0"/>
              <a:t>open the file.</a:t>
            </a:r>
          </a:p>
          <a:p>
            <a:pPr lvl="2" eaLnBrk="1" hangingPunct="1">
              <a:buFontTx/>
              <a:buNone/>
            </a:pPr>
            <a:endParaRPr lang="en-US" altLang="en-US" sz="2000" dirty="0"/>
          </a:p>
        </p:txBody>
      </p:sp>
      <p:sp>
        <p:nvSpPr>
          <p:cNvPr id="3686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D8ACB3-EEBE-43F0-B306-6A5E7D021B0D}" type="datetime1">
              <a:rPr lang="en-US" altLang="en-US" sz="1200" smtClean="0">
                <a:solidFill>
                  <a:schemeClr val="accent1"/>
                </a:solidFill>
              </a:rPr>
              <a:pPr/>
              <a:t>11/21/22</a:t>
            </a:fld>
            <a:endParaRPr lang="en-US" altLang="en-US" sz="1200">
              <a:solidFill>
                <a:schemeClr val="accent1"/>
              </a:solidFill>
            </a:endParaRPr>
          </a:p>
        </p:txBody>
      </p:sp>
      <p:sp>
        <p:nvSpPr>
          <p:cNvPr id="14" name="Content Placeholder 2"/>
          <p:cNvSpPr txBox="1">
            <a:spLocks/>
          </p:cNvSpPr>
          <p:nvPr/>
        </p:nvSpPr>
        <p:spPr bwMode="auto">
          <a:xfrm>
            <a:off x="990600" y="2819400"/>
            <a:ext cx="5121275" cy="3124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dirty="0">
                <a:solidFill>
                  <a:srgbClr val="0033CC"/>
                </a:solidFill>
                <a:latin typeface="Consolas" pitchFamily="49" charset="0"/>
                <a:ea typeface="ＭＳ Ｐゴシック" panose="020B0600070205080204" pitchFamily="34" charset="-128"/>
                <a:cs typeface="Consolas" pitchFamily="49" charset="0"/>
              </a:rPr>
              <a:t>try :</a:t>
            </a:r>
            <a:endParaRPr lang="en-US" dirty="0">
              <a:latin typeface="Consolas" pitchFamily="49" charset="0"/>
              <a:ea typeface="ＭＳ Ｐゴシック" panose="020B0600070205080204" pitchFamily="34" charset="-128"/>
              <a:cs typeface="Consolas" pitchFamily="49" charset="0"/>
            </a:endParaRP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r>
              <a:rPr lang="en-US" dirty="0" err="1">
                <a:latin typeface="Consolas" pitchFamily="49" charset="0"/>
                <a:ea typeface="ＭＳ Ｐゴシック" panose="020B0600070205080204" pitchFamily="34" charset="-128"/>
                <a:cs typeface="Consolas" pitchFamily="49" charset="0"/>
              </a:rPr>
              <a:t>outfile</a:t>
            </a:r>
            <a:r>
              <a:rPr lang="en-US" dirty="0">
                <a:latin typeface="Consolas" pitchFamily="49" charset="0"/>
                <a:ea typeface="ＭＳ Ｐゴシック" panose="020B0600070205080204" pitchFamily="34" charset="-128"/>
                <a:cs typeface="Consolas" pitchFamily="49" charset="0"/>
              </a:rPr>
              <a:t> = open(filename, "w")</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r>
              <a:rPr lang="en-US" dirty="0">
                <a:solidFill>
                  <a:srgbClr val="00B050"/>
                </a:solidFill>
                <a:latin typeface="Consolas" pitchFamily="49" charset="0"/>
                <a:ea typeface="ＭＳ Ｐゴシック" panose="020B0600070205080204" pitchFamily="34" charset="-128"/>
                <a:cs typeface="Consolas" pitchFamily="49" charset="0"/>
              </a:rPr>
              <a:t>try :</a:t>
            </a:r>
          </a:p>
          <a:p>
            <a:pPr marL="342900" indent="-342900">
              <a:buClr>
                <a:srgbClr val="835E01"/>
              </a:buClr>
              <a:buSzPct val="60000"/>
              <a:buFont typeface="Wingdings" pitchFamily="2" charset="2"/>
              <a:buNone/>
              <a:defRPr/>
            </a:pPr>
            <a:r>
              <a:rPr lang="en-US" dirty="0">
                <a:solidFill>
                  <a:srgbClr val="00B0F0"/>
                </a:solidFill>
                <a:latin typeface="Consolas" pitchFamily="49" charset="0"/>
                <a:ea typeface="ＭＳ Ｐゴシック" panose="020B0600070205080204" pitchFamily="34" charset="-128"/>
                <a:cs typeface="Consolas" pitchFamily="49" charset="0"/>
              </a:rPr>
              <a:t>    </a:t>
            </a:r>
            <a:r>
              <a:rPr lang="en-US" dirty="0">
                <a:latin typeface="Consolas" pitchFamily="49" charset="0"/>
                <a:ea typeface="ＭＳ Ｐゴシック" panose="020B0600070205080204" pitchFamily="34" charset="-128"/>
                <a:cs typeface="Consolas" pitchFamily="49" charset="0"/>
              </a:rPr>
              <a:t># Write output to </a:t>
            </a:r>
            <a:r>
              <a:rPr lang="en-US" dirty="0" err="1">
                <a:latin typeface="Consolas" pitchFamily="49" charset="0"/>
                <a:ea typeface="ＭＳ Ｐゴシック" panose="020B0600070205080204" pitchFamily="34" charset="-128"/>
                <a:cs typeface="Consolas" pitchFamily="49" charset="0"/>
              </a:rPr>
              <a:t>outfile</a:t>
            </a:r>
            <a:endParaRPr lang="en-US" dirty="0">
              <a:latin typeface="Consolas" pitchFamily="49" charset="0"/>
              <a:ea typeface="ＭＳ Ｐゴシック" panose="020B0600070205080204" pitchFamily="34" charset="-128"/>
              <a:cs typeface="Consolas" pitchFamily="49" charset="0"/>
            </a:endParaRPr>
          </a:p>
          <a:p>
            <a:pPr marL="342900" indent="-342900">
              <a:buClr>
                <a:srgbClr val="835E01"/>
              </a:buClr>
              <a:buSzPct val="60000"/>
              <a:buFont typeface="Wingdings" pitchFamily="2" charset="2"/>
              <a:buNone/>
              <a:defRPr/>
            </a:pPr>
            <a:r>
              <a:rPr lang="en-US" dirty="0">
                <a:solidFill>
                  <a:srgbClr val="00B0F0"/>
                </a:solidFill>
                <a:latin typeface="Consolas" pitchFamily="49" charset="0"/>
                <a:ea typeface="ＭＳ Ｐゴシック" panose="020B0600070205080204" pitchFamily="34" charset="-128"/>
                <a:cs typeface="Consolas" pitchFamily="49" charset="0"/>
              </a:rPr>
              <a:t>  </a:t>
            </a:r>
            <a:r>
              <a:rPr lang="en-US" dirty="0">
                <a:latin typeface="Consolas" pitchFamily="49" charset="0"/>
                <a:ea typeface="ＭＳ Ｐゴシック" panose="020B0600070205080204" pitchFamily="34" charset="-128"/>
                <a:cs typeface="Consolas" pitchFamily="49" charset="0"/>
              </a:rPr>
              <a:t>except ... </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dirty="0">
                <a:solidFill>
                  <a:srgbClr val="00B0F0"/>
                </a:solidFill>
                <a:latin typeface="Consolas" pitchFamily="49" charset="0"/>
                <a:ea typeface="ＭＳ Ｐゴシック" panose="020B0600070205080204" pitchFamily="34" charset="-128"/>
                <a:cs typeface="Consolas" pitchFamily="49" charset="0"/>
              </a:rPr>
              <a:t>  </a:t>
            </a:r>
            <a:r>
              <a:rPr lang="en-US" dirty="0">
                <a:solidFill>
                  <a:srgbClr val="00B050"/>
                </a:solidFill>
                <a:latin typeface="Consolas" pitchFamily="49" charset="0"/>
                <a:ea typeface="ＭＳ Ｐゴシック" panose="020B0600070205080204" pitchFamily="34" charset="-128"/>
                <a:cs typeface="Consolas" pitchFamily="49" charset="0"/>
              </a:rPr>
              <a:t>finally :</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r>
              <a:rPr lang="en-US" dirty="0" err="1">
                <a:latin typeface="Consolas" pitchFamily="49" charset="0"/>
                <a:ea typeface="ＭＳ Ｐゴシック" panose="020B0600070205080204" pitchFamily="34" charset="-128"/>
                <a:cs typeface="Consolas" pitchFamily="49" charset="0"/>
              </a:rPr>
              <a:t>out.close</a:t>
            </a:r>
            <a:r>
              <a:rPr lang="en-US" dirty="0">
                <a:latin typeface="Consolas" pitchFamily="49" charset="0"/>
                <a:ea typeface="ＭＳ Ｐゴシック" panose="020B0600070205080204" pitchFamily="34" charset="-128"/>
                <a:cs typeface="Consolas" pitchFamily="49" charset="0"/>
              </a:rPr>
              <a:t>()  # Close file</a:t>
            </a:r>
          </a:p>
          <a:p>
            <a:pPr marL="342900" indent="-342900">
              <a:buClr>
                <a:srgbClr val="835E01"/>
              </a:buClr>
              <a:buSzPct val="60000"/>
              <a:buFont typeface="Wingdings" pitchFamily="2" charset="2"/>
              <a:buNone/>
              <a:defRPr/>
            </a:pPr>
            <a:r>
              <a:rPr lang="en-US" dirty="0">
                <a:solidFill>
                  <a:srgbClr val="0033CC"/>
                </a:solidFill>
                <a:latin typeface="Consolas" pitchFamily="49" charset="0"/>
                <a:ea typeface="ＭＳ Ｐゴシック" panose="020B0600070205080204" pitchFamily="34" charset="-128"/>
                <a:cs typeface="Consolas" pitchFamily="49" charset="0"/>
              </a:rPr>
              <a:t>except</a:t>
            </a:r>
            <a:r>
              <a:rPr lang="en-US" dirty="0">
                <a:latin typeface="Consolas" pitchFamily="49" charset="0"/>
                <a:ea typeface="ＭＳ Ｐゴシック" panose="020B0600070205080204" pitchFamily="34" charset="-128"/>
                <a:cs typeface="Consolas" pitchFamily="49" charset="0"/>
              </a:rPr>
              <a:t> IOError :</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 Handle file open exception</a:t>
            </a:r>
          </a:p>
          <a:p>
            <a:pPr marL="342900" indent="-342900">
              <a:buClr>
                <a:srgbClr val="835E01"/>
              </a:buClr>
              <a:buSzPct val="60000"/>
              <a:buFont typeface="Wingdings" pitchFamily="2" charset="2"/>
              <a:buNone/>
              <a:defRPr/>
            </a:pPr>
            <a:endParaRPr lang="en-US" b="1" kern="0" dirty="0">
              <a:latin typeface="Consolas" pitchFamily="49" charset="0"/>
              <a:ea typeface="ＭＳ Ｐゴシック" panose="020B0600070205080204" pitchFamily="34" charset="-128"/>
              <a:cs typeface="Consolas" pitchFamily="49" charset="0"/>
            </a:endParaRPr>
          </a:p>
        </p:txBody>
      </p:sp>
      <p:grpSp>
        <p:nvGrpSpPr>
          <p:cNvPr id="3" name="Group 23"/>
          <p:cNvGrpSpPr/>
          <p:nvPr/>
        </p:nvGrpSpPr>
        <p:grpSpPr>
          <a:xfrm>
            <a:off x="6324600" y="2057400"/>
            <a:ext cx="2209800" cy="3962400"/>
            <a:chOff x="6477000" y="1600200"/>
            <a:chExt cx="2279650" cy="4191000"/>
          </a:xfrm>
        </p:grpSpPr>
        <p:sp>
          <p:nvSpPr>
            <p:cNvPr id="7" name="Rectangle 6"/>
            <p:cNvSpPr/>
            <p:nvPr/>
          </p:nvSpPr>
          <p:spPr>
            <a:xfrm>
              <a:off x="7239000" y="2438400"/>
              <a:ext cx="151765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B050"/>
                  </a:solidFill>
                  <a:latin typeface="Consolas" pitchFamily="49" charset="0"/>
                  <a:cs typeface="Consolas" pitchFamily="49" charset="0"/>
                </a:rPr>
                <a:t>try</a:t>
              </a:r>
            </a:p>
          </p:txBody>
        </p:sp>
        <p:sp>
          <p:nvSpPr>
            <p:cNvPr id="8" name="Rectangle 7"/>
            <p:cNvSpPr/>
            <p:nvPr/>
          </p:nvSpPr>
          <p:spPr>
            <a:xfrm>
              <a:off x="6477000" y="4648200"/>
              <a:ext cx="128905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except</a:t>
              </a:r>
            </a:p>
          </p:txBody>
        </p:sp>
        <p:sp>
          <p:nvSpPr>
            <p:cNvPr id="9" name="Rectangle 8"/>
            <p:cNvSpPr/>
            <p:nvPr/>
          </p:nvSpPr>
          <p:spPr>
            <a:xfrm>
              <a:off x="7239000" y="3810000"/>
              <a:ext cx="137160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B050"/>
                  </a:solidFill>
                  <a:latin typeface="Consolas" pitchFamily="49" charset="0"/>
                  <a:cs typeface="Consolas" pitchFamily="49" charset="0"/>
                </a:rPr>
                <a:t>finally</a:t>
              </a:r>
            </a:p>
          </p:txBody>
        </p:sp>
        <p:cxnSp>
          <p:nvCxnSpPr>
            <p:cNvPr id="11" name="Straight Arrow Connector 10"/>
            <p:cNvCxnSpPr/>
            <p:nvPr/>
          </p:nvCxnSpPr>
          <p:spPr>
            <a:xfrm rot="5400000">
              <a:off x="7164388" y="3427412"/>
              <a:ext cx="76041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716588" y="3427412"/>
              <a:ext cx="2438400"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77000" y="1600200"/>
              <a:ext cx="1289050" cy="609600"/>
            </a:xfrm>
            <a:prstGeom prst="rect">
              <a:avLst/>
            </a:prstGeom>
            <a:solidFill>
              <a:srgbClr val="FAE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0033CC"/>
                  </a:solidFill>
                  <a:latin typeface="Consolas" pitchFamily="49" charset="0"/>
                  <a:cs typeface="Consolas" pitchFamily="49" charset="0"/>
                </a:rPr>
                <a:t>try</a:t>
              </a:r>
            </a:p>
          </p:txBody>
        </p:sp>
        <p:cxnSp>
          <p:nvCxnSpPr>
            <p:cNvPr id="22" name="Straight Arrow Connector 21"/>
            <p:cNvCxnSpPr/>
            <p:nvPr/>
          </p:nvCxnSpPr>
          <p:spPr>
            <a:xfrm>
              <a:off x="8153400" y="4419600"/>
              <a:ext cx="0" cy="1371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010400" y="5257800"/>
              <a:ext cx="1588"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467600" y="2209800"/>
              <a:ext cx="1588" cy="228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85441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The </a:t>
            </a:r>
            <a:r>
              <a:rPr lang="en-US" altLang="en-US" sz="3600" dirty="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With</a:t>
            </a:r>
            <a:r>
              <a:rPr lang="en-US" altLang="en-US" dirty="0">
                <a:solidFill>
                  <a:schemeClr val="tx1">
                    <a:lumMod val="75000"/>
                    <a:lumOff val="25000"/>
                  </a:schemeClr>
                </a:solidFill>
                <a:ea typeface="ＭＳ Ｐゴシック" panose="020B0600070205080204" pitchFamily="34" charset="-128"/>
              </a:rPr>
              <a:t> Statement</a:t>
            </a:r>
          </a:p>
        </p:txBody>
      </p:sp>
      <p:sp>
        <p:nvSpPr>
          <p:cNvPr id="3" name="Content Placeholder 2"/>
          <p:cNvSpPr>
            <a:spLocks noGrp="1"/>
          </p:cNvSpPr>
          <p:nvPr>
            <p:ph idx="1"/>
          </p:nvPr>
        </p:nvSpPr>
        <p:spPr>
          <a:xfrm>
            <a:off x="822325" y="1255713"/>
            <a:ext cx="7543800" cy="1366837"/>
          </a:xfrm>
        </p:spPr>
        <p:txBody>
          <a:bodyPr rtlCol="0">
            <a:normAutofit/>
          </a:bodyPr>
          <a:lstStyle/>
          <a:p>
            <a:pPr eaLnBrk="1" fontAlgn="auto" hangingPunct="1">
              <a:defRPr/>
            </a:pPr>
            <a:r>
              <a:rPr lang="en-US" dirty="0">
                <a:solidFill>
                  <a:schemeClr val="tx1">
                    <a:lumMod val="75000"/>
                    <a:lumOff val="25000"/>
                  </a:schemeClr>
                </a:solidFill>
                <a:ea typeface="+mn-ea"/>
              </a:rPr>
              <a:t>Using the </a:t>
            </a:r>
            <a:r>
              <a:rPr lang="en-US" dirty="0">
                <a:solidFill>
                  <a:srgbClr val="0033CC"/>
                </a:solidFill>
                <a:ea typeface="+mn-ea"/>
              </a:rPr>
              <a:t>with</a:t>
            </a:r>
            <a:r>
              <a:rPr lang="en-US" dirty="0">
                <a:solidFill>
                  <a:schemeClr val="tx1">
                    <a:lumMod val="75000"/>
                    <a:lumOff val="25000"/>
                  </a:schemeClr>
                </a:solidFill>
                <a:ea typeface="+mn-ea"/>
              </a:rPr>
              <a:t> statement to open a file will simplify the exception handling because we don’t need a finally clause</a:t>
            </a:r>
          </a:p>
          <a:p>
            <a:pPr eaLnBrk="1" fontAlgn="auto" hangingPunct="1">
              <a:spcBef>
                <a:spcPts val="600"/>
              </a:spcBef>
              <a:defRPr/>
            </a:pPr>
            <a:r>
              <a:rPr lang="en-US" dirty="0">
                <a:solidFill>
                  <a:schemeClr val="tx1">
                    <a:lumMod val="75000"/>
                    <a:lumOff val="25000"/>
                  </a:schemeClr>
                </a:solidFill>
                <a:ea typeface="+mn-ea"/>
              </a:rPr>
              <a:t>Here is the same code as on the last slide but it takes advantage of the with statement</a:t>
            </a:r>
          </a:p>
        </p:txBody>
      </p:sp>
      <p:sp>
        <p:nvSpPr>
          <p:cNvPr id="3789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49B79C-0544-4F36-ADD2-6D0F6978C8A6}" type="datetime1">
              <a:rPr lang="en-US" altLang="en-US" sz="1200" smtClean="0">
                <a:solidFill>
                  <a:schemeClr val="accent1"/>
                </a:solidFill>
              </a:rPr>
              <a:pPr/>
              <a:t>11/21/22</a:t>
            </a:fld>
            <a:endParaRPr lang="en-US" altLang="en-US" sz="1200">
              <a:solidFill>
                <a:schemeClr val="accent1"/>
              </a:solidFill>
            </a:endParaRPr>
          </a:p>
        </p:txBody>
      </p:sp>
      <p:sp>
        <p:nvSpPr>
          <p:cNvPr id="6" name="Content Placeholder 2"/>
          <p:cNvSpPr txBox="1">
            <a:spLocks/>
          </p:cNvSpPr>
          <p:nvPr/>
        </p:nvSpPr>
        <p:spPr bwMode="auto">
          <a:xfrm>
            <a:off x="1676400" y="2514600"/>
            <a:ext cx="5429250" cy="2057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solidFill>
                  <a:srgbClr val="0033CC"/>
                </a:solidFill>
                <a:latin typeface="Consolas" pitchFamily="49" charset="0"/>
                <a:ea typeface="ＭＳ Ｐゴシック" panose="020B0600070205080204" pitchFamily="34" charset="-128"/>
                <a:cs typeface="Consolas" pitchFamily="49" charset="0"/>
              </a:rPr>
              <a:t>try : </a:t>
            </a:r>
          </a:p>
          <a:p>
            <a:pPr eaLnBrk="1" hangingPunct="1">
              <a:defRPr/>
            </a:pPr>
            <a:r>
              <a:rPr lang="en-US" dirty="0">
                <a:solidFill>
                  <a:srgbClr val="0033CC"/>
                </a:solidFill>
                <a:latin typeface="Consolas" pitchFamily="49" charset="0"/>
                <a:ea typeface="ＭＳ Ｐゴシック" panose="020B0600070205080204" pitchFamily="34" charset="-128"/>
                <a:cs typeface="Consolas" pitchFamily="49" charset="0"/>
              </a:rPr>
              <a:t>  with</a:t>
            </a:r>
            <a:r>
              <a:rPr lang="en-US" dirty="0">
                <a:latin typeface="Consolas" pitchFamily="49" charset="0"/>
                <a:ea typeface="ＭＳ Ｐゴシック" panose="020B0600070205080204" pitchFamily="34" charset="-128"/>
                <a:cs typeface="Consolas" pitchFamily="49" charset="0"/>
              </a:rPr>
              <a:t> open(filename, "w") as </a:t>
            </a:r>
            <a:r>
              <a:rPr lang="en-US" dirty="0" err="1">
                <a:latin typeface="Consolas" pitchFamily="49" charset="0"/>
                <a:ea typeface="ＭＳ Ｐゴシック" panose="020B0600070205080204" pitchFamily="34" charset="-128"/>
                <a:cs typeface="Consolas" pitchFamily="49" charset="0"/>
              </a:rPr>
              <a:t>outfile</a:t>
            </a:r>
            <a:r>
              <a:rPr lang="en-US" dirty="0">
                <a:latin typeface="Consolas" pitchFamily="49" charset="0"/>
                <a:ea typeface="ＭＳ Ｐゴシック" panose="020B0600070205080204" pitchFamily="34" charset="-128"/>
                <a:cs typeface="Consolas" pitchFamily="49" charset="0"/>
              </a:rPr>
              <a:t> :</a:t>
            </a:r>
            <a:endParaRPr lang="en-US" dirty="0">
              <a:solidFill>
                <a:srgbClr val="0033CC"/>
              </a:solidFill>
              <a:latin typeface="Consolas" pitchFamily="49" charset="0"/>
              <a:ea typeface="ＭＳ Ｐゴシック" panose="020B0600070205080204" pitchFamily="34" charset="-128"/>
              <a:cs typeface="Consolas" pitchFamily="49" charset="0"/>
            </a:endParaRP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 Write output to </a:t>
            </a:r>
            <a:r>
              <a:rPr lang="en-US" dirty="0" err="1">
                <a:latin typeface="Consolas" pitchFamily="49" charset="0"/>
                <a:ea typeface="ＭＳ Ｐゴシック" panose="020B0600070205080204" pitchFamily="34" charset="-128"/>
                <a:cs typeface="Consolas" pitchFamily="49" charset="0"/>
              </a:rPr>
              <a:t>outfile</a:t>
            </a:r>
            <a:endParaRPr lang="en-US" dirty="0">
              <a:latin typeface="Consolas" pitchFamily="49" charset="0"/>
              <a:ea typeface="ＭＳ Ｐゴシック" panose="020B0600070205080204" pitchFamily="34" charset="-128"/>
              <a:cs typeface="Consolas" pitchFamily="49" charset="0"/>
            </a:endParaRP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except ...</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dirty="0">
                <a:solidFill>
                  <a:srgbClr val="0033CC"/>
                </a:solidFill>
                <a:latin typeface="Consolas" pitchFamily="49" charset="0"/>
                <a:ea typeface="ＭＳ Ｐゴシック" panose="020B0600070205080204" pitchFamily="34" charset="-128"/>
                <a:cs typeface="Consolas" pitchFamily="49" charset="0"/>
              </a:rPr>
              <a:t>except</a:t>
            </a:r>
            <a:r>
              <a:rPr lang="en-US" dirty="0">
                <a:latin typeface="Consolas" pitchFamily="49" charset="0"/>
                <a:ea typeface="ＭＳ Ｐゴシック" panose="020B0600070205080204" pitchFamily="34" charset="-128"/>
                <a:cs typeface="Consolas" pitchFamily="49" charset="0"/>
              </a:rPr>
              <a:t> </a:t>
            </a:r>
            <a:r>
              <a:rPr lang="en-US" dirty="0" err="1">
                <a:latin typeface="Consolas" pitchFamily="49" charset="0"/>
                <a:ea typeface="ＭＳ Ｐゴシック" panose="020B0600070205080204" pitchFamily="34" charset="-128"/>
                <a:cs typeface="Consolas" pitchFamily="49" charset="0"/>
              </a:rPr>
              <a:t>IOError</a:t>
            </a:r>
            <a:r>
              <a:rPr lang="en-US"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 Handle file open exception</a:t>
            </a:r>
          </a:p>
          <a:p>
            <a:pPr eaLnBrk="1" hangingPunct="1">
              <a:defRPr/>
            </a:pPr>
            <a:endParaRPr lang="en-US" dirty="0">
              <a:latin typeface="Consolas" pitchFamily="49" charset="0"/>
              <a:ea typeface="ＭＳ Ｐゴシック" panose="020B0600070205080204" pitchFamily="34" charset="-128"/>
              <a:cs typeface="Consolas" pitchFamily="49" charset="0"/>
            </a:endParaRPr>
          </a:p>
        </p:txBody>
      </p:sp>
      <p:sp>
        <p:nvSpPr>
          <p:cNvPr id="7" name="Content Placeholder 2"/>
          <p:cNvSpPr txBox="1">
            <a:spLocks/>
          </p:cNvSpPr>
          <p:nvPr/>
        </p:nvSpPr>
        <p:spPr bwMode="auto">
          <a:xfrm>
            <a:off x="838200" y="4648201"/>
            <a:ext cx="7543800" cy="914400"/>
          </a:xfrm>
          <a:prstGeom prst="rect">
            <a:avLst/>
          </a:prstGeom>
          <a:solidFill>
            <a:schemeClr val="bg1">
              <a:alpha val="0"/>
            </a:schemeClr>
          </a:solidFill>
          <a:ln>
            <a:noFill/>
          </a:ln>
        </p:spPr>
        <p:txBody>
          <a:bodyPr vert="horz" wrap="square" lIns="0" tIns="45720" rIns="0" bIns="45720" numCol="1" rtlCol="0" anchor="t" anchorCtr="0" compatLnSpc="1">
            <a:prstTxWarp prst="textNoShape">
              <a:avLst/>
            </a:prstTxWarp>
            <a:normAutofit/>
          </a:bodyPr>
          <a:lstStyle>
            <a:lvl1pPr marL="228600" indent="-228600" algn="l" rtl="0" eaLnBrk="0" fontAlgn="base" hangingPunct="0">
              <a:lnSpc>
                <a:spcPct val="90000"/>
              </a:lnSpc>
              <a:spcBef>
                <a:spcPts val="1200"/>
              </a:spcBef>
              <a:spcAft>
                <a:spcPts val="200"/>
              </a:spcAft>
              <a:buSzPct val="100000"/>
              <a:buFont typeface="Arial" panose="020B0604020202020204" pitchFamily="34" charset="0"/>
              <a:buChar char="•"/>
              <a:defRPr sz="2000" kern="1200">
                <a:solidFill>
                  <a:srgbClr val="404040"/>
                </a:solidFill>
                <a:latin typeface="+mn-lt"/>
                <a:ea typeface="MS PGothic" panose="020B0600070205080204" pitchFamily="34" charset="-128"/>
                <a:cs typeface="ＭＳ Ｐゴシック" charset="0"/>
              </a:defRPr>
            </a:lvl1pPr>
            <a:lvl2pPr marL="457200" indent="-228600" algn="l" rtl="0" eaLnBrk="0" fontAlgn="base" hangingPunct="0">
              <a:lnSpc>
                <a:spcPct val="90000"/>
              </a:lnSpc>
              <a:spcBef>
                <a:spcPts val="200"/>
              </a:spcBef>
              <a:spcAft>
                <a:spcPts val="400"/>
              </a:spcAft>
              <a:buFont typeface="Arial" panose="020B0604020202020204" pitchFamily="34" charset="0"/>
              <a:buChar char="•"/>
              <a:defRPr kern="1200">
                <a:solidFill>
                  <a:srgbClr val="404040"/>
                </a:solidFill>
                <a:latin typeface="+mn-lt"/>
                <a:ea typeface="MS PGothic" panose="020B0600070205080204" pitchFamily="34" charset="-128"/>
                <a:cs typeface="+mn-cs"/>
              </a:defRPr>
            </a:lvl2pPr>
            <a:lvl3pPr marL="6858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3pPr>
            <a:lvl4pPr marL="9144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4pPr>
            <a:lvl5pPr marL="1143000" indent="-228600" algn="l" rtl="0" eaLnBrk="0" fontAlgn="base" hangingPunct="0">
              <a:lnSpc>
                <a:spcPct val="90000"/>
              </a:lnSpc>
              <a:spcBef>
                <a:spcPts val="200"/>
              </a:spcBef>
              <a:spcAft>
                <a:spcPts val="400"/>
              </a:spcAft>
              <a:buFont typeface="Arial" panose="020B0604020202020204" pitchFamily="34" charset="0"/>
              <a:buChar char="•"/>
              <a:defRPr sz="1400" kern="1200">
                <a:solidFill>
                  <a:srgbClr val="404040"/>
                </a:solidFill>
                <a:latin typeface="+mn-lt"/>
                <a:ea typeface="MS PGothic" panose="020B0600070205080204" pitchFamily="34"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fontAlgn="auto" hangingPunct="1">
              <a:defRPr/>
            </a:pPr>
            <a:r>
              <a:rPr lang="en-US" dirty="0">
                <a:solidFill>
                  <a:schemeClr val="tx1">
                    <a:lumMod val="75000"/>
                    <a:lumOff val="25000"/>
                  </a:schemeClr>
                </a:solidFill>
                <a:ea typeface="+mn-ea"/>
              </a:rPr>
              <a:t>If the file open is successful, then the with statement closes the file as soon as execution goes out of the with block. There’s no need for a finally clause just to close the file.</a:t>
            </a:r>
          </a:p>
        </p:txBody>
      </p:sp>
    </p:spTree>
    <p:extLst>
      <p:ext uri="{BB962C8B-B14F-4D97-AF65-F5344CB8AC3E}">
        <p14:creationId xmlns:p14="http://schemas.microsoft.com/office/powerpoint/2010/main" val="245903776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eaLnBrk="1" fontAlgn="auto" hangingPunct="1">
              <a:spcAft>
                <a:spcPts val="0"/>
              </a:spcAft>
              <a:defRPr/>
            </a:pPr>
            <a:r>
              <a:rPr lang="en-US" sz="4400" dirty="0">
                <a:ea typeface="+mj-ea"/>
              </a:rPr>
              <a:t>Handling Input Errors</a:t>
            </a:r>
          </a:p>
        </p:txBody>
      </p:sp>
      <p:sp>
        <p:nvSpPr>
          <p:cNvPr id="3891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6ABCD2C-46CD-422E-8D2A-256D3FCC00F7}" type="datetime1">
              <a:rPr lang="en-US" altLang="en-US" sz="1200" smtClean="0">
                <a:solidFill>
                  <a:schemeClr val="accent1"/>
                </a:solidFill>
              </a:rPr>
              <a:pPr/>
              <a:t>11/21/22</a:t>
            </a:fld>
            <a:endParaRPr lang="en-US" altLang="en-US" sz="1200">
              <a:solidFill>
                <a:schemeClr val="accent1"/>
              </a:solidFill>
            </a:endParaRPr>
          </a:p>
        </p:txBody>
      </p:sp>
      <p:sp>
        <p:nvSpPr>
          <p:cNvPr id="2" name="Slide Number Placeholder 1"/>
          <p:cNvSpPr>
            <a:spLocks noGrp="1"/>
          </p:cNvSpPr>
          <p:nvPr>
            <p:ph type="sldNum" sz="quarter" idx="4294967295"/>
          </p:nvPr>
        </p:nvSpPr>
        <p:spPr>
          <a:xfrm>
            <a:off x="7424738" y="6459538"/>
            <a:ext cx="984250" cy="365125"/>
          </a:xfrm>
          <a:prstGeom prst="rect">
            <a:avLst/>
          </a:prstGeom>
        </p:spPr>
        <p:txBody>
          <a:bodyPr/>
          <a:lstStyle/>
          <a:p>
            <a:fld id="{DDA32480-9A40-478D-A920-65566AABF4F6}" type="slidenum">
              <a:rPr lang="en-US" altLang="en-US" smtClean="0"/>
              <a:pPr/>
              <a:t>19</a:t>
            </a:fld>
            <a:endParaRPr lang="en-US" altLang="en-US"/>
          </a:p>
        </p:txBody>
      </p:sp>
    </p:spTree>
    <p:extLst>
      <p:ext uri="{BB962C8B-B14F-4D97-AF65-F5344CB8AC3E}">
        <p14:creationId xmlns:p14="http://schemas.microsoft.com/office/powerpoint/2010/main" val="15422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eaLnBrk="1" fontAlgn="auto" hangingPunct="1">
              <a:spcAft>
                <a:spcPts val="0"/>
              </a:spcAft>
              <a:defRPr/>
            </a:pPr>
            <a:r>
              <a:rPr lang="en-US" sz="4000" dirty="0">
                <a:ea typeface="+mj-ea"/>
              </a:rPr>
              <a:t>Exception Handling</a:t>
            </a:r>
          </a:p>
        </p:txBody>
      </p:sp>
      <p:sp>
        <p:nvSpPr>
          <p:cNvPr id="2048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0826BEE-3E2A-4A28-85BE-91A777FED428}" type="datetime1">
              <a:rPr lang="en-US" altLang="en-US" sz="1200" smtClean="0">
                <a:solidFill>
                  <a:schemeClr val="accent1"/>
                </a:solidFill>
              </a:rPr>
              <a:pPr/>
              <a:t>11/21/22</a:t>
            </a:fld>
            <a:endParaRPr lang="en-US" altLang="en-US" sz="1200">
              <a:solidFill>
                <a:schemeClr val="accent1"/>
              </a:solidFill>
            </a:endParaRPr>
          </a:p>
        </p:txBody>
      </p:sp>
      <p:sp>
        <p:nvSpPr>
          <p:cNvPr id="2" name="Slide Number Placeholder 1"/>
          <p:cNvSpPr>
            <a:spLocks noGrp="1"/>
          </p:cNvSpPr>
          <p:nvPr>
            <p:ph type="sldNum" sz="quarter" idx="4294967295"/>
          </p:nvPr>
        </p:nvSpPr>
        <p:spPr>
          <a:xfrm>
            <a:off x="7424738" y="6459538"/>
            <a:ext cx="984250" cy="365125"/>
          </a:xfrm>
          <a:prstGeom prst="rect">
            <a:avLst/>
          </a:prstGeom>
        </p:spPr>
        <p:txBody>
          <a:bodyPr/>
          <a:lstStyle/>
          <a:p>
            <a:fld id="{DDA32480-9A40-478D-A920-65566AABF4F6}" type="slidenum">
              <a:rPr lang="en-US" altLang="en-US" smtClean="0"/>
              <a:pPr/>
              <a:t>2</a:t>
            </a:fld>
            <a:endParaRPr lang="en-US" altLang="en-US"/>
          </a:p>
        </p:txBody>
      </p:sp>
    </p:spTree>
    <p:extLst>
      <p:ext uri="{BB962C8B-B14F-4D97-AF65-F5344CB8AC3E}">
        <p14:creationId xmlns:p14="http://schemas.microsoft.com/office/powerpoint/2010/main" val="90836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Handling Input Errors</a:t>
            </a:r>
          </a:p>
        </p:txBody>
      </p:sp>
      <p:sp>
        <p:nvSpPr>
          <p:cNvPr id="39938" name="Content Placeholder 6"/>
          <p:cNvSpPr>
            <a:spLocks noGrp="1"/>
          </p:cNvSpPr>
          <p:nvPr>
            <p:ph idx="1"/>
          </p:nvPr>
        </p:nvSpPr>
        <p:spPr>
          <a:xfrm>
            <a:off x="822325" y="1143001"/>
            <a:ext cx="7543800" cy="4725988"/>
          </a:xfrm>
        </p:spPr>
        <p:txBody>
          <a:bodyPr/>
          <a:lstStyle/>
          <a:p>
            <a:pPr eaLnBrk="1" hangingPunct="1">
              <a:spcBef>
                <a:spcPts val="100"/>
              </a:spcBef>
            </a:pPr>
            <a:r>
              <a:rPr lang="en-US" altLang="en-US" dirty="0"/>
              <a:t>Example with file reading application</a:t>
            </a:r>
          </a:p>
          <a:p>
            <a:pPr eaLnBrk="1" hangingPunct="1">
              <a:spcBef>
                <a:spcPts val="100"/>
              </a:spcBef>
            </a:pPr>
            <a:r>
              <a:rPr lang="en-US" altLang="en-US" dirty="0"/>
              <a:t>Goal:  Read a file of data values</a:t>
            </a:r>
          </a:p>
          <a:p>
            <a:pPr lvl="1" eaLnBrk="1" hangingPunct="1">
              <a:spcBef>
                <a:spcPts val="0"/>
              </a:spcBef>
            </a:pPr>
            <a:r>
              <a:rPr lang="en-US" altLang="en-US" sz="2000" dirty="0"/>
              <a:t>First line is the count of values</a:t>
            </a:r>
          </a:p>
          <a:p>
            <a:pPr lvl="1" eaLnBrk="1" hangingPunct="1">
              <a:spcBef>
                <a:spcPts val="0"/>
              </a:spcBef>
            </a:pPr>
            <a:r>
              <a:rPr lang="en-US" altLang="en-US" sz="2000" dirty="0"/>
              <a:t>Remaining lines have data values</a:t>
            </a:r>
          </a:p>
          <a:p>
            <a:pPr eaLnBrk="1" hangingPunct="1">
              <a:spcBef>
                <a:spcPts val="100"/>
              </a:spcBef>
            </a:pPr>
            <a:r>
              <a:rPr lang="en-US" altLang="en-US" dirty="0"/>
              <a:t>Risks:</a:t>
            </a:r>
          </a:p>
          <a:p>
            <a:pPr lvl="1" eaLnBrk="1" hangingPunct="1">
              <a:spcBef>
                <a:spcPts val="100"/>
              </a:spcBef>
            </a:pPr>
            <a:r>
              <a:rPr lang="en-US" altLang="en-US" sz="2000" dirty="0"/>
              <a:t>The file may not exist.</a:t>
            </a:r>
          </a:p>
          <a:p>
            <a:pPr lvl="2" eaLnBrk="1" hangingPunct="1"/>
            <a:r>
              <a:rPr lang="en-US" altLang="en-US" sz="2000" dirty="0"/>
              <a:t>The </a:t>
            </a:r>
            <a:r>
              <a:rPr lang="en-US" altLang="en-US" sz="2000" dirty="0">
                <a:cs typeface="Consolas" panose="020B0609020204030204" pitchFamily="49" charset="0"/>
              </a:rPr>
              <a:t>open()</a:t>
            </a:r>
            <a:r>
              <a:rPr lang="en-US" altLang="en-US" sz="2000" dirty="0"/>
              <a:t> function will raise an exception when the file does not exist</a:t>
            </a:r>
          </a:p>
          <a:p>
            <a:pPr lvl="1" eaLnBrk="1" hangingPunct="1"/>
            <a:r>
              <a:rPr lang="en-US" altLang="en-US" sz="2000" dirty="0"/>
              <a:t>The file might have data in the wrong format.</a:t>
            </a:r>
          </a:p>
          <a:p>
            <a:pPr lvl="2" eaLnBrk="1" hangingPunct="1"/>
            <a:r>
              <a:rPr lang="en-US" altLang="en-US" sz="2000" dirty="0"/>
              <a:t>When there are fewer data items than expected, or when the file doesn’t start with the count of values, the program will raise a </a:t>
            </a:r>
            <a:r>
              <a:rPr lang="en-US" altLang="en-US" sz="2000" dirty="0" err="1"/>
              <a:t>ValueError</a:t>
            </a:r>
            <a:r>
              <a:rPr lang="en-US" altLang="en-US" sz="2000" dirty="0"/>
              <a:t> exception.</a:t>
            </a:r>
          </a:p>
          <a:p>
            <a:pPr lvl="2" eaLnBrk="1" hangingPunct="1"/>
            <a:r>
              <a:rPr lang="en-US" altLang="en-US" sz="2000" dirty="0"/>
              <a:t>Finally, when there are more input lines than expected, a </a:t>
            </a:r>
            <a:r>
              <a:rPr lang="en-US" altLang="en-US" sz="2000" dirty="0" err="1"/>
              <a:t>RuntimeError</a:t>
            </a:r>
            <a:r>
              <a:rPr lang="en-US" altLang="en-US" sz="2000" dirty="0"/>
              <a:t> exception should be raised.</a:t>
            </a:r>
          </a:p>
        </p:txBody>
      </p:sp>
      <p:sp>
        <p:nvSpPr>
          <p:cNvPr id="3993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8A45F11-26E2-45E0-A060-8F7358D54C54}" type="datetime1">
              <a:rPr lang="en-US" altLang="en-US" sz="1200" smtClean="0">
                <a:solidFill>
                  <a:schemeClr val="accent1"/>
                </a:solidFill>
              </a:rPr>
              <a:pPr/>
              <a:t>11/21/22</a:t>
            </a:fld>
            <a:endParaRPr lang="en-US" altLang="en-US" sz="1200">
              <a:solidFill>
                <a:schemeClr val="accent1"/>
              </a:solidFill>
            </a:endParaRPr>
          </a:p>
        </p:txBody>
      </p:sp>
      <p:sp>
        <p:nvSpPr>
          <p:cNvPr id="8" name="Content Placeholder 8"/>
          <p:cNvSpPr txBox="1">
            <a:spLocks/>
          </p:cNvSpPr>
          <p:nvPr/>
        </p:nvSpPr>
        <p:spPr bwMode="auto">
          <a:xfrm>
            <a:off x="6129338" y="1447800"/>
            <a:ext cx="1295400" cy="1371600"/>
          </a:xfrm>
          <a:prstGeom prst="rect">
            <a:avLst/>
          </a:prstGeom>
          <a:solidFill>
            <a:srgbClr val="FAE1A4"/>
          </a:solidFill>
          <a:ln w="9525">
            <a:noFill/>
            <a:miter lim="800000"/>
            <a:headEnd/>
            <a:tailEnd/>
          </a:ln>
        </p:spPr>
        <p:txBody>
          <a:bodyPr/>
          <a:lstStyle/>
          <a:p>
            <a:pPr eaLnBrk="1" hangingPunct="1">
              <a:defRPr/>
            </a:pPr>
            <a:r>
              <a:rPr lang="en-US" sz="2000" dirty="0">
                <a:latin typeface="Courier New"/>
                <a:ea typeface="ＭＳ Ｐゴシック" panose="020B0600070205080204" pitchFamily="34" charset="-128"/>
                <a:cs typeface="Courier New"/>
              </a:rPr>
              <a:t>3</a:t>
            </a:r>
          </a:p>
          <a:p>
            <a:pPr eaLnBrk="1" hangingPunct="1">
              <a:defRPr/>
            </a:pPr>
            <a:r>
              <a:rPr lang="en-US" sz="2000" dirty="0">
                <a:latin typeface="Courier New"/>
                <a:ea typeface="ＭＳ Ｐゴシック" panose="020B0600070205080204" pitchFamily="34" charset="-128"/>
                <a:cs typeface="Courier New"/>
              </a:rPr>
              <a:t>1.45</a:t>
            </a:r>
          </a:p>
          <a:p>
            <a:pPr eaLnBrk="1" hangingPunct="1">
              <a:defRPr/>
            </a:pPr>
            <a:r>
              <a:rPr lang="en-US" sz="2000" dirty="0">
                <a:latin typeface="Courier New"/>
                <a:ea typeface="ＭＳ Ｐゴシック" panose="020B0600070205080204" pitchFamily="34" charset="-128"/>
                <a:cs typeface="Courier New"/>
              </a:rPr>
              <a:t>-2.1</a:t>
            </a:r>
          </a:p>
          <a:p>
            <a:pPr eaLnBrk="1" hangingPunct="1">
              <a:defRPr/>
            </a:pPr>
            <a:r>
              <a:rPr lang="en-US" sz="2000" dirty="0">
                <a:latin typeface="Courier New"/>
                <a:ea typeface="ＭＳ Ｐゴシック" panose="020B0600070205080204" pitchFamily="34" charset="-128"/>
                <a:cs typeface="Courier New"/>
              </a:rPr>
              <a:t>0.05</a:t>
            </a:r>
            <a:endParaRPr lang="en-US" sz="2400" kern="0" dirty="0">
              <a:latin typeface="Times New Roman" pitchFamily="18" charset="0"/>
              <a:ea typeface="ＭＳ Ｐゴシック" panose="020B0600070205080204" pitchFamily="34" charset="-128"/>
              <a:cs typeface="Times New Roman" pitchFamily="18" charset="0"/>
            </a:endParaRPr>
          </a:p>
        </p:txBody>
      </p:sp>
    </p:spTree>
    <p:extLst>
      <p:ext uri="{BB962C8B-B14F-4D97-AF65-F5344CB8AC3E}">
        <p14:creationId xmlns:p14="http://schemas.microsoft.com/office/powerpoint/2010/main" val="216016601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pPr eaLnBrk="1" fontAlgn="auto" hangingPunct="1">
              <a:spcAft>
                <a:spcPts val="0"/>
              </a:spcAft>
              <a:defRPr/>
            </a:pPr>
            <a:r>
              <a:rPr lang="en-US" altLang="en-US" sz="3600" dirty="0">
                <a:solidFill>
                  <a:schemeClr val="tx1">
                    <a:lumMod val="75000"/>
                    <a:lumOff val="25000"/>
                  </a:schemeClr>
                </a:solidFill>
                <a:ea typeface="ＭＳ Ｐゴシック" panose="020B0600070205080204" pitchFamily="34" charset="-128"/>
              </a:rPr>
              <a:t>Handling Input Errors: </a:t>
            </a:r>
            <a:r>
              <a:rPr lang="en-US" altLang="en-US" sz="3600" dirty="0">
                <a:solidFill>
                  <a:schemeClr val="tx1">
                    <a:lumMod val="75000"/>
                    <a:lumOff val="25000"/>
                  </a:schemeClr>
                </a:solidFill>
                <a:ea typeface="ＭＳ Ｐゴシック" panose="020B0600070205080204" pitchFamily="34" charset="-128"/>
                <a:cs typeface="Consolas" panose="020B0609020204030204" pitchFamily="49" charset="0"/>
              </a:rPr>
              <a:t>main Function</a:t>
            </a:r>
          </a:p>
        </p:txBody>
      </p:sp>
      <p:sp>
        <p:nvSpPr>
          <p:cNvPr id="40962" name="Content Placeholder 6"/>
          <p:cNvSpPr>
            <a:spLocks noGrp="1"/>
          </p:cNvSpPr>
          <p:nvPr>
            <p:ph idx="1"/>
          </p:nvPr>
        </p:nvSpPr>
        <p:spPr/>
        <p:txBody>
          <a:bodyPr/>
          <a:lstStyle/>
          <a:p>
            <a:pPr eaLnBrk="1" hangingPunct="1">
              <a:spcBef>
                <a:spcPts val="200"/>
              </a:spcBef>
            </a:pPr>
            <a:r>
              <a:rPr lang="en-US" altLang="en-US" dirty="0"/>
              <a:t>main has 2 tasks: </a:t>
            </a:r>
          </a:p>
          <a:p>
            <a:pPr lvl="1" eaLnBrk="1" hangingPunct="1">
              <a:spcBef>
                <a:spcPts val="0"/>
              </a:spcBef>
            </a:pPr>
            <a:r>
              <a:rPr lang="en-US" altLang="en-US" sz="2000" dirty="0"/>
              <a:t>Call </a:t>
            </a:r>
            <a:r>
              <a:rPr lang="en-US" altLang="en-US" sz="2000" dirty="0" err="1"/>
              <a:t>readFile</a:t>
            </a:r>
            <a:r>
              <a:rPr lang="en-US" altLang="en-US" sz="2000" dirty="0"/>
              <a:t> to read in all data</a:t>
            </a:r>
          </a:p>
          <a:p>
            <a:pPr lvl="1" eaLnBrk="1" hangingPunct="1">
              <a:spcBef>
                <a:spcPts val="0"/>
              </a:spcBef>
            </a:pPr>
            <a:r>
              <a:rPr lang="en-US" altLang="en-US" sz="2000" dirty="0"/>
              <a:t>Process data</a:t>
            </a:r>
          </a:p>
          <a:p>
            <a:pPr lvl="1" eaLnBrk="1" hangingPunct="1"/>
            <a:endParaRPr lang="en-US" altLang="en-US" sz="2000" dirty="0"/>
          </a:p>
          <a:p>
            <a:pPr lvl="1" eaLnBrk="1" hangingPunct="1">
              <a:buNone/>
            </a:pPr>
            <a:endParaRPr lang="en-US" altLang="en-US" sz="2000" dirty="0"/>
          </a:p>
          <a:p>
            <a:pPr eaLnBrk="1" hangingPunct="1"/>
            <a:r>
              <a:rPr lang="en-US" altLang="en-US" dirty="0"/>
              <a:t>There is no code for input exception handling in main because </a:t>
            </a:r>
            <a:r>
              <a:rPr lang="en-US" altLang="en-US" dirty="0" err="1"/>
              <a:t>readFile</a:t>
            </a:r>
            <a:r>
              <a:rPr lang="en-US" altLang="en-US" dirty="0"/>
              <a:t> is in charge of getting the correct input data.</a:t>
            </a:r>
          </a:p>
        </p:txBody>
      </p:sp>
      <p:sp>
        <p:nvSpPr>
          <p:cNvPr id="4096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EA18E4-3EFD-4620-BB1F-2C502C5E9086}" type="datetime1">
              <a:rPr lang="en-US" altLang="en-US" sz="1200" smtClean="0">
                <a:solidFill>
                  <a:schemeClr val="accent1"/>
                </a:solidFill>
              </a:rPr>
              <a:pPr/>
              <a:t>11/21/22</a:t>
            </a:fld>
            <a:endParaRPr lang="en-US" altLang="en-US" sz="1200">
              <a:solidFill>
                <a:schemeClr val="accent1"/>
              </a:solidFill>
            </a:endParaRPr>
          </a:p>
        </p:txBody>
      </p:sp>
      <p:sp>
        <p:nvSpPr>
          <p:cNvPr id="9" name="Content Placeholder 2"/>
          <p:cNvSpPr txBox="1">
            <a:spLocks/>
          </p:cNvSpPr>
          <p:nvPr/>
        </p:nvSpPr>
        <p:spPr bwMode="auto">
          <a:xfrm>
            <a:off x="2286000" y="2209800"/>
            <a:ext cx="40386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data = </a:t>
            </a:r>
            <a:r>
              <a:rPr lang="en-US" dirty="0" err="1">
                <a:solidFill>
                  <a:srgbClr val="00B050"/>
                </a:solidFill>
                <a:latin typeface="Consolas" pitchFamily="49" charset="0"/>
                <a:ea typeface="ＭＳ Ｐゴシック" panose="020B0600070205080204" pitchFamily="34" charset="-128"/>
                <a:cs typeface="Consolas" pitchFamily="49" charset="0"/>
              </a:rPr>
              <a:t>readFile</a:t>
            </a:r>
            <a:r>
              <a:rPr lang="en-US" dirty="0">
                <a:solidFill>
                  <a:srgbClr val="00B050"/>
                </a:solidFill>
                <a:latin typeface="Consolas" pitchFamily="49" charset="0"/>
                <a:ea typeface="ＭＳ Ｐゴシック" panose="020B0600070205080204" pitchFamily="34" charset="-128"/>
                <a:cs typeface="Consolas" pitchFamily="49" charset="0"/>
              </a:rPr>
              <a:t>(</a:t>
            </a:r>
            <a:r>
              <a:rPr lang="en-US" dirty="0">
                <a:latin typeface="Consolas" pitchFamily="49" charset="0"/>
                <a:ea typeface="ＭＳ Ｐゴシック" panose="020B0600070205080204" pitchFamily="34" charset="-128"/>
                <a:cs typeface="Consolas" pitchFamily="49" charset="0"/>
              </a:rPr>
              <a:t>filename</a:t>
            </a:r>
            <a:r>
              <a:rPr lang="en-US" dirty="0">
                <a:solidFill>
                  <a:srgbClr val="00B050"/>
                </a:solidFill>
                <a:latin typeface="Consolas" pitchFamily="49" charset="0"/>
                <a:ea typeface="ＭＳ Ｐゴシック" panose="020B0600070205080204" pitchFamily="34" charset="-128"/>
                <a:cs typeface="Consolas" pitchFamily="49" charset="0"/>
              </a:rPr>
              <a:t>)</a:t>
            </a:r>
            <a:endParaRPr lang="en-US" dirty="0">
              <a:solidFill>
                <a:srgbClr val="00B0F0"/>
              </a:solidFill>
              <a:latin typeface="Consolas" pitchFamily="49" charset="0"/>
              <a:ea typeface="ＭＳ Ｐゴシック" panose="020B0600070205080204" pitchFamily="34" charset="-128"/>
              <a:cs typeface="Consolas" pitchFamily="49" charset="0"/>
            </a:endParaRP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Code to process data here...</a:t>
            </a:r>
          </a:p>
        </p:txBody>
      </p:sp>
    </p:spTree>
    <p:extLst>
      <p:ext uri="{BB962C8B-B14F-4D97-AF65-F5344CB8AC3E}">
        <p14:creationId xmlns:p14="http://schemas.microsoft.com/office/powerpoint/2010/main" val="328768754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pPr eaLnBrk="1" fontAlgn="auto" hangingPunct="1">
              <a:spcAft>
                <a:spcPts val="0"/>
              </a:spcAft>
              <a:defRPr/>
            </a:pPr>
            <a:r>
              <a:rPr lang="en-US" altLang="en-US" sz="3600" dirty="0">
                <a:solidFill>
                  <a:schemeClr val="tx1">
                    <a:lumMod val="75000"/>
                    <a:lumOff val="25000"/>
                  </a:schemeClr>
                </a:solidFill>
                <a:ea typeface="ＭＳ Ｐゴシック" panose="020B0600070205080204" pitchFamily="34" charset="-128"/>
              </a:rPr>
              <a:t>Handling Input Errors: </a:t>
            </a:r>
            <a:r>
              <a:rPr lang="en-US" altLang="en-US" sz="3600" dirty="0" err="1">
                <a:solidFill>
                  <a:srgbClr val="00B050"/>
                </a:solidFill>
                <a:ea typeface="ＭＳ Ｐゴシック" panose="020B0600070205080204" pitchFamily="34" charset="-128"/>
                <a:cs typeface="Consolas" panose="020B0609020204030204" pitchFamily="49" charset="0"/>
              </a:rPr>
              <a:t>readFile</a:t>
            </a:r>
            <a:r>
              <a:rPr lang="en-US" altLang="en-US" sz="3600" dirty="0">
                <a:solidFill>
                  <a:schemeClr val="tx1">
                    <a:lumMod val="75000"/>
                    <a:lumOff val="25000"/>
                  </a:schemeClr>
                </a:solidFill>
                <a:ea typeface="ＭＳ Ｐゴシック" panose="020B0600070205080204" pitchFamily="34" charset="-128"/>
                <a:cs typeface="Consolas" panose="020B0609020204030204" pitchFamily="49" charset="0"/>
              </a:rPr>
              <a:t> Function</a:t>
            </a:r>
          </a:p>
        </p:txBody>
      </p:sp>
      <p:sp>
        <p:nvSpPr>
          <p:cNvPr id="41986" name="Content Placeholder 6"/>
          <p:cNvSpPr>
            <a:spLocks noGrp="1"/>
          </p:cNvSpPr>
          <p:nvPr>
            <p:ph idx="1"/>
          </p:nvPr>
        </p:nvSpPr>
        <p:spPr>
          <a:xfrm>
            <a:off x="822325" y="1143001"/>
            <a:ext cx="7543800" cy="4725988"/>
          </a:xfrm>
        </p:spPr>
        <p:txBody>
          <a:bodyPr/>
          <a:lstStyle/>
          <a:p>
            <a:pPr lvl="1" eaLnBrk="1" hangingPunct="1"/>
            <a:r>
              <a:rPr lang="en-US" altLang="en-US" sz="2000" dirty="0"/>
              <a:t>Has a loop to keep prompting the user for an input file, until the file can be successfully read in.</a:t>
            </a:r>
          </a:p>
          <a:p>
            <a:pPr lvl="1" eaLnBrk="1" hangingPunct="1">
              <a:spcBef>
                <a:spcPts val="0"/>
              </a:spcBef>
            </a:pPr>
            <a:r>
              <a:rPr lang="en-US" altLang="en-US" sz="2000" dirty="0"/>
              <a:t>Exception handling code is in the loop.</a:t>
            </a:r>
          </a:p>
        </p:txBody>
      </p:sp>
      <p:sp>
        <p:nvSpPr>
          <p:cNvPr id="4198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F8884-A644-4DBE-838F-0A9D7EE11A3D}" type="datetime1">
              <a:rPr lang="en-US" altLang="en-US" sz="1200" smtClean="0">
                <a:solidFill>
                  <a:schemeClr val="accent1"/>
                </a:solidFill>
              </a:rPr>
              <a:pPr/>
              <a:t>11/21/22</a:t>
            </a:fld>
            <a:endParaRPr lang="en-US" altLang="en-US" sz="1200">
              <a:solidFill>
                <a:schemeClr val="accent1"/>
              </a:solidFill>
            </a:endParaRPr>
          </a:p>
        </p:txBody>
      </p:sp>
      <p:sp>
        <p:nvSpPr>
          <p:cNvPr id="9" name="Content Placeholder 2"/>
          <p:cNvSpPr txBox="1">
            <a:spLocks/>
          </p:cNvSpPr>
          <p:nvPr/>
        </p:nvSpPr>
        <p:spPr bwMode="auto">
          <a:xfrm>
            <a:off x="914400" y="2133600"/>
            <a:ext cx="7543800" cy="4114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def </a:t>
            </a:r>
            <a:r>
              <a:rPr lang="en-US" sz="1700" dirty="0">
                <a:solidFill>
                  <a:srgbClr val="00B050"/>
                </a:solidFill>
                <a:latin typeface="Consolas" pitchFamily="49" charset="0"/>
                <a:ea typeface="ＭＳ Ｐゴシック" panose="020B0600070205080204" pitchFamily="34" charset="-128"/>
                <a:cs typeface="Consolas" pitchFamily="49" charset="0"/>
              </a:rPr>
              <a:t>readFile</a:t>
            </a:r>
            <a:r>
              <a:rPr lang="en-US" sz="1700" dirty="0">
                <a:latin typeface="Consolas" pitchFamily="49" charset="0"/>
                <a:ea typeface="ＭＳ Ｐゴシック" panose="020B0600070205080204" pitchFamily="34" charset="-128"/>
                <a:cs typeface="Consolas" pitchFamily="49" charset="0"/>
              </a:rPr>
              <a:t>(filename) :</a:t>
            </a:r>
          </a:p>
          <a:p>
            <a:pPr eaLnBrk="1" hangingPunct="1">
              <a:defRPr/>
            </a:pPr>
            <a:r>
              <a:rPr lang="en-US" sz="1700" dirty="0">
                <a:latin typeface="Consolas" pitchFamily="49" charset="0"/>
                <a:ea typeface="ＭＳ Ｐゴシック" panose="020B0600070205080204" pitchFamily="34" charset="-128"/>
                <a:cs typeface="Consolas" pitchFamily="49" charset="0"/>
              </a:rPr>
              <a:t>   done = False      </a:t>
            </a:r>
          </a:p>
          <a:p>
            <a:pPr eaLnBrk="1" hangingPunct="1">
              <a:defRPr/>
            </a:pPr>
            <a:r>
              <a:rPr lang="en-US" sz="1700" dirty="0">
                <a:latin typeface="Consolas" pitchFamily="49" charset="0"/>
                <a:ea typeface="ＭＳ Ｐゴシック" panose="020B0600070205080204" pitchFamily="34" charset="-128"/>
                <a:cs typeface="Consolas" pitchFamily="49" charset="0"/>
              </a:rPr>
              <a:t>   while not done :</a:t>
            </a:r>
          </a:p>
          <a:p>
            <a:pPr eaLnBrk="1" hangingPunct="1">
              <a:defRPr/>
            </a:pPr>
            <a:r>
              <a:rPr lang="en-US" sz="1700" dirty="0">
                <a:solidFill>
                  <a:srgbClr val="0033CC"/>
                </a:solidFill>
                <a:latin typeface="Consolas" pitchFamily="49" charset="0"/>
                <a:ea typeface="ＭＳ Ｐゴシック" panose="020B0600070205080204" pitchFamily="34" charset="-128"/>
                <a:cs typeface="Consolas" pitchFamily="49" charset="0"/>
              </a:rPr>
              <a:t>      try:</a:t>
            </a:r>
          </a:p>
          <a:p>
            <a:pPr eaLnBrk="1" hangingPunct="1">
              <a:defRPr/>
            </a:pPr>
            <a:r>
              <a:rPr lang="en-US" sz="1700" dirty="0">
                <a:latin typeface="Consolas" pitchFamily="49" charset="0"/>
                <a:ea typeface="ＭＳ Ｐゴシック" panose="020B0600070205080204" pitchFamily="34" charset="-128"/>
                <a:cs typeface="Consolas" pitchFamily="49" charset="0"/>
              </a:rPr>
              <a:t>         # code to prompt user for a filename here...</a:t>
            </a:r>
          </a:p>
          <a:p>
            <a:pPr marL="342900" indent="-342900">
              <a:buClr>
                <a:srgbClr val="835E01"/>
              </a:buClr>
              <a:buSzPct val="60000"/>
              <a:defRPr/>
            </a:pPr>
            <a:r>
              <a:rPr lang="en-US" sz="1700" dirty="0">
                <a:latin typeface="Consolas" pitchFamily="49" charset="0"/>
                <a:ea typeface="ＭＳ Ｐゴシック" panose="020B0600070205080204" pitchFamily="34" charset="-128"/>
                <a:cs typeface="Consolas" pitchFamily="49" charset="0"/>
              </a:rPr>
              <a:t>         with open(filename, "r") as </a:t>
            </a:r>
            <a:r>
              <a:rPr lang="en-US" sz="1700" dirty="0" err="1">
                <a:latin typeface="Consolas" pitchFamily="49" charset="0"/>
                <a:ea typeface="ＭＳ Ｐゴシック" panose="020B0600070205080204" pitchFamily="34" charset="-128"/>
                <a:cs typeface="Consolas" pitchFamily="49" charset="0"/>
              </a:rPr>
              <a:t>infile</a:t>
            </a:r>
            <a:r>
              <a:rPr lang="en-US" sz="1700"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data = </a:t>
            </a:r>
            <a:r>
              <a:rPr lang="en-US" sz="1700" dirty="0" err="1">
                <a:solidFill>
                  <a:srgbClr val="9933FF"/>
                </a:solidFill>
                <a:latin typeface="Consolas" pitchFamily="49" charset="0"/>
                <a:ea typeface="ＭＳ Ｐゴシック" panose="020B0600070205080204" pitchFamily="34" charset="-128"/>
                <a:cs typeface="Consolas" pitchFamily="49" charset="0"/>
              </a:rPr>
              <a:t>readData</a:t>
            </a:r>
            <a:r>
              <a:rPr lang="en-US" sz="1700" dirty="0">
                <a:solidFill>
                  <a:srgbClr val="333333"/>
                </a:solidFill>
                <a:latin typeface="Consolas" pitchFamily="49" charset="0"/>
                <a:ea typeface="ＭＳ Ｐゴシック" panose="020B0600070205080204" pitchFamily="34" charset="-128"/>
                <a:cs typeface="Consolas" pitchFamily="49" charset="0"/>
              </a:rPr>
              <a:t>(</a:t>
            </a:r>
            <a:r>
              <a:rPr lang="en-US" sz="1700" dirty="0" err="1">
                <a:solidFill>
                  <a:srgbClr val="333333"/>
                </a:solidFill>
                <a:latin typeface="Consolas" pitchFamily="49" charset="0"/>
                <a:ea typeface="ＭＳ Ｐゴシック" panose="020B0600070205080204" pitchFamily="34" charset="-128"/>
                <a:cs typeface="Consolas" pitchFamily="49" charset="0"/>
              </a:rPr>
              <a:t>inFile</a:t>
            </a:r>
            <a:r>
              <a:rPr lang="en-US" sz="1700" dirty="0">
                <a:solidFill>
                  <a:srgbClr val="333333"/>
                </a:solidFill>
                <a:latin typeface="Consolas" pitchFamily="49" charset="0"/>
                <a:ea typeface="ＭＳ Ｐゴシック" panose="020B0600070205080204" pitchFamily="34" charset="-128"/>
                <a:cs typeface="Consolas" pitchFamily="49" charset="0"/>
              </a:rPr>
              <a:t>)</a:t>
            </a:r>
            <a:r>
              <a:rPr lang="en-US" sz="1700"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done = True     </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return data</a:t>
            </a:r>
          </a:p>
          <a:p>
            <a:pPr marL="342900" indent="-342900">
              <a:buClr>
                <a:srgbClr val="835E01"/>
              </a:buClr>
              <a:buSzPct val="60000"/>
              <a:buFont typeface="Wingdings" pitchFamily="2" charset="2"/>
              <a:buNone/>
              <a:defRPr/>
            </a:pPr>
            <a:r>
              <a:rPr lang="en-US" sz="1700" dirty="0">
                <a:solidFill>
                  <a:srgbClr val="0033CC"/>
                </a:solidFill>
                <a:latin typeface="Consolas" pitchFamily="49" charset="0"/>
                <a:ea typeface="ＭＳ Ｐゴシック" panose="020B0600070205080204" pitchFamily="34" charset="-128"/>
                <a:cs typeface="Consolas" pitchFamily="49" charset="0"/>
              </a:rPr>
              <a:t>      except </a:t>
            </a:r>
            <a:r>
              <a:rPr lang="en-US" sz="1700" dirty="0" err="1">
                <a:latin typeface="Consolas" pitchFamily="49" charset="0"/>
                <a:ea typeface="ＭＳ Ｐゴシック" panose="020B0600070205080204" pitchFamily="34" charset="-128"/>
                <a:cs typeface="Consolas" pitchFamily="49" charset="0"/>
              </a:rPr>
              <a:t>IOError</a:t>
            </a:r>
            <a:r>
              <a:rPr lang="en-US" sz="1700" dirty="0">
                <a:latin typeface="Consolas" pitchFamily="49" charset="0"/>
                <a:ea typeface="ＭＳ Ｐゴシック" panose="020B0600070205080204" pitchFamily="34" charset="-128"/>
                <a:cs typeface="Consolas" pitchFamily="49" charset="0"/>
              </a:rPr>
              <a:t>:</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print("File not found.")  </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a:t>
            </a:r>
            <a:r>
              <a:rPr lang="en-US" sz="1700" dirty="0">
                <a:solidFill>
                  <a:srgbClr val="0033CC"/>
                </a:solidFill>
                <a:latin typeface="Consolas" pitchFamily="49" charset="0"/>
                <a:ea typeface="ＭＳ Ｐゴシック" panose="020B0600070205080204" pitchFamily="34" charset="-128"/>
                <a:cs typeface="Consolas" pitchFamily="49" charset="0"/>
              </a:rPr>
              <a:t>except</a:t>
            </a:r>
            <a:r>
              <a:rPr lang="en-US" sz="1700" dirty="0">
                <a:latin typeface="Consolas" pitchFamily="49" charset="0"/>
                <a:ea typeface="ＭＳ Ｐゴシック" panose="020B0600070205080204" pitchFamily="34" charset="-128"/>
                <a:cs typeface="Consolas" pitchFamily="49" charset="0"/>
              </a:rPr>
              <a:t> </a:t>
            </a:r>
            <a:r>
              <a:rPr lang="en-US" sz="1700" dirty="0" err="1">
                <a:latin typeface="Consolas" pitchFamily="49" charset="0"/>
                <a:ea typeface="ＭＳ Ｐゴシック" panose="020B0600070205080204" pitchFamily="34" charset="-128"/>
                <a:cs typeface="Consolas" pitchFamily="49" charset="0"/>
              </a:rPr>
              <a:t>ValueError</a:t>
            </a:r>
            <a:r>
              <a:rPr lang="en-US" sz="1700"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print("File content invalid.")  </a:t>
            </a:r>
          </a:p>
          <a:p>
            <a:pPr marL="342900" indent="-342900">
              <a:buClr>
                <a:srgbClr val="835E01"/>
              </a:buClr>
              <a:buSzPct val="60000"/>
              <a:buFont typeface="Wingdings" pitchFamily="2" charset="2"/>
              <a:buNone/>
              <a:defRPr/>
            </a:pPr>
            <a:r>
              <a:rPr lang="en-US" sz="1700" dirty="0">
                <a:solidFill>
                  <a:srgbClr val="0033CC"/>
                </a:solidFill>
                <a:latin typeface="Consolas" pitchFamily="49" charset="0"/>
                <a:ea typeface="ＭＳ Ｐゴシック" panose="020B0600070205080204" pitchFamily="34" charset="-128"/>
                <a:cs typeface="Consolas" pitchFamily="49" charset="0"/>
              </a:rPr>
              <a:t>      except</a:t>
            </a:r>
            <a:r>
              <a:rPr lang="en-US" sz="1700" dirty="0">
                <a:latin typeface="Consolas" pitchFamily="49" charset="0"/>
                <a:ea typeface="ＭＳ Ｐゴシック" panose="020B0600070205080204" pitchFamily="34" charset="-128"/>
                <a:cs typeface="Consolas" pitchFamily="49" charset="0"/>
              </a:rPr>
              <a:t> </a:t>
            </a:r>
            <a:r>
              <a:rPr lang="en-US" sz="1700" dirty="0" err="1">
                <a:latin typeface="Consolas" pitchFamily="49" charset="0"/>
                <a:ea typeface="ＭＳ Ｐゴシック" panose="020B0600070205080204" pitchFamily="34" charset="-128"/>
                <a:cs typeface="Consolas" pitchFamily="49" charset="0"/>
              </a:rPr>
              <a:t>RuntimeError</a:t>
            </a:r>
            <a:r>
              <a:rPr lang="en-US" sz="1700" dirty="0">
                <a:latin typeface="Consolas" pitchFamily="49" charset="0"/>
                <a:ea typeface="ＭＳ Ｐゴシック" panose="020B0600070205080204" pitchFamily="34" charset="-128"/>
                <a:cs typeface="Consolas" pitchFamily="49" charset="0"/>
              </a:rPr>
              <a:t> as error:</a:t>
            </a:r>
          </a:p>
          <a:p>
            <a:pPr marL="342900" indent="-342900">
              <a:buClr>
                <a:srgbClr val="835E01"/>
              </a:buClr>
              <a:buSzPct val="60000"/>
              <a:buFont typeface="Wingdings" pitchFamily="2" charset="2"/>
              <a:buNone/>
              <a:defRPr/>
            </a:pPr>
            <a:r>
              <a:rPr lang="en-US" sz="1700" dirty="0">
                <a:latin typeface="Consolas" pitchFamily="49" charset="0"/>
                <a:ea typeface="ＭＳ Ｐゴシック" panose="020B0600070205080204" pitchFamily="34" charset="-128"/>
                <a:cs typeface="Consolas" pitchFamily="49" charset="0"/>
              </a:rPr>
              <a:t>         print("Error:", </a:t>
            </a:r>
            <a:r>
              <a:rPr lang="en-US" sz="1700" dirty="0" err="1">
                <a:latin typeface="Consolas" pitchFamily="49" charset="0"/>
                <a:ea typeface="ＭＳ Ｐゴシック" panose="020B0600070205080204" pitchFamily="34" charset="-128"/>
                <a:cs typeface="Consolas" pitchFamily="49" charset="0"/>
              </a:rPr>
              <a:t>str</a:t>
            </a:r>
            <a:r>
              <a:rPr lang="en-US" sz="1700" dirty="0">
                <a:latin typeface="Consolas" pitchFamily="49" charset="0"/>
                <a:ea typeface="ＭＳ Ｐゴシック" panose="020B0600070205080204" pitchFamily="34" charset="-128"/>
                <a:cs typeface="Consolas" pitchFamily="49" charset="0"/>
              </a:rPr>
              <a:t>(error))</a:t>
            </a:r>
          </a:p>
        </p:txBody>
      </p:sp>
    </p:spTree>
    <p:extLst>
      <p:ext uri="{BB962C8B-B14F-4D97-AF65-F5344CB8AC3E}">
        <p14:creationId xmlns:p14="http://schemas.microsoft.com/office/powerpoint/2010/main" val="406153489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pPr eaLnBrk="1" fontAlgn="auto" hangingPunct="1">
              <a:spcAft>
                <a:spcPts val="0"/>
              </a:spcAft>
              <a:defRPr/>
            </a:pPr>
            <a:r>
              <a:rPr lang="en-US" altLang="en-US" sz="3400" dirty="0">
                <a:solidFill>
                  <a:schemeClr val="tx1">
                    <a:lumMod val="75000"/>
                    <a:lumOff val="25000"/>
                  </a:schemeClr>
                </a:solidFill>
                <a:ea typeface="ＭＳ Ｐゴシック" panose="020B0600070205080204" pitchFamily="34" charset="-128"/>
              </a:rPr>
              <a:t>Raising Input Errors: </a:t>
            </a:r>
            <a:r>
              <a:rPr lang="en-US" altLang="en-US" sz="3400" dirty="0" err="1">
                <a:solidFill>
                  <a:srgbClr val="9933FF"/>
                </a:solidFill>
                <a:ea typeface="ＭＳ Ｐゴシック" panose="020B0600070205080204" pitchFamily="34" charset="-128"/>
                <a:cs typeface="Consolas" panose="020B0609020204030204" pitchFamily="49" charset="0"/>
              </a:rPr>
              <a:t>readData</a:t>
            </a:r>
            <a:r>
              <a:rPr lang="en-US" altLang="en-US" sz="3400" dirty="0">
                <a:solidFill>
                  <a:schemeClr val="tx1">
                    <a:lumMod val="75000"/>
                    <a:lumOff val="25000"/>
                  </a:schemeClr>
                </a:solidFill>
                <a:ea typeface="ＭＳ Ｐゴシック" panose="020B0600070205080204" pitchFamily="34" charset="-128"/>
                <a:cs typeface="Consolas" panose="020B0609020204030204" pitchFamily="49" charset="0"/>
              </a:rPr>
              <a:t> Function</a:t>
            </a:r>
          </a:p>
        </p:txBody>
      </p:sp>
      <p:sp>
        <p:nvSpPr>
          <p:cNvPr id="43010" name="Content Placeholder 6"/>
          <p:cNvSpPr>
            <a:spLocks noGrp="1"/>
          </p:cNvSpPr>
          <p:nvPr>
            <p:ph idx="1"/>
          </p:nvPr>
        </p:nvSpPr>
        <p:spPr>
          <a:xfrm>
            <a:off x="822325" y="1143001"/>
            <a:ext cx="7543800" cy="4725988"/>
          </a:xfrm>
        </p:spPr>
        <p:txBody>
          <a:bodyPr/>
          <a:lstStyle/>
          <a:p>
            <a:pPr eaLnBrk="1" hangingPunct="1">
              <a:spcBef>
                <a:spcPts val="600"/>
              </a:spcBef>
            </a:pPr>
            <a:r>
              <a:rPr lang="en-US" altLang="en-US" dirty="0"/>
              <a:t>No exception handling code, but has code to raise exceptions as they’re detected.</a:t>
            </a:r>
          </a:p>
          <a:p>
            <a:pPr eaLnBrk="1" hangingPunct="1">
              <a:spcBef>
                <a:spcPts val="0"/>
              </a:spcBef>
            </a:pPr>
            <a:r>
              <a:rPr lang="en-US" altLang="en-US" dirty="0"/>
              <a:t>Data is only returned if the file is read in successfully.</a:t>
            </a:r>
          </a:p>
        </p:txBody>
      </p:sp>
      <p:sp>
        <p:nvSpPr>
          <p:cNvPr id="4301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20438C-135D-43C9-AB01-294E68DB55D8}" type="datetime1">
              <a:rPr lang="en-US" altLang="en-US" sz="1200" smtClean="0">
                <a:solidFill>
                  <a:schemeClr val="accent1"/>
                </a:solidFill>
              </a:rPr>
              <a:pPr/>
              <a:t>11/21/22</a:t>
            </a:fld>
            <a:endParaRPr lang="en-US" altLang="en-US" sz="1200">
              <a:solidFill>
                <a:schemeClr val="accent1"/>
              </a:solidFill>
            </a:endParaRPr>
          </a:p>
        </p:txBody>
      </p:sp>
      <p:sp>
        <p:nvSpPr>
          <p:cNvPr id="9" name="Content Placeholder 2"/>
          <p:cNvSpPr txBox="1">
            <a:spLocks/>
          </p:cNvSpPr>
          <p:nvPr/>
        </p:nvSpPr>
        <p:spPr bwMode="auto">
          <a:xfrm>
            <a:off x="533400" y="2057400"/>
            <a:ext cx="8229600" cy="3886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700" dirty="0">
                <a:latin typeface="Consolas" pitchFamily="49" charset="0"/>
                <a:ea typeface="ＭＳ Ｐゴシック" panose="020B0600070205080204" pitchFamily="34" charset="-128"/>
                <a:cs typeface="Consolas" pitchFamily="49" charset="0"/>
              </a:rPr>
              <a:t>def </a:t>
            </a:r>
            <a:r>
              <a:rPr lang="en-US" sz="1700" dirty="0">
                <a:solidFill>
                  <a:srgbClr val="9933FF"/>
                </a:solidFill>
                <a:latin typeface="Consolas" pitchFamily="49" charset="0"/>
                <a:ea typeface="ＭＳ Ｐゴシック" panose="020B0600070205080204" pitchFamily="34" charset="-128"/>
                <a:cs typeface="Consolas" pitchFamily="49" charset="0"/>
              </a:rPr>
              <a:t>readData</a:t>
            </a:r>
            <a:r>
              <a:rPr lang="en-US" sz="1700" dirty="0">
                <a:latin typeface="Consolas" pitchFamily="49" charset="0"/>
                <a:ea typeface="ＭＳ Ｐゴシック" panose="020B0600070205080204" pitchFamily="34" charset="-128"/>
                <a:cs typeface="Consolas" pitchFamily="49" charset="0"/>
              </a:rPr>
              <a:t>(inFile) :</a:t>
            </a:r>
          </a:p>
          <a:p>
            <a:pPr eaLnBrk="1" hangingPunct="1">
              <a:defRPr/>
            </a:pPr>
            <a:r>
              <a:rPr lang="en-US" sz="1700" dirty="0">
                <a:latin typeface="Consolas" pitchFamily="49" charset="0"/>
                <a:ea typeface="ＭＳ Ｐゴシック" panose="020B0600070205080204" pitchFamily="34" charset="-128"/>
                <a:cs typeface="Consolas" pitchFamily="49" charset="0"/>
              </a:rPr>
              <a:t>    line = </a:t>
            </a:r>
            <a:r>
              <a:rPr lang="en-US" sz="1700" dirty="0" err="1">
                <a:latin typeface="Consolas" pitchFamily="49" charset="0"/>
                <a:ea typeface="ＭＳ Ｐゴシック" panose="020B0600070205080204" pitchFamily="34" charset="-128"/>
                <a:cs typeface="Consolas" pitchFamily="49" charset="0"/>
              </a:rPr>
              <a:t>inFile.readline</a:t>
            </a:r>
            <a:r>
              <a:rPr lang="en-US" sz="1700" dirty="0">
                <a:latin typeface="Consolas" pitchFamily="49" charset="0"/>
                <a:ea typeface="ＭＳ Ｐゴシック" panose="020B0600070205080204" pitchFamily="34" charset="-128"/>
                <a:cs typeface="Consolas" pitchFamily="49" charset="0"/>
              </a:rPr>
              <a:t>()</a:t>
            </a:r>
          </a:p>
          <a:p>
            <a:pPr eaLnBrk="1" hangingPunct="1">
              <a:defRPr/>
            </a:pPr>
            <a:r>
              <a:rPr lang="en-US" sz="1700" dirty="0">
                <a:latin typeface="Consolas" pitchFamily="49" charset="0"/>
                <a:ea typeface="ＭＳ Ｐゴシック" panose="020B0600070205080204" pitchFamily="34" charset="-128"/>
                <a:cs typeface="Consolas" pitchFamily="49" charset="0"/>
              </a:rPr>
              <a:t>    numberOfValues = int(line) </a:t>
            </a:r>
            <a:r>
              <a:rPr lang="en-US" sz="1700" dirty="0">
                <a:solidFill>
                  <a:srgbClr val="C00000"/>
                </a:solidFill>
                <a:latin typeface="Consolas" pitchFamily="49" charset="0"/>
                <a:ea typeface="ＭＳ Ｐゴシック" panose="020B0600070205080204" pitchFamily="34" charset="-128"/>
                <a:cs typeface="Consolas" pitchFamily="49" charset="0"/>
              </a:rPr>
              <a:t># May raise a </a:t>
            </a:r>
            <a:r>
              <a:rPr lang="en-US" sz="1700" dirty="0" err="1">
                <a:solidFill>
                  <a:srgbClr val="C00000"/>
                </a:solidFill>
                <a:latin typeface="Consolas" pitchFamily="49" charset="0"/>
                <a:ea typeface="ＭＳ Ｐゴシック" panose="020B0600070205080204" pitchFamily="34" charset="-128"/>
                <a:cs typeface="Consolas" pitchFamily="49" charset="0"/>
              </a:rPr>
              <a:t>ValueError</a:t>
            </a:r>
            <a:r>
              <a:rPr lang="en-US" sz="1700" dirty="0">
                <a:solidFill>
                  <a:srgbClr val="C00000"/>
                </a:solidFill>
                <a:latin typeface="Consolas" pitchFamily="49" charset="0"/>
                <a:ea typeface="ＭＳ Ｐゴシック" panose="020B0600070205080204" pitchFamily="34" charset="-128"/>
                <a:cs typeface="Consolas" pitchFamily="49" charset="0"/>
              </a:rPr>
              <a:t> exception</a:t>
            </a:r>
          </a:p>
          <a:p>
            <a:pPr eaLnBrk="1" hangingPunct="1">
              <a:defRPr/>
            </a:pPr>
            <a:r>
              <a:rPr lang="en-US" sz="1700" dirty="0">
                <a:latin typeface="Consolas" pitchFamily="49" charset="0"/>
                <a:ea typeface="ＭＳ Ｐゴシック" panose="020B0600070205080204" pitchFamily="34" charset="-128"/>
                <a:cs typeface="Consolas" pitchFamily="49" charset="0"/>
              </a:rPr>
              <a:t>    data = []</a:t>
            </a:r>
          </a:p>
          <a:p>
            <a:pPr eaLnBrk="1" hangingPunct="1">
              <a:defRPr/>
            </a:pPr>
            <a:r>
              <a:rPr lang="en-US" sz="1700" dirty="0">
                <a:latin typeface="Consolas" pitchFamily="49" charset="0"/>
                <a:ea typeface="ＭＳ Ｐゴシック" panose="020B0600070205080204" pitchFamily="34" charset="-128"/>
                <a:cs typeface="Consolas" pitchFamily="49" charset="0"/>
              </a:rPr>
              <a:t>    for i in range(numberOfValues) :</a:t>
            </a:r>
          </a:p>
          <a:p>
            <a:pPr eaLnBrk="1" hangingPunct="1">
              <a:defRPr/>
            </a:pPr>
            <a:r>
              <a:rPr lang="en-US" sz="1700" dirty="0">
                <a:latin typeface="Consolas" pitchFamily="49" charset="0"/>
                <a:ea typeface="ＭＳ Ｐゴシック" panose="020B0600070205080204" pitchFamily="34" charset="-128"/>
                <a:cs typeface="Consolas" pitchFamily="49" charset="0"/>
              </a:rPr>
              <a:t>        line = </a:t>
            </a:r>
            <a:r>
              <a:rPr lang="en-US" sz="1700" dirty="0" err="1">
                <a:latin typeface="Consolas" pitchFamily="49" charset="0"/>
                <a:ea typeface="ＭＳ Ｐゴシック" panose="020B0600070205080204" pitchFamily="34" charset="-128"/>
                <a:cs typeface="Consolas" pitchFamily="49" charset="0"/>
              </a:rPr>
              <a:t>inFile.readline</a:t>
            </a:r>
            <a:r>
              <a:rPr lang="en-US" sz="1700" dirty="0">
                <a:latin typeface="Consolas" pitchFamily="49" charset="0"/>
                <a:ea typeface="ＭＳ Ｐゴシック" panose="020B0600070205080204" pitchFamily="34" charset="-128"/>
                <a:cs typeface="Consolas" pitchFamily="49" charset="0"/>
              </a:rPr>
              <a:t>()</a:t>
            </a:r>
          </a:p>
          <a:p>
            <a:pPr eaLnBrk="1" hangingPunct="1">
              <a:defRPr/>
            </a:pPr>
            <a:r>
              <a:rPr lang="en-US" sz="1700" dirty="0">
                <a:latin typeface="Consolas" pitchFamily="49" charset="0"/>
                <a:ea typeface="ＭＳ Ｐゴシック" panose="020B0600070205080204" pitchFamily="34" charset="-128"/>
                <a:cs typeface="Consolas" pitchFamily="49" charset="0"/>
              </a:rPr>
              <a:t>        value = int(line) </a:t>
            </a:r>
            <a:r>
              <a:rPr lang="en-US" sz="1700" dirty="0">
                <a:solidFill>
                  <a:srgbClr val="C00000"/>
                </a:solidFill>
                <a:latin typeface="Consolas" pitchFamily="49" charset="0"/>
                <a:ea typeface="ＭＳ Ｐゴシック" panose="020B0600070205080204" pitchFamily="34" charset="-128"/>
                <a:cs typeface="Consolas" pitchFamily="49" charset="0"/>
              </a:rPr>
              <a:t># May raise a </a:t>
            </a:r>
            <a:r>
              <a:rPr lang="en-US" sz="1700" dirty="0" err="1">
                <a:solidFill>
                  <a:srgbClr val="C00000"/>
                </a:solidFill>
                <a:latin typeface="Consolas" pitchFamily="49" charset="0"/>
                <a:ea typeface="ＭＳ Ｐゴシック" panose="020B0600070205080204" pitchFamily="34" charset="-128"/>
                <a:cs typeface="Consolas" pitchFamily="49" charset="0"/>
              </a:rPr>
              <a:t>ValueError</a:t>
            </a:r>
            <a:r>
              <a:rPr lang="en-US" sz="1700" dirty="0">
                <a:solidFill>
                  <a:srgbClr val="C00000"/>
                </a:solidFill>
                <a:latin typeface="Consolas" pitchFamily="49" charset="0"/>
                <a:ea typeface="ＭＳ Ｐゴシック" panose="020B0600070205080204" pitchFamily="34" charset="-128"/>
                <a:cs typeface="Consolas" pitchFamily="49" charset="0"/>
              </a:rPr>
              <a:t> exception</a:t>
            </a:r>
          </a:p>
          <a:p>
            <a:pPr eaLnBrk="1" hangingPunct="1">
              <a:defRPr/>
            </a:pPr>
            <a:r>
              <a:rPr lang="en-US" sz="1700" dirty="0">
                <a:latin typeface="Consolas" pitchFamily="49" charset="0"/>
                <a:ea typeface="ＭＳ Ｐゴシック" panose="020B0600070205080204" pitchFamily="34" charset="-128"/>
                <a:cs typeface="Consolas" pitchFamily="49" charset="0"/>
              </a:rPr>
              <a:t>        </a:t>
            </a:r>
            <a:r>
              <a:rPr lang="en-US" sz="1700" dirty="0" err="1">
                <a:latin typeface="Consolas" pitchFamily="49" charset="0"/>
                <a:ea typeface="ＭＳ Ｐゴシック" panose="020B0600070205080204" pitchFamily="34" charset="-128"/>
                <a:cs typeface="Consolas" pitchFamily="49" charset="0"/>
              </a:rPr>
              <a:t>data.append</a:t>
            </a:r>
            <a:r>
              <a:rPr lang="en-US" sz="1700" dirty="0">
                <a:latin typeface="Consolas" pitchFamily="49" charset="0"/>
                <a:ea typeface="ＭＳ Ｐゴシック" panose="020B0600070205080204" pitchFamily="34" charset="-128"/>
                <a:cs typeface="Consolas" pitchFamily="49" charset="0"/>
              </a:rPr>
              <a:t>(value)</a:t>
            </a:r>
          </a:p>
          <a:p>
            <a:pPr eaLnBrk="1" hangingPunct="1">
              <a:defRPr/>
            </a:pPr>
            <a:r>
              <a:rPr lang="en-US" sz="1700" dirty="0">
                <a:latin typeface="Consolas" pitchFamily="49" charset="0"/>
                <a:ea typeface="ＭＳ Ｐゴシック" panose="020B0600070205080204" pitchFamily="34" charset="-128"/>
                <a:cs typeface="Consolas" pitchFamily="49" charset="0"/>
              </a:rPr>
              <a:t>    # Make sure there are no more values in the file.</a:t>
            </a:r>
          </a:p>
          <a:p>
            <a:pPr eaLnBrk="1" hangingPunct="1">
              <a:defRPr/>
            </a:pPr>
            <a:r>
              <a:rPr lang="en-US" sz="1700" dirty="0">
                <a:latin typeface="Consolas" pitchFamily="49" charset="0"/>
                <a:ea typeface="ＭＳ Ｐゴシック" panose="020B0600070205080204" pitchFamily="34" charset="-128"/>
                <a:cs typeface="Consolas" pitchFamily="49" charset="0"/>
              </a:rPr>
              <a:t>    line = </a:t>
            </a:r>
            <a:r>
              <a:rPr lang="en-US" sz="1700" dirty="0" err="1">
                <a:latin typeface="Consolas" pitchFamily="49" charset="0"/>
                <a:ea typeface="ＭＳ Ｐゴシック" panose="020B0600070205080204" pitchFamily="34" charset="-128"/>
                <a:cs typeface="Consolas" pitchFamily="49" charset="0"/>
              </a:rPr>
              <a:t>inFile.readline</a:t>
            </a:r>
            <a:r>
              <a:rPr lang="en-US" sz="1700" dirty="0">
                <a:latin typeface="Consolas" pitchFamily="49" charset="0"/>
                <a:ea typeface="ＭＳ Ｐゴシック" panose="020B0600070205080204" pitchFamily="34" charset="-128"/>
                <a:cs typeface="Consolas" pitchFamily="49" charset="0"/>
              </a:rPr>
              <a:t>()</a:t>
            </a:r>
          </a:p>
          <a:p>
            <a:pPr eaLnBrk="1" hangingPunct="1">
              <a:defRPr/>
            </a:pPr>
            <a:r>
              <a:rPr lang="en-US" sz="1700" dirty="0">
                <a:latin typeface="Consolas" pitchFamily="49" charset="0"/>
                <a:ea typeface="ＭＳ Ｐゴシック" panose="020B0600070205080204" pitchFamily="34" charset="-128"/>
                <a:cs typeface="Consolas" pitchFamily="49" charset="0"/>
              </a:rPr>
              <a:t>    if line != "" :    </a:t>
            </a:r>
            <a:r>
              <a:rPr lang="en-US" sz="1700" dirty="0">
                <a:solidFill>
                  <a:srgbClr val="00B0F0"/>
                </a:solidFill>
                <a:latin typeface="Consolas" pitchFamily="49" charset="0"/>
                <a:ea typeface="ＭＳ Ｐゴシック" panose="020B0600070205080204" pitchFamily="34" charset="-128"/>
                <a:cs typeface="Consolas" pitchFamily="49" charset="0"/>
              </a:rPr>
              <a:t> # Extra data in file </a:t>
            </a:r>
            <a:endParaRPr lang="en-US" sz="1700" dirty="0">
              <a:latin typeface="Consolas" pitchFamily="49" charset="0"/>
              <a:ea typeface="ＭＳ Ｐゴシック" panose="020B0600070205080204" pitchFamily="34" charset="-128"/>
              <a:cs typeface="Consolas" pitchFamily="49" charset="0"/>
            </a:endParaRPr>
          </a:p>
          <a:p>
            <a:pPr eaLnBrk="1" hangingPunct="1">
              <a:defRPr/>
            </a:pPr>
            <a:r>
              <a:rPr lang="en-US" sz="1700" dirty="0">
                <a:latin typeface="Consolas" pitchFamily="49" charset="0"/>
                <a:ea typeface="ＭＳ Ｐゴシック" panose="020B0600070205080204" pitchFamily="34" charset="-128"/>
                <a:cs typeface="Consolas" pitchFamily="49" charset="0"/>
              </a:rPr>
              <a:t>        </a:t>
            </a:r>
            <a:r>
              <a:rPr lang="en-US" sz="1700" dirty="0">
                <a:solidFill>
                  <a:srgbClr val="C00000"/>
                </a:solidFill>
                <a:latin typeface="Consolas" pitchFamily="49" charset="0"/>
                <a:ea typeface="ＭＳ Ｐゴシック" panose="020B0600070205080204" pitchFamily="34" charset="-128"/>
                <a:cs typeface="Consolas" pitchFamily="49" charset="0"/>
              </a:rPr>
              <a:t>raise RuntimeError("End of file expected.")</a:t>
            </a:r>
          </a:p>
          <a:p>
            <a:pPr eaLnBrk="1" hangingPunct="1">
              <a:defRPr/>
            </a:pPr>
            <a:r>
              <a:rPr lang="en-US" sz="1700" dirty="0">
                <a:latin typeface="Consolas" pitchFamily="49" charset="0"/>
                <a:ea typeface="ＭＳ Ｐゴシック" panose="020B0600070205080204" pitchFamily="34" charset="-128"/>
                <a:cs typeface="Consolas" pitchFamily="49" charset="0"/>
              </a:rPr>
              <a:t>    return data</a:t>
            </a:r>
          </a:p>
        </p:txBody>
      </p:sp>
    </p:spTree>
    <p:extLst>
      <p:ext uri="{BB962C8B-B14F-4D97-AF65-F5344CB8AC3E}">
        <p14:creationId xmlns:p14="http://schemas.microsoft.com/office/powerpoint/2010/main" val="104218601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600" dirty="0">
                <a:ea typeface="ＭＳ Ｐゴシック" charset="0"/>
              </a:rPr>
              <a:t>One Scenario</a:t>
            </a:r>
          </a:p>
        </p:txBody>
      </p:sp>
      <p:sp>
        <p:nvSpPr>
          <p:cNvPr id="3" name="Content Placeholder 2"/>
          <p:cNvSpPr>
            <a:spLocks noGrp="1"/>
          </p:cNvSpPr>
          <p:nvPr>
            <p:ph idx="1"/>
          </p:nvPr>
        </p:nvSpPr>
        <p:spPr>
          <a:xfrm>
            <a:off x="822325" y="1143001"/>
            <a:ext cx="7543800" cy="4725988"/>
          </a:xfrm>
        </p:spPr>
        <p:txBody>
          <a:bodyPr>
            <a:normAutofit lnSpcReduction="10000"/>
          </a:bodyPr>
          <a:lstStyle/>
          <a:p>
            <a:pPr marL="231775" indent="-231775" eaLnBrk="1" hangingPunct="1">
              <a:spcBef>
                <a:spcPts val="600"/>
              </a:spcBef>
              <a:buNone/>
              <a:defRPr/>
            </a:pPr>
            <a:r>
              <a:rPr lang="en-US" dirty="0">
                <a:ea typeface="ＭＳ Ｐゴシック" charset="0"/>
              </a:rPr>
              <a:t>From the example input file exception handling:</a:t>
            </a:r>
          </a:p>
          <a:p>
            <a:pPr marL="231775" indent="-231775" eaLnBrk="1" hangingPunct="1">
              <a:spcBef>
                <a:spcPts val="600"/>
              </a:spcBef>
              <a:buFont typeface="+mj-lt"/>
              <a:buAutoNum type="arabicPeriod"/>
              <a:defRPr/>
            </a:pPr>
            <a:r>
              <a:rPr lang="en-US" dirty="0">
                <a:ea typeface="ＭＳ Ｐゴシック" charset="0"/>
              </a:rPr>
              <a:t>main calls </a:t>
            </a:r>
            <a:r>
              <a:rPr lang="en-US" dirty="0" err="1">
                <a:solidFill>
                  <a:srgbClr val="FF0000"/>
                </a:solidFill>
                <a:ea typeface="ＭＳ Ｐゴシック" charset="0"/>
              </a:rPr>
              <a:t>readFile</a:t>
            </a:r>
            <a:endParaRPr lang="en-US" dirty="0">
              <a:solidFill>
                <a:srgbClr val="FF0000"/>
              </a:solidFill>
              <a:ea typeface="ＭＳ Ｐゴシック" charset="0"/>
            </a:endParaRPr>
          </a:p>
          <a:p>
            <a:pPr marL="231775" indent="-231775" eaLnBrk="1" hangingPunct="1">
              <a:spcBef>
                <a:spcPts val="600"/>
              </a:spcBef>
              <a:buFont typeface="+mj-lt"/>
              <a:buAutoNum type="arabicPeriod"/>
              <a:defRPr/>
            </a:pPr>
            <a:r>
              <a:rPr lang="en-US" dirty="0" err="1">
                <a:solidFill>
                  <a:srgbClr val="00B050"/>
                </a:solidFill>
                <a:ea typeface="ＭＳ Ｐゴシック" charset="0"/>
              </a:rPr>
              <a:t>readFile</a:t>
            </a:r>
            <a:r>
              <a:rPr lang="en-US" dirty="0">
                <a:ea typeface="ＭＳ Ｐゴシック" charset="0"/>
              </a:rPr>
              <a:t> calls </a:t>
            </a:r>
            <a:r>
              <a:rPr lang="en-US" dirty="0" err="1">
                <a:solidFill>
                  <a:srgbClr val="9933FF"/>
                </a:solidFill>
                <a:ea typeface="ＭＳ Ｐゴシック" charset="0"/>
              </a:rPr>
              <a:t>readData</a:t>
            </a:r>
            <a:endParaRPr lang="en-US" dirty="0">
              <a:solidFill>
                <a:srgbClr val="9933FF"/>
              </a:solidFill>
              <a:ea typeface="ＭＳ Ｐゴシック" charset="0"/>
            </a:endParaRPr>
          </a:p>
          <a:p>
            <a:pPr marL="231775" indent="-231775" eaLnBrk="1" hangingPunct="1">
              <a:spcBef>
                <a:spcPts val="600"/>
              </a:spcBef>
              <a:buFont typeface="+mj-lt"/>
              <a:buAutoNum type="arabicPeriod"/>
              <a:defRPr/>
            </a:pPr>
            <a:r>
              <a:rPr lang="en-US" dirty="0" err="1">
                <a:solidFill>
                  <a:srgbClr val="9933FF"/>
                </a:solidFill>
                <a:ea typeface="ＭＳ Ｐゴシック" charset="0"/>
              </a:rPr>
              <a:t>readData</a:t>
            </a:r>
            <a:r>
              <a:rPr lang="en-US" dirty="0">
                <a:ea typeface="ＭＳ Ｐゴシック" charset="0"/>
              </a:rPr>
              <a:t> calls </a:t>
            </a:r>
            <a:r>
              <a:rPr lang="en-US" dirty="0">
                <a:solidFill>
                  <a:srgbClr val="0033CC"/>
                </a:solidFill>
                <a:ea typeface="ＭＳ Ｐゴシック" charset="0"/>
              </a:rPr>
              <a:t>int</a:t>
            </a:r>
          </a:p>
          <a:p>
            <a:pPr marL="231775" indent="-231775" eaLnBrk="1" hangingPunct="1">
              <a:spcBef>
                <a:spcPts val="600"/>
              </a:spcBef>
              <a:buFont typeface="+mj-lt"/>
              <a:buAutoNum type="arabicPeriod"/>
              <a:defRPr/>
            </a:pPr>
            <a:r>
              <a:rPr lang="en-US" dirty="0">
                <a:ea typeface="ＭＳ Ｐゴシック" charset="0"/>
              </a:rPr>
              <a:t>There is no integer in the input, </a:t>
            </a:r>
            <a:r>
              <a:rPr lang="en-US" dirty="0" err="1">
                <a:solidFill>
                  <a:srgbClr val="0033CC"/>
                </a:solidFill>
                <a:ea typeface="ＭＳ Ｐゴシック" charset="0"/>
              </a:rPr>
              <a:t>int</a:t>
            </a:r>
            <a:r>
              <a:rPr lang="en-US" dirty="0">
                <a:ea typeface="ＭＳ Ｐゴシック" charset="0"/>
              </a:rPr>
              <a:t> raises a </a:t>
            </a:r>
            <a:r>
              <a:rPr lang="en-US" dirty="0" err="1">
                <a:solidFill>
                  <a:srgbClr val="FF0000"/>
                </a:solidFill>
                <a:ea typeface="ＭＳ Ｐゴシック" charset="0"/>
              </a:rPr>
              <a:t>ValueError</a:t>
            </a:r>
            <a:r>
              <a:rPr lang="en-US" dirty="0">
                <a:ea typeface="ＭＳ Ｐゴシック" charset="0"/>
              </a:rPr>
              <a:t> exception</a:t>
            </a:r>
          </a:p>
          <a:p>
            <a:pPr marL="231775" indent="-231775" eaLnBrk="1" hangingPunct="1">
              <a:spcBef>
                <a:spcPts val="600"/>
              </a:spcBef>
              <a:buFont typeface="+mj-lt"/>
              <a:buAutoNum type="arabicPeriod"/>
              <a:defRPr/>
            </a:pPr>
            <a:r>
              <a:rPr lang="en-US" dirty="0" err="1">
                <a:solidFill>
                  <a:srgbClr val="9933FF"/>
                </a:solidFill>
                <a:ea typeface="ＭＳ Ｐゴシック" charset="0"/>
              </a:rPr>
              <a:t>readData</a:t>
            </a:r>
            <a:r>
              <a:rPr lang="en-US" dirty="0">
                <a:ea typeface="ＭＳ Ｐゴシック" charset="0"/>
              </a:rPr>
              <a:t> has no </a:t>
            </a:r>
            <a:r>
              <a:rPr lang="en-US" dirty="0">
                <a:solidFill>
                  <a:srgbClr val="0033CC"/>
                </a:solidFill>
                <a:ea typeface="ＭＳ Ｐゴシック" charset="0"/>
              </a:rPr>
              <a:t>except</a:t>
            </a:r>
            <a:r>
              <a:rPr lang="en-US" dirty="0">
                <a:ea typeface="ＭＳ Ｐゴシック" charset="0"/>
              </a:rPr>
              <a:t> clause; it terminates immediately and returns to </a:t>
            </a:r>
            <a:r>
              <a:rPr lang="en-US" dirty="0" err="1">
                <a:solidFill>
                  <a:srgbClr val="00B050"/>
                </a:solidFill>
                <a:ea typeface="ＭＳ Ｐゴシック" charset="0"/>
              </a:rPr>
              <a:t>readFile</a:t>
            </a:r>
            <a:r>
              <a:rPr lang="en-US" dirty="0">
                <a:solidFill>
                  <a:srgbClr val="00B050"/>
                </a:solidFill>
                <a:ea typeface="ＭＳ Ｐゴシック" charset="0"/>
              </a:rPr>
              <a:t> </a:t>
            </a:r>
          </a:p>
          <a:p>
            <a:pPr marL="231775" indent="-231775" eaLnBrk="1" hangingPunct="1">
              <a:spcBef>
                <a:spcPts val="600"/>
              </a:spcBef>
              <a:buFont typeface="+mj-lt"/>
              <a:buAutoNum type="arabicPeriod"/>
              <a:defRPr/>
            </a:pPr>
            <a:r>
              <a:rPr lang="en-US" dirty="0" err="1">
                <a:solidFill>
                  <a:srgbClr val="00B050"/>
                </a:solidFill>
                <a:ea typeface="ＭＳ Ｐゴシック" charset="0"/>
              </a:rPr>
              <a:t>readFile</a:t>
            </a:r>
            <a:r>
              <a:rPr lang="en-US" dirty="0">
                <a:ea typeface="ＭＳ Ｐゴシック" charset="0"/>
              </a:rPr>
              <a:t> has the </a:t>
            </a:r>
            <a:r>
              <a:rPr lang="en-US" dirty="0">
                <a:solidFill>
                  <a:srgbClr val="0033CC"/>
                </a:solidFill>
                <a:ea typeface="ＭＳ Ｐゴシック" charset="0"/>
              </a:rPr>
              <a:t>except</a:t>
            </a:r>
            <a:r>
              <a:rPr lang="en-US" dirty="0">
                <a:ea typeface="ＭＳ Ｐゴシック" charset="0"/>
              </a:rPr>
              <a:t> clause to print the error message; then the loop in </a:t>
            </a:r>
            <a:r>
              <a:rPr lang="en-US" dirty="0" err="1">
                <a:solidFill>
                  <a:srgbClr val="00B050"/>
                </a:solidFill>
                <a:ea typeface="ＭＳ Ｐゴシック" charset="0"/>
              </a:rPr>
              <a:t>readFile</a:t>
            </a:r>
            <a:r>
              <a:rPr lang="en-US" dirty="0">
                <a:ea typeface="ＭＳ Ｐゴシック" charset="0"/>
              </a:rPr>
              <a:t> prompts the user for another filename and repeat the call the </a:t>
            </a:r>
            <a:r>
              <a:rPr lang="en-US" dirty="0" err="1">
                <a:solidFill>
                  <a:srgbClr val="9933FF"/>
                </a:solidFill>
                <a:ea typeface="ＭＳ Ｐゴシック" charset="0"/>
              </a:rPr>
              <a:t>readData</a:t>
            </a:r>
            <a:r>
              <a:rPr lang="en-US" dirty="0">
                <a:ea typeface="ＭＳ Ｐゴシック" charset="0"/>
              </a:rPr>
              <a:t> in step 3.</a:t>
            </a:r>
          </a:p>
          <a:p>
            <a:pPr marL="231775" indent="-231775" eaLnBrk="1" hangingPunct="1">
              <a:spcBef>
                <a:spcPts val="600"/>
              </a:spcBef>
              <a:buFont typeface="+mj-lt"/>
              <a:buAutoNum type="arabicPeriod"/>
              <a:defRPr/>
            </a:pPr>
            <a:r>
              <a:rPr lang="en-US" dirty="0">
                <a:ea typeface="ＭＳ Ｐゴシック" charset="0"/>
              </a:rPr>
              <a:t>The next time the input file is read in successfully, </a:t>
            </a:r>
            <a:r>
              <a:rPr lang="en-US" dirty="0" err="1">
                <a:solidFill>
                  <a:srgbClr val="9933FF"/>
                </a:solidFill>
                <a:ea typeface="ＭＳ Ｐゴシック" charset="0"/>
              </a:rPr>
              <a:t>readData</a:t>
            </a:r>
            <a:r>
              <a:rPr lang="en-US" dirty="0">
                <a:ea typeface="ＭＳ Ｐゴシック" charset="0"/>
              </a:rPr>
              <a:t> returns the data to </a:t>
            </a:r>
            <a:r>
              <a:rPr lang="en-US" dirty="0" err="1">
                <a:solidFill>
                  <a:srgbClr val="00B050"/>
                </a:solidFill>
                <a:ea typeface="ＭＳ Ｐゴシック" charset="0"/>
              </a:rPr>
              <a:t>readFile</a:t>
            </a:r>
            <a:r>
              <a:rPr lang="en-US" dirty="0">
                <a:ea typeface="ＭＳ Ｐゴシック" charset="0"/>
              </a:rPr>
              <a:t>.</a:t>
            </a:r>
          </a:p>
          <a:p>
            <a:pPr marL="231775" indent="-231775" eaLnBrk="1" hangingPunct="1">
              <a:spcBef>
                <a:spcPts val="600"/>
              </a:spcBef>
              <a:buFont typeface="+mj-lt"/>
              <a:buAutoNum type="arabicPeriod"/>
              <a:defRPr/>
            </a:pPr>
            <a:r>
              <a:rPr lang="en-US" dirty="0" err="1">
                <a:solidFill>
                  <a:srgbClr val="00B050"/>
                </a:solidFill>
                <a:ea typeface="ＭＳ Ｐゴシック" charset="0"/>
              </a:rPr>
              <a:t>readFile</a:t>
            </a:r>
            <a:r>
              <a:rPr lang="en-US" dirty="0">
                <a:ea typeface="ＭＳ Ｐゴシック" charset="0"/>
              </a:rPr>
              <a:t> ends the loop and returns to main; the returned data is stored in main for processing.</a:t>
            </a:r>
          </a:p>
        </p:txBody>
      </p:sp>
      <p:sp>
        <p:nvSpPr>
          <p:cNvPr id="68611"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60DF1C-8D9B-4200-B97B-96ADAA4983EB}"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1864672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609600" y="287338"/>
            <a:ext cx="7756525" cy="725487"/>
          </a:xfrm>
        </p:spPr>
        <p:txBody>
          <a:bodyPr>
            <a:normAutofit/>
          </a:bodyPr>
          <a:lstStyle/>
          <a:p>
            <a:pPr eaLnBrk="1" fontAlgn="auto" hangingPunct="1">
              <a:spcAft>
                <a:spcPts val="0"/>
              </a:spcAft>
              <a:defRPr/>
            </a:pPr>
            <a:r>
              <a:rPr lang="en-US" altLang="en-US" sz="3600" dirty="0">
                <a:solidFill>
                  <a:schemeClr val="tx1">
                    <a:lumMod val="75000"/>
                    <a:lumOff val="25000"/>
                  </a:schemeClr>
                </a:solidFill>
                <a:ea typeface="ＭＳ Ｐゴシック" panose="020B0600070205080204" pitchFamily="34" charset="-128"/>
              </a:rPr>
              <a:t>Handling Input Errors: </a:t>
            </a:r>
            <a:r>
              <a:rPr lang="en-US" altLang="en-US" sz="3600" dirty="0">
                <a:solidFill>
                  <a:schemeClr val="tx1">
                    <a:lumMod val="75000"/>
                    <a:lumOff val="25000"/>
                  </a:schemeClr>
                </a:solidFill>
                <a:ea typeface="ＭＳ Ｐゴシック" panose="020B0600070205080204" pitchFamily="34" charset="-128"/>
                <a:cs typeface="Consolas" panose="020B0609020204030204" pitchFamily="49" charset="0"/>
              </a:rPr>
              <a:t>Terminate Program </a:t>
            </a:r>
          </a:p>
        </p:txBody>
      </p:sp>
      <p:sp>
        <p:nvSpPr>
          <p:cNvPr id="40962" name="Content Placeholder 6"/>
          <p:cNvSpPr>
            <a:spLocks noGrp="1"/>
          </p:cNvSpPr>
          <p:nvPr>
            <p:ph idx="1"/>
          </p:nvPr>
        </p:nvSpPr>
        <p:spPr>
          <a:xfrm>
            <a:off x="822325" y="1143001"/>
            <a:ext cx="7543800" cy="4725988"/>
          </a:xfrm>
        </p:spPr>
        <p:txBody>
          <a:bodyPr>
            <a:normAutofit lnSpcReduction="10000"/>
          </a:bodyPr>
          <a:lstStyle/>
          <a:p>
            <a:pPr eaLnBrk="1" hangingPunct="1">
              <a:spcBef>
                <a:spcPts val="200"/>
              </a:spcBef>
            </a:pPr>
            <a:r>
              <a:rPr lang="en-US" altLang="en-US" dirty="0"/>
              <a:t>In the previous example for input exception handling, there is a loop that contains the try except blocks so that the user can be prompted for another input filename.</a:t>
            </a:r>
          </a:p>
          <a:p>
            <a:pPr eaLnBrk="1" hangingPunct="1">
              <a:spcBef>
                <a:spcPts val="200"/>
              </a:spcBef>
            </a:pPr>
            <a:r>
              <a:rPr lang="en-US" altLang="en-US" sz="2000" dirty="0"/>
              <a:t>Another way to handle input file </a:t>
            </a:r>
            <a:r>
              <a:rPr lang="en-US" altLang="en-US" dirty="0"/>
              <a:t>error can be to terminate the program with an error message. This way the user can figure out the correct filename or file location before running the program again.</a:t>
            </a:r>
          </a:p>
          <a:p>
            <a:pPr eaLnBrk="1" hangingPunct="1">
              <a:spcBef>
                <a:spcPts val="200"/>
              </a:spcBef>
            </a:pPr>
            <a:r>
              <a:rPr lang="en-US" altLang="en-US" dirty="0"/>
              <a:t>In other languages, we call the exit function when the program needs to be terminated.</a:t>
            </a:r>
          </a:p>
          <a:p>
            <a:pPr eaLnBrk="1" hangingPunct="1">
              <a:spcBef>
                <a:spcPts val="200"/>
              </a:spcBef>
            </a:pPr>
            <a:r>
              <a:rPr lang="en-US" altLang="en-US" sz="2000" dirty="0"/>
              <a:t>In Python the standard practice to terminate a program is by raising the exception </a:t>
            </a:r>
            <a:r>
              <a:rPr lang="en-US" altLang="en-US" sz="2000" dirty="0" err="1"/>
              <a:t>SystemExit</a:t>
            </a:r>
            <a:endParaRPr lang="en-US" altLang="en-US" sz="2000" dirty="0"/>
          </a:p>
          <a:p>
            <a:pPr eaLnBrk="1" hangingPunct="1">
              <a:spcBef>
                <a:spcPts val="200"/>
              </a:spcBef>
            </a:pPr>
            <a:endParaRPr lang="en-US" altLang="en-US" dirty="0"/>
          </a:p>
          <a:p>
            <a:pPr eaLnBrk="1" hangingPunct="1">
              <a:spcBef>
                <a:spcPts val="200"/>
              </a:spcBef>
            </a:pPr>
            <a:endParaRPr lang="en-US" altLang="en-US" sz="2000" dirty="0"/>
          </a:p>
          <a:p>
            <a:pPr eaLnBrk="1" hangingPunct="1">
              <a:spcBef>
                <a:spcPts val="200"/>
              </a:spcBef>
            </a:pPr>
            <a:endParaRPr lang="en-US" altLang="en-US" dirty="0"/>
          </a:p>
          <a:p>
            <a:pPr eaLnBrk="1" hangingPunct="1">
              <a:spcBef>
                <a:spcPts val="200"/>
              </a:spcBef>
            </a:pPr>
            <a:r>
              <a:rPr lang="en-US" altLang="en-US" sz="2000" dirty="0"/>
              <a:t>The program will end with the error message that we pass in to </a:t>
            </a:r>
            <a:r>
              <a:rPr lang="en-US" altLang="en-US" sz="2000" dirty="0" err="1"/>
              <a:t>SystemExit</a:t>
            </a:r>
            <a:r>
              <a:rPr lang="en-US" altLang="en-US" dirty="0"/>
              <a:t>, and the output will print an exit code of 1 to show that the program did not run completely to the end.</a:t>
            </a:r>
            <a:endParaRPr lang="en-US" altLang="en-US" sz="2000" dirty="0"/>
          </a:p>
          <a:p>
            <a:pPr lvl="1" eaLnBrk="1" hangingPunct="1">
              <a:buNone/>
            </a:pPr>
            <a:endParaRPr lang="en-US" altLang="en-US" sz="2000" dirty="0"/>
          </a:p>
        </p:txBody>
      </p:sp>
      <p:sp>
        <p:nvSpPr>
          <p:cNvPr id="4096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EA18E4-3EFD-4620-BB1F-2C502C5E9086}" type="datetime1">
              <a:rPr lang="en-US" altLang="en-US" sz="1200" smtClean="0">
                <a:solidFill>
                  <a:schemeClr val="accent1"/>
                </a:solidFill>
              </a:rPr>
              <a:pPr/>
              <a:t>11/21/22</a:t>
            </a:fld>
            <a:endParaRPr lang="en-US" altLang="en-US" sz="1200">
              <a:solidFill>
                <a:schemeClr val="accent1"/>
              </a:solidFill>
            </a:endParaRPr>
          </a:p>
        </p:txBody>
      </p:sp>
      <p:sp>
        <p:nvSpPr>
          <p:cNvPr id="9" name="Content Placeholder 2"/>
          <p:cNvSpPr txBox="1">
            <a:spLocks/>
          </p:cNvSpPr>
          <p:nvPr/>
        </p:nvSpPr>
        <p:spPr bwMode="auto">
          <a:xfrm>
            <a:off x="1447800" y="3886200"/>
            <a:ext cx="64770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except </a:t>
            </a:r>
            <a:r>
              <a:rPr lang="en-US" dirty="0" err="1">
                <a:latin typeface="Consolas" pitchFamily="49" charset="0"/>
                <a:ea typeface="ＭＳ Ｐゴシック" panose="020B0600070205080204" pitchFamily="34" charset="-128"/>
                <a:cs typeface="Consolas" pitchFamily="49" charset="0"/>
              </a:rPr>
              <a:t>FileNotFound</a:t>
            </a:r>
            <a:r>
              <a:rPr lang="en-US" dirty="0">
                <a:latin typeface="Consolas" pitchFamily="49" charset="0"/>
                <a:ea typeface="ＭＳ Ｐゴシック" panose="020B0600070205080204" pitchFamily="34" charset="-128"/>
                <a:cs typeface="Consolas" pitchFamily="49" charset="0"/>
              </a:rPr>
              <a:t> :</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raise </a:t>
            </a:r>
            <a:r>
              <a:rPr lang="en-US" dirty="0" err="1">
                <a:latin typeface="Consolas" pitchFamily="49" charset="0"/>
                <a:ea typeface="ＭＳ Ｐゴシック" panose="020B0600070205080204" pitchFamily="34" charset="-128"/>
                <a:cs typeface="Consolas" pitchFamily="49" charset="0"/>
              </a:rPr>
              <a:t>SystemExit</a:t>
            </a:r>
            <a:r>
              <a:rPr lang="en-US" dirty="0">
                <a:latin typeface="Consolas" pitchFamily="49" charset="0"/>
                <a:ea typeface="ＭＳ Ｐゴシック" panose="020B0600070205080204" pitchFamily="34" charset="-128"/>
                <a:cs typeface="Consolas" pitchFamily="49" charset="0"/>
              </a:rPr>
              <a:t>(“Error opening input file”)</a:t>
            </a:r>
          </a:p>
        </p:txBody>
      </p:sp>
    </p:spTree>
    <p:extLst>
      <p:ext uri="{BB962C8B-B14F-4D97-AF65-F5344CB8AC3E}">
        <p14:creationId xmlns:p14="http://schemas.microsoft.com/office/powerpoint/2010/main" val="328768754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609600" y="287338"/>
            <a:ext cx="8001000" cy="725487"/>
          </a:xfrm>
        </p:spPr>
        <p:txBody>
          <a:bodyPr>
            <a:normAutofit/>
          </a:bodyPr>
          <a:lstStyle/>
          <a:p>
            <a:pPr eaLnBrk="1" fontAlgn="auto" hangingPunct="1">
              <a:spcAft>
                <a:spcPts val="0"/>
              </a:spcAft>
              <a:defRPr/>
            </a:pPr>
            <a:r>
              <a:rPr lang="en-US" altLang="en-US" sz="3600" dirty="0">
                <a:solidFill>
                  <a:schemeClr val="tx1">
                    <a:lumMod val="75000"/>
                    <a:lumOff val="25000"/>
                  </a:schemeClr>
                </a:solidFill>
                <a:ea typeface="ＭＳ Ｐゴシック" panose="020B0600070205080204" pitchFamily="34" charset="-128"/>
              </a:rPr>
              <a:t>Detecting Error During Development: </a:t>
            </a:r>
            <a:r>
              <a:rPr lang="en-US" altLang="en-US" sz="3600" dirty="0">
                <a:solidFill>
                  <a:srgbClr val="0033CC"/>
                </a:solidFill>
                <a:ea typeface="ＭＳ Ｐゴシック" panose="020B0600070205080204" pitchFamily="34" charset="-128"/>
              </a:rPr>
              <a:t>Assert</a:t>
            </a:r>
            <a:endParaRPr lang="en-US" altLang="en-US" sz="3600" dirty="0">
              <a:solidFill>
                <a:srgbClr val="0033CC"/>
              </a:solidFill>
              <a:ea typeface="ＭＳ Ｐゴシック" panose="020B0600070205080204" pitchFamily="34" charset="-128"/>
              <a:cs typeface="Consolas" panose="020B0609020204030204" pitchFamily="49" charset="0"/>
            </a:endParaRPr>
          </a:p>
        </p:txBody>
      </p:sp>
      <p:sp>
        <p:nvSpPr>
          <p:cNvPr id="40962" name="Content Placeholder 6"/>
          <p:cNvSpPr>
            <a:spLocks noGrp="1"/>
          </p:cNvSpPr>
          <p:nvPr>
            <p:ph idx="1"/>
          </p:nvPr>
        </p:nvSpPr>
        <p:spPr>
          <a:xfrm>
            <a:off x="822325" y="1143001"/>
            <a:ext cx="7543800" cy="4725988"/>
          </a:xfrm>
        </p:spPr>
        <p:txBody>
          <a:bodyPr>
            <a:normAutofit lnSpcReduction="10000"/>
          </a:bodyPr>
          <a:lstStyle/>
          <a:p>
            <a:pPr eaLnBrk="1" hangingPunct="1">
              <a:spcBef>
                <a:spcPts val="200"/>
              </a:spcBef>
            </a:pPr>
            <a:r>
              <a:rPr lang="en-US" altLang="en-US" dirty="0"/>
              <a:t>In addition to using </a:t>
            </a:r>
            <a:r>
              <a:rPr lang="en-US" altLang="en-US" dirty="0">
                <a:solidFill>
                  <a:srgbClr val="0033CC"/>
                </a:solidFill>
              </a:rPr>
              <a:t>try except</a:t>
            </a:r>
            <a:r>
              <a:rPr lang="en-US" altLang="en-US" dirty="0"/>
              <a:t> for handling errors, software developers also use </a:t>
            </a:r>
            <a:r>
              <a:rPr lang="en-US" altLang="en-US" dirty="0">
                <a:solidFill>
                  <a:srgbClr val="0033CC"/>
                </a:solidFill>
              </a:rPr>
              <a:t>assert</a:t>
            </a:r>
            <a:r>
              <a:rPr lang="en-US" altLang="en-US" dirty="0"/>
              <a:t> statements to catch errors </a:t>
            </a:r>
            <a:r>
              <a:rPr lang="en-US" altLang="en-US" i="1" dirty="0"/>
              <a:t>during the development phase </a:t>
            </a:r>
            <a:r>
              <a:rPr lang="en-US" altLang="en-US" dirty="0"/>
              <a:t>(coding / unit testing) of a software project.</a:t>
            </a:r>
          </a:p>
          <a:p>
            <a:pPr eaLnBrk="1" hangingPunct="1">
              <a:spcBef>
                <a:spcPts val="200"/>
              </a:spcBef>
            </a:pPr>
            <a:r>
              <a:rPr lang="en-US" altLang="en-US" sz="2000" dirty="0"/>
              <a:t>The </a:t>
            </a:r>
            <a:r>
              <a:rPr lang="en-US" altLang="en-US" sz="2000" dirty="0">
                <a:solidFill>
                  <a:srgbClr val="0033CC"/>
                </a:solidFill>
              </a:rPr>
              <a:t>assert</a:t>
            </a:r>
            <a:r>
              <a:rPr lang="en-US" altLang="en-US" sz="2000" dirty="0"/>
              <a:t> statement is added to code to assert or enforce that a certain condition is true before executing the next part of the code.  </a:t>
            </a:r>
            <a:endParaRPr lang="en-US" altLang="en-US" dirty="0"/>
          </a:p>
          <a:p>
            <a:pPr lvl="1" eaLnBrk="1" hangingPunct="1"/>
            <a:r>
              <a:rPr lang="en-US" altLang="en-US" sz="2000" dirty="0"/>
              <a:t>If the condition is false, then an </a:t>
            </a:r>
            <a:r>
              <a:rPr lang="en-US" altLang="en-US" sz="2000" dirty="0" err="1"/>
              <a:t>AssertionError</a:t>
            </a:r>
            <a:r>
              <a:rPr lang="en-US" altLang="en-US" sz="2000" dirty="0"/>
              <a:t> exception is raised and the program terminates.</a:t>
            </a:r>
          </a:p>
          <a:p>
            <a:pPr eaLnBrk="1" hangingPunct="1">
              <a:spcBef>
                <a:spcPts val="200"/>
              </a:spcBef>
            </a:pPr>
            <a:r>
              <a:rPr lang="en-US" altLang="en-US" dirty="0">
                <a:solidFill>
                  <a:srgbClr val="0033CC"/>
                </a:solidFill>
              </a:rPr>
              <a:t>Assert</a:t>
            </a:r>
            <a:r>
              <a:rPr lang="en-US" altLang="en-US" dirty="0"/>
              <a:t> statements are used in large software projects. </a:t>
            </a:r>
            <a:br>
              <a:rPr lang="en-US" altLang="en-US" dirty="0"/>
            </a:br>
            <a:r>
              <a:rPr lang="en-US" altLang="en-US" dirty="0"/>
              <a:t>For example: </a:t>
            </a:r>
          </a:p>
          <a:p>
            <a:pPr lvl="1" eaLnBrk="1" hangingPunct="1"/>
            <a:r>
              <a:rPr lang="en-US" altLang="en-US" sz="2000" dirty="0"/>
              <a:t>We write a function which will be called by other modules in the project. This function requires a certain pre-condition, a condition that must exist before the function runs. </a:t>
            </a:r>
          </a:p>
          <a:p>
            <a:pPr lvl="1" eaLnBrk="1" hangingPunct="1"/>
            <a:r>
              <a:rPr lang="en-US" altLang="en-US" sz="2000" dirty="0"/>
              <a:t>But when our function is called, we’re not sure that the caller has set up the pre-condition. </a:t>
            </a:r>
          </a:p>
          <a:p>
            <a:pPr lvl="1" eaLnBrk="1" hangingPunct="1"/>
            <a:r>
              <a:rPr lang="en-US" altLang="en-US" sz="2000" dirty="0"/>
              <a:t>In our function, we can add an </a:t>
            </a:r>
            <a:r>
              <a:rPr lang="en-US" altLang="en-US" sz="2000" dirty="0">
                <a:solidFill>
                  <a:srgbClr val="0033CC"/>
                </a:solidFill>
              </a:rPr>
              <a:t>assert</a:t>
            </a:r>
            <a:r>
              <a:rPr lang="en-US" altLang="en-US" sz="2000" dirty="0"/>
              <a:t> statement to make sure that the pre-condition is true before our code runs.</a:t>
            </a:r>
            <a:endParaRPr lang="en-US" altLang="en-US" sz="2200" dirty="0"/>
          </a:p>
        </p:txBody>
      </p:sp>
      <p:sp>
        <p:nvSpPr>
          <p:cNvPr id="4096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EA18E4-3EFD-4620-BB1F-2C502C5E9086}"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328768754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609600" y="287338"/>
            <a:ext cx="8001000" cy="725487"/>
          </a:xfrm>
        </p:spPr>
        <p:txBody>
          <a:bodyPr>
            <a:normAutofit/>
          </a:bodyPr>
          <a:lstStyle/>
          <a:p>
            <a:pPr eaLnBrk="1" fontAlgn="auto" hangingPunct="1">
              <a:spcAft>
                <a:spcPts val="0"/>
              </a:spcAft>
              <a:defRPr/>
            </a:pPr>
            <a:r>
              <a:rPr lang="en-US" altLang="en-US" sz="3600" dirty="0">
                <a:solidFill>
                  <a:srgbClr val="0033CC"/>
                </a:solidFill>
                <a:ea typeface="ＭＳ Ｐゴシック" panose="020B0600070205080204" pitchFamily="34" charset="-128"/>
              </a:rPr>
              <a:t>Assert </a:t>
            </a:r>
            <a:r>
              <a:rPr lang="en-US" altLang="en-US" sz="3600" dirty="0">
                <a:solidFill>
                  <a:schemeClr val="tx1"/>
                </a:solidFill>
                <a:ea typeface="ＭＳ Ｐゴシック" panose="020B0600070205080204" pitchFamily="34" charset="-128"/>
              </a:rPr>
              <a:t>Statement</a:t>
            </a:r>
            <a:endParaRPr lang="en-US" altLang="en-US" sz="3600" dirty="0">
              <a:solidFill>
                <a:schemeClr val="tx1"/>
              </a:solidFill>
              <a:ea typeface="ＭＳ Ｐゴシック" panose="020B0600070205080204" pitchFamily="34" charset="-128"/>
              <a:cs typeface="Consolas" panose="020B0609020204030204" pitchFamily="49" charset="0"/>
            </a:endParaRPr>
          </a:p>
        </p:txBody>
      </p:sp>
      <p:sp>
        <p:nvSpPr>
          <p:cNvPr id="40962" name="Content Placeholder 6"/>
          <p:cNvSpPr>
            <a:spLocks noGrp="1"/>
          </p:cNvSpPr>
          <p:nvPr>
            <p:ph idx="1"/>
          </p:nvPr>
        </p:nvSpPr>
        <p:spPr>
          <a:xfrm>
            <a:off x="822325" y="1143001"/>
            <a:ext cx="7543800" cy="4725988"/>
          </a:xfrm>
        </p:spPr>
        <p:txBody>
          <a:bodyPr>
            <a:normAutofit lnSpcReduction="10000"/>
          </a:bodyPr>
          <a:lstStyle/>
          <a:p>
            <a:pPr eaLnBrk="1" hangingPunct="1">
              <a:spcBef>
                <a:spcPts val="0"/>
              </a:spcBef>
            </a:pPr>
            <a:r>
              <a:rPr lang="en-US" altLang="en-US" dirty="0"/>
              <a:t>Format of </a:t>
            </a:r>
            <a:r>
              <a:rPr lang="en-US" altLang="en-US" dirty="0">
                <a:solidFill>
                  <a:srgbClr val="0033CC"/>
                </a:solidFill>
              </a:rPr>
              <a:t>assert</a:t>
            </a:r>
            <a:r>
              <a:rPr lang="en-US" altLang="en-US" dirty="0"/>
              <a:t>:</a:t>
            </a:r>
          </a:p>
          <a:p>
            <a:pPr lvl="1" eaLnBrk="1" hangingPunct="1">
              <a:lnSpc>
                <a:spcPct val="80000"/>
              </a:lnSpc>
              <a:spcBef>
                <a:spcPts val="600"/>
              </a:spcBef>
            </a:pPr>
            <a:r>
              <a:rPr lang="en-US" altLang="en-US" sz="2000" dirty="0"/>
              <a:t>The expression is evaluated to True or False</a:t>
            </a:r>
          </a:p>
          <a:p>
            <a:pPr lvl="2" eaLnBrk="1" hangingPunct="1">
              <a:lnSpc>
                <a:spcPct val="80000"/>
              </a:lnSpc>
              <a:spcBef>
                <a:spcPts val="0"/>
              </a:spcBef>
            </a:pPr>
            <a:r>
              <a:rPr lang="en-US" altLang="en-US" sz="2000" dirty="0"/>
              <a:t>If True: execution continues to the next line of code.</a:t>
            </a:r>
          </a:p>
          <a:p>
            <a:pPr lvl="2" eaLnBrk="1" hangingPunct="1">
              <a:lnSpc>
                <a:spcPct val="80000"/>
              </a:lnSpc>
              <a:spcBef>
                <a:spcPts val="0"/>
              </a:spcBef>
            </a:pPr>
            <a:r>
              <a:rPr lang="en-US" altLang="en-US" sz="2000" dirty="0"/>
              <a:t>If False: </a:t>
            </a:r>
            <a:r>
              <a:rPr lang="en-US" altLang="en-US" sz="2000" dirty="0" err="1"/>
              <a:t>AssertionError</a:t>
            </a:r>
            <a:r>
              <a:rPr lang="en-US" altLang="en-US" sz="2000" dirty="0"/>
              <a:t> exception is raised, the error message is printed and the program terminates.</a:t>
            </a:r>
          </a:p>
          <a:p>
            <a:pPr eaLnBrk="1" hangingPunct="1">
              <a:spcBef>
                <a:spcPts val="200"/>
              </a:spcBef>
            </a:pPr>
            <a:r>
              <a:rPr lang="en-US" altLang="en-US" dirty="0"/>
              <a:t>Example:</a:t>
            </a:r>
          </a:p>
          <a:p>
            <a:pPr eaLnBrk="1" hangingPunct="1">
              <a:spcBef>
                <a:spcPts val="200"/>
              </a:spcBef>
            </a:pPr>
            <a:endParaRPr lang="en-US" altLang="en-US" dirty="0"/>
          </a:p>
          <a:p>
            <a:pPr eaLnBrk="1" hangingPunct="1">
              <a:spcBef>
                <a:spcPts val="200"/>
              </a:spcBef>
            </a:pPr>
            <a:endParaRPr lang="en-US" altLang="en-US" dirty="0"/>
          </a:p>
          <a:p>
            <a:pPr eaLnBrk="1" hangingPunct="1">
              <a:spcBef>
                <a:spcPts val="200"/>
              </a:spcBef>
            </a:pPr>
            <a:endParaRPr lang="en-US" altLang="en-US" sz="2000" dirty="0"/>
          </a:p>
          <a:p>
            <a:pPr lvl="1" eaLnBrk="1" hangingPunct="1"/>
            <a:r>
              <a:rPr lang="en-US" altLang="en-US" sz="2000" dirty="0"/>
              <a:t>If temp is 0:  returns 32.0</a:t>
            </a:r>
          </a:p>
          <a:p>
            <a:pPr lvl="1" eaLnBrk="1" hangingPunct="1"/>
            <a:r>
              <a:rPr lang="en-US" altLang="en-US" sz="2000" dirty="0"/>
              <a:t>If temp is -3:</a:t>
            </a:r>
          </a:p>
          <a:p>
            <a:pPr lvl="1" eaLnBrk="1" hangingPunct="1">
              <a:spcBef>
                <a:spcPts val="0"/>
              </a:spcBef>
              <a:spcAft>
                <a:spcPts val="0"/>
              </a:spcAft>
              <a:buNone/>
            </a:pPr>
            <a:endParaRPr lang="en-US" altLang="en-US" sz="2000" dirty="0"/>
          </a:p>
          <a:p>
            <a:pPr eaLnBrk="1" hangingPunct="1">
              <a:spcBef>
                <a:spcPts val="0"/>
              </a:spcBef>
              <a:spcAft>
                <a:spcPts val="0"/>
              </a:spcAft>
              <a:buNone/>
            </a:pPr>
            <a:endParaRPr lang="en-US" altLang="en-US" dirty="0"/>
          </a:p>
          <a:p>
            <a:pPr eaLnBrk="1" hangingPunct="1">
              <a:spcBef>
                <a:spcPts val="600"/>
              </a:spcBef>
              <a:spcAft>
                <a:spcPts val="0"/>
              </a:spcAft>
            </a:pPr>
            <a:r>
              <a:rPr lang="en-US" altLang="en-US" dirty="0">
                <a:solidFill>
                  <a:srgbClr val="0033CC"/>
                </a:solidFill>
              </a:rPr>
              <a:t>Assert</a:t>
            </a:r>
            <a:r>
              <a:rPr lang="en-US" altLang="en-US" dirty="0"/>
              <a:t> statements are not evaluated by Python in production code, therefore, use </a:t>
            </a:r>
            <a:r>
              <a:rPr lang="en-US" altLang="en-US" dirty="0">
                <a:solidFill>
                  <a:srgbClr val="0033CC"/>
                </a:solidFill>
              </a:rPr>
              <a:t>try except </a:t>
            </a:r>
            <a:r>
              <a:rPr lang="en-US" altLang="en-US" dirty="0"/>
              <a:t>or </a:t>
            </a:r>
            <a:r>
              <a:rPr lang="en-US" altLang="en-US" dirty="0">
                <a:solidFill>
                  <a:srgbClr val="0033CC"/>
                </a:solidFill>
              </a:rPr>
              <a:t>if </a:t>
            </a:r>
            <a:r>
              <a:rPr lang="en-US" altLang="en-US" dirty="0"/>
              <a:t>statements to catch general errors.</a:t>
            </a:r>
          </a:p>
          <a:p>
            <a:pPr lvl="1" eaLnBrk="1" hangingPunct="1">
              <a:buNone/>
            </a:pPr>
            <a:endParaRPr lang="en-US" altLang="en-US" sz="2000" dirty="0"/>
          </a:p>
        </p:txBody>
      </p:sp>
      <p:sp>
        <p:nvSpPr>
          <p:cNvPr id="4096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EA18E4-3EFD-4620-BB1F-2C502C5E9086}" type="datetime1">
              <a:rPr lang="en-US" altLang="en-US" sz="1200" smtClean="0">
                <a:solidFill>
                  <a:schemeClr val="accent1"/>
                </a:solidFill>
              </a:rPr>
              <a:pPr/>
              <a:t>11/21/22</a:t>
            </a:fld>
            <a:endParaRPr lang="en-US" altLang="en-US" sz="1200">
              <a:solidFill>
                <a:schemeClr val="accent1"/>
              </a:solidFill>
            </a:endParaRPr>
          </a:p>
        </p:txBody>
      </p:sp>
      <p:sp>
        <p:nvSpPr>
          <p:cNvPr id="9" name="Content Placeholder 2"/>
          <p:cNvSpPr txBox="1">
            <a:spLocks/>
          </p:cNvSpPr>
          <p:nvPr/>
        </p:nvSpPr>
        <p:spPr bwMode="auto">
          <a:xfrm>
            <a:off x="3124200" y="1143000"/>
            <a:ext cx="4800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r>
              <a:rPr lang="en-US" dirty="0">
                <a:solidFill>
                  <a:srgbClr val="0033CC"/>
                </a:solidFill>
                <a:latin typeface="Consolas" pitchFamily="49" charset="0"/>
                <a:ea typeface="ＭＳ Ｐゴシック" panose="020B0600070205080204" pitchFamily="34" charset="-128"/>
                <a:cs typeface="Consolas" pitchFamily="49" charset="0"/>
              </a:rPr>
              <a:t>assert</a:t>
            </a:r>
            <a:r>
              <a:rPr lang="en-US" dirty="0">
                <a:latin typeface="Consolas" pitchFamily="49" charset="0"/>
                <a:ea typeface="ＭＳ Ｐゴシック" panose="020B0600070205080204" pitchFamily="34" charset="-128"/>
                <a:cs typeface="Consolas" pitchFamily="49" charset="0"/>
              </a:rPr>
              <a:t> expression, </a:t>
            </a:r>
            <a:r>
              <a:rPr lang="en-US" dirty="0">
                <a:latin typeface="Consolas" pitchFamily="49" charset="0"/>
                <a:cs typeface="Consolas" pitchFamily="49" charset="0"/>
              </a:rPr>
              <a:t>"</a:t>
            </a:r>
            <a:r>
              <a:rPr lang="en-US" dirty="0">
                <a:latin typeface="Consolas" pitchFamily="49" charset="0"/>
                <a:ea typeface="ＭＳ Ｐゴシック" panose="020B0600070205080204" pitchFamily="34" charset="-128"/>
                <a:cs typeface="Consolas" pitchFamily="49" charset="0"/>
              </a:rPr>
              <a:t>error message</a:t>
            </a:r>
            <a:r>
              <a:rPr lang="en-US" dirty="0">
                <a:latin typeface="Consolas" pitchFamily="49" charset="0"/>
                <a:cs typeface="Consolas" pitchFamily="49" charset="0"/>
              </a:rPr>
              <a:t>"</a:t>
            </a:r>
            <a:endParaRPr lang="en-US" dirty="0">
              <a:latin typeface="Consolas" pitchFamily="49" charset="0"/>
              <a:ea typeface="ＭＳ Ｐゴシック" panose="020B0600070205080204" pitchFamily="34" charset="-128"/>
              <a:cs typeface="Consolas" pitchFamily="49" charset="0"/>
            </a:endParaRPr>
          </a:p>
        </p:txBody>
      </p:sp>
      <p:sp>
        <p:nvSpPr>
          <p:cNvPr id="7" name="Content Placeholder 2"/>
          <p:cNvSpPr txBox="1">
            <a:spLocks/>
          </p:cNvSpPr>
          <p:nvPr/>
        </p:nvSpPr>
        <p:spPr bwMode="auto">
          <a:xfrm>
            <a:off x="1219200" y="2819400"/>
            <a:ext cx="6705600" cy="912811"/>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a:t>
            </a:r>
            <a:r>
              <a:rPr lang="en-US" dirty="0">
                <a:latin typeface="Consolas" pitchFamily="49" charset="0"/>
                <a:cs typeface="Consolas" pitchFamily="49" charset="0"/>
              </a:rPr>
              <a:t>def </a:t>
            </a:r>
            <a:r>
              <a:rPr lang="en-US" dirty="0" err="1">
                <a:latin typeface="Consolas" pitchFamily="49" charset="0"/>
                <a:cs typeface="Consolas" pitchFamily="49" charset="0"/>
              </a:rPr>
              <a:t>KelvinToFahrenheit</a:t>
            </a:r>
            <a:r>
              <a:rPr lang="en-US" dirty="0">
                <a:latin typeface="Consolas" pitchFamily="49" charset="0"/>
                <a:cs typeface="Consolas" pitchFamily="49" charset="0"/>
              </a:rPr>
              <a:t>(temp): </a:t>
            </a:r>
          </a:p>
          <a:p>
            <a:pPr marL="342900" indent="-342900">
              <a:buClr>
                <a:srgbClr val="835E01"/>
              </a:buClr>
              <a:buSzPct val="60000"/>
              <a:buFont typeface="Wingdings" pitchFamily="2" charset="2"/>
              <a:buNone/>
              <a:defRPr/>
            </a:pP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assert</a:t>
            </a:r>
            <a:r>
              <a:rPr lang="en-US" dirty="0">
                <a:latin typeface="Consolas" pitchFamily="49" charset="0"/>
                <a:cs typeface="Consolas" pitchFamily="49" charset="0"/>
              </a:rPr>
              <a:t> temp &gt;= 0, "colder than absolute zero"   </a:t>
            </a:r>
          </a:p>
          <a:p>
            <a:pPr marL="342900" indent="-342900">
              <a:buClr>
                <a:srgbClr val="835E01"/>
              </a:buClr>
              <a:buSzPct val="60000"/>
              <a:buFont typeface="Wingdings" pitchFamily="2" charset="2"/>
              <a:buNone/>
              <a:defRPr/>
            </a:pPr>
            <a:r>
              <a:rPr lang="en-US" dirty="0">
                <a:latin typeface="Consolas" pitchFamily="49" charset="0"/>
                <a:cs typeface="Consolas" pitchFamily="49" charset="0"/>
              </a:rPr>
              <a:t>    return temp * 1.8 + 32</a:t>
            </a:r>
            <a:endParaRPr lang="en-US" dirty="0">
              <a:latin typeface="Consolas" pitchFamily="49" charset="0"/>
              <a:ea typeface="ＭＳ Ｐゴシック" panose="020B0600070205080204" pitchFamily="34" charset="-128"/>
              <a:cs typeface="Consolas" pitchFamily="49" charset="0"/>
            </a:endParaRPr>
          </a:p>
        </p:txBody>
      </p:sp>
      <p:sp>
        <p:nvSpPr>
          <p:cNvPr id="8" name="Content Placeholder 2"/>
          <p:cNvSpPr txBox="1">
            <a:spLocks/>
          </p:cNvSpPr>
          <p:nvPr/>
        </p:nvSpPr>
        <p:spPr bwMode="auto">
          <a:xfrm>
            <a:off x="2667000" y="3962400"/>
            <a:ext cx="5257800" cy="912811"/>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1600" i="1" dirty="0"/>
              <a:t> </a:t>
            </a:r>
            <a:r>
              <a:rPr lang="en-US" sz="1600" i="1" dirty="0" err="1"/>
              <a:t>KelvinToFahrenheit</a:t>
            </a:r>
            <a:r>
              <a:rPr lang="en-US" sz="1600" i="1" dirty="0"/>
              <a:t>(-3)</a:t>
            </a:r>
          </a:p>
          <a:p>
            <a:pPr marL="342900" indent="-342900">
              <a:buClr>
                <a:srgbClr val="835E01"/>
              </a:buClr>
              <a:buSzPct val="60000"/>
              <a:buFont typeface="Wingdings" pitchFamily="2" charset="2"/>
              <a:buNone/>
              <a:defRPr/>
            </a:pPr>
            <a:r>
              <a:rPr lang="en-US" sz="1600" i="1" dirty="0"/>
              <a:t> assert temp &gt;= 0, "colder than absolute zero”</a:t>
            </a:r>
          </a:p>
          <a:p>
            <a:pPr marL="342900" indent="-342900">
              <a:spcBef>
                <a:spcPts val="600"/>
              </a:spcBef>
              <a:buClr>
                <a:srgbClr val="835E01"/>
              </a:buClr>
              <a:buSzPct val="60000"/>
              <a:buFont typeface="Wingdings" pitchFamily="2" charset="2"/>
              <a:buNone/>
              <a:defRPr/>
            </a:pPr>
            <a:r>
              <a:rPr lang="en-US" sz="1600" b="1" i="1" dirty="0"/>
              <a:t> </a:t>
            </a:r>
            <a:r>
              <a:rPr lang="en-US" sz="1600" b="1" dirty="0" err="1"/>
              <a:t>builtins.AssertionError</a:t>
            </a:r>
            <a:r>
              <a:rPr lang="en-US" sz="1600" b="1" dirty="0"/>
              <a:t>: colder than absolute zero</a:t>
            </a:r>
            <a:endParaRPr lang="en-US" sz="1600" dirty="0">
              <a:latin typeface="Consolas" pitchFamily="49" charset="0"/>
              <a:ea typeface="ＭＳ Ｐゴシック" panose="020B0600070205080204" pitchFamily="34" charset="-128"/>
              <a:cs typeface="Consolas" pitchFamily="49" charset="0"/>
            </a:endParaRPr>
          </a:p>
        </p:txBody>
      </p:sp>
    </p:spTree>
    <p:extLst>
      <p:ext uri="{BB962C8B-B14F-4D97-AF65-F5344CB8AC3E}">
        <p14:creationId xmlns:p14="http://schemas.microsoft.com/office/powerpoint/2010/main" val="328768754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8"/>
          <p:cNvSpPr>
            <a:spLocks noGrp="1"/>
          </p:cNvSpPr>
          <p:nvPr>
            <p:ph idx="1"/>
          </p:nvPr>
        </p:nvSpPr>
        <p:spPr>
          <a:xfrm>
            <a:off x="2743200" y="2557306"/>
            <a:ext cx="3505200" cy="582805"/>
          </a:xfrm>
        </p:spPr>
        <p:txBody>
          <a:bodyPr>
            <a:normAutofit/>
          </a:bodyPr>
          <a:lstStyle/>
          <a:p>
            <a:pPr>
              <a:buNone/>
            </a:pPr>
            <a:r>
              <a:rPr lang="en-US" dirty="0"/>
              <a:t>End of Exception Handling Notes</a:t>
            </a:r>
          </a:p>
        </p:txBody>
      </p:sp>
      <p:sp>
        <p:nvSpPr>
          <p:cNvPr id="2" name="Date Placeholder 1"/>
          <p:cNvSpPr>
            <a:spLocks noGrp="1"/>
          </p:cNvSpPr>
          <p:nvPr>
            <p:ph type="dt" sz="half" idx="10"/>
          </p:nvPr>
        </p:nvSpPr>
        <p:spPr/>
        <p:txBody>
          <a:bodyPr/>
          <a:lstStyle/>
          <a:p>
            <a:fld id="{69B00C8C-6F1C-465C-BE21-FD68BEE193CB}" type="datetime1">
              <a:rPr lang="en-US" smtClean="0"/>
              <a:pPr/>
              <a:t>11/21/22</a:t>
            </a:fld>
            <a:endParaRPr lang="en-US" dirty="0"/>
          </a:p>
        </p:txBody>
      </p:sp>
    </p:spTree>
    <p:extLst>
      <p:ext uri="{BB962C8B-B14F-4D97-AF65-F5344CB8AC3E}">
        <p14:creationId xmlns:p14="http://schemas.microsoft.com/office/powerpoint/2010/main" val="200064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Exceptions</a:t>
            </a:r>
          </a:p>
        </p:txBody>
      </p:sp>
      <p:sp>
        <p:nvSpPr>
          <p:cNvPr id="29699" name="Content Placeholder 6"/>
          <p:cNvSpPr>
            <a:spLocks noGrp="1"/>
          </p:cNvSpPr>
          <p:nvPr>
            <p:ph idx="1"/>
          </p:nvPr>
        </p:nvSpPr>
        <p:spPr>
          <a:xfrm>
            <a:off x="822325" y="1143001"/>
            <a:ext cx="7543800" cy="4725988"/>
          </a:xfrm>
        </p:spPr>
        <p:txBody>
          <a:bodyPr/>
          <a:lstStyle/>
          <a:p>
            <a:pPr eaLnBrk="1" hangingPunct="1">
              <a:spcBef>
                <a:spcPts val="600"/>
              </a:spcBef>
              <a:buFont typeface="Arial" charset="0"/>
              <a:buChar char="•"/>
              <a:defRPr/>
            </a:pPr>
            <a:r>
              <a:rPr lang="en-US" dirty="0">
                <a:ea typeface="MS PGothic" charset="0"/>
                <a:cs typeface="MS PGothic" charset="0"/>
              </a:rPr>
              <a:t>An exception occurs when a Python statement cannot run successfully to completion.</a:t>
            </a:r>
          </a:p>
          <a:p>
            <a:pPr eaLnBrk="1" hangingPunct="1">
              <a:spcBef>
                <a:spcPts val="600"/>
              </a:spcBef>
              <a:buFont typeface="Arial" charset="0"/>
              <a:buChar char="•"/>
              <a:defRPr/>
            </a:pPr>
            <a:r>
              <a:rPr lang="en-US" dirty="0">
                <a:ea typeface="MS PGothic" charset="0"/>
                <a:cs typeface="MS PGothic" charset="0"/>
              </a:rPr>
              <a:t>Example: The file open function cannot successfully open a file that doesn’t exist.</a:t>
            </a:r>
          </a:p>
          <a:p>
            <a:pPr lvl="1" eaLnBrk="1" hangingPunct="1">
              <a:spcBef>
                <a:spcPts val="0"/>
              </a:spcBef>
              <a:buFont typeface="Arial" charset="0"/>
              <a:buChar char="•"/>
              <a:defRPr/>
            </a:pPr>
            <a:r>
              <a:rPr lang="en-US" sz="2000" dirty="0">
                <a:ea typeface="MS PGothic" charset="0"/>
                <a:cs typeface="MS PGothic" charset="0"/>
              </a:rPr>
              <a:t>The open function detects the error.</a:t>
            </a:r>
          </a:p>
          <a:p>
            <a:pPr lvl="1" eaLnBrk="1" hangingPunct="1">
              <a:spcBef>
                <a:spcPts val="0"/>
              </a:spcBef>
              <a:buFont typeface="Arial" charset="0"/>
              <a:buChar char="•"/>
              <a:defRPr/>
            </a:pPr>
            <a:r>
              <a:rPr lang="en-US" sz="2000" dirty="0">
                <a:ea typeface="MS PGothic" charset="0"/>
                <a:cs typeface="MS PGothic" charset="0"/>
              </a:rPr>
              <a:t>The function reports the error to another part of the program to be handled.</a:t>
            </a:r>
            <a:endParaRPr lang="en-US" dirty="0">
              <a:ea typeface="MS PGothic" charset="0"/>
              <a:cs typeface="MS PGothic" charset="0"/>
            </a:endParaRPr>
          </a:p>
          <a:p>
            <a:pPr eaLnBrk="1" hangingPunct="1">
              <a:spcBef>
                <a:spcPts val="600"/>
              </a:spcBef>
              <a:buFont typeface="Arial" charset="0"/>
              <a:buChar char="•"/>
              <a:defRPr/>
            </a:pPr>
            <a:r>
              <a:rPr lang="en-US" dirty="0">
                <a:ea typeface="MS PGothic" charset="0"/>
                <a:cs typeface="MS PGothic" charset="0"/>
              </a:rPr>
              <a:t>There are two aspects to dealing with exceptions:</a:t>
            </a:r>
          </a:p>
          <a:p>
            <a:pPr marL="914400" lvl="1" indent="-457200" eaLnBrk="1" hangingPunct="1">
              <a:spcBef>
                <a:spcPts val="0"/>
              </a:spcBef>
              <a:buFont typeface="Wingdings" charset="0"/>
              <a:buAutoNum type="arabicParenR"/>
              <a:defRPr/>
            </a:pPr>
            <a:r>
              <a:rPr lang="en-US" sz="2000" dirty="0">
                <a:ea typeface="MS PGothic" charset="0"/>
                <a:cs typeface="MS PGothic" charset="0"/>
              </a:rPr>
              <a:t>Detecting the error</a:t>
            </a:r>
          </a:p>
          <a:p>
            <a:pPr marL="914400" lvl="1" indent="-457200" eaLnBrk="1" hangingPunct="1">
              <a:spcBef>
                <a:spcPts val="0"/>
              </a:spcBef>
              <a:buFont typeface="Wingdings" charset="0"/>
              <a:buAutoNum type="arabicParenR"/>
              <a:defRPr/>
            </a:pPr>
            <a:r>
              <a:rPr lang="en-US" sz="2000" dirty="0">
                <a:ea typeface="MS PGothic" charset="0"/>
                <a:cs typeface="MS PGothic" charset="0"/>
              </a:rPr>
              <a:t>Handling the error</a:t>
            </a:r>
          </a:p>
          <a:p>
            <a:pPr eaLnBrk="1" hangingPunct="1">
              <a:spcBef>
                <a:spcPts val="600"/>
              </a:spcBef>
              <a:buFont typeface="Arial" charset="0"/>
              <a:buChar char="•"/>
              <a:defRPr/>
            </a:pPr>
            <a:r>
              <a:rPr lang="en-US" dirty="0">
                <a:ea typeface="MS PGothic" charset="0"/>
                <a:cs typeface="MS PGothic" charset="0"/>
              </a:rPr>
              <a:t>Exception handling provides a flexible mechanism for execution to jump from the code that detects the error to the code that can handle the error.</a:t>
            </a:r>
          </a:p>
        </p:txBody>
      </p:sp>
      <p:sp>
        <p:nvSpPr>
          <p:cNvPr id="2150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97C4FC-B438-48EE-B7E3-EDC4D038499C}"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308560690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Detecting Errors</a:t>
            </a:r>
          </a:p>
        </p:txBody>
      </p:sp>
      <p:sp>
        <p:nvSpPr>
          <p:cNvPr id="22530" name="Content Placeholder 2"/>
          <p:cNvSpPr>
            <a:spLocks noGrp="1"/>
          </p:cNvSpPr>
          <p:nvPr>
            <p:ph idx="1"/>
          </p:nvPr>
        </p:nvSpPr>
        <p:spPr>
          <a:xfrm>
            <a:off x="838200" y="1219200"/>
            <a:ext cx="7543800" cy="4648200"/>
          </a:xfrm>
        </p:spPr>
        <p:txBody>
          <a:bodyPr/>
          <a:lstStyle/>
          <a:p>
            <a:pPr eaLnBrk="1" hangingPunct="1"/>
            <a:r>
              <a:rPr lang="en-US" altLang="en-US" dirty="0"/>
              <a:t>When the currently running code detects an exception, it </a:t>
            </a:r>
            <a:r>
              <a:rPr lang="en-US" altLang="en-US" dirty="0">
                <a:solidFill>
                  <a:srgbClr val="0033CC"/>
                </a:solidFill>
              </a:rPr>
              <a:t>raises</a:t>
            </a:r>
            <a:r>
              <a:rPr lang="en-US" altLang="en-US" dirty="0"/>
              <a:t> an exception.</a:t>
            </a:r>
          </a:p>
          <a:p>
            <a:pPr eaLnBrk="1" hangingPunct="1">
              <a:spcBef>
                <a:spcPts val="600"/>
              </a:spcBef>
            </a:pPr>
            <a:r>
              <a:rPr lang="en-US" altLang="ja-JP" dirty="0"/>
              <a:t>This causes execution to not continue with the next statement, and instead jump to the </a:t>
            </a:r>
            <a:r>
              <a:rPr lang="en-US" altLang="ja-JP" dirty="0">
                <a:solidFill>
                  <a:srgbClr val="0033CC"/>
                </a:solidFill>
              </a:rPr>
              <a:t>exception handler</a:t>
            </a:r>
            <a:r>
              <a:rPr lang="en-US" altLang="ja-JP" dirty="0">
                <a:solidFill>
                  <a:srgbClr val="C00000"/>
                </a:solidFill>
              </a:rPr>
              <a:t>.</a:t>
            </a:r>
          </a:p>
          <a:p>
            <a:pPr eaLnBrk="1" hangingPunct="1"/>
            <a:r>
              <a:rPr lang="en-US" altLang="ja-JP" dirty="0">
                <a:solidFill>
                  <a:schemeClr val="tx1"/>
                </a:solidFill>
              </a:rPr>
              <a:t>When our code detects an error, we use the raise statement to signal an exception:</a:t>
            </a:r>
          </a:p>
          <a:p>
            <a:pPr eaLnBrk="1" hangingPunct="1">
              <a:spcBef>
                <a:spcPts val="600"/>
              </a:spcBef>
            </a:pPr>
            <a:endParaRPr lang="en-US" altLang="ja-JP" dirty="0">
              <a:solidFill>
                <a:schemeClr val="tx1"/>
              </a:solidFill>
            </a:endParaRPr>
          </a:p>
          <a:p>
            <a:pPr eaLnBrk="1" hangingPunct="1">
              <a:spcBef>
                <a:spcPts val="600"/>
              </a:spcBef>
            </a:pPr>
            <a:endParaRPr lang="en-US" altLang="ja-JP" dirty="0">
              <a:solidFill>
                <a:schemeClr val="tx1"/>
              </a:solidFill>
            </a:endParaRPr>
          </a:p>
          <a:p>
            <a:pPr eaLnBrk="1" hangingPunct="1">
              <a:spcBef>
                <a:spcPts val="600"/>
              </a:spcBef>
            </a:pPr>
            <a:r>
              <a:rPr lang="en-US" altLang="ja-JP" dirty="0">
                <a:solidFill>
                  <a:schemeClr val="tx1"/>
                </a:solidFill>
              </a:rPr>
              <a:t>The raise statement format:</a:t>
            </a:r>
          </a:p>
          <a:p>
            <a:pPr eaLnBrk="1" hangingPunct="1">
              <a:spcBef>
                <a:spcPts val="600"/>
              </a:spcBef>
              <a:buNone/>
            </a:pPr>
            <a:r>
              <a:rPr lang="en-US" altLang="ja-JP" dirty="0">
                <a:solidFill>
                  <a:schemeClr val="tx1"/>
                </a:solidFill>
              </a:rPr>
              <a:t>		</a:t>
            </a:r>
            <a:r>
              <a:rPr lang="en-US" altLang="ja-JP" dirty="0">
                <a:solidFill>
                  <a:srgbClr val="0033CC"/>
                </a:solidFill>
              </a:rPr>
              <a:t>raise  </a:t>
            </a:r>
            <a:r>
              <a:rPr lang="en-US" altLang="ja-JP" dirty="0" err="1">
                <a:solidFill>
                  <a:srgbClr val="0033CC"/>
                </a:solidFill>
              </a:rPr>
              <a:t>ExceptionObject</a:t>
            </a:r>
            <a:r>
              <a:rPr lang="en-US" altLang="ja-JP" dirty="0">
                <a:solidFill>
                  <a:srgbClr val="0033CC"/>
                </a:solidFill>
              </a:rPr>
              <a:t>(“Error message”)</a:t>
            </a:r>
          </a:p>
          <a:p>
            <a:pPr marL="411480" lvl="2" indent="-182880" eaLnBrk="1" hangingPunct="1">
              <a:spcBef>
                <a:spcPts val="600"/>
              </a:spcBef>
            </a:pPr>
            <a:r>
              <a:rPr lang="en-US" altLang="ja-JP" sz="2000" dirty="0">
                <a:solidFill>
                  <a:schemeClr val="tx1"/>
                </a:solidFill>
              </a:rPr>
              <a:t> The </a:t>
            </a:r>
            <a:r>
              <a:rPr lang="en-US" altLang="ja-JP" sz="2000" dirty="0" err="1">
                <a:solidFill>
                  <a:schemeClr val="tx1"/>
                </a:solidFill>
              </a:rPr>
              <a:t>ExceptionObject</a:t>
            </a:r>
            <a:r>
              <a:rPr lang="en-US" altLang="ja-JP" sz="2000" dirty="0">
                <a:solidFill>
                  <a:schemeClr val="tx1"/>
                </a:solidFill>
              </a:rPr>
              <a:t> is typically from Python’s exception classes</a:t>
            </a:r>
          </a:p>
          <a:p>
            <a:pPr marL="411480" lvl="2" indent="-182880" eaLnBrk="1" hangingPunct="1">
              <a:spcBef>
                <a:spcPts val="0"/>
              </a:spcBef>
            </a:pPr>
            <a:r>
              <a:rPr lang="en-US" altLang="ja-JP" sz="2000" dirty="0">
                <a:solidFill>
                  <a:schemeClr val="tx1"/>
                </a:solidFill>
              </a:rPr>
              <a:t> The error message is optional.</a:t>
            </a:r>
          </a:p>
          <a:p>
            <a:pPr eaLnBrk="1" hangingPunct="1">
              <a:buNone/>
            </a:pPr>
            <a:endParaRPr lang="en-US" altLang="ja-JP" dirty="0"/>
          </a:p>
        </p:txBody>
      </p:sp>
      <p:sp>
        <p:nvSpPr>
          <p:cNvPr id="2253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76A110C-6C76-4F08-9B33-6A78BCC98759}" type="datetime1">
              <a:rPr lang="en-US" altLang="en-US" sz="1200" smtClean="0">
                <a:solidFill>
                  <a:schemeClr val="accent1"/>
                </a:solidFill>
              </a:rPr>
              <a:pPr/>
              <a:t>11/21/22</a:t>
            </a:fld>
            <a:endParaRPr lang="en-US" altLang="en-US" sz="1200">
              <a:solidFill>
                <a:schemeClr val="accent1"/>
              </a:solidFill>
            </a:endParaRPr>
          </a:p>
        </p:txBody>
      </p:sp>
      <p:sp>
        <p:nvSpPr>
          <p:cNvPr id="7" name="Content Placeholder 2"/>
          <p:cNvSpPr txBox="1">
            <a:spLocks/>
          </p:cNvSpPr>
          <p:nvPr/>
        </p:nvSpPr>
        <p:spPr bwMode="auto">
          <a:xfrm>
            <a:off x="1371600" y="3200400"/>
            <a:ext cx="6324600" cy="762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if amount &gt; balance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a:solidFill>
                  <a:srgbClr val="0033CC"/>
                </a:solidFill>
                <a:latin typeface="Consolas" pitchFamily="49" charset="0"/>
                <a:ea typeface="ＭＳ Ｐゴシック" panose="020B0600070205080204" pitchFamily="34" charset="-128"/>
                <a:cs typeface="Consolas" pitchFamily="49" charset="0"/>
              </a:rPr>
              <a:t>raise ValueError("Amount exceeds balance")</a:t>
            </a:r>
            <a:endParaRPr lang="en-US" b="1" kern="0" dirty="0">
              <a:solidFill>
                <a:srgbClr val="0033CC"/>
              </a:solidFill>
              <a:latin typeface="Consolas" pitchFamily="49" charset="0"/>
              <a:ea typeface="ＭＳ Ｐゴシック" panose="020B0600070205080204" pitchFamily="34" charset="-128"/>
              <a:cs typeface="Consolas" pitchFamily="49" charset="0"/>
            </a:endParaRPr>
          </a:p>
        </p:txBody>
      </p:sp>
    </p:spTree>
    <p:extLst>
      <p:ext uri="{BB962C8B-B14F-4D97-AF65-F5344CB8AC3E}">
        <p14:creationId xmlns:p14="http://schemas.microsoft.com/office/powerpoint/2010/main" val="394512184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828800"/>
            <a:ext cx="83058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8"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Exception Classes (a subset)</a:t>
            </a:r>
          </a:p>
        </p:txBody>
      </p:sp>
      <p:sp>
        <p:nvSpPr>
          <p:cNvPr id="23554" name="Content Placeholder 2"/>
          <p:cNvSpPr>
            <a:spLocks noGrp="1"/>
          </p:cNvSpPr>
          <p:nvPr>
            <p:ph idx="1"/>
          </p:nvPr>
        </p:nvSpPr>
        <p:spPr>
          <a:xfrm>
            <a:off x="822325" y="1143001"/>
            <a:ext cx="7543800" cy="914399"/>
          </a:xfrm>
        </p:spPr>
        <p:txBody>
          <a:bodyPr>
            <a:normAutofit lnSpcReduction="10000"/>
          </a:bodyPr>
          <a:lstStyle/>
          <a:p>
            <a:pPr eaLnBrk="1" hangingPunct="1"/>
            <a:r>
              <a:rPr lang="en-US" altLang="en-US" dirty="0"/>
              <a:t>The exception classes are in an inheritance hierarchy.</a:t>
            </a:r>
          </a:p>
          <a:p>
            <a:pPr eaLnBrk="1" hangingPunct="1">
              <a:spcBef>
                <a:spcPts val="0"/>
              </a:spcBef>
            </a:pPr>
            <a:r>
              <a:rPr lang="en-US" altLang="en-US" dirty="0"/>
              <a:t>For the exception type, use the most specific class that can describe the error.</a:t>
            </a:r>
          </a:p>
          <a:p>
            <a:pPr eaLnBrk="1" hangingPunct="1"/>
            <a:endParaRPr lang="en-US" altLang="en-US" dirty="0"/>
          </a:p>
        </p:txBody>
      </p:sp>
      <p:sp>
        <p:nvSpPr>
          <p:cNvPr id="2355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98D593-B6C8-419D-902A-214C47C08A58}"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118910849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ea typeface="ＭＳ Ｐゴシック" panose="020B0600070205080204" pitchFamily="34" charset="-128"/>
              </a:rPr>
              <a:t>Syntax: Raising an Exception</a:t>
            </a:r>
          </a:p>
        </p:txBody>
      </p:sp>
      <p:pic>
        <p:nvPicPr>
          <p:cNvPr id="24578"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81000" y="1371600"/>
            <a:ext cx="8375650" cy="3200400"/>
          </a:xfrm>
        </p:spPr>
      </p:pic>
      <p:sp>
        <p:nvSpPr>
          <p:cNvPr id="2457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28197E-56CC-4B62-8245-23F8FBEC86FA}"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47115327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Handling Errors</a:t>
            </a:r>
          </a:p>
        </p:txBody>
      </p:sp>
      <p:sp>
        <p:nvSpPr>
          <p:cNvPr id="33795" name="Content Placeholder 2"/>
          <p:cNvSpPr>
            <a:spLocks noGrp="1"/>
          </p:cNvSpPr>
          <p:nvPr>
            <p:ph idx="1"/>
          </p:nvPr>
        </p:nvSpPr>
        <p:spPr/>
        <p:txBody>
          <a:bodyPr/>
          <a:lstStyle/>
          <a:p>
            <a:pPr marL="341313" indent="-284163" eaLnBrk="1" hangingPunct="1">
              <a:spcBef>
                <a:spcPts val="200"/>
              </a:spcBef>
              <a:buFont typeface="Arial" charset="0"/>
              <a:buChar char="•"/>
              <a:defRPr/>
            </a:pPr>
            <a:r>
              <a:rPr lang="en-US" dirty="0">
                <a:ea typeface="MS PGothic" charset="0"/>
                <a:cs typeface="MS PGothic" charset="0"/>
              </a:rPr>
              <a:t>Every exception can be handled somewhere in the program.</a:t>
            </a:r>
          </a:p>
          <a:p>
            <a:pPr marL="341313" indent="-284163" eaLnBrk="1" hangingPunct="1">
              <a:spcBef>
                <a:spcPts val="200"/>
              </a:spcBef>
              <a:buFont typeface="Arial" charset="0"/>
              <a:buChar char="•"/>
              <a:defRPr/>
            </a:pPr>
            <a:r>
              <a:rPr lang="en-US" dirty="0">
                <a:ea typeface="MS PGothic" charset="0"/>
                <a:cs typeface="MS PGothic" charset="0"/>
              </a:rPr>
              <a:t>This is a complex problem. </a:t>
            </a:r>
            <a:r>
              <a:rPr lang="en-US" sz="2000" dirty="0">
                <a:ea typeface="MS PGothic" charset="0"/>
                <a:cs typeface="MS PGothic" charset="0"/>
              </a:rPr>
              <a:t>We need to determine:</a:t>
            </a:r>
          </a:p>
          <a:p>
            <a:pPr marL="569913" lvl="1" indent="-284163" eaLnBrk="1" hangingPunct="1">
              <a:buFont typeface="Arial" charset="0"/>
              <a:buChar char="•"/>
              <a:defRPr/>
            </a:pPr>
            <a:r>
              <a:rPr lang="en-US" sz="2000" dirty="0">
                <a:ea typeface="MS PGothic" charset="0"/>
                <a:cs typeface="MS PGothic" charset="0"/>
              </a:rPr>
              <a:t>Which part of the code should handle the exception</a:t>
            </a:r>
          </a:p>
          <a:p>
            <a:pPr marL="569913" lvl="1" indent="-284163" eaLnBrk="1" hangingPunct="1">
              <a:buFont typeface="Arial" charset="0"/>
              <a:buChar char="•"/>
              <a:defRPr/>
            </a:pPr>
            <a:r>
              <a:rPr lang="en-US" altLang="ja-JP" sz="2000" dirty="0">
                <a:ea typeface="MS PGothic" charset="0"/>
                <a:cs typeface="MS PGothic" charset="0"/>
              </a:rPr>
              <a:t>How to handle it appropriately</a:t>
            </a:r>
            <a:endParaRPr lang="en-US" sz="2000" dirty="0">
              <a:ea typeface="MS PGothic" charset="0"/>
              <a:cs typeface="MS PGothic" charset="0"/>
            </a:endParaRPr>
          </a:p>
          <a:p>
            <a:pPr marL="341313" indent="-284163" eaLnBrk="1" hangingPunct="1">
              <a:spcBef>
                <a:spcPts val="200"/>
              </a:spcBef>
              <a:buFont typeface="Arial" charset="0"/>
              <a:buChar char="•"/>
              <a:defRPr/>
            </a:pPr>
            <a:r>
              <a:rPr lang="en-US" dirty="0">
                <a:ea typeface="MS PGothic" charset="0"/>
                <a:cs typeface="MS PGothic" charset="0"/>
              </a:rPr>
              <a:t>Handling the exception can be:</a:t>
            </a:r>
          </a:p>
          <a:p>
            <a:pPr marL="914400" lvl="1" indent="-457200" eaLnBrk="1" hangingPunct="1">
              <a:buFont typeface="Arial" charset="0"/>
              <a:buChar char="•"/>
              <a:defRPr/>
            </a:pPr>
            <a:r>
              <a:rPr lang="en-US" sz="2000" dirty="0">
                <a:ea typeface="MS PGothic" charset="0"/>
                <a:cs typeface="MS PGothic" charset="0"/>
              </a:rPr>
              <a:t>Simple:  exit the program with an error message</a:t>
            </a:r>
          </a:p>
          <a:p>
            <a:pPr marL="914400" lvl="1" indent="-457200" eaLnBrk="1" hangingPunct="1">
              <a:buFont typeface="Arial" charset="0"/>
              <a:buChar char="•"/>
              <a:defRPr/>
            </a:pPr>
            <a:r>
              <a:rPr lang="en-US" sz="2000" dirty="0">
                <a:ea typeface="MS PGothic" charset="0"/>
                <a:cs typeface="MS PGothic" charset="0"/>
              </a:rPr>
              <a:t>User-friendly:  Ask the user to correct the error</a:t>
            </a:r>
          </a:p>
        </p:txBody>
      </p:sp>
      <p:sp>
        <p:nvSpPr>
          <p:cNvPr id="2560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18C805A-B75A-43D4-A8AC-0C2CDE5FC74D}"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63358099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fontAlgn="auto" hangingPunct="1">
              <a:spcAft>
                <a:spcPts val="0"/>
              </a:spcAft>
              <a:defRPr/>
            </a:pPr>
            <a:r>
              <a:rPr lang="en-US" altLang="en-US" sz="3600" dirty="0">
                <a:solidFill>
                  <a:schemeClr val="tx1">
                    <a:lumMod val="75000"/>
                    <a:lumOff val="25000"/>
                  </a:schemeClr>
                </a:solidFill>
                <a:ea typeface="ＭＳ Ｐゴシック" panose="020B0600070205080204" pitchFamily="34" charset="-128"/>
              </a:rPr>
              <a:t>Handling Exceptions: </a:t>
            </a:r>
            <a:r>
              <a:rPr lang="en-US" altLang="en-US" sz="3600" dirty="0">
                <a:solidFill>
                  <a:srgbClr val="0033CC"/>
                </a:solidFill>
                <a:ea typeface="ＭＳ Ｐゴシック" panose="020B0600070205080204" pitchFamily="34" charset="-128"/>
              </a:rPr>
              <a:t>Try Except</a:t>
            </a:r>
          </a:p>
        </p:txBody>
      </p:sp>
      <p:sp>
        <p:nvSpPr>
          <p:cNvPr id="26626" name="Content Placeholder 6"/>
          <p:cNvSpPr>
            <a:spLocks noGrp="1"/>
          </p:cNvSpPr>
          <p:nvPr>
            <p:ph idx="1"/>
          </p:nvPr>
        </p:nvSpPr>
        <p:spPr/>
        <p:txBody>
          <a:bodyPr/>
          <a:lstStyle/>
          <a:p>
            <a:pPr eaLnBrk="1" hangingPunct="1"/>
            <a:r>
              <a:rPr lang="en-US" altLang="en-US" dirty="0"/>
              <a:t>Exception handling is done with the </a:t>
            </a:r>
            <a:r>
              <a:rPr lang="en-US" altLang="en-US" dirty="0">
                <a:solidFill>
                  <a:srgbClr val="0033CC"/>
                </a:solidFill>
              </a:rPr>
              <a:t>try except</a:t>
            </a:r>
            <a:r>
              <a:rPr lang="en-US" altLang="en-US" dirty="0"/>
              <a:t> statement.</a:t>
            </a:r>
          </a:p>
          <a:p>
            <a:pPr eaLnBrk="1" hangingPunct="1">
              <a:spcBef>
                <a:spcPts val="600"/>
              </a:spcBef>
            </a:pPr>
            <a:r>
              <a:rPr lang="en-US" altLang="en-US" dirty="0"/>
              <a:t>The </a:t>
            </a:r>
            <a:r>
              <a:rPr lang="en-US" altLang="en-US" dirty="0">
                <a:solidFill>
                  <a:srgbClr val="0033CC"/>
                </a:solidFill>
              </a:rPr>
              <a:t>try except </a:t>
            </a:r>
            <a:r>
              <a:rPr lang="en-US" altLang="en-US" dirty="0"/>
              <a:t>statement is put into a location of our program that knows how to handle a particular exception.</a:t>
            </a:r>
          </a:p>
          <a:p>
            <a:pPr eaLnBrk="1" hangingPunct="1">
              <a:spcBef>
                <a:spcPts val="600"/>
              </a:spcBef>
            </a:pPr>
            <a:r>
              <a:rPr lang="en-US" altLang="en-US" dirty="0"/>
              <a:t>The </a:t>
            </a:r>
            <a:r>
              <a:rPr lang="en-US" altLang="en-US" dirty="0">
                <a:solidFill>
                  <a:srgbClr val="0033CC"/>
                </a:solidFill>
              </a:rPr>
              <a:t>try</a:t>
            </a:r>
            <a:r>
              <a:rPr lang="en-US" altLang="en-US" dirty="0"/>
              <a:t> block contains one or more statements that may cause an exception of the kind that we can handle.</a:t>
            </a:r>
          </a:p>
          <a:p>
            <a:pPr eaLnBrk="1" hangingPunct="1">
              <a:spcBef>
                <a:spcPts val="600"/>
              </a:spcBef>
            </a:pPr>
            <a:r>
              <a:rPr lang="en-US" altLang="en-US" dirty="0"/>
              <a:t>Each </a:t>
            </a:r>
            <a:r>
              <a:rPr lang="en-US" altLang="en-US" dirty="0">
                <a:solidFill>
                  <a:srgbClr val="0033CC"/>
                </a:solidFill>
              </a:rPr>
              <a:t>except</a:t>
            </a:r>
            <a:r>
              <a:rPr lang="en-US" altLang="en-US" dirty="0"/>
              <a:t> clause contains the handler for an exception type.</a:t>
            </a:r>
          </a:p>
        </p:txBody>
      </p:sp>
      <p:sp>
        <p:nvSpPr>
          <p:cNvPr id="2662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4B5402-017B-4BE6-927E-00C1AF3A67A8}"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193980564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Syntax: </a:t>
            </a:r>
            <a:r>
              <a:rPr lang="en-US" altLang="en-US" dirty="0">
                <a:solidFill>
                  <a:schemeClr val="tx1"/>
                </a:solidFill>
                <a:ea typeface="ＭＳ Ｐゴシック" panose="020B0600070205080204" pitchFamily="34" charset="-128"/>
              </a:rPr>
              <a:t>Try Except</a:t>
            </a:r>
          </a:p>
        </p:txBody>
      </p:sp>
      <p:pic>
        <p:nvPicPr>
          <p:cNvPr id="27650"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2325" y="1166510"/>
            <a:ext cx="7635875" cy="4929490"/>
          </a:xfrm>
        </p:spPr>
      </p:pic>
      <p:sp>
        <p:nvSpPr>
          <p:cNvPr id="2765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BDAB8C-5665-430C-A48B-BBF016877163}" type="datetime1">
              <a:rPr lang="en-US" altLang="en-US" sz="1200" smtClean="0">
                <a:solidFill>
                  <a:schemeClr val="accent1"/>
                </a:solidFill>
              </a:rPr>
              <a:pPr/>
              <a:t>11/21/22</a:t>
            </a:fld>
            <a:endParaRPr lang="en-US" altLang="en-US" sz="1200">
              <a:solidFill>
                <a:schemeClr val="accent1"/>
              </a:solidFill>
            </a:endParaRPr>
          </a:p>
        </p:txBody>
      </p:sp>
    </p:spTree>
    <p:extLst>
      <p:ext uri="{BB962C8B-B14F-4D97-AF65-F5344CB8AC3E}">
        <p14:creationId xmlns:p14="http://schemas.microsoft.com/office/powerpoint/2010/main" val="3193903096"/>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4af493363444fa191aa20d1fd842df69d6d72a"/>
</p:tagLst>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MC Presentation" id="{F133566A-6107-4ECA-B6E3-BC26A31F9F4B}" vid="{0E2C91F3-DABD-4653-8A6F-0A5A5848A1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11717</TotalTime>
  <Words>2502</Words>
  <Application>Microsoft Macintosh PowerPoint</Application>
  <PresentationFormat>On-screen Show (4:3)</PresentationFormat>
  <Paragraphs>305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Consolas</vt:lpstr>
      <vt:lpstr>Courier New</vt:lpstr>
      <vt:lpstr>Times New Roman</vt:lpstr>
      <vt:lpstr>Wingdings</vt:lpstr>
      <vt:lpstr>RMC Presentation</vt:lpstr>
      <vt:lpstr>Chapter Seven</vt:lpstr>
      <vt:lpstr>Exception Handling</vt:lpstr>
      <vt:lpstr>Exceptions</vt:lpstr>
      <vt:lpstr>Detecting Errors</vt:lpstr>
      <vt:lpstr>Exception Classes (a subset)</vt:lpstr>
      <vt:lpstr>Syntax: Raising an Exception</vt:lpstr>
      <vt:lpstr>Handling Errors</vt:lpstr>
      <vt:lpstr>Handling Exceptions: Try Except</vt:lpstr>
      <vt:lpstr>Syntax: Try Except</vt:lpstr>
      <vt:lpstr>Try Except: An Example (1)</vt:lpstr>
      <vt:lpstr>Try Except: An Example (2)</vt:lpstr>
      <vt:lpstr>Output Messages</vt:lpstr>
      <vt:lpstr>Source of Output Messages</vt:lpstr>
      <vt:lpstr>The finally Clause</vt:lpstr>
      <vt:lpstr>Example of finally Clause</vt:lpstr>
      <vt:lpstr>Programming Tip for Exceptions</vt:lpstr>
      <vt:lpstr>Nested Exception Handling</vt:lpstr>
      <vt:lpstr>The With Statement</vt:lpstr>
      <vt:lpstr>Handling Input Errors</vt:lpstr>
      <vt:lpstr>Handling Input Errors</vt:lpstr>
      <vt:lpstr>Handling Input Errors: main Function</vt:lpstr>
      <vt:lpstr>Handling Input Errors: readFile Function</vt:lpstr>
      <vt:lpstr>Raising Input Errors: readData Function</vt:lpstr>
      <vt:lpstr>One Scenario</vt:lpstr>
      <vt:lpstr>Handling Input Errors: Terminate Program </vt:lpstr>
      <vt:lpstr>Detecting Error During Development: Assert</vt:lpstr>
      <vt:lpstr>Assert Statement</vt:lpstr>
      <vt:lpstr>PowerPoint Presentation</vt:lpstr>
    </vt:vector>
  </TitlesOfParts>
  <Company>Technetrain.com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Objects and Classes</dc:title>
  <dc:subject>Java for Everyone 2e</dc:subject>
  <dc:creator>Clare</dc:creator>
  <dc:description>Based on bjlo_ch08_8.pdf</dc:description>
  <cp:lastModifiedBy>Surajit Bose</cp:lastModifiedBy>
  <cp:revision>626</cp:revision>
  <dcterms:created xsi:type="dcterms:W3CDTF">2007-02-01T21:32:19Z</dcterms:created>
  <dcterms:modified xsi:type="dcterms:W3CDTF">2022-11-21T08:48:44Z</dcterms:modified>
  <cp:contentStatus>Final Draft</cp:contentStatus>
</cp:coreProperties>
</file>