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notesSlides/notesSlide9.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8.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144" r:id="rId1"/>
  </p:sldMasterIdLst>
  <p:notesMasterIdLst>
    <p:notesMasterId r:id="rId56"/>
  </p:notesMasterIdLst>
  <p:handoutMasterIdLst>
    <p:handoutMasterId r:id="rId57"/>
  </p:handoutMasterIdLst>
  <p:sldIdLst>
    <p:sldId id="557" r:id="rId2"/>
    <p:sldId id="368" r:id="rId3"/>
    <p:sldId id="419" r:id="rId4"/>
    <p:sldId id="471" r:id="rId5"/>
    <p:sldId id="548" r:id="rId6"/>
    <p:sldId id="549" r:id="rId7"/>
    <p:sldId id="550" r:id="rId8"/>
    <p:sldId id="551" r:id="rId9"/>
    <p:sldId id="543" r:id="rId10"/>
    <p:sldId id="466" r:id="rId11"/>
    <p:sldId id="467" r:id="rId12"/>
    <p:sldId id="544" r:id="rId13"/>
    <p:sldId id="552" r:id="rId14"/>
    <p:sldId id="545" r:id="rId15"/>
    <p:sldId id="546" r:id="rId16"/>
    <p:sldId id="468" r:id="rId17"/>
    <p:sldId id="558" r:id="rId18"/>
    <p:sldId id="559" r:id="rId19"/>
    <p:sldId id="547" r:id="rId20"/>
    <p:sldId id="540" r:id="rId21"/>
    <p:sldId id="475" r:id="rId22"/>
    <p:sldId id="553" r:id="rId23"/>
    <p:sldId id="554" r:id="rId24"/>
    <p:sldId id="450" r:id="rId25"/>
    <p:sldId id="482" r:id="rId26"/>
    <p:sldId id="492" r:id="rId27"/>
    <p:sldId id="560" r:id="rId28"/>
    <p:sldId id="563" r:id="rId29"/>
    <p:sldId id="591" r:id="rId30"/>
    <p:sldId id="561" r:id="rId31"/>
    <p:sldId id="562" r:id="rId32"/>
    <p:sldId id="564" r:id="rId33"/>
    <p:sldId id="565" r:id="rId34"/>
    <p:sldId id="570" r:id="rId35"/>
    <p:sldId id="571" r:id="rId36"/>
    <p:sldId id="589" r:id="rId37"/>
    <p:sldId id="586" r:id="rId38"/>
    <p:sldId id="588" r:id="rId39"/>
    <p:sldId id="574" r:id="rId40"/>
    <p:sldId id="592" r:id="rId41"/>
    <p:sldId id="576" r:id="rId42"/>
    <p:sldId id="593" r:id="rId43"/>
    <p:sldId id="594" r:id="rId44"/>
    <p:sldId id="595" r:id="rId45"/>
    <p:sldId id="390" r:id="rId46"/>
    <p:sldId id="501" r:id="rId47"/>
    <p:sldId id="596" r:id="rId48"/>
    <p:sldId id="399" r:id="rId49"/>
    <p:sldId id="400" r:id="rId50"/>
    <p:sldId id="529" r:id="rId51"/>
    <p:sldId id="402" r:id="rId52"/>
    <p:sldId id="530" r:id="rId53"/>
    <p:sldId id="532" r:id="rId54"/>
    <p:sldId id="597" r:id="rId55"/>
  </p:sldIdLst>
  <p:sldSz cx="9144000" cy="6858000" type="screen4x3"/>
  <p:notesSz cx="6858000" cy="9144000"/>
  <p:custDataLst>
    <p:tags r:id="rId58"/>
  </p:custDataLst>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4572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033CC"/>
    <a:srgbClr val="9933FF"/>
    <a:srgbClr val="333333"/>
    <a:srgbClr val="9966FF"/>
    <a:srgbClr val="3853A8"/>
    <a:srgbClr val="FFCC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846" autoAdjust="0"/>
    <p:restoredTop sz="94660"/>
  </p:normalViewPr>
  <p:slideViewPr>
    <p:cSldViewPr>
      <p:cViewPr varScale="1">
        <p:scale>
          <a:sx n="83" d="100"/>
          <a:sy n="83" d="100"/>
        </p:scale>
        <p:origin x="-447" y="-60"/>
      </p:cViewPr>
      <p:guideLst>
        <p:guide orient="horz" pos="2160"/>
        <p:guide pos="2880"/>
      </p:guideLst>
    </p:cSldViewPr>
  </p:slideViewPr>
  <p:outlineViewPr>
    <p:cViewPr>
      <p:scale>
        <a:sx n="33" d="100"/>
        <a:sy n="33" d="100"/>
      </p:scale>
      <p:origin x="0" y="8364"/>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70" d="100"/>
          <a:sy n="70" d="100"/>
        </p:scale>
        <p:origin x="-2700" y="-90"/>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handoutMaster" Target="handoutMasters/handoutMaster1.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dirty="0">
                <a:latin typeface="Arial" pitchFamily="34"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atin typeface="Arial" pitchFamily="34" charset="0"/>
              </a:defRPr>
            </a:lvl1pPr>
          </a:lstStyle>
          <a:p>
            <a:pPr>
              <a:defRPr/>
            </a:pPr>
            <a:fld id="{2ADB9E05-6532-401B-9ED7-FD016F791E3D}" type="datetimeFigureOut">
              <a:rPr lang="en-US"/>
              <a:pPr>
                <a:defRPr/>
              </a:pPr>
              <a:t>9/15/2020</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dirty="0">
                <a:latin typeface="Arial" pitchFamily="34" charset="0"/>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823913BD-246A-4A92-971C-3DD4BD86DBA4}" type="slidenum">
              <a:rPr lang="en-US" altLang="en-US"/>
              <a:pPr/>
              <a:t>‹#›</a:t>
            </a:fld>
            <a:endParaRPr lang="en-US" altLang="en-US"/>
          </a:p>
        </p:txBody>
      </p:sp>
    </p:spTree>
    <p:extLst>
      <p:ext uri="{BB962C8B-B14F-4D97-AF65-F5344CB8AC3E}">
        <p14:creationId xmlns:p14="http://schemas.microsoft.com/office/powerpoint/2010/main" xmlns="" val="35854646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dirty="0">
                <a:latin typeface="Arial" charset="0"/>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Arial" pitchFamily="34" charset="0"/>
                <a:cs typeface="Arial" pitchFamily="34" charset="0"/>
              </a:defRPr>
            </a:lvl1pPr>
          </a:lstStyle>
          <a:p>
            <a:pPr>
              <a:defRPr/>
            </a:pPr>
            <a:fld id="{90CB4C11-F028-42E9-BEF7-887FFC40966B}" type="datetimeFigureOut">
              <a:rPr lang="en-US"/>
              <a:pPr>
                <a:defRPr/>
              </a:pPr>
              <a:t>9/15/2020</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dirty="0">
                <a:latin typeface="Arial" charset="0"/>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cs typeface="Arial" panose="020B0604020202020204" pitchFamily="34" charset="0"/>
              </a:defRPr>
            </a:lvl1pPr>
          </a:lstStyle>
          <a:p>
            <a:fld id="{B44A6515-53BB-4583-9A89-193E132A6DB0}" type="slidenum">
              <a:rPr lang="en-US" altLang="en-US"/>
              <a:pPr/>
              <a:t>‹#›</a:t>
            </a:fld>
            <a:endParaRPr lang="en-US" altLang="en-US"/>
          </a:p>
        </p:txBody>
      </p:sp>
    </p:spTree>
    <p:extLst>
      <p:ext uri="{BB962C8B-B14F-4D97-AF65-F5344CB8AC3E}">
        <p14:creationId xmlns:p14="http://schemas.microsoft.com/office/powerpoint/2010/main" xmlns="" val="108078453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953FEC6-7DA0-4FFE-B398-32F9FAF7633D}" type="slidenum">
              <a:rPr lang="en-US" altLang="en-US" smtClean="0"/>
              <a:pPr/>
              <a:t>1</a:t>
            </a:fld>
            <a:endParaRPr lang="en-US" altLang="en-US"/>
          </a:p>
        </p:txBody>
      </p:sp>
    </p:spTree>
    <p:extLst>
      <p:ext uri="{BB962C8B-B14F-4D97-AF65-F5344CB8AC3E}">
        <p14:creationId xmlns:p14="http://schemas.microsoft.com/office/powerpoint/2010/main" xmlns="" val="32253501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953FEC6-7DA0-4FFE-B398-32F9FAF7633D}" type="slidenum">
              <a:rPr lang="en-US" altLang="en-US" smtClean="0"/>
              <a:pPr/>
              <a:t>47</a:t>
            </a:fld>
            <a:endParaRPr lang="en-US" altLang="en-US"/>
          </a:p>
        </p:txBody>
      </p:sp>
    </p:spTree>
    <p:extLst>
      <p:ext uri="{BB962C8B-B14F-4D97-AF65-F5344CB8AC3E}">
        <p14:creationId xmlns:p14="http://schemas.microsoft.com/office/powerpoint/2010/main" xmlns="" val="32253501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44A6515-53BB-4583-9A89-193E132A6DB0}" type="slidenum">
              <a:rPr lang="en-US" altLang="en-US" smtClean="0"/>
              <a:pPr/>
              <a:t>2</a:t>
            </a:fld>
            <a:endParaRPr lang="en-US" altLang="en-US"/>
          </a:p>
        </p:txBody>
      </p:sp>
    </p:spTree>
    <p:extLst>
      <p:ext uri="{BB962C8B-B14F-4D97-AF65-F5344CB8AC3E}">
        <p14:creationId xmlns:p14="http://schemas.microsoft.com/office/powerpoint/2010/main" xmlns="" val="39713278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953FEC6-7DA0-4FFE-B398-32F9FAF7633D}" type="slidenum">
              <a:rPr lang="en-US" altLang="en-US" smtClean="0"/>
              <a:pPr/>
              <a:t>5</a:t>
            </a:fld>
            <a:endParaRPr lang="en-US" altLang="en-US"/>
          </a:p>
        </p:txBody>
      </p:sp>
    </p:spTree>
    <p:extLst>
      <p:ext uri="{BB962C8B-B14F-4D97-AF65-F5344CB8AC3E}">
        <p14:creationId xmlns:p14="http://schemas.microsoft.com/office/powerpoint/2010/main" xmlns="" val="32253501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953FEC6-7DA0-4FFE-B398-32F9FAF7633D}" type="slidenum">
              <a:rPr lang="en-US" altLang="en-US" smtClean="0"/>
              <a:pPr/>
              <a:t>9</a:t>
            </a:fld>
            <a:endParaRPr lang="en-US" altLang="en-US"/>
          </a:p>
        </p:txBody>
      </p:sp>
    </p:spTree>
    <p:extLst>
      <p:ext uri="{BB962C8B-B14F-4D97-AF65-F5344CB8AC3E}">
        <p14:creationId xmlns:p14="http://schemas.microsoft.com/office/powerpoint/2010/main" xmlns="" val="32253501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953FEC6-7DA0-4FFE-B398-32F9FAF7633D}" type="slidenum">
              <a:rPr lang="en-US" altLang="en-US" smtClean="0"/>
              <a:pPr/>
              <a:t>15</a:t>
            </a:fld>
            <a:endParaRPr lang="en-US" altLang="en-US"/>
          </a:p>
        </p:txBody>
      </p:sp>
    </p:spTree>
    <p:extLst>
      <p:ext uri="{BB962C8B-B14F-4D97-AF65-F5344CB8AC3E}">
        <p14:creationId xmlns:p14="http://schemas.microsoft.com/office/powerpoint/2010/main" xmlns="" val="32253501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953FEC6-7DA0-4FFE-B398-32F9FAF7633D}" type="slidenum">
              <a:rPr lang="en-US" altLang="en-US" smtClean="0"/>
              <a:pPr/>
              <a:t>22</a:t>
            </a:fld>
            <a:endParaRPr lang="en-US" altLang="en-US"/>
          </a:p>
        </p:txBody>
      </p:sp>
    </p:spTree>
    <p:extLst>
      <p:ext uri="{BB962C8B-B14F-4D97-AF65-F5344CB8AC3E}">
        <p14:creationId xmlns:p14="http://schemas.microsoft.com/office/powerpoint/2010/main" xmlns="" val="32253501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953FEC6-7DA0-4FFE-B398-32F9FAF7633D}" type="slidenum">
              <a:rPr lang="en-US" altLang="en-US" smtClean="0"/>
              <a:pPr/>
              <a:t>27</a:t>
            </a:fld>
            <a:endParaRPr lang="en-US" altLang="en-US"/>
          </a:p>
        </p:txBody>
      </p:sp>
    </p:spTree>
    <p:extLst>
      <p:ext uri="{BB962C8B-B14F-4D97-AF65-F5344CB8AC3E}">
        <p14:creationId xmlns:p14="http://schemas.microsoft.com/office/powerpoint/2010/main" xmlns="" val="32253501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953FEC6-7DA0-4FFE-B398-32F9FAF7633D}" type="slidenum">
              <a:rPr lang="en-US" altLang="en-US" smtClean="0"/>
              <a:pPr/>
              <a:t>32</a:t>
            </a:fld>
            <a:endParaRPr lang="en-US" altLang="en-US"/>
          </a:p>
        </p:txBody>
      </p:sp>
    </p:spTree>
    <p:extLst>
      <p:ext uri="{BB962C8B-B14F-4D97-AF65-F5344CB8AC3E}">
        <p14:creationId xmlns:p14="http://schemas.microsoft.com/office/powerpoint/2010/main" xmlns="" val="32253501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953FEC6-7DA0-4FFE-B398-32F9FAF7633D}" type="slidenum">
              <a:rPr lang="en-US" altLang="en-US" smtClean="0"/>
              <a:pPr/>
              <a:t>43</a:t>
            </a:fld>
            <a:endParaRPr lang="en-US" altLang="en-US"/>
          </a:p>
        </p:txBody>
      </p:sp>
    </p:spTree>
    <p:extLst>
      <p:ext uri="{BB962C8B-B14F-4D97-AF65-F5344CB8AC3E}">
        <p14:creationId xmlns:p14="http://schemas.microsoft.com/office/powerpoint/2010/main" xmlns="" val="32253501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0" y="6800518"/>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Title 4"/>
          <p:cNvSpPr>
            <a:spLocks noGrp="1"/>
          </p:cNvSpPr>
          <p:nvPr>
            <p:ph type="title"/>
          </p:nvPr>
        </p:nvSpPr>
        <p:spPr>
          <a:xfrm>
            <a:off x="822961" y="3505413"/>
            <a:ext cx="7543800" cy="725767"/>
          </a:xfrm>
        </p:spPr>
        <p:txBody>
          <a:bodyPr>
            <a:normAutofit/>
          </a:bodyPr>
          <a:lstStyle>
            <a:lvl1pPr>
              <a:defRPr sz="4000"/>
            </a:lvl1pPr>
          </a:lstStyle>
          <a:p>
            <a:r>
              <a:rPr lang="en-US" dirty="0" smtClean="0"/>
              <a:t>Click to edit Master title style</a:t>
            </a:r>
            <a:endParaRPr lang="en-US" dirty="0"/>
          </a:p>
        </p:txBody>
      </p:sp>
    </p:spTree>
    <p:extLst>
      <p:ext uri="{BB962C8B-B14F-4D97-AF65-F5344CB8AC3E}">
        <p14:creationId xmlns:p14="http://schemas.microsoft.com/office/powerpoint/2010/main" xmlns="" val="102571315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000"/>
            </a:lvl1pPr>
          </a:lstStyle>
          <a:p>
            <a:r>
              <a:rPr lang="en-US" smtClean="0"/>
              <a:t>Click to edit Master title style</a:t>
            </a:r>
            <a:endParaRPr lang="en-US" dirty="0"/>
          </a:p>
        </p:txBody>
      </p:sp>
      <p:sp>
        <p:nvSpPr>
          <p:cNvPr id="3" name="Content Placeholder 2"/>
          <p:cNvSpPr>
            <a:spLocks noGrp="1"/>
          </p:cNvSpPr>
          <p:nvPr>
            <p:ph idx="1"/>
          </p:nvPr>
        </p:nvSpPr>
        <p:spPr/>
        <p:txBody>
          <a:bodyPr>
            <a:normAutofit/>
          </a:bodyPr>
          <a:lstStyle>
            <a:lvl1pPr>
              <a:defRPr sz="2000"/>
            </a:lvl1pPr>
            <a:lvl2pPr>
              <a:defRPr sz="2000"/>
            </a:lvl2pPr>
            <a:lvl3pPr>
              <a:defRPr sz="2000"/>
            </a:lvl3pPr>
            <a:lvl4pPr>
              <a:defRPr sz="2000"/>
            </a:lvl4pPr>
            <a:lvl5pPr>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lvl1pPr>
              <a:defRPr sz="1200">
                <a:solidFill>
                  <a:schemeClr val="accent1"/>
                </a:solidFill>
              </a:defRPr>
            </a:lvl1pPr>
          </a:lstStyle>
          <a:p>
            <a:fld id="{878F7340-A7CA-480D-92D2-D3FEF9C76EFC}" type="datetime1">
              <a:rPr lang="en-US" smtClean="0"/>
              <a:pPr/>
              <a:t>9/15/2020</a:t>
            </a:fld>
            <a:endParaRPr lang="en-US" dirty="0"/>
          </a:p>
        </p:txBody>
      </p:sp>
      <p:sp>
        <p:nvSpPr>
          <p:cNvPr id="7" name="Slide Number Placeholder 5"/>
          <p:cNvSpPr txBox="1">
            <a:spLocks/>
          </p:cNvSpPr>
          <p:nvPr userDrawn="1"/>
        </p:nvSpPr>
        <p:spPr>
          <a:xfrm>
            <a:off x="7543800" y="6400800"/>
            <a:ext cx="984019" cy="365125"/>
          </a:xfrm>
          <a:prstGeom prst="rect">
            <a:avLst/>
          </a:prstGeom>
        </p:spPr>
        <p:txBody>
          <a:bodyPr vert="horz" lIns="91440" tIns="45720" rIns="91440" bIns="45720" rtlCol="0" anchor="ctr"/>
          <a:lstStyle>
            <a:defPPr>
              <a:defRPr lang="en-US"/>
            </a:defPPr>
            <a:lvl1pPr algn="r" rtl="0" fontAlgn="base">
              <a:spcBef>
                <a:spcPct val="0"/>
              </a:spcBef>
              <a:spcAft>
                <a:spcPct val="0"/>
              </a:spcAft>
              <a:defRPr sz="1200" kern="1200">
                <a:solidFill>
                  <a:schemeClr val="accent1"/>
                </a:solidFill>
                <a:latin typeface="Arial" panose="020B0604020202020204" pitchFamily="34" charset="0"/>
                <a:ea typeface="ＭＳ Ｐゴシック" panose="020B0600070205080204" pitchFamily="34" charset="-128"/>
                <a:cs typeface="+mn-cs"/>
              </a:defRPr>
            </a:lvl1pPr>
            <a:lvl2pPr marL="4572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a:lstStyle>
          <a:p>
            <a:fld id="{5377897D-8B40-47E8-9453-480ECD64FFBC}" type="slidenum">
              <a:rPr lang="en-US" altLang="en-US" smtClean="0"/>
              <a:pPr/>
              <a:t>‹#›</a:t>
            </a:fld>
            <a:endParaRPr lang="en-US" altLang="en-US" dirty="0"/>
          </a:p>
        </p:txBody>
      </p:sp>
    </p:spTree>
    <p:extLst>
      <p:ext uri="{BB962C8B-B14F-4D97-AF65-F5344CB8AC3E}">
        <p14:creationId xmlns:p14="http://schemas.microsoft.com/office/powerpoint/2010/main" xmlns="" val="307740845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2677886"/>
            <a:ext cx="7543800" cy="1647226"/>
          </a:xfrm>
        </p:spPr>
        <p:txBody>
          <a:bodyPr anchor="b" anchorCtr="0">
            <a:normAutofit/>
          </a:bodyPr>
          <a:lstStyle>
            <a:lvl1pPr>
              <a:lnSpc>
                <a:spcPct val="85000"/>
              </a:lnSpc>
              <a:defRPr sz="4000" b="0">
                <a:solidFill>
                  <a:schemeClr val="tx1">
                    <a:lumMod val="85000"/>
                    <a:lumOff val="15000"/>
                  </a:schemeClr>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sz="1200">
                <a:solidFill>
                  <a:schemeClr val="accent1"/>
                </a:solidFill>
              </a:defRPr>
            </a:lvl1pPr>
          </a:lstStyle>
          <a:p>
            <a:fld id="{C715EF9C-E282-4B72-A5D9-76843FD1016F}" type="datetime1">
              <a:rPr lang="en-US" smtClean="0"/>
              <a:pPr/>
              <a:t>9/15/2020</a:t>
            </a:fld>
            <a:endParaRPr lang="en-US" dirty="0"/>
          </a:p>
        </p:txBody>
      </p:sp>
      <p:sp>
        <p:nvSpPr>
          <p:cNvPr id="6" name="Slide Number Placeholder 5"/>
          <p:cNvSpPr>
            <a:spLocks noGrp="1"/>
          </p:cNvSpPr>
          <p:nvPr>
            <p:ph type="sldNum" sz="quarter" idx="12"/>
          </p:nvPr>
        </p:nvSpPr>
        <p:spPr/>
        <p:txBody>
          <a:bodyPr/>
          <a:lstStyle>
            <a:lvl1pPr>
              <a:defRPr sz="1200">
                <a:solidFill>
                  <a:schemeClr val="accent1"/>
                </a:solidFill>
              </a:defRPr>
            </a:lvl1pPr>
          </a:lstStyle>
          <a:p>
            <a:fld id="{5377897D-8B40-47E8-9453-480ECD64FFBC}" type="slidenum">
              <a:rPr lang="en-US" altLang="en-US" smtClean="0"/>
              <a:pPr/>
              <a:t>‹#›</a:t>
            </a:fld>
            <a:endParaRPr lang="en-US" alt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0" y="6801960"/>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xmlns="" val="178076371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774753"/>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22960" y="1404257"/>
            <a:ext cx="3703320" cy="4464837"/>
          </a:xfrm>
        </p:spPr>
        <p:txBody>
          <a:bodyPr>
            <a:normAutofit/>
          </a:bodyPr>
          <a:lstStyle>
            <a:lvl1pPr>
              <a:defRPr sz="2000"/>
            </a:lvl1pPr>
            <a:lvl2pPr>
              <a:defRPr sz="2000"/>
            </a:lvl2pPr>
            <a:lvl3pPr>
              <a:defRPr sz="2000"/>
            </a:lvl3pPr>
            <a:lvl4pPr>
              <a:defRPr sz="2000"/>
            </a:lvl4pPr>
            <a:lvl5pPr>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63440" y="1404258"/>
            <a:ext cx="3703320" cy="4464838"/>
          </a:xfrm>
        </p:spPr>
        <p:txBody>
          <a:bodyPr>
            <a:normAutofit/>
          </a:bodyPr>
          <a:lstStyle>
            <a:lvl1pPr>
              <a:defRPr sz="2000"/>
            </a:lvl1pPr>
            <a:lvl2pPr>
              <a:defRPr sz="2000"/>
            </a:lvl2pPr>
            <a:lvl3pPr>
              <a:defRPr sz="2000"/>
            </a:lvl3pPr>
            <a:lvl4pPr>
              <a:defRPr sz="2000"/>
            </a:lvl4pPr>
            <a:lvl5pPr>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lvl1pPr>
              <a:defRPr sz="1200">
                <a:solidFill>
                  <a:schemeClr val="accent1"/>
                </a:solidFill>
              </a:defRPr>
            </a:lvl1pPr>
          </a:lstStyle>
          <a:p>
            <a:fld id="{E2833631-CF1F-43E7-A17D-21E361BAC79E}" type="datetime1">
              <a:rPr lang="en-US" smtClean="0"/>
              <a:pPr/>
              <a:t>9/15/2020</a:t>
            </a:fld>
            <a:endParaRPr lang="en-US" dirty="0"/>
          </a:p>
        </p:txBody>
      </p:sp>
      <p:sp>
        <p:nvSpPr>
          <p:cNvPr id="7" name="Slide Number Placeholder 6"/>
          <p:cNvSpPr>
            <a:spLocks noGrp="1"/>
          </p:cNvSpPr>
          <p:nvPr>
            <p:ph type="sldNum" sz="quarter" idx="12"/>
          </p:nvPr>
        </p:nvSpPr>
        <p:spPr/>
        <p:txBody>
          <a:bodyPr/>
          <a:lstStyle>
            <a:lvl1pPr>
              <a:defRPr sz="1200">
                <a:solidFill>
                  <a:schemeClr val="accent1"/>
                </a:solidFill>
              </a:defRPr>
            </a:lvl1pPr>
          </a:lstStyle>
          <a:p>
            <a:fld id="{10AC2DB3-9000-4EC8-B97E-74B7B115971C}" type="slidenum">
              <a:rPr lang="en-US" smtClean="0"/>
              <a:pPr/>
              <a:t>‹#›</a:t>
            </a:fld>
            <a:endParaRPr lang="en-US" dirty="0"/>
          </a:p>
        </p:txBody>
      </p:sp>
    </p:spTree>
    <p:extLst>
      <p:ext uri="{BB962C8B-B14F-4D97-AF65-F5344CB8AC3E}">
        <p14:creationId xmlns:p14="http://schemas.microsoft.com/office/powerpoint/2010/main" xmlns="" val="353718690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lvl1pPr>
              <a:defRPr sz="1200"/>
            </a:lvl1pPr>
          </a:lstStyle>
          <a:p>
            <a:fld id="{B70B998A-3321-4DE5-89FA-F344DED26450}" type="datetime1">
              <a:rPr lang="en-US" smtClean="0"/>
              <a:pPr/>
              <a:t>9/15/2020</a:t>
            </a:fld>
            <a:endParaRPr lang="en-US" dirty="0"/>
          </a:p>
        </p:txBody>
      </p:sp>
      <p:sp>
        <p:nvSpPr>
          <p:cNvPr id="5" name="Slide Number Placeholder 4"/>
          <p:cNvSpPr>
            <a:spLocks noGrp="1"/>
          </p:cNvSpPr>
          <p:nvPr>
            <p:ph type="sldNum" sz="quarter" idx="12"/>
          </p:nvPr>
        </p:nvSpPr>
        <p:spPr/>
        <p:txBody>
          <a:bodyPr/>
          <a:lstStyle>
            <a:lvl1pPr>
              <a:defRPr sz="1200"/>
            </a:lvl1pPr>
          </a:lstStyle>
          <a:p>
            <a:fld id="{10AC2DB3-9000-4EC8-B97E-74B7B115971C}" type="slidenum">
              <a:rPr lang="en-US" smtClean="0"/>
              <a:pPr/>
              <a:t>‹#›</a:t>
            </a:fld>
            <a:endParaRPr lang="en-US" dirty="0"/>
          </a:p>
        </p:txBody>
      </p:sp>
    </p:spTree>
    <p:extLst>
      <p:ext uri="{BB962C8B-B14F-4D97-AF65-F5344CB8AC3E}">
        <p14:creationId xmlns:p14="http://schemas.microsoft.com/office/powerpoint/2010/main" xmlns="" val="427643785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5975423-6D5F-41D8-A0E0-8741F7F432FF}" type="datetime1">
              <a:rPr lang="en-US" smtClean="0"/>
              <a:pPr/>
              <a:t>9/15/2020</a:t>
            </a:fld>
            <a:endParaRPr lang="en-US"/>
          </a:p>
        </p:txBody>
      </p:sp>
      <p:sp>
        <p:nvSpPr>
          <p:cNvPr id="9" name="Slide Number Placeholder 8"/>
          <p:cNvSpPr>
            <a:spLocks noGrp="1"/>
          </p:cNvSpPr>
          <p:nvPr>
            <p:ph type="sldNum" sz="quarter" idx="12"/>
          </p:nvPr>
        </p:nvSpPr>
        <p:spPr/>
        <p:txBody>
          <a:bodyPr/>
          <a:lstStyle/>
          <a:p>
            <a:fld id="{10AC2DB3-9000-4EC8-B97E-74B7B115971C}" type="slidenum">
              <a:rPr lang="en-US" smtClean="0"/>
              <a:pPr/>
              <a:t>‹#›</a:t>
            </a:fld>
            <a:endParaRPr lang="en-US"/>
          </a:p>
        </p:txBody>
      </p:sp>
      <p:sp>
        <p:nvSpPr>
          <p:cNvPr id="10" name="Rectangle 9"/>
          <p:cNvSpPr/>
          <p:nvPr/>
        </p:nvSpPr>
        <p:spPr>
          <a:xfrm>
            <a:off x="2381" y="6793992"/>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xmlns="" val="77060035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72576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22959" y="1255006"/>
            <a:ext cx="7543801" cy="4614088"/>
          </a:xfrm>
          <a:prstGeom prst="rect">
            <a:avLst/>
          </a:prstGeom>
        </p:spPr>
        <p:txBody>
          <a:bodyPr vert="horz" lIns="0" tIns="45720" rIns="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1200">
                <a:solidFill>
                  <a:schemeClr val="accent1"/>
                </a:solidFill>
              </a:defRPr>
            </a:lvl1pPr>
          </a:lstStyle>
          <a:p>
            <a:fld id="{DB599352-7521-4452-A2E8-9B7731F1C3A8}" type="datetime1">
              <a:rPr lang="en-US" smtClean="0"/>
              <a:pPr/>
              <a:t>9/15/2020</a:t>
            </a:fld>
            <a:endParaRPr lang="en-US" dirty="0"/>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200">
                <a:solidFill>
                  <a:srgbClr val="FFFF00"/>
                </a:solidFill>
              </a:defRPr>
            </a:lvl1pPr>
          </a:lstStyle>
          <a:p>
            <a:fld id="{5377897D-8B40-47E8-9453-480ECD64FFBC}" type="slidenum">
              <a:rPr lang="en-US" altLang="en-US" smtClean="0"/>
              <a:pPr/>
              <a:t>‹#›</a:t>
            </a:fld>
            <a:endParaRPr lang="en-US" altLang="en-US" dirty="0"/>
          </a:p>
        </p:txBody>
      </p:sp>
      <p:cxnSp>
        <p:nvCxnSpPr>
          <p:cNvPr id="10" name="Straight Connector 9"/>
          <p:cNvCxnSpPr/>
          <p:nvPr/>
        </p:nvCxnSpPr>
        <p:spPr>
          <a:xfrm>
            <a:off x="891540" y="1133688"/>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1" y="6800964"/>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xmlns="" val="3857959340"/>
      </p:ext>
    </p:extLst>
  </p:cSld>
  <p:clrMap bg1="lt1" tx1="dk1" bg2="lt2" tx2="dk2" accent1="accent1" accent2="accent2" accent3="accent3" accent4="accent4" accent5="accent5" accent6="accent6" hlink="hlink" folHlink="folHlink"/>
  <p:sldLayoutIdLst>
    <p:sldLayoutId id="2147484145" r:id="rId1"/>
    <p:sldLayoutId id="2147484146" r:id="rId2"/>
    <p:sldLayoutId id="2147484147" r:id="rId3"/>
    <p:sldLayoutId id="2147484148" r:id="rId4"/>
    <p:sldLayoutId id="2147484150" r:id="rId5"/>
    <p:sldLayoutId id="2147484151" r:id="rId6"/>
  </p:sldLayoutIdLst>
  <p:timing>
    <p:tnLst>
      <p:par>
        <p:cTn id="1" dur="indefinite" restart="never" nodeType="tmRoot"/>
      </p:par>
    </p:tnLst>
  </p:timing>
  <p:hf sldNum="0" hdr="0" ftr="0"/>
  <p:txStyles>
    <p:titleStyle>
      <a:lvl1pPr algn="l" defTabSz="914400" rtl="0" eaLnBrk="1" latinLnBrk="0" hangingPunct="1">
        <a:lnSpc>
          <a:spcPct val="85000"/>
        </a:lnSpc>
        <a:spcBef>
          <a:spcPct val="0"/>
        </a:spcBef>
        <a:buNone/>
        <a:defRPr sz="4400" kern="1200" spc="-50" baseline="0">
          <a:solidFill>
            <a:schemeClr val="tx1">
              <a:lumMod val="75000"/>
              <a:lumOff val="25000"/>
            </a:schemeClr>
          </a:solidFill>
          <a:latin typeface="+mj-lt"/>
          <a:ea typeface="+mj-ea"/>
          <a:cs typeface="+mj-cs"/>
        </a:defRPr>
      </a:lvl1pPr>
    </p:titleStyle>
    <p:bodyStyle>
      <a:lvl1pPr marL="228600" indent="-228600" algn="l" defTabSz="914400" rtl="0" eaLnBrk="1" latinLnBrk="0" hangingPunct="1">
        <a:lnSpc>
          <a:spcPct val="90000"/>
        </a:lnSpc>
        <a:spcBef>
          <a:spcPts val="1200"/>
        </a:spcBef>
        <a:spcAft>
          <a:spcPts val="200"/>
        </a:spcAft>
        <a:buClrTx/>
        <a:buSzPct val="100000"/>
        <a:buFont typeface="Arial" panose="020B0604020202020204" pitchFamily="34" charset="0"/>
        <a:buChar char="•"/>
        <a:defRPr sz="20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Tx/>
        <a:buFont typeface="Arial" panose="020B0604020202020204" pitchFamily="34" charset="0"/>
        <a:buChar char="•"/>
        <a:defRPr sz="2000" kern="1200">
          <a:solidFill>
            <a:schemeClr val="tx1">
              <a:lumMod val="75000"/>
              <a:lumOff val="25000"/>
            </a:schemeClr>
          </a:solidFill>
          <a:latin typeface="+mn-lt"/>
          <a:ea typeface="+mn-ea"/>
          <a:cs typeface="+mn-cs"/>
        </a:defRPr>
      </a:lvl2pPr>
      <a:lvl3pPr marL="685800" indent="-228600" algn="l" defTabSz="914400" rtl="0" eaLnBrk="1" latinLnBrk="0" hangingPunct="1">
        <a:lnSpc>
          <a:spcPct val="90000"/>
        </a:lnSpc>
        <a:spcBef>
          <a:spcPts val="200"/>
        </a:spcBef>
        <a:spcAft>
          <a:spcPts val="400"/>
        </a:spcAft>
        <a:buClrTx/>
        <a:buFont typeface="Arial" panose="020B0604020202020204" pitchFamily="34" charset="0"/>
        <a:buChar char="•"/>
        <a:defRPr sz="2000" kern="1200">
          <a:solidFill>
            <a:schemeClr val="tx1">
              <a:lumMod val="75000"/>
              <a:lumOff val="25000"/>
            </a:schemeClr>
          </a:solidFill>
          <a:latin typeface="+mn-lt"/>
          <a:ea typeface="+mn-ea"/>
          <a:cs typeface="+mn-cs"/>
        </a:defRPr>
      </a:lvl3pPr>
      <a:lvl4pPr marL="914400" indent="-228600" algn="l" defTabSz="914400" rtl="0" eaLnBrk="1" latinLnBrk="0" hangingPunct="1">
        <a:lnSpc>
          <a:spcPct val="90000"/>
        </a:lnSpc>
        <a:spcBef>
          <a:spcPts val="200"/>
        </a:spcBef>
        <a:spcAft>
          <a:spcPts val="400"/>
        </a:spcAft>
        <a:buClrTx/>
        <a:buFont typeface="Arial" panose="020B0604020202020204" pitchFamily="34" charset="0"/>
        <a:buChar char="•"/>
        <a:defRPr sz="2000" kern="1200">
          <a:solidFill>
            <a:schemeClr val="tx1">
              <a:lumMod val="75000"/>
              <a:lumOff val="25000"/>
            </a:schemeClr>
          </a:solidFill>
          <a:latin typeface="+mn-lt"/>
          <a:ea typeface="+mn-ea"/>
          <a:cs typeface="+mn-cs"/>
        </a:defRPr>
      </a:lvl4pPr>
      <a:lvl5pPr marL="1143000" indent="-228600" algn="l" defTabSz="914400" rtl="0" eaLnBrk="1" latinLnBrk="0" hangingPunct="1">
        <a:lnSpc>
          <a:spcPct val="90000"/>
        </a:lnSpc>
        <a:spcBef>
          <a:spcPts val="200"/>
        </a:spcBef>
        <a:spcAft>
          <a:spcPts val="400"/>
        </a:spcAft>
        <a:buClrTx/>
        <a:buFont typeface="Arial" panose="020B0604020202020204" pitchFamily="34" charset="0"/>
        <a:buChar char="•"/>
        <a:defRPr sz="20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38200" y="2590800"/>
            <a:ext cx="7543800" cy="1647226"/>
          </a:xfrm>
        </p:spPr>
        <p:txBody>
          <a:bodyPr/>
          <a:lstStyle/>
          <a:p>
            <a:r>
              <a:rPr lang="en-US" dirty="0" smtClean="0"/>
              <a:t>Chapter Nine</a:t>
            </a:r>
            <a:endParaRPr lang="en-US" dirty="0"/>
          </a:p>
        </p:txBody>
      </p:sp>
      <p:sp>
        <p:nvSpPr>
          <p:cNvPr id="4" name="Date Placeholder 3"/>
          <p:cNvSpPr>
            <a:spLocks noGrp="1"/>
          </p:cNvSpPr>
          <p:nvPr>
            <p:ph type="dt" sz="half" idx="10"/>
          </p:nvPr>
        </p:nvSpPr>
        <p:spPr/>
        <p:txBody>
          <a:bodyPr/>
          <a:lstStyle/>
          <a:p>
            <a:fld id="{6EA027FA-825E-4B14-887C-42C87EB1FEDD}" type="datetime1">
              <a:rPr lang="en-US" smtClean="0"/>
              <a:pPr/>
              <a:t>9/15/2020</a:t>
            </a:fld>
            <a:endParaRPr lang="en-US" dirty="0"/>
          </a:p>
        </p:txBody>
      </p:sp>
      <p:sp>
        <p:nvSpPr>
          <p:cNvPr id="2" name="Slide Number Placeholder 1"/>
          <p:cNvSpPr>
            <a:spLocks noGrp="1"/>
          </p:cNvSpPr>
          <p:nvPr>
            <p:ph type="sldNum" sz="quarter" idx="12"/>
          </p:nvPr>
        </p:nvSpPr>
        <p:spPr/>
        <p:txBody>
          <a:bodyPr/>
          <a:lstStyle/>
          <a:p>
            <a:fld id="{9D83B0A6-79E1-4721-A158-A52973EFC467}" type="slidenum">
              <a:rPr lang="en-US" altLang="en-US" smtClean="0"/>
              <a:pPr/>
              <a:t>1</a:t>
            </a:fld>
            <a:endParaRPr lang="en-US" altLang="en-US"/>
          </a:p>
        </p:txBody>
      </p:sp>
      <p:sp>
        <p:nvSpPr>
          <p:cNvPr id="5" name="Subtitle 4"/>
          <p:cNvSpPr txBox="1">
            <a:spLocks/>
          </p:cNvSpPr>
          <p:nvPr/>
        </p:nvSpPr>
        <p:spPr>
          <a:xfrm>
            <a:off x="825038" y="4455621"/>
            <a:ext cx="7543800" cy="1143000"/>
          </a:xfrm>
          <a:prstGeom prst="rect">
            <a:avLst/>
          </a:prstGeom>
        </p:spPr>
        <p:txBody>
          <a:bodyPr vert="horz" lIns="91440" tIns="45720" rIns="91440" bIns="45720" rtlCol="0" anchor="t" anchorCtr="0">
            <a:normAutofit/>
          </a:bodyPr>
          <a:lstStyle/>
          <a:p>
            <a:pPr marL="0" marR="0" lvl="0" indent="0" algn="l" defTabSz="914400" rtl="0" eaLnBrk="1" fontAlgn="auto" latinLnBrk="0" hangingPunct="1">
              <a:lnSpc>
                <a:spcPct val="90000"/>
              </a:lnSpc>
              <a:spcBef>
                <a:spcPts val="1200"/>
              </a:spcBef>
              <a:spcAft>
                <a:spcPts val="200"/>
              </a:spcAft>
              <a:buClrTx/>
              <a:buSzPct val="100000"/>
              <a:buFont typeface="Arial" panose="020B0604020202020204" pitchFamily="34" charset="0"/>
              <a:buNone/>
              <a:tabLst/>
              <a:defRPr/>
            </a:pPr>
            <a:r>
              <a:rPr kumimoji="0" lang="en-US" altLang="en-US" sz="2400" b="0" i="0" u="none" strike="noStrike" kern="1200" cap="all" spc="200" normalizeH="0" baseline="0" noProof="0" dirty="0" smtClean="0">
                <a:ln>
                  <a:noFill/>
                </a:ln>
                <a:solidFill>
                  <a:schemeClr val="tx2"/>
                </a:solidFill>
                <a:effectLst/>
                <a:uLnTx/>
                <a:uFillTx/>
                <a:latin typeface="+mj-lt"/>
                <a:ea typeface="+mn-ea"/>
                <a:cs typeface="+mn-cs"/>
              </a:rPr>
              <a:t>Class </a:t>
            </a:r>
            <a:r>
              <a:rPr kumimoji="0" lang="en-US" altLang="en-US" sz="2400" b="0" i="0" u="none" strike="noStrike" kern="1200" cap="all" spc="200" normalizeH="0" baseline="0" noProof="0" smtClean="0">
                <a:ln>
                  <a:noFill/>
                </a:ln>
                <a:solidFill>
                  <a:schemeClr val="tx2"/>
                </a:solidFill>
                <a:effectLst/>
                <a:uLnTx/>
                <a:uFillTx/>
                <a:latin typeface="+mj-lt"/>
                <a:ea typeface="+mn-ea"/>
                <a:cs typeface="+mn-cs"/>
              </a:rPr>
              <a:t>and</a:t>
            </a:r>
            <a:r>
              <a:rPr kumimoji="0" lang="en-US" altLang="en-US" sz="2400" b="0" i="0" u="none" strike="noStrike" kern="1200" cap="all" spc="200" normalizeH="0" noProof="0" smtClean="0">
                <a:ln>
                  <a:noFill/>
                </a:ln>
                <a:solidFill>
                  <a:schemeClr val="tx2"/>
                </a:solidFill>
                <a:effectLst/>
                <a:uLnTx/>
                <a:uFillTx/>
                <a:latin typeface="+mj-lt"/>
                <a:ea typeface="+mn-ea"/>
                <a:cs typeface="+mn-cs"/>
              </a:rPr>
              <a:t> </a:t>
            </a:r>
            <a:r>
              <a:rPr kumimoji="0" lang="en-US" altLang="en-US" sz="2400" b="0" i="0" u="none" strike="noStrike" kern="1200" cap="all" spc="200" normalizeH="0" baseline="0" noProof="0" smtClean="0">
                <a:ln>
                  <a:noFill/>
                </a:ln>
                <a:solidFill>
                  <a:schemeClr val="tx2"/>
                </a:solidFill>
                <a:effectLst/>
                <a:uLnTx/>
                <a:uFillTx/>
                <a:latin typeface="+mj-lt"/>
                <a:ea typeface="+mn-ea"/>
                <a:cs typeface="+mn-cs"/>
              </a:rPr>
              <a:t>Objects, unit testing</a:t>
            </a:r>
            <a:endParaRPr kumimoji="0" lang="en-US" altLang="en-US" sz="2400" b="0" i="0" u="none" strike="noStrike" kern="1200" cap="all" spc="200" normalizeH="0" baseline="0" noProof="0" dirty="0">
              <a:ln>
                <a:noFill/>
              </a:ln>
              <a:solidFill>
                <a:schemeClr val="tx2"/>
              </a:solidFill>
              <a:effectLst/>
              <a:uLnTx/>
              <a:uFillTx/>
              <a:latin typeface="+mj-lt"/>
              <a:ea typeface="+mn-ea"/>
              <a:cs typeface="+mn-cs"/>
            </a:endParaRPr>
          </a:p>
        </p:txBody>
      </p:sp>
    </p:spTree>
    <p:extLst>
      <p:ext uri="{BB962C8B-B14F-4D97-AF65-F5344CB8AC3E}">
        <p14:creationId xmlns:p14="http://schemas.microsoft.com/office/powerpoint/2010/main" xmlns="" val="39460104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altLang="en-US" dirty="0" smtClean="0">
                <a:ea typeface="ＭＳ Ｐゴシック" panose="020B0600070205080204" pitchFamily="34" charset="-128"/>
              </a:rPr>
              <a:t>Instance Attributes (1)</a:t>
            </a:r>
          </a:p>
        </p:txBody>
      </p:sp>
      <p:sp>
        <p:nvSpPr>
          <p:cNvPr id="23555" name="Content Placeholder 2"/>
          <p:cNvSpPr>
            <a:spLocks noGrp="1"/>
          </p:cNvSpPr>
          <p:nvPr>
            <p:ph idx="1"/>
          </p:nvPr>
        </p:nvSpPr>
        <p:spPr>
          <a:xfrm>
            <a:off x="838200" y="1143000"/>
            <a:ext cx="7543801" cy="4614088"/>
          </a:xfrm>
        </p:spPr>
        <p:txBody>
          <a:bodyPr/>
          <a:lstStyle/>
          <a:p>
            <a:pPr>
              <a:spcBef>
                <a:spcPts val="600"/>
              </a:spcBef>
            </a:pPr>
            <a:r>
              <a:rPr lang="en-US" altLang="en-US" dirty="0" smtClean="0">
                <a:ea typeface="ＭＳ Ｐゴシック" panose="020B0600070205080204" pitchFamily="34" charset="-128"/>
              </a:rPr>
              <a:t>An object stores its data in </a:t>
            </a:r>
            <a:r>
              <a:rPr lang="en-US" altLang="en-US" b="1" dirty="0" smtClean="0">
                <a:ea typeface="ＭＳ Ｐゴシック" panose="020B0600070205080204" pitchFamily="34" charset="-128"/>
              </a:rPr>
              <a:t>instance attributes</a:t>
            </a:r>
            <a:r>
              <a:rPr lang="en-US" altLang="en-US" dirty="0" smtClean="0">
                <a:ea typeface="ＭＳ Ｐゴシック" panose="020B0600070205080204" pitchFamily="34" charset="-128"/>
              </a:rPr>
              <a:t>, which are variables specific for one object (one instance).</a:t>
            </a:r>
          </a:p>
          <a:p>
            <a:pPr>
              <a:spcBef>
                <a:spcPts val="600"/>
              </a:spcBef>
              <a:spcAft>
                <a:spcPts val="0"/>
              </a:spcAft>
            </a:pPr>
            <a:r>
              <a:rPr lang="en-US" altLang="en-US" dirty="0" smtClean="0">
                <a:ea typeface="ＭＳ Ｐゴシック" panose="020B0600070205080204" pitchFamily="34" charset="-128"/>
              </a:rPr>
              <a:t>In the example below there are 2 </a:t>
            </a:r>
            <a:r>
              <a:rPr lang="en-US" altLang="en-US" dirty="0" err="1" smtClean="0">
                <a:ea typeface="ＭＳ Ｐゴシック" panose="020B0600070205080204" pitchFamily="34" charset="-128"/>
              </a:rPr>
              <a:t>CashRegister</a:t>
            </a:r>
            <a:r>
              <a:rPr lang="en-US" altLang="en-US" dirty="0" smtClean="0">
                <a:ea typeface="ＭＳ Ｐゴシック" panose="020B0600070205080204" pitchFamily="34" charset="-128"/>
              </a:rPr>
              <a:t> objects. Each object has its own instance attributes named </a:t>
            </a:r>
            <a:r>
              <a:rPr lang="en-US" altLang="en-US" sz="1800" dirty="0" err="1" smtClean="0">
                <a:latin typeface="Consolas" panose="020B0609020204030204" pitchFamily="49" charset="0"/>
                <a:ea typeface="ＭＳ Ｐゴシック" panose="020B0600070205080204" pitchFamily="34" charset="-128"/>
                <a:cs typeface="Consolas" panose="020B0609020204030204" pitchFamily="49" charset="0"/>
              </a:rPr>
              <a:t>itemCount</a:t>
            </a:r>
            <a:r>
              <a:rPr lang="en-US" altLang="en-US" sz="1800" dirty="0" smtClean="0">
                <a:latin typeface="Consolas" panose="020B0609020204030204" pitchFamily="49" charset="0"/>
                <a:ea typeface="ＭＳ Ｐゴシック" panose="020B0600070205080204" pitchFamily="34" charset="-128"/>
                <a:cs typeface="Consolas" panose="020B0609020204030204" pitchFamily="49" charset="0"/>
              </a:rPr>
              <a:t> </a:t>
            </a:r>
            <a:r>
              <a:rPr lang="en-US" altLang="en-US" dirty="0" smtClean="0">
                <a:ea typeface="ＭＳ Ｐゴシック" panose="020B0600070205080204" pitchFamily="34" charset="-128"/>
                <a:cs typeface="Consolas" panose="020B0609020204030204" pitchFamily="49" charset="0"/>
              </a:rPr>
              <a:t>and</a:t>
            </a:r>
            <a:r>
              <a:rPr lang="en-US" altLang="en-US" sz="1800" dirty="0" smtClean="0">
                <a:latin typeface="Consolas" panose="020B0609020204030204" pitchFamily="49" charset="0"/>
                <a:ea typeface="ＭＳ Ｐゴシック" panose="020B0600070205080204" pitchFamily="34" charset="-128"/>
                <a:cs typeface="Consolas" panose="020B0609020204030204" pitchFamily="49" charset="0"/>
              </a:rPr>
              <a:t> </a:t>
            </a:r>
            <a:r>
              <a:rPr lang="en-US" altLang="en-US" sz="1800" dirty="0" err="1" smtClean="0">
                <a:latin typeface="Consolas" panose="020B0609020204030204" pitchFamily="49" charset="0"/>
                <a:ea typeface="ＭＳ Ｐゴシック" panose="020B0600070205080204" pitchFamily="34" charset="-128"/>
                <a:cs typeface="Consolas" panose="020B0609020204030204" pitchFamily="49" charset="0"/>
              </a:rPr>
              <a:t>totalPrice</a:t>
            </a:r>
            <a:r>
              <a:rPr lang="en-US" altLang="en-US" sz="1800" dirty="0" smtClean="0">
                <a:latin typeface="Consolas" panose="020B0609020204030204" pitchFamily="49" charset="0"/>
                <a:ea typeface="ＭＳ Ｐゴシック" panose="020B0600070205080204" pitchFamily="34" charset="-128"/>
                <a:cs typeface="Consolas" panose="020B0609020204030204" pitchFamily="49" charset="0"/>
              </a:rPr>
              <a:t>.</a:t>
            </a:r>
          </a:p>
          <a:p>
            <a:pPr>
              <a:spcBef>
                <a:spcPts val="600"/>
              </a:spcBef>
              <a:spcAft>
                <a:spcPts val="0"/>
              </a:spcAft>
            </a:pPr>
            <a:endParaRPr lang="en-US" altLang="en-US" sz="1800" dirty="0" smtClean="0">
              <a:latin typeface="Consolas" panose="020B0609020204030204" pitchFamily="49" charset="0"/>
              <a:ea typeface="ＭＳ Ｐゴシック" panose="020B0600070205080204" pitchFamily="34" charset="-128"/>
              <a:cs typeface="Consolas" panose="020B0609020204030204" pitchFamily="49" charset="0"/>
            </a:endParaRPr>
          </a:p>
          <a:p>
            <a:pPr>
              <a:spcBef>
                <a:spcPts val="600"/>
              </a:spcBef>
              <a:spcAft>
                <a:spcPts val="0"/>
              </a:spcAft>
            </a:pPr>
            <a:endParaRPr lang="en-US" altLang="en-US" sz="1800" dirty="0" smtClean="0">
              <a:latin typeface="Consolas" panose="020B0609020204030204" pitchFamily="49" charset="0"/>
              <a:ea typeface="ＭＳ Ｐゴシック" panose="020B0600070205080204" pitchFamily="34" charset="-128"/>
              <a:cs typeface="Consolas" panose="020B0609020204030204" pitchFamily="49" charset="0"/>
            </a:endParaRPr>
          </a:p>
          <a:p>
            <a:pPr>
              <a:spcBef>
                <a:spcPts val="600"/>
              </a:spcBef>
              <a:spcAft>
                <a:spcPts val="0"/>
              </a:spcAft>
            </a:pPr>
            <a:endParaRPr lang="en-US" altLang="en-US" sz="1800" dirty="0" smtClean="0">
              <a:latin typeface="Consolas" panose="020B0609020204030204" pitchFamily="49" charset="0"/>
              <a:ea typeface="ＭＳ Ｐゴシック" panose="020B0600070205080204" pitchFamily="34" charset="-128"/>
              <a:cs typeface="Consolas" panose="020B0609020204030204" pitchFamily="49" charset="0"/>
            </a:endParaRPr>
          </a:p>
          <a:p>
            <a:pPr>
              <a:spcBef>
                <a:spcPts val="600"/>
              </a:spcBef>
              <a:spcAft>
                <a:spcPts val="0"/>
              </a:spcAft>
            </a:pPr>
            <a:endParaRPr lang="en-US" altLang="en-US" sz="1800" dirty="0" smtClean="0">
              <a:latin typeface="Consolas" panose="020B0609020204030204" pitchFamily="49" charset="0"/>
              <a:ea typeface="ＭＳ Ｐゴシック" panose="020B0600070205080204" pitchFamily="34" charset="-128"/>
              <a:cs typeface="Consolas" panose="020B0609020204030204" pitchFamily="49" charset="0"/>
            </a:endParaRPr>
          </a:p>
          <a:p>
            <a:pPr>
              <a:spcBef>
                <a:spcPts val="600"/>
              </a:spcBef>
              <a:spcAft>
                <a:spcPts val="0"/>
              </a:spcAft>
            </a:pPr>
            <a:endParaRPr lang="en-US" altLang="en-US" sz="1800" dirty="0" smtClean="0">
              <a:latin typeface="Consolas" panose="020B0609020204030204" pitchFamily="49" charset="0"/>
              <a:ea typeface="ＭＳ Ｐゴシック" panose="020B0600070205080204" pitchFamily="34" charset="-128"/>
              <a:cs typeface="Consolas" panose="020B0609020204030204" pitchFamily="49" charset="0"/>
            </a:endParaRPr>
          </a:p>
          <a:p>
            <a:pPr>
              <a:spcBef>
                <a:spcPts val="600"/>
              </a:spcBef>
              <a:spcAft>
                <a:spcPts val="0"/>
              </a:spcAft>
            </a:pPr>
            <a:endParaRPr lang="en-US" altLang="en-US" sz="1800" dirty="0" smtClean="0">
              <a:latin typeface="Consolas" panose="020B0609020204030204" pitchFamily="49" charset="0"/>
              <a:ea typeface="ＭＳ Ｐゴシック" panose="020B0600070205080204" pitchFamily="34" charset="-128"/>
              <a:cs typeface="Consolas" panose="020B0609020204030204" pitchFamily="49" charset="0"/>
            </a:endParaRPr>
          </a:p>
          <a:p>
            <a:pPr>
              <a:spcBef>
                <a:spcPts val="600"/>
              </a:spcBef>
              <a:spcAft>
                <a:spcPts val="0"/>
              </a:spcAft>
            </a:pPr>
            <a:endParaRPr lang="en-US" altLang="en-US" sz="1800" dirty="0" smtClean="0">
              <a:ea typeface="ＭＳ Ｐゴシック" panose="020B0600070205080204" pitchFamily="34" charset="-128"/>
            </a:endParaRPr>
          </a:p>
          <a:p>
            <a:endParaRPr lang="en-US" altLang="en-US" dirty="0" smtClean="0">
              <a:ea typeface="ＭＳ Ｐゴシック" panose="020B0600070205080204" pitchFamily="34" charset="-128"/>
            </a:endParaRPr>
          </a:p>
          <a:p>
            <a:endParaRPr lang="en-US" altLang="en-US" dirty="0" smtClean="0">
              <a:ea typeface="ＭＳ Ｐゴシック" panose="020B0600070205080204" pitchFamily="34" charset="-128"/>
            </a:endParaRPr>
          </a:p>
        </p:txBody>
      </p:sp>
      <p:sp>
        <p:nvSpPr>
          <p:cNvPr id="2" name="Date Placeholder 1"/>
          <p:cNvSpPr>
            <a:spLocks noGrp="1"/>
          </p:cNvSpPr>
          <p:nvPr>
            <p:ph type="dt" sz="half" idx="10"/>
          </p:nvPr>
        </p:nvSpPr>
        <p:spPr/>
        <p:txBody>
          <a:bodyPr/>
          <a:lstStyle/>
          <a:p>
            <a:fld id="{772D02EF-85C6-4860-90C1-3EC34EC8F34C}" type="datetime1">
              <a:rPr lang="en-US" smtClean="0"/>
              <a:pPr/>
              <a:t>9/15/2020</a:t>
            </a:fld>
            <a:endParaRPr lang="en-US" dirty="0"/>
          </a:p>
        </p:txBody>
      </p:sp>
      <p:pic>
        <p:nvPicPr>
          <p:cNvPr id="6" name="Picture 8"/>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371600" y="2514600"/>
            <a:ext cx="6324600" cy="3320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altLang="en-US" dirty="0" smtClean="0">
                <a:ea typeface="ＭＳ Ｐゴシック" panose="020B0600070205080204" pitchFamily="34" charset="-128"/>
              </a:rPr>
              <a:t>Instance Attributes (2)</a:t>
            </a:r>
          </a:p>
        </p:txBody>
      </p:sp>
      <p:sp>
        <p:nvSpPr>
          <p:cNvPr id="24579" name="Content Placeholder 2"/>
          <p:cNvSpPr>
            <a:spLocks noGrp="1"/>
          </p:cNvSpPr>
          <p:nvPr>
            <p:ph idx="1"/>
          </p:nvPr>
        </p:nvSpPr>
        <p:spPr>
          <a:xfrm>
            <a:off x="609601" y="1143000"/>
            <a:ext cx="7757160" cy="5029200"/>
          </a:xfrm>
        </p:spPr>
        <p:txBody>
          <a:bodyPr>
            <a:normAutofit/>
          </a:bodyPr>
          <a:lstStyle/>
          <a:p>
            <a:r>
              <a:rPr lang="en-US" altLang="en-US" dirty="0" smtClean="0">
                <a:ea typeface="ＭＳ Ｐゴシック" panose="020B0600070205080204" pitchFamily="34" charset="-128"/>
              </a:rPr>
              <a:t>Instance attributes are part of the implementation details that should be hidden from the user of the class.</a:t>
            </a:r>
          </a:p>
          <a:p>
            <a:pPr lvl="1">
              <a:spcBef>
                <a:spcPts val="0"/>
              </a:spcBef>
            </a:pPr>
            <a:r>
              <a:rPr lang="en-US" altLang="en-US" dirty="0" smtClean="0">
                <a:ea typeface="ＭＳ Ｐゴシック" panose="020B0600070205080204" pitchFamily="34" charset="-128"/>
              </a:rPr>
              <a:t>In some languages an instance attribute is private data and can only be accessed by calling the methods of the class (or instance methods).</a:t>
            </a:r>
          </a:p>
          <a:p>
            <a:pPr lvl="1">
              <a:spcBef>
                <a:spcPts val="0"/>
              </a:spcBef>
            </a:pPr>
            <a:r>
              <a:rPr lang="en-US" altLang="en-US" dirty="0" smtClean="0">
                <a:ea typeface="ＭＳ Ｐゴシック" panose="020B0600070205080204" pitchFamily="34" charset="-128"/>
              </a:rPr>
              <a:t>The Python language does not enforce this restriction.</a:t>
            </a:r>
          </a:p>
          <a:p>
            <a:pPr lvl="1">
              <a:spcBef>
                <a:spcPts val="0"/>
              </a:spcBef>
            </a:pPr>
            <a:r>
              <a:rPr lang="en-US" altLang="en-US" dirty="0" smtClean="0">
                <a:ea typeface="ＭＳ Ｐゴシック" panose="020B0600070205080204" pitchFamily="34" charset="-128"/>
              </a:rPr>
              <a:t>However, the underscore in front of the instance attribute name tells the users of the class that they should not directly access the attribute.</a:t>
            </a:r>
          </a:p>
          <a:p>
            <a:pPr>
              <a:spcBef>
                <a:spcPts val="0"/>
              </a:spcBef>
            </a:pPr>
            <a:r>
              <a:rPr lang="en-US" altLang="en-US" dirty="0" smtClean="0">
                <a:ea typeface="ＭＳ Ｐゴシック" panose="020B0600070205080204" pitchFamily="34" charset="-128"/>
              </a:rPr>
              <a:t>Instance attributes always have the keyword </a:t>
            </a:r>
            <a:r>
              <a:rPr lang="en-US" altLang="en-US" dirty="0" smtClean="0">
                <a:solidFill>
                  <a:srgbClr val="0033CC"/>
                </a:solidFill>
                <a:ea typeface="ＭＳ Ｐゴシック" panose="020B0600070205080204" pitchFamily="34" charset="-128"/>
              </a:rPr>
              <a:t>self </a:t>
            </a:r>
            <a:r>
              <a:rPr lang="en-US" altLang="en-US" dirty="0" smtClean="0">
                <a:solidFill>
                  <a:schemeClr val="tx1"/>
                </a:solidFill>
                <a:ea typeface="ＭＳ Ｐゴシック" panose="020B0600070205080204" pitchFamily="34" charset="-128"/>
              </a:rPr>
              <a:t>and the </a:t>
            </a:r>
            <a:r>
              <a:rPr lang="en-US" altLang="en-US" dirty="0" smtClean="0">
                <a:solidFill>
                  <a:srgbClr val="0033CC"/>
                </a:solidFill>
                <a:ea typeface="ＭＳ Ｐゴシック" panose="020B0600070205080204" pitchFamily="34" charset="-128"/>
              </a:rPr>
              <a:t>dot operator</a:t>
            </a:r>
            <a:r>
              <a:rPr lang="en-US" altLang="en-US" dirty="0" smtClean="0">
                <a:ea typeface="ＭＳ Ｐゴシック" panose="020B0600070205080204" pitchFamily="34" charset="-128"/>
              </a:rPr>
              <a:t> in front.</a:t>
            </a:r>
          </a:p>
          <a:p>
            <a:pPr>
              <a:spcBef>
                <a:spcPts val="0"/>
              </a:spcBef>
            </a:pPr>
            <a:r>
              <a:rPr lang="en-US" altLang="en-US" dirty="0" smtClean="0">
                <a:ea typeface="ＭＳ Ｐゴシック" panose="020B0600070205080204" pitchFamily="34" charset="-128"/>
              </a:rPr>
              <a:t>The scope of the instance attributes is the same as the scope of the object in which the attributes belong. As long as the object exists, its instance attributes are available.</a:t>
            </a:r>
          </a:p>
          <a:p>
            <a:pPr>
              <a:spcBef>
                <a:spcPts val="0"/>
              </a:spcBef>
            </a:pPr>
            <a:r>
              <a:rPr lang="en-US" altLang="en-US" dirty="0" smtClean="0">
                <a:ea typeface="ＭＳ Ｐゴシック" panose="020B0600070205080204" pitchFamily="34" charset="-128"/>
              </a:rPr>
              <a:t>Instance attributes can be accessed by all instance methods of the class. These attributes don’t need to be passed to a method in order for the method to use them. They act like global variables for the instance methods.</a:t>
            </a:r>
          </a:p>
        </p:txBody>
      </p:sp>
      <p:sp>
        <p:nvSpPr>
          <p:cNvPr id="2" name="Date Placeholder 1"/>
          <p:cNvSpPr>
            <a:spLocks noGrp="1"/>
          </p:cNvSpPr>
          <p:nvPr>
            <p:ph type="dt" sz="half" idx="10"/>
          </p:nvPr>
        </p:nvSpPr>
        <p:spPr/>
        <p:txBody>
          <a:bodyPr/>
          <a:lstStyle/>
          <a:p>
            <a:fld id="{BB32F327-250A-4B1C-B1AB-BA68370DBDD9}" type="datetime1">
              <a:rPr lang="en-US" smtClean="0"/>
              <a:pPr/>
              <a:t>9/15/2020</a:t>
            </a:fld>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altLang="en-US" dirty="0" smtClean="0">
                <a:ea typeface="ＭＳ Ｐゴシック" panose="020B0600070205080204" pitchFamily="34" charset="-128"/>
              </a:rPr>
              <a:t>Local Variables </a:t>
            </a:r>
          </a:p>
        </p:txBody>
      </p:sp>
      <p:sp>
        <p:nvSpPr>
          <p:cNvPr id="24579" name="Content Placeholder 2"/>
          <p:cNvSpPr>
            <a:spLocks noGrp="1"/>
          </p:cNvSpPr>
          <p:nvPr>
            <p:ph idx="1"/>
          </p:nvPr>
        </p:nvSpPr>
        <p:spPr>
          <a:xfrm>
            <a:off x="822959" y="1143000"/>
            <a:ext cx="7543801" cy="4726094"/>
          </a:xfrm>
        </p:spPr>
        <p:txBody>
          <a:bodyPr/>
          <a:lstStyle/>
          <a:p>
            <a:r>
              <a:rPr lang="en-US" altLang="en-US" dirty="0" smtClean="0">
                <a:ea typeface="ＭＳ Ｐゴシック" panose="020B0600070205080204" pitchFamily="34" charset="-128"/>
              </a:rPr>
              <a:t>In addition to instance attributes, the methods of a class can create local variables that are specific to each method.</a:t>
            </a:r>
          </a:p>
          <a:p>
            <a:pPr>
              <a:spcBef>
                <a:spcPts val="600"/>
              </a:spcBef>
            </a:pPr>
            <a:r>
              <a:rPr lang="en-US" altLang="en-US" dirty="0" smtClean="0">
                <a:ea typeface="ＭＳ Ｐゴシック" panose="020B0600070205080204" pitchFamily="34" charset="-128"/>
              </a:rPr>
              <a:t>The local variables are available only to the method in which they are defined. When execution returns from a method, the local variables are no longer available.</a:t>
            </a:r>
          </a:p>
          <a:p>
            <a:pPr>
              <a:spcBef>
                <a:spcPts val="600"/>
              </a:spcBef>
            </a:pPr>
            <a:r>
              <a:rPr lang="en-US" altLang="en-US" dirty="0" smtClean="0">
                <a:ea typeface="ＭＳ Ｐゴシック" panose="020B0600070205080204" pitchFamily="34" charset="-128"/>
              </a:rPr>
              <a:t>Local variables in a method are used to store temporary data for the method to do its job. When the method finishes its task, local variables automatically goes out of scope (freeing memory).</a:t>
            </a:r>
          </a:p>
          <a:p>
            <a:pPr>
              <a:spcBef>
                <a:spcPts val="600"/>
              </a:spcBef>
            </a:pPr>
            <a:r>
              <a:rPr lang="en-US" altLang="en-US" dirty="0" smtClean="0">
                <a:ea typeface="ＭＳ Ｐゴシック" panose="020B0600070205080204" pitchFamily="34" charset="-128"/>
              </a:rPr>
              <a:t>Local variables do not have the keyword </a:t>
            </a:r>
            <a:r>
              <a:rPr lang="en-US" altLang="en-US" dirty="0" smtClean="0">
                <a:solidFill>
                  <a:srgbClr val="0033CC"/>
                </a:solidFill>
                <a:ea typeface="ＭＳ Ｐゴシック" panose="020B0600070205080204" pitchFamily="34" charset="-128"/>
              </a:rPr>
              <a:t>self</a:t>
            </a:r>
            <a:r>
              <a:rPr lang="en-US" altLang="en-US" dirty="0" smtClean="0">
                <a:ea typeface="ＭＳ Ｐゴシック" panose="020B0600070205080204" pitchFamily="34" charset="-128"/>
              </a:rPr>
              <a:t> in front. </a:t>
            </a:r>
          </a:p>
          <a:p>
            <a:pPr>
              <a:spcBef>
                <a:spcPts val="600"/>
              </a:spcBef>
              <a:buNone/>
            </a:pPr>
            <a:endParaRPr lang="en-US" altLang="en-US" dirty="0" smtClean="0">
              <a:ea typeface="ＭＳ Ｐゴシック" panose="020B0600070205080204" pitchFamily="34" charset="-128"/>
            </a:endParaRPr>
          </a:p>
          <a:p>
            <a:pPr>
              <a:spcBef>
                <a:spcPts val="600"/>
              </a:spcBef>
            </a:pPr>
            <a:endParaRPr lang="en-US" altLang="en-US" dirty="0" smtClean="0">
              <a:ea typeface="ＭＳ Ｐゴシック" panose="020B0600070205080204" pitchFamily="34" charset="-128"/>
            </a:endParaRPr>
          </a:p>
          <a:p>
            <a:pPr>
              <a:spcBef>
                <a:spcPts val="600"/>
              </a:spcBef>
            </a:pPr>
            <a:endParaRPr lang="en-US" altLang="en-US" dirty="0" smtClean="0">
              <a:ea typeface="ＭＳ Ｐゴシック" panose="020B0600070205080204" pitchFamily="34" charset="-128"/>
            </a:endParaRPr>
          </a:p>
        </p:txBody>
      </p:sp>
      <p:sp>
        <p:nvSpPr>
          <p:cNvPr id="2" name="Date Placeholder 1"/>
          <p:cNvSpPr>
            <a:spLocks noGrp="1"/>
          </p:cNvSpPr>
          <p:nvPr>
            <p:ph type="dt" sz="half" idx="10"/>
          </p:nvPr>
        </p:nvSpPr>
        <p:spPr/>
        <p:txBody>
          <a:bodyPr/>
          <a:lstStyle/>
          <a:p>
            <a:fld id="{BB32F327-250A-4B1C-B1AB-BA68370DBDD9}" type="datetime1">
              <a:rPr lang="en-US" smtClean="0"/>
              <a:pPr/>
              <a:t>9/15/2020</a:t>
            </a:fld>
            <a:endParaRPr lang="en-US" dirty="0"/>
          </a:p>
        </p:txBody>
      </p:sp>
      <p:sp>
        <p:nvSpPr>
          <p:cNvPr id="5" name="TextBox 4"/>
          <p:cNvSpPr txBox="1"/>
          <p:nvPr/>
        </p:nvSpPr>
        <p:spPr>
          <a:xfrm>
            <a:off x="1600200" y="4114800"/>
            <a:ext cx="5867400" cy="1477328"/>
          </a:xfrm>
          <a:prstGeom prst="rect">
            <a:avLst/>
          </a:prstGeom>
          <a:solidFill>
            <a:schemeClr val="accent6">
              <a:lumMod val="40000"/>
              <a:lumOff val="60000"/>
            </a:schemeClr>
          </a:solidFill>
        </p:spPr>
        <p:txBody>
          <a:bodyPr wrap="square" rtlCol="0">
            <a:spAutoFit/>
          </a:bodyPr>
          <a:lstStyle/>
          <a:p>
            <a:r>
              <a:rPr lang="en-US" dirty="0" smtClean="0"/>
              <a:t>It is important to know when to use instance attributes vs. local variables:</a:t>
            </a:r>
          </a:p>
          <a:p>
            <a:pPr marL="182880" indent="-182880">
              <a:buFont typeface="Arial" pitchFamily="34" charset="0"/>
              <a:buChar char="•"/>
            </a:pPr>
            <a:r>
              <a:rPr lang="en-US" dirty="0" smtClean="0"/>
              <a:t>Use instance attributes only for data that need to last as long as the object exists.</a:t>
            </a:r>
          </a:p>
          <a:p>
            <a:pPr marL="182880" indent="-182880">
              <a:buFont typeface="Arial" pitchFamily="34" charset="0"/>
              <a:buChar char="•"/>
            </a:pPr>
            <a:r>
              <a:rPr lang="en-US" dirty="0" smtClean="0"/>
              <a:t>Use local variables for all other data.</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838200" y="1143000"/>
            <a:ext cx="7772399" cy="5016758"/>
          </a:xfrm>
          <a:prstGeom prst="rect">
            <a:avLst/>
          </a:prstGeom>
          <a:noFill/>
        </p:spPr>
        <p:txBody>
          <a:bodyPr wrap="square" rtlCol="0">
            <a:spAutoFit/>
          </a:bodyPr>
          <a:lstStyle/>
          <a:p>
            <a:pPr marL="274320" indent="-274320">
              <a:buFont typeface="Arial" pitchFamily="34" charset="0"/>
              <a:buChar char="•"/>
            </a:pPr>
            <a:r>
              <a:rPr lang="en-US" sz="2000" dirty="0" smtClean="0">
                <a:latin typeface="+mn-lt"/>
              </a:rPr>
              <a:t>In the </a:t>
            </a:r>
            <a:r>
              <a:rPr lang="en-US" sz="2000" dirty="0" err="1" smtClean="0">
                <a:latin typeface="+mn-lt"/>
              </a:rPr>
              <a:t>CashRegister</a:t>
            </a:r>
            <a:r>
              <a:rPr lang="en-US" sz="2000" dirty="0" smtClean="0">
                <a:latin typeface="+mn-lt"/>
              </a:rPr>
              <a:t> class definition we have the </a:t>
            </a:r>
            <a:r>
              <a:rPr lang="en-US" sz="2000" dirty="0" err="1" smtClean="0">
                <a:latin typeface="+mn-lt"/>
              </a:rPr>
              <a:t>addItem</a:t>
            </a:r>
            <a:r>
              <a:rPr lang="en-US" sz="2000" dirty="0" smtClean="0">
                <a:latin typeface="+mn-lt"/>
              </a:rPr>
              <a:t> method</a:t>
            </a:r>
          </a:p>
          <a:p>
            <a:pPr marL="274320" indent="-274320">
              <a:buFont typeface="Arial" pitchFamily="34" charset="0"/>
              <a:buChar char="•"/>
            </a:pPr>
            <a:endParaRPr lang="en-US" sz="2000" dirty="0" smtClean="0">
              <a:latin typeface="+mn-lt"/>
            </a:endParaRPr>
          </a:p>
          <a:p>
            <a:pPr marL="274320" indent="-274320">
              <a:buFont typeface="Arial" pitchFamily="34" charset="0"/>
              <a:buChar char="•"/>
            </a:pPr>
            <a:endParaRPr lang="en-US" sz="2000" dirty="0" smtClean="0">
              <a:latin typeface="+mn-lt"/>
            </a:endParaRPr>
          </a:p>
          <a:p>
            <a:pPr marL="274320" indent="-274320">
              <a:buFont typeface="Arial" pitchFamily="34" charset="0"/>
              <a:buChar char="•"/>
            </a:pPr>
            <a:endParaRPr lang="en-US" sz="2000" dirty="0" smtClean="0">
              <a:latin typeface="+mn-lt"/>
            </a:endParaRPr>
          </a:p>
          <a:p>
            <a:pPr marL="274320" indent="-274320"/>
            <a:endParaRPr lang="en-US" sz="2000" dirty="0" smtClean="0">
              <a:latin typeface="+mn-lt"/>
            </a:endParaRPr>
          </a:p>
          <a:p>
            <a:pPr marL="274320" indent="-274320">
              <a:buFont typeface="Arial" pitchFamily="34" charset="0"/>
              <a:buChar char="•"/>
            </a:pPr>
            <a:endParaRPr lang="en-US" sz="2000" dirty="0" smtClean="0">
              <a:latin typeface="+mn-lt"/>
            </a:endParaRPr>
          </a:p>
          <a:p>
            <a:pPr marL="274320" indent="-274320">
              <a:buFont typeface="Arial" pitchFamily="34" charset="0"/>
              <a:buChar char="•"/>
            </a:pPr>
            <a:r>
              <a:rPr lang="en-US" sz="2000" dirty="0" smtClean="0">
                <a:latin typeface="+mn-lt"/>
              </a:rPr>
              <a:t>The instance attributes are </a:t>
            </a:r>
            <a:r>
              <a:rPr lang="en-US" sz="2000" dirty="0" err="1" smtClean="0">
                <a:latin typeface="+mn-lt"/>
              </a:rPr>
              <a:t>totalPrice</a:t>
            </a:r>
            <a:r>
              <a:rPr lang="en-US" sz="2000" dirty="0" smtClean="0">
                <a:latin typeface="+mn-lt"/>
              </a:rPr>
              <a:t> and </a:t>
            </a:r>
            <a:r>
              <a:rPr lang="en-US" sz="2000" dirty="0" err="1" smtClean="0">
                <a:latin typeface="+mn-lt"/>
              </a:rPr>
              <a:t>itemCount</a:t>
            </a:r>
            <a:r>
              <a:rPr lang="en-US" sz="2000" dirty="0" smtClean="0">
                <a:latin typeface="+mn-lt"/>
              </a:rPr>
              <a:t>. </a:t>
            </a:r>
          </a:p>
          <a:p>
            <a:pPr marL="731520" lvl="1" indent="-274320">
              <a:buFont typeface="Arial" pitchFamily="34" charset="0"/>
              <a:buChar char="•"/>
            </a:pPr>
            <a:r>
              <a:rPr lang="en-US" sz="2000" dirty="0" smtClean="0">
                <a:latin typeface="+mn-lt"/>
              </a:rPr>
              <a:t>The keyword </a:t>
            </a:r>
            <a:r>
              <a:rPr lang="en-US" sz="2000" dirty="0" smtClean="0">
                <a:solidFill>
                  <a:srgbClr val="0033CC"/>
                </a:solidFill>
                <a:latin typeface="+mn-lt"/>
              </a:rPr>
              <a:t>self</a:t>
            </a:r>
            <a:r>
              <a:rPr lang="en-US" sz="2000" dirty="0" smtClean="0">
                <a:latin typeface="+mn-lt"/>
              </a:rPr>
              <a:t> is in front of each name.</a:t>
            </a:r>
          </a:p>
          <a:p>
            <a:pPr marL="731520" lvl="1" indent="-274320">
              <a:buFont typeface="Arial" pitchFamily="34" charset="0"/>
              <a:buChar char="•"/>
            </a:pPr>
            <a:r>
              <a:rPr lang="en-US" sz="2000" dirty="0" smtClean="0">
                <a:latin typeface="+mn-lt"/>
              </a:rPr>
              <a:t>The names start with an underscore to show that they should only be accessed by a method of the class.</a:t>
            </a:r>
          </a:p>
          <a:p>
            <a:pPr marL="731520" lvl="1" indent="-274320">
              <a:buFont typeface="Arial" pitchFamily="34" charset="0"/>
              <a:buChar char="•"/>
            </a:pPr>
            <a:r>
              <a:rPr lang="en-US" sz="2000" i="1" dirty="0" smtClean="0">
                <a:latin typeface="+mn-lt"/>
              </a:rPr>
              <a:t>These attributes need to exist as long as the object exists</a:t>
            </a:r>
            <a:r>
              <a:rPr lang="en-US" sz="2000" dirty="0" smtClean="0">
                <a:latin typeface="+mn-lt"/>
              </a:rPr>
              <a:t>.</a:t>
            </a:r>
          </a:p>
          <a:p>
            <a:pPr marL="274320" indent="-274320">
              <a:buFont typeface="Arial" pitchFamily="34" charset="0"/>
              <a:buChar char="•"/>
            </a:pPr>
            <a:r>
              <a:rPr lang="en-US" sz="2000" dirty="0" smtClean="0">
                <a:latin typeface="+mn-lt"/>
              </a:rPr>
              <a:t>The local variable is price.</a:t>
            </a:r>
          </a:p>
          <a:p>
            <a:pPr marL="731520" lvl="1" indent="-274320">
              <a:buFont typeface="Arial" pitchFamily="34" charset="0"/>
              <a:buChar char="•"/>
            </a:pPr>
            <a:r>
              <a:rPr lang="en-US" sz="2000" dirty="0" smtClean="0">
                <a:latin typeface="+mn-lt"/>
              </a:rPr>
              <a:t>It stores the input from the caller of the </a:t>
            </a:r>
            <a:r>
              <a:rPr lang="en-US" sz="2000" dirty="0" err="1" smtClean="0">
                <a:latin typeface="+mn-lt"/>
              </a:rPr>
              <a:t>addItem</a:t>
            </a:r>
            <a:r>
              <a:rPr lang="en-US" sz="2000" dirty="0" smtClean="0">
                <a:latin typeface="+mn-lt"/>
              </a:rPr>
              <a:t> method. </a:t>
            </a:r>
          </a:p>
          <a:p>
            <a:pPr marL="731520" lvl="1" indent="-274320">
              <a:buFont typeface="Arial" pitchFamily="34" charset="0"/>
              <a:buChar char="•"/>
            </a:pPr>
            <a:r>
              <a:rPr lang="en-US" sz="2000" dirty="0" smtClean="0">
                <a:latin typeface="+mn-lt"/>
              </a:rPr>
              <a:t>It doesn’t have the keyword </a:t>
            </a:r>
            <a:r>
              <a:rPr lang="en-US" sz="2000" dirty="0" smtClean="0">
                <a:solidFill>
                  <a:srgbClr val="0033CC"/>
                </a:solidFill>
                <a:latin typeface="+mn-lt"/>
              </a:rPr>
              <a:t>self</a:t>
            </a:r>
            <a:r>
              <a:rPr lang="en-US" sz="2000" dirty="0" smtClean="0">
                <a:latin typeface="+mn-lt"/>
              </a:rPr>
              <a:t> in front.</a:t>
            </a:r>
          </a:p>
          <a:p>
            <a:pPr marL="731520" lvl="1" indent="-274320">
              <a:buFont typeface="Arial" pitchFamily="34" charset="0"/>
              <a:buChar char="•"/>
            </a:pPr>
            <a:r>
              <a:rPr lang="en-US" sz="2000" i="1" dirty="0" smtClean="0">
                <a:latin typeface="+mn-lt"/>
              </a:rPr>
              <a:t>This variable is temporary</a:t>
            </a:r>
            <a:r>
              <a:rPr lang="en-US" sz="2000" dirty="0" smtClean="0">
                <a:latin typeface="+mn-lt"/>
              </a:rPr>
              <a:t>, it is only used by </a:t>
            </a:r>
            <a:r>
              <a:rPr lang="en-US" sz="2000" dirty="0" err="1" smtClean="0">
                <a:latin typeface="+mn-lt"/>
              </a:rPr>
              <a:t>addItem</a:t>
            </a:r>
            <a:r>
              <a:rPr lang="en-US" sz="2000" dirty="0" smtClean="0">
                <a:latin typeface="+mn-lt"/>
              </a:rPr>
              <a:t> to receive user input.</a:t>
            </a:r>
          </a:p>
        </p:txBody>
      </p:sp>
      <p:sp>
        <p:nvSpPr>
          <p:cNvPr id="30722" name="Title 1"/>
          <p:cNvSpPr>
            <a:spLocks noGrp="1"/>
          </p:cNvSpPr>
          <p:nvPr>
            <p:ph type="title"/>
          </p:nvPr>
        </p:nvSpPr>
        <p:spPr>
          <a:xfrm>
            <a:off x="609600" y="286604"/>
            <a:ext cx="8077200" cy="725767"/>
          </a:xfrm>
        </p:spPr>
        <p:txBody>
          <a:bodyPr>
            <a:normAutofit/>
          </a:bodyPr>
          <a:lstStyle/>
          <a:p>
            <a:r>
              <a:rPr lang="en-US" altLang="en-US" dirty="0" smtClean="0">
                <a:ea typeface="ＭＳ Ｐゴシック" panose="020B0600070205080204" pitchFamily="34" charset="-128"/>
              </a:rPr>
              <a:t>Example: Attributes and Local Variables</a:t>
            </a:r>
          </a:p>
        </p:txBody>
      </p:sp>
      <p:sp>
        <p:nvSpPr>
          <p:cNvPr id="8" name="Content Placeholder 2"/>
          <p:cNvSpPr txBox="1">
            <a:spLocks/>
          </p:cNvSpPr>
          <p:nvPr/>
        </p:nvSpPr>
        <p:spPr bwMode="auto">
          <a:xfrm>
            <a:off x="1143000" y="1600200"/>
            <a:ext cx="6934200" cy="12954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a:lstStyle/>
          <a:p>
            <a:pPr marL="342900" indent="-342900" eaLnBrk="0" hangingPunct="0">
              <a:buClr>
                <a:srgbClr val="835E01"/>
              </a:buClr>
              <a:buSzPct val="60000"/>
              <a:buFont typeface="Wingdings" pitchFamily="2" charset="2"/>
              <a:buNone/>
              <a:defRPr/>
            </a:pPr>
            <a:r>
              <a:rPr lang="en-US" dirty="0" smtClean="0">
                <a:latin typeface="Consolas" pitchFamily="49" charset="0"/>
                <a:cs typeface="Consolas" pitchFamily="49" charset="0"/>
              </a:rPr>
              <a:t> def </a:t>
            </a:r>
            <a:r>
              <a:rPr lang="en-US" dirty="0" err="1" smtClean="0">
                <a:latin typeface="Consolas" pitchFamily="49" charset="0"/>
                <a:cs typeface="Consolas" pitchFamily="49" charset="0"/>
              </a:rPr>
              <a:t>addItem</a:t>
            </a:r>
            <a:r>
              <a:rPr lang="en-US" dirty="0" smtClean="0">
                <a:latin typeface="Consolas" pitchFamily="49" charset="0"/>
                <a:cs typeface="Consolas" pitchFamily="49" charset="0"/>
              </a:rPr>
              <a:t>(</a:t>
            </a:r>
            <a:r>
              <a:rPr lang="en-US" dirty="0" smtClean="0">
                <a:solidFill>
                  <a:srgbClr val="0033CC"/>
                </a:solidFill>
                <a:latin typeface="Consolas" pitchFamily="49" charset="0"/>
                <a:cs typeface="Consolas" pitchFamily="49" charset="0"/>
              </a:rPr>
              <a:t>self</a:t>
            </a:r>
            <a:r>
              <a:rPr lang="en-US" dirty="0" smtClean="0">
                <a:latin typeface="Consolas" pitchFamily="49" charset="0"/>
                <a:cs typeface="Consolas" pitchFamily="49" charset="0"/>
              </a:rPr>
              <a:t>, price) :</a:t>
            </a:r>
            <a:r>
              <a:rPr lang="en-US" kern="0" dirty="0" smtClean="0">
                <a:latin typeface="Consolas" pitchFamily="49" charset="0"/>
                <a:cs typeface="Consolas" pitchFamily="49" charset="0"/>
              </a:rPr>
              <a:t>  </a:t>
            </a:r>
          </a:p>
          <a:p>
            <a:pPr marL="342900" indent="-342900" eaLnBrk="0" hangingPunct="0">
              <a:buClr>
                <a:srgbClr val="835E01"/>
              </a:buClr>
              <a:buSzPct val="60000"/>
              <a:buFont typeface="Wingdings" pitchFamily="2" charset="2"/>
              <a:buNone/>
              <a:defRPr/>
            </a:pPr>
            <a:r>
              <a:rPr lang="en-US" kern="0" dirty="0" smtClean="0">
                <a:latin typeface="Consolas" pitchFamily="49" charset="0"/>
                <a:cs typeface="Consolas" pitchFamily="49" charset="0"/>
              </a:rPr>
              <a:t>    </a:t>
            </a:r>
            <a:r>
              <a:rPr lang="en-US" dirty="0" smtClean="0">
                <a:solidFill>
                  <a:srgbClr val="00B0F0"/>
                </a:solidFill>
                <a:latin typeface="Consolas" pitchFamily="49" charset="0"/>
                <a:cs typeface="Consolas" pitchFamily="49" charset="0"/>
              </a:rPr>
              <a:t>""" add price to total and increment count """ </a:t>
            </a:r>
            <a:endParaRPr lang="en-US" kern="0" dirty="0">
              <a:solidFill>
                <a:srgbClr val="00B0F0"/>
              </a:solidFill>
              <a:latin typeface="Consolas" pitchFamily="49" charset="0"/>
              <a:cs typeface="Consolas" pitchFamily="49" charset="0"/>
            </a:endParaRPr>
          </a:p>
          <a:p>
            <a:pPr marL="342900" indent="-342900" eaLnBrk="0" hangingPunct="0">
              <a:buClr>
                <a:srgbClr val="835E01"/>
              </a:buClr>
              <a:buSzPct val="60000"/>
              <a:buFont typeface="Wingdings" pitchFamily="2" charset="2"/>
              <a:buNone/>
              <a:defRPr/>
            </a:pPr>
            <a:r>
              <a:rPr lang="en-US" kern="0" dirty="0">
                <a:latin typeface="Consolas" pitchFamily="49" charset="0"/>
                <a:cs typeface="Consolas" pitchFamily="49" charset="0"/>
              </a:rPr>
              <a:t>  </a:t>
            </a:r>
            <a:r>
              <a:rPr lang="en-US" kern="0" dirty="0" smtClean="0">
                <a:latin typeface="Consolas" pitchFamily="49" charset="0"/>
                <a:cs typeface="Consolas" pitchFamily="49" charset="0"/>
              </a:rPr>
              <a:t>  </a:t>
            </a:r>
            <a:r>
              <a:rPr lang="en-US" kern="0" dirty="0" err="1" smtClean="0">
                <a:solidFill>
                  <a:srgbClr val="0033CC"/>
                </a:solidFill>
                <a:latin typeface="Consolas" pitchFamily="49" charset="0"/>
                <a:cs typeface="Consolas" pitchFamily="49" charset="0"/>
              </a:rPr>
              <a:t>self</a:t>
            </a:r>
            <a:r>
              <a:rPr lang="en-US" kern="0" dirty="0" err="1" smtClean="0">
                <a:latin typeface="Consolas" pitchFamily="49" charset="0"/>
                <a:cs typeface="Consolas" pitchFamily="49" charset="0"/>
              </a:rPr>
              <a:t>._totalPrice</a:t>
            </a:r>
            <a:r>
              <a:rPr lang="en-US" kern="0" dirty="0" smtClean="0">
                <a:latin typeface="Consolas" pitchFamily="49" charset="0"/>
                <a:cs typeface="Consolas" pitchFamily="49" charset="0"/>
              </a:rPr>
              <a:t> += price</a:t>
            </a:r>
          </a:p>
          <a:p>
            <a:pPr marL="342900" indent="-342900" eaLnBrk="0" hangingPunct="0">
              <a:buClr>
                <a:srgbClr val="835E01"/>
              </a:buClr>
              <a:buSzPct val="60000"/>
              <a:buFont typeface="Wingdings" pitchFamily="2" charset="2"/>
              <a:buNone/>
              <a:defRPr/>
            </a:pPr>
            <a:r>
              <a:rPr lang="en-US" kern="0" dirty="0" smtClean="0">
                <a:latin typeface="Consolas" pitchFamily="49" charset="0"/>
                <a:cs typeface="Consolas" pitchFamily="49" charset="0"/>
              </a:rPr>
              <a:t>    </a:t>
            </a:r>
            <a:r>
              <a:rPr lang="en-US" kern="0" dirty="0" err="1" smtClean="0">
                <a:solidFill>
                  <a:srgbClr val="0033CC"/>
                </a:solidFill>
                <a:latin typeface="Consolas" pitchFamily="49" charset="0"/>
                <a:cs typeface="Consolas" pitchFamily="49" charset="0"/>
              </a:rPr>
              <a:t>self</a:t>
            </a:r>
            <a:r>
              <a:rPr lang="en-US" kern="0" dirty="0" err="1" smtClean="0">
                <a:latin typeface="Consolas" pitchFamily="49" charset="0"/>
                <a:cs typeface="Consolas" pitchFamily="49" charset="0"/>
              </a:rPr>
              <a:t>._itemCount</a:t>
            </a:r>
            <a:r>
              <a:rPr lang="en-US" kern="0" dirty="0" smtClean="0">
                <a:latin typeface="Consolas" pitchFamily="49" charset="0"/>
                <a:cs typeface="Consolas" pitchFamily="49" charset="0"/>
              </a:rPr>
              <a:t> += 1</a:t>
            </a:r>
            <a:endParaRPr lang="en-US" kern="0" dirty="0">
              <a:latin typeface="Consolas" pitchFamily="49" charset="0"/>
              <a:cs typeface="Consolas" pitchFamily="49" charset="0"/>
            </a:endParaRPr>
          </a:p>
          <a:p>
            <a:pPr marL="342900" indent="-342900" eaLnBrk="0" hangingPunct="0">
              <a:buClr>
                <a:srgbClr val="835E01"/>
              </a:buClr>
              <a:buSzPct val="60000"/>
              <a:buFont typeface="Wingdings" pitchFamily="2" charset="2"/>
              <a:buNone/>
              <a:defRPr/>
            </a:pPr>
            <a:r>
              <a:rPr lang="en-US" kern="0" dirty="0">
                <a:solidFill>
                  <a:srgbClr val="00B0F0"/>
                </a:solidFill>
                <a:latin typeface="Consolas" pitchFamily="49" charset="0"/>
                <a:cs typeface="Consolas" pitchFamily="49" charset="0"/>
              </a:rPr>
              <a:t>  </a:t>
            </a:r>
          </a:p>
          <a:p>
            <a:pPr marL="342900" indent="-342900" eaLnBrk="0" hangingPunct="0">
              <a:buClr>
                <a:srgbClr val="835E01"/>
              </a:buClr>
              <a:buSzPct val="60000"/>
              <a:buFont typeface="Wingdings" pitchFamily="2" charset="2"/>
              <a:buNone/>
              <a:defRPr/>
            </a:pPr>
            <a:r>
              <a:rPr lang="en-US" kern="0" dirty="0">
                <a:solidFill>
                  <a:srgbClr val="00B0F0"/>
                </a:solidFill>
                <a:latin typeface="Consolas" pitchFamily="49" charset="0"/>
                <a:cs typeface="Consolas" pitchFamily="49" charset="0"/>
              </a:rPr>
              <a:t>  </a:t>
            </a:r>
            <a:endParaRPr lang="en-US" kern="0" dirty="0">
              <a:latin typeface="Consolas" pitchFamily="49" charset="0"/>
              <a:cs typeface="Consolas" pitchFamily="49" charset="0"/>
            </a:endParaRPr>
          </a:p>
        </p:txBody>
      </p:sp>
      <p:sp>
        <p:nvSpPr>
          <p:cNvPr id="2" name="Date Placeholder 1"/>
          <p:cNvSpPr>
            <a:spLocks noGrp="1"/>
          </p:cNvSpPr>
          <p:nvPr>
            <p:ph type="dt" sz="half" idx="10"/>
          </p:nvPr>
        </p:nvSpPr>
        <p:spPr/>
        <p:txBody>
          <a:bodyPr/>
          <a:lstStyle/>
          <a:p>
            <a:fld id="{E4F7788C-94B0-4322-B503-F98C0D80C9C5}" type="datetime1">
              <a:rPr lang="en-US" smtClean="0"/>
              <a:pPr/>
              <a:t>9/15/2020</a:t>
            </a:fld>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altLang="en-US" dirty="0" smtClean="0">
                <a:ea typeface="ＭＳ Ｐゴシック" panose="020B0600070205080204" pitchFamily="34" charset="-128"/>
              </a:rPr>
              <a:t>Class Attributes</a:t>
            </a:r>
          </a:p>
        </p:txBody>
      </p:sp>
      <p:sp>
        <p:nvSpPr>
          <p:cNvPr id="24579" name="Content Placeholder 2"/>
          <p:cNvSpPr>
            <a:spLocks noGrp="1"/>
          </p:cNvSpPr>
          <p:nvPr>
            <p:ph idx="1"/>
          </p:nvPr>
        </p:nvSpPr>
        <p:spPr>
          <a:xfrm>
            <a:off x="838200" y="1143000"/>
            <a:ext cx="7848600" cy="4953000"/>
          </a:xfrm>
        </p:spPr>
        <p:txBody>
          <a:bodyPr>
            <a:normAutofit/>
          </a:bodyPr>
          <a:lstStyle/>
          <a:p>
            <a:r>
              <a:rPr lang="en-US" altLang="en-US" dirty="0" smtClean="0">
                <a:ea typeface="ＭＳ Ｐゴシック" panose="020B0600070205080204" pitchFamily="34" charset="-128"/>
              </a:rPr>
              <a:t>Class attributes belong to the entire class and not to a particular instance.</a:t>
            </a:r>
          </a:p>
          <a:p>
            <a:pPr>
              <a:spcBef>
                <a:spcPts val="600"/>
              </a:spcBef>
            </a:pPr>
            <a:r>
              <a:rPr lang="en-US" altLang="en-US" dirty="0" smtClean="0">
                <a:ea typeface="ＭＳ Ｐゴシック" panose="020B0600070205080204" pitchFamily="34" charset="-128"/>
              </a:rPr>
              <a:t>Many classes don’t need to have class attributes. </a:t>
            </a:r>
          </a:p>
          <a:p>
            <a:pPr>
              <a:spcBef>
                <a:spcPts val="600"/>
              </a:spcBef>
            </a:pPr>
            <a:r>
              <a:rPr lang="en-US" altLang="en-US" dirty="0" smtClean="0">
                <a:ea typeface="ＭＳ Ｐゴシック" panose="020B0600070205080204" pitchFamily="34" charset="-128"/>
              </a:rPr>
              <a:t>A class attribute is typically used to:</a:t>
            </a:r>
          </a:p>
          <a:p>
            <a:pPr lvl="1">
              <a:spcBef>
                <a:spcPts val="0"/>
              </a:spcBef>
            </a:pPr>
            <a:r>
              <a:rPr lang="en-US" altLang="en-US" dirty="0" smtClean="0">
                <a:ea typeface="ＭＳ Ｐゴシック" panose="020B0600070205080204" pitchFamily="34" charset="-128"/>
              </a:rPr>
              <a:t>Store a constant that all objects of the class can use</a:t>
            </a:r>
          </a:p>
          <a:p>
            <a:pPr lvl="1">
              <a:spcBef>
                <a:spcPts val="0"/>
              </a:spcBef>
            </a:pPr>
            <a:r>
              <a:rPr lang="en-US" altLang="en-US" dirty="0" smtClean="0">
                <a:ea typeface="ＭＳ Ｐゴシック" panose="020B0600070205080204" pitchFamily="34" charset="-128"/>
              </a:rPr>
              <a:t>Keep track of the number of instances of the class.</a:t>
            </a:r>
          </a:p>
          <a:p>
            <a:pPr>
              <a:spcBef>
                <a:spcPts val="0"/>
              </a:spcBef>
            </a:pPr>
            <a:r>
              <a:rPr lang="en-US" altLang="en-US" dirty="0" smtClean="0">
                <a:ea typeface="ＭＳ Ｐゴシック" panose="020B0600070205080204" pitchFamily="34" charset="-128"/>
              </a:rPr>
              <a:t>Class variables are equivalent to “static variables” in other languages.</a:t>
            </a:r>
          </a:p>
          <a:p>
            <a:pPr>
              <a:spcBef>
                <a:spcPts val="0"/>
              </a:spcBef>
            </a:pPr>
            <a:r>
              <a:rPr lang="en-US" altLang="en-US" dirty="0" smtClean="0">
                <a:ea typeface="ＭＳ Ｐゴシック" panose="020B0600070205080204" pitchFamily="34" charset="-128"/>
              </a:rPr>
              <a:t>Example of a class attribute </a:t>
            </a:r>
            <a:r>
              <a:rPr lang="en-US" altLang="en-US" dirty="0" smtClean="0">
                <a:solidFill>
                  <a:srgbClr val="00B050"/>
                </a:solidFill>
                <a:ea typeface="ＭＳ Ｐゴシック" panose="020B0600070205080204" pitchFamily="34" charset="-128"/>
              </a:rPr>
              <a:t>TAXRATE</a:t>
            </a:r>
          </a:p>
          <a:p>
            <a:pPr>
              <a:spcBef>
                <a:spcPts val="0"/>
              </a:spcBef>
              <a:buNone/>
            </a:pPr>
            <a:endParaRPr lang="en-US" altLang="en-US" dirty="0" smtClean="0">
              <a:ea typeface="ＭＳ Ｐゴシック" panose="020B0600070205080204" pitchFamily="34" charset="-128"/>
            </a:endParaRPr>
          </a:p>
        </p:txBody>
      </p:sp>
      <p:sp>
        <p:nvSpPr>
          <p:cNvPr id="2" name="Date Placeholder 1"/>
          <p:cNvSpPr>
            <a:spLocks noGrp="1"/>
          </p:cNvSpPr>
          <p:nvPr>
            <p:ph type="dt" sz="half" idx="10"/>
          </p:nvPr>
        </p:nvSpPr>
        <p:spPr/>
        <p:txBody>
          <a:bodyPr/>
          <a:lstStyle/>
          <a:p>
            <a:fld id="{BB32F327-250A-4B1C-B1AB-BA68370DBDD9}" type="datetime1">
              <a:rPr lang="en-US" smtClean="0"/>
              <a:pPr/>
              <a:t>9/15/2020</a:t>
            </a:fld>
            <a:endParaRPr lang="en-US" dirty="0"/>
          </a:p>
        </p:txBody>
      </p:sp>
      <p:sp>
        <p:nvSpPr>
          <p:cNvPr id="5" name="Content Placeholder 2"/>
          <p:cNvSpPr txBox="1">
            <a:spLocks/>
          </p:cNvSpPr>
          <p:nvPr/>
        </p:nvSpPr>
        <p:spPr bwMode="auto">
          <a:xfrm>
            <a:off x="990600" y="3505200"/>
            <a:ext cx="7467600" cy="22098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a:lstStyle/>
          <a:p>
            <a:pPr>
              <a:defRPr/>
            </a:pPr>
            <a:r>
              <a:rPr lang="en-US" dirty="0" smtClean="0">
                <a:latin typeface="Consolas" pitchFamily="49" charset="0"/>
                <a:cs typeface="Consolas" pitchFamily="49" charset="0"/>
              </a:rPr>
              <a:t>class </a:t>
            </a:r>
            <a:r>
              <a:rPr lang="en-US" dirty="0" err="1" smtClean="0">
                <a:latin typeface="Consolas" pitchFamily="49" charset="0"/>
                <a:cs typeface="Consolas" pitchFamily="49" charset="0"/>
              </a:rPr>
              <a:t>CashRegister</a:t>
            </a:r>
            <a:r>
              <a:rPr lang="en-US" dirty="0" smtClean="0">
                <a:latin typeface="Consolas" pitchFamily="49" charset="0"/>
                <a:cs typeface="Consolas" pitchFamily="49" charset="0"/>
              </a:rPr>
              <a:t> :</a:t>
            </a:r>
          </a:p>
          <a:p>
            <a:pPr>
              <a:spcBef>
                <a:spcPts val="400"/>
              </a:spcBef>
              <a:defRPr/>
            </a:pPr>
            <a:r>
              <a:rPr lang="en-US" kern="0" dirty="0" smtClean="0">
                <a:solidFill>
                  <a:srgbClr val="00B0F0"/>
                </a:solidFill>
                <a:latin typeface="Consolas" pitchFamily="49" charset="0"/>
                <a:cs typeface="Consolas" pitchFamily="49" charset="0"/>
              </a:rPr>
              <a:t>    </a:t>
            </a:r>
            <a:r>
              <a:rPr lang="en-US" kern="0" dirty="0" smtClean="0">
                <a:solidFill>
                  <a:srgbClr val="00B050"/>
                </a:solidFill>
                <a:latin typeface="Consolas" pitchFamily="49" charset="0"/>
                <a:cs typeface="Consolas" pitchFamily="49" charset="0"/>
              </a:rPr>
              <a:t>_TAXRATE = 0.0925  # tax rate is used by all instances</a:t>
            </a:r>
            <a:br>
              <a:rPr lang="en-US" kern="0" dirty="0" smtClean="0">
                <a:solidFill>
                  <a:srgbClr val="00B050"/>
                </a:solidFill>
                <a:latin typeface="Consolas" pitchFamily="49" charset="0"/>
                <a:cs typeface="Consolas" pitchFamily="49" charset="0"/>
              </a:rPr>
            </a:br>
            <a:r>
              <a:rPr lang="en-US" kern="0" dirty="0" smtClean="0">
                <a:solidFill>
                  <a:srgbClr val="00B050"/>
                </a:solidFill>
                <a:latin typeface="Consolas" pitchFamily="49" charset="0"/>
                <a:cs typeface="Consolas" pitchFamily="49" charset="0"/>
              </a:rPr>
              <a:t>                       # of </a:t>
            </a:r>
            <a:r>
              <a:rPr lang="en-US" kern="0" dirty="0" err="1" smtClean="0">
                <a:solidFill>
                  <a:srgbClr val="00B050"/>
                </a:solidFill>
                <a:latin typeface="Consolas" pitchFamily="49" charset="0"/>
                <a:cs typeface="Consolas" pitchFamily="49" charset="0"/>
              </a:rPr>
              <a:t>CashRegister</a:t>
            </a:r>
            <a:endParaRPr lang="en-US" kern="0" dirty="0">
              <a:solidFill>
                <a:srgbClr val="00B050"/>
              </a:solidFill>
              <a:latin typeface="Consolas" pitchFamily="49" charset="0"/>
              <a:cs typeface="Consolas" pitchFamily="49" charset="0"/>
            </a:endParaRPr>
          </a:p>
          <a:p>
            <a:pPr marL="342900" indent="-342900" eaLnBrk="0" hangingPunct="0">
              <a:spcBef>
                <a:spcPts val="400"/>
              </a:spcBef>
              <a:buClr>
                <a:srgbClr val="835E01"/>
              </a:buClr>
              <a:buSzPct val="60000"/>
              <a:buFont typeface="Wingdings" pitchFamily="2" charset="2"/>
              <a:buNone/>
              <a:defRPr/>
            </a:pPr>
            <a:r>
              <a:rPr lang="en-US" dirty="0" smtClean="0">
                <a:solidFill>
                  <a:srgbClr val="0033CC"/>
                </a:solidFill>
                <a:latin typeface="Consolas" pitchFamily="49" charset="0"/>
                <a:cs typeface="Consolas" pitchFamily="49" charset="0"/>
              </a:rPr>
              <a:t>    </a:t>
            </a:r>
            <a:r>
              <a:rPr lang="en-US" dirty="0" smtClean="0">
                <a:latin typeface="Consolas" pitchFamily="49" charset="0"/>
                <a:cs typeface="Consolas" pitchFamily="49" charset="0"/>
              </a:rPr>
              <a:t>def </a:t>
            </a:r>
            <a:r>
              <a:rPr lang="en-US" dirty="0">
                <a:latin typeface="Consolas" pitchFamily="49" charset="0"/>
                <a:cs typeface="Consolas" pitchFamily="49" charset="0"/>
              </a:rPr>
              <a:t>addItem(self, price) :</a:t>
            </a:r>
            <a:r>
              <a:rPr lang="en-US" kern="0" dirty="0">
                <a:latin typeface="Consolas" pitchFamily="49" charset="0"/>
                <a:cs typeface="Consolas" pitchFamily="49" charset="0"/>
              </a:rPr>
              <a:t>  </a:t>
            </a:r>
          </a:p>
          <a:p>
            <a:pPr marL="342900" indent="-342900" eaLnBrk="0" hangingPunct="0">
              <a:buClr>
                <a:srgbClr val="835E01"/>
              </a:buClr>
              <a:buSzPct val="60000"/>
              <a:buFont typeface="Wingdings" pitchFamily="2" charset="2"/>
              <a:buNone/>
              <a:defRPr/>
            </a:pPr>
            <a:r>
              <a:rPr lang="en-US" kern="0" dirty="0">
                <a:latin typeface="Consolas" pitchFamily="49" charset="0"/>
                <a:cs typeface="Consolas" pitchFamily="49" charset="0"/>
              </a:rPr>
              <a:t> </a:t>
            </a:r>
            <a:r>
              <a:rPr lang="en-US" kern="0" dirty="0" smtClean="0">
                <a:latin typeface="Consolas" pitchFamily="49" charset="0"/>
                <a:cs typeface="Consolas" pitchFamily="49" charset="0"/>
              </a:rPr>
              <a:t>       </a:t>
            </a:r>
            <a:r>
              <a:rPr lang="en-US" dirty="0" smtClean="0">
                <a:latin typeface="Consolas" pitchFamily="49" charset="0"/>
                <a:cs typeface="Consolas" pitchFamily="49" charset="0"/>
              </a:rPr>
              <a:t>""" add price to total and increment count """ </a:t>
            </a:r>
            <a:endParaRPr lang="en-US" kern="0" dirty="0">
              <a:latin typeface="Consolas" pitchFamily="49" charset="0"/>
              <a:cs typeface="Consolas" pitchFamily="49" charset="0"/>
            </a:endParaRPr>
          </a:p>
          <a:p>
            <a:pPr marL="342900" indent="-342900" eaLnBrk="0" hangingPunct="0">
              <a:buClr>
                <a:srgbClr val="835E01"/>
              </a:buClr>
              <a:buSzPct val="60000"/>
              <a:buFont typeface="Wingdings" pitchFamily="2" charset="2"/>
              <a:buNone/>
              <a:defRPr/>
            </a:pPr>
            <a:r>
              <a:rPr lang="en-US" kern="0" dirty="0">
                <a:latin typeface="Consolas" pitchFamily="49" charset="0"/>
                <a:cs typeface="Consolas" pitchFamily="49" charset="0"/>
              </a:rPr>
              <a:t>  </a:t>
            </a:r>
            <a:r>
              <a:rPr lang="en-US" kern="0" dirty="0" smtClean="0">
                <a:latin typeface="Consolas" pitchFamily="49" charset="0"/>
                <a:cs typeface="Consolas" pitchFamily="49" charset="0"/>
              </a:rPr>
              <a:t>      </a:t>
            </a:r>
            <a:r>
              <a:rPr lang="en-US" kern="0" dirty="0" err="1" smtClean="0">
                <a:latin typeface="Consolas" pitchFamily="49" charset="0"/>
                <a:cs typeface="Consolas" pitchFamily="49" charset="0"/>
              </a:rPr>
              <a:t>self._totalPrice</a:t>
            </a:r>
            <a:r>
              <a:rPr lang="en-US" kern="0" dirty="0" smtClean="0">
                <a:latin typeface="Consolas" pitchFamily="49" charset="0"/>
                <a:cs typeface="Consolas" pitchFamily="49" charset="0"/>
              </a:rPr>
              <a:t> += price</a:t>
            </a:r>
          </a:p>
          <a:p>
            <a:pPr marL="342900" indent="-342900" eaLnBrk="0" hangingPunct="0">
              <a:buClr>
                <a:srgbClr val="835E01"/>
              </a:buClr>
              <a:buSzPct val="60000"/>
              <a:buFont typeface="Wingdings" pitchFamily="2" charset="2"/>
              <a:buNone/>
              <a:defRPr/>
            </a:pPr>
            <a:r>
              <a:rPr lang="en-US" kern="0" dirty="0" smtClean="0">
                <a:latin typeface="Consolas" pitchFamily="49" charset="0"/>
                <a:cs typeface="Consolas" pitchFamily="49" charset="0"/>
              </a:rPr>
              <a:t>        </a:t>
            </a:r>
            <a:r>
              <a:rPr lang="en-US" kern="0" dirty="0" err="1" smtClean="0">
                <a:latin typeface="Consolas" pitchFamily="49" charset="0"/>
                <a:cs typeface="Consolas" pitchFamily="49" charset="0"/>
              </a:rPr>
              <a:t>self._itemCount</a:t>
            </a:r>
            <a:r>
              <a:rPr lang="en-US" kern="0" dirty="0" smtClean="0">
                <a:latin typeface="Consolas" pitchFamily="49" charset="0"/>
                <a:cs typeface="Consolas" pitchFamily="49" charset="0"/>
              </a:rPr>
              <a:t> += 1</a:t>
            </a:r>
            <a:endParaRPr lang="en-US" kern="0" dirty="0">
              <a:latin typeface="Consolas" pitchFamily="49" charset="0"/>
              <a:cs typeface="Consolas" pitchFamily="49" charset="0"/>
            </a:endParaRPr>
          </a:p>
          <a:p>
            <a:pPr marL="342900" indent="-342900" eaLnBrk="0" hangingPunct="0">
              <a:buClr>
                <a:srgbClr val="835E01"/>
              </a:buClr>
              <a:buSzPct val="60000"/>
              <a:buFont typeface="Wingdings" pitchFamily="2" charset="2"/>
              <a:buNone/>
              <a:defRPr/>
            </a:pPr>
            <a:r>
              <a:rPr lang="en-US" kern="0" dirty="0">
                <a:solidFill>
                  <a:srgbClr val="00B0F0"/>
                </a:solidFill>
                <a:latin typeface="Consolas" pitchFamily="49" charset="0"/>
                <a:cs typeface="Consolas" pitchFamily="49" charset="0"/>
              </a:rPr>
              <a:t>  </a:t>
            </a:r>
          </a:p>
          <a:p>
            <a:pPr marL="342900" indent="-342900" eaLnBrk="0" hangingPunct="0">
              <a:buClr>
                <a:srgbClr val="835E01"/>
              </a:buClr>
              <a:buSzPct val="60000"/>
              <a:buFont typeface="Wingdings" pitchFamily="2" charset="2"/>
              <a:buNone/>
              <a:defRPr/>
            </a:pPr>
            <a:r>
              <a:rPr lang="en-US" kern="0" dirty="0">
                <a:solidFill>
                  <a:srgbClr val="00B0F0"/>
                </a:solidFill>
                <a:latin typeface="Consolas" pitchFamily="49" charset="0"/>
                <a:cs typeface="Consolas" pitchFamily="49" charset="0"/>
              </a:rPr>
              <a:t>  </a:t>
            </a:r>
            <a:endParaRPr lang="en-US" kern="0" dirty="0">
              <a:latin typeface="Consolas" pitchFamily="49" charset="0"/>
              <a:cs typeface="Consolas" pitchFamily="49"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Methods in a Class</a:t>
            </a:r>
            <a:endParaRPr lang="en-US" dirty="0"/>
          </a:p>
        </p:txBody>
      </p:sp>
      <p:sp>
        <p:nvSpPr>
          <p:cNvPr id="4" name="Date Placeholder 3"/>
          <p:cNvSpPr>
            <a:spLocks noGrp="1"/>
          </p:cNvSpPr>
          <p:nvPr>
            <p:ph type="dt" sz="half" idx="10"/>
          </p:nvPr>
        </p:nvSpPr>
        <p:spPr/>
        <p:txBody>
          <a:bodyPr/>
          <a:lstStyle/>
          <a:p>
            <a:fld id="{6EA027FA-825E-4B14-887C-42C87EB1FEDD}" type="datetime1">
              <a:rPr lang="en-US" smtClean="0"/>
              <a:pPr/>
              <a:t>9/15/2020</a:t>
            </a:fld>
            <a:endParaRPr lang="en-US" dirty="0"/>
          </a:p>
        </p:txBody>
      </p:sp>
      <p:sp>
        <p:nvSpPr>
          <p:cNvPr id="2" name="Slide Number Placeholder 1"/>
          <p:cNvSpPr>
            <a:spLocks noGrp="1"/>
          </p:cNvSpPr>
          <p:nvPr>
            <p:ph type="sldNum" sz="quarter" idx="12"/>
          </p:nvPr>
        </p:nvSpPr>
        <p:spPr/>
        <p:txBody>
          <a:bodyPr/>
          <a:lstStyle/>
          <a:p>
            <a:fld id="{9D83B0A6-79E1-4721-A158-A52973EFC467}" type="slidenum">
              <a:rPr lang="en-US" altLang="en-US" smtClean="0"/>
              <a:pPr/>
              <a:t>15</a:t>
            </a:fld>
            <a:endParaRPr lang="en-US" altLang="en-US"/>
          </a:p>
        </p:txBody>
      </p:sp>
    </p:spTree>
    <p:extLst>
      <p:ext uri="{BB962C8B-B14F-4D97-AF65-F5344CB8AC3E}">
        <p14:creationId xmlns:p14="http://schemas.microsoft.com/office/powerpoint/2010/main" xmlns="" val="394601042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txBox="1">
            <a:spLocks/>
          </p:cNvSpPr>
          <p:nvPr/>
        </p:nvSpPr>
        <p:spPr bwMode="auto">
          <a:xfrm>
            <a:off x="1143000" y="2209800"/>
            <a:ext cx="6934200" cy="12954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a:lstStyle/>
          <a:p>
            <a:pPr marL="342900" indent="-342900" eaLnBrk="0" hangingPunct="0">
              <a:buClr>
                <a:srgbClr val="835E01"/>
              </a:buClr>
              <a:buSzPct val="60000"/>
              <a:buFont typeface="Wingdings" pitchFamily="2" charset="2"/>
              <a:buNone/>
              <a:defRPr/>
            </a:pPr>
            <a:r>
              <a:rPr lang="en-US" dirty="0" smtClean="0">
                <a:latin typeface="Consolas" pitchFamily="49" charset="0"/>
                <a:cs typeface="Consolas" pitchFamily="49" charset="0"/>
              </a:rPr>
              <a:t> def </a:t>
            </a:r>
            <a:r>
              <a:rPr lang="en-US" dirty="0" err="1" smtClean="0">
                <a:latin typeface="Consolas" pitchFamily="49" charset="0"/>
                <a:cs typeface="Consolas" pitchFamily="49" charset="0"/>
              </a:rPr>
              <a:t>addItem</a:t>
            </a:r>
            <a:r>
              <a:rPr lang="en-US" dirty="0" smtClean="0">
                <a:latin typeface="Consolas" pitchFamily="49" charset="0"/>
                <a:cs typeface="Consolas" pitchFamily="49" charset="0"/>
              </a:rPr>
              <a:t>(</a:t>
            </a:r>
            <a:r>
              <a:rPr lang="en-US" dirty="0" smtClean="0">
                <a:solidFill>
                  <a:srgbClr val="0033CC"/>
                </a:solidFill>
                <a:latin typeface="Consolas" pitchFamily="49" charset="0"/>
                <a:cs typeface="Consolas" pitchFamily="49" charset="0"/>
              </a:rPr>
              <a:t>self</a:t>
            </a:r>
            <a:r>
              <a:rPr lang="en-US" dirty="0" smtClean="0">
                <a:latin typeface="Consolas" pitchFamily="49" charset="0"/>
                <a:cs typeface="Consolas" pitchFamily="49" charset="0"/>
              </a:rPr>
              <a:t>, </a:t>
            </a:r>
            <a:r>
              <a:rPr lang="en-US" dirty="0" smtClean="0">
                <a:solidFill>
                  <a:srgbClr val="00B050"/>
                </a:solidFill>
                <a:latin typeface="Consolas" pitchFamily="49" charset="0"/>
                <a:cs typeface="Consolas" pitchFamily="49" charset="0"/>
              </a:rPr>
              <a:t>price</a:t>
            </a:r>
            <a:r>
              <a:rPr lang="en-US" dirty="0" smtClean="0">
                <a:latin typeface="Consolas" pitchFamily="49" charset="0"/>
                <a:cs typeface="Consolas" pitchFamily="49" charset="0"/>
              </a:rPr>
              <a:t>) :</a:t>
            </a:r>
            <a:r>
              <a:rPr lang="en-US" kern="0" dirty="0" smtClean="0">
                <a:latin typeface="Consolas" pitchFamily="49" charset="0"/>
                <a:cs typeface="Consolas" pitchFamily="49" charset="0"/>
              </a:rPr>
              <a:t>  </a:t>
            </a:r>
          </a:p>
          <a:p>
            <a:pPr marL="342900" indent="-342900" eaLnBrk="0" hangingPunct="0">
              <a:buClr>
                <a:srgbClr val="835E01"/>
              </a:buClr>
              <a:buSzPct val="60000"/>
              <a:buFont typeface="Wingdings" pitchFamily="2" charset="2"/>
              <a:buNone/>
              <a:defRPr/>
            </a:pPr>
            <a:r>
              <a:rPr lang="en-US" kern="0" dirty="0" smtClean="0">
                <a:latin typeface="Consolas" pitchFamily="49" charset="0"/>
                <a:cs typeface="Consolas" pitchFamily="49" charset="0"/>
              </a:rPr>
              <a:t>    </a:t>
            </a:r>
            <a:r>
              <a:rPr lang="en-US" dirty="0" smtClean="0">
                <a:latin typeface="Consolas" pitchFamily="49" charset="0"/>
                <a:cs typeface="Consolas" pitchFamily="49" charset="0"/>
              </a:rPr>
              <a:t>""" add price to total and increment count """ </a:t>
            </a:r>
            <a:endParaRPr lang="en-US" kern="0" dirty="0">
              <a:latin typeface="Consolas" pitchFamily="49" charset="0"/>
              <a:cs typeface="Consolas" pitchFamily="49" charset="0"/>
            </a:endParaRPr>
          </a:p>
          <a:p>
            <a:pPr marL="342900" indent="-342900" eaLnBrk="0" hangingPunct="0">
              <a:buClr>
                <a:srgbClr val="835E01"/>
              </a:buClr>
              <a:buSzPct val="60000"/>
              <a:buFont typeface="Wingdings" pitchFamily="2" charset="2"/>
              <a:buNone/>
              <a:defRPr/>
            </a:pPr>
            <a:r>
              <a:rPr lang="en-US" kern="0" dirty="0">
                <a:latin typeface="Consolas" pitchFamily="49" charset="0"/>
                <a:cs typeface="Consolas" pitchFamily="49" charset="0"/>
              </a:rPr>
              <a:t>  </a:t>
            </a:r>
            <a:r>
              <a:rPr lang="en-US" kern="0" dirty="0" smtClean="0">
                <a:latin typeface="Consolas" pitchFamily="49" charset="0"/>
                <a:cs typeface="Consolas" pitchFamily="49" charset="0"/>
              </a:rPr>
              <a:t>  </a:t>
            </a:r>
            <a:r>
              <a:rPr lang="en-US" kern="0" dirty="0" err="1" smtClean="0">
                <a:latin typeface="Consolas" pitchFamily="49" charset="0"/>
                <a:cs typeface="Consolas" pitchFamily="49" charset="0"/>
              </a:rPr>
              <a:t>self.</a:t>
            </a:r>
            <a:r>
              <a:rPr lang="en-US" kern="0" dirty="0" err="1" smtClean="0">
                <a:solidFill>
                  <a:srgbClr val="0070C0"/>
                </a:solidFill>
                <a:latin typeface="Consolas" pitchFamily="49" charset="0"/>
                <a:cs typeface="Consolas" pitchFamily="49" charset="0"/>
              </a:rPr>
              <a:t>_totalPrice</a:t>
            </a:r>
            <a:r>
              <a:rPr lang="en-US" kern="0" dirty="0" smtClean="0">
                <a:solidFill>
                  <a:srgbClr val="0070C0"/>
                </a:solidFill>
                <a:latin typeface="Consolas" pitchFamily="49" charset="0"/>
                <a:cs typeface="Consolas" pitchFamily="49" charset="0"/>
              </a:rPr>
              <a:t> </a:t>
            </a:r>
            <a:r>
              <a:rPr lang="en-US" kern="0" dirty="0" smtClean="0">
                <a:latin typeface="Consolas" pitchFamily="49" charset="0"/>
                <a:cs typeface="Consolas" pitchFamily="49" charset="0"/>
              </a:rPr>
              <a:t>+= price</a:t>
            </a:r>
          </a:p>
          <a:p>
            <a:pPr marL="342900" indent="-342900" eaLnBrk="0" hangingPunct="0">
              <a:buClr>
                <a:srgbClr val="835E01"/>
              </a:buClr>
              <a:buSzPct val="60000"/>
              <a:buFont typeface="Wingdings" pitchFamily="2" charset="2"/>
              <a:buNone/>
              <a:defRPr/>
            </a:pPr>
            <a:r>
              <a:rPr lang="en-US" kern="0" dirty="0" smtClean="0">
                <a:latin typeface="Consolas" pitchFamily="49" charset="0"/>
                <a:cs typeface="Consolas" pitchFamily="49" charset="0"/>
              </a:rPr>
              <a:t>    </a:t>
            </a:r>
            <a:r>
              <a:rPr lang="en-US" kern="0" dirty="0" err="1" smtClean="0">
                <a:latin typeface="Consolas" pitchFamily="49" charset="0"/>
                <a:cs typeface="Consolas" pitchFamily="49" charset="0"/>
              </a:rPr>
              <a:t>self</a:t>
            </a:r>
            <a:r>
              <a:rPr lang="en-US" kern="0" dirty="0" err="1" smtClean="0">
                <a:solidFill>
                  <a:srgbClr val="0070C0"/>
                </a:solidFill>
                <a:latin typeface="Consolas" pitchFamily="49" charset="0"/>
                <a:cs typeface="Consolas" pitchFamily="49" charset="0"/>
              </a:rPr>
              <a:t>._itemCount</a:t>
            </a:r>
            <a:r>
              <a:rPr lang="en-US" kern="0" dirty="0" smtClean="0">
                <a:solidFill>
                  <a:srgbClr val="0070C0"/>
                </a:solidFill>
                <a:latin typeface="Consolas" pitchFamily="49" charset="0"/>
                <a:cs typeface="Consolas" pitchFamily="49" charset="0"/>
              </a:rPr>
              <a:t> </a:t>
            </a:r>
            <a:r>
              <a:rPr lang="en-US" kern="0" dirty="0" smtClean="0">
                <a:latin typeface="Consolas" pitchFamily="49" charset="0"/>
                <a:cs typeface="Consolas" pitchFamily="49" charset="0"/>
              </a:rPr>
              <a:t>+= 1</a:t>
            </a:r>
            <a:endParaRPr lang="en-US" kern="0" dirty="0">
              <a:latin typeface="Consolas" pitchFamily="49" charset="0"/>
              <a:cs typeface="Consolas" pitchFamily="49" charset="0"/>
            </a:endParaRPr>
          </a:p>
          <a:p>
            <a:pPr marL="342900" indent="-342900" eaLnBrk="0" hangingPunct="0">
              <a:buClr>
                <a:srgbClr val="835E01"/>
              </a:buClr>
              <a:buSzPct val="60000"/>
              <a:buFont typeface="Wingdings" pitchFamily="2" charset="2"/>
              <a:buNone/>
              <a:defRPr/>
            </a:pPr>
            <a:r>
              <a:rPr lang="en-US" kern="0" dirty="0">
                <a:solidFill>
                  <a:srgbClr val="00B0F0"/>
                </a:solidFill>
                <a:latin typeface="Consolas" pitchFamily="49" charset="0"/>
                <a:cs typeface="Consolas" pitchFamily="49" charset="0"/>
              </a:rPr>
              <a:t>  </a:t>
            </a:r>
          </a:p>
          <a:p>
            <a:pPr marL="342900" indent="-342900" eaLnBrk="0" hangingPunct="0">
              <a:buClr>
                <a:srgbClr val="835E01"/>
              </a:buClr>
              <a:buSzPct val="60000"/>
              <a:buFont typeface="Wingdings" pitchFamily="2" charset="2"/>
              <a:buNone/>
              <a:defRPr/>
            </a:pPr>
            <a:r>
              <a:rPr lang="en-US" kern="0" dirty="0">
                <a:solidFill>
                  <a:srgbClr val="00B0F0"/>
                </a:solidFill>
                <a:latin typeface="Consolas" pitchFamily="49" charset="0"/>
                <a:cs typeface="Consolas" pitchFamily="49" charset="0"/>
              </a:rPr>
              <a:t>  </a:t>
            </a:r>
            <a:endParaRPr lang="en-US" kern="0" dirty="0">
              <a:latin typeface="Consolas" pitchFamily="49" charset="0"/>
              <a:cs typeface="Consolas" pitchFamily="49" charset="0"/>
            </a:endParaRPr>
          </a:p>
        </p:txBody>
      </p:sp>
      <p:sp>
        <p:nvSpPr>
          <p:cNvPr id="25602" name="Title 1"/>
          <p:cNvSpPr>
            <a:spLocks noGrp="1"/>
          </p:cNvSpPr>
          <p:nvPr>
            <p:ph type="title"/>
          </p:nvPr>
        </p:nvSpPr>
        <p:spPr/>
        <p:txBody>
          <a:bodyPr/>
          <a:lstStyle/>
          <a:p>
            <a:r>
              <a:rPr lang="en-US" altLang="en-US" dirty="0" smtClean="0">
                <a:ea typeface="ＭＳ Ｐゴシック" panose="020B0600070205080204" pitchFamily="34" charset="-128"/>
              </a:rPr>
              <a:t>Instance Methods</a:t>
            </a:r>
          </a:p>
        </p:txBody>
      </p:sp>
      <p:sp>
        <p:nvSpPr>
          <p:cNvPr id="25603" name="Content Placeholder 2"/>
          <p:cNvSpPr>
            <a:spLocks noGrp="1"/>
          </p:cNvSpPr>
          <p:nvPr>
            <p:ph idx="1"/>
          </p:nvPr>
        </p:nvSpPr>
        <p:spPr>
          <a:xfrm>
            <a:off x="838200" y="1143000"/>
            <a:ext cx="7543801" cy="5105400"/>
          </a:xfrm>
        </p:spPr>
        <p:txBody>
          <a:bodyPr>
            <a:normAutofit/>
          </a:bodyPr>
          <a:lstStyle/>
          <a:p>
            <a:r>
              <a:rPr lang="en-US" altLang="en-US" dirty="0" smtClean="0">
                <a:ea typeface="ＭＳ Ｐゴシック" panose="020B0600070205080204" pitchFamily="34" charset="-128"/>
              </a:rPr>
              <a:t>Instance methods always have </a:t>
            </a:r>
            <a:r>
              <a:rPr lang="en-US" altLang="en-US" dirty="0" smtClean="0">
                <a:solidFill>
                  <a:srgbClr val="0033CC"/>
                </a:solidFill>
                <a:ea typeface="ＭＳ Ｐゴシック" panose="020B0600070205080204" pitchFamily="34" charset="-128"/>
              </a:rPr>
              <a:t>self</a:t>
            </a:r>
            <a:r>
              <a:rPr lang="en-US" altLang="en-US" dirty="0" smtClean="0">
                <a:ea typeface="ＭＳ Ｐゴシック" panose="020B0600070205080204" pitchFamily="34" charset="-128"/>
              </a:rPr>
              <a:t> as the first input argument.</a:t>
            </a:r>
          </a:p>
          <a:p>
            <a:pPr>
              <a:spcBef>
                <a:spcPts val="600"/>
              </a:spcBef>
            </a:pPr>
            <a:r>
              <a:rPr lang="en-US" altLang="en-US" dirty="0" smtClean="0">
                <a:ea typeface="ＭＳ Ｐゴシック" panose="020B0600070205080204" pitchFamily="34" charset="-128"/>
              </a:rPr>
              <a:t>They can access instance variables but the variables don’t have to be passed in as input arguments.</a:t>
            </a:r>
          </a:p>
          <a:p>
            <a:pPr>
              <a:spcBef>
                <a:spcPts val="600"/>
              </a:spcBef>
            </a:pPr>
            <a:endParaRPr lang="en-US" altLang="en-US" dirty="0" smtClean="0">
              <a:ea typeface="ＭＳ Ｐゴシック" panose="020B0600070205080204" pitchFamily="34" charset="-128"/>
            </a:endParaRPr>
          </a:p>
          <a:p>
            <a:endParaRPr lang="en-US" altLang="en-US" dirty="0" smtClean="0">
              <a:ea typeface="ＭＳ Ｐゴシック" panose="020B0600070205080204" pitchFamily="34" charset="-128"/>
            </a:endParaRPr>
          </a:p>
          <a:p>
            <a:endParaRPr lang="en-US" altLang="en-US" dirty="0" smtClean="0">
              <a:ea typeface="ＭＳ Ｐゴシック" panose="020B0600070205080204" pitchFamily="34" charset="-128"/>
            </a:endParaRPr>
          </a:p>
          <a:p>
            <a:pPr>
              <a:buNone/>
            </a:pPr>
            <a:endParaRPr lang="en-US" altLang="en-US" dirty="0" smtClean="0">
              <a:ea typeface="ＭＳ Ｐゴシック" panose="020B0600070205080204" pitchFamily="34" charset="-128"/>
            </a:endParaRPr>
          </a:p>
          <a:p>
            <a:pPr marL="685800" lvl="1" indent="-457200">
              <a:spcBef>
                <a:spcPts val="1200"/>
              </a:spcBef>
            </a:pPr>
            <a:r>
              <a:rPr lang="en-US" altLang="en-US" dirty="0" smtClean="0">
                <a:ea typeface="ＭＳ Ｐゴシック" panose="020B0600070205080204" pitchFamily="34" charset="-128"/>
              </a:rPr>
              <a:t>Note that </a:t>
            </a:r>
            <a:r>
              <a:rPr lang="en-US" altLang="en-US" dirty="0" smtClean="0">
                <a:solidFill>
                  <a:srgbClr val="00B050"/>
                </a:solidFill>
                <a:ea typeface="ＭＳ Ｐゴシック" panose="020B0600070205080204" pitchFamily="34" charset="-128"/>
              </a:rPr>
              <a:t>price</a:t>
            </a:r>
            <a:r>
              <a:rPr lang="en-US" altLang="en-US" dirty="0" smtClean="0">
                <a:ea typeface="ＭＳ Ｐゴシック" panose="020B0600070205080204" pitchFamily="34" charset="-128"/>
              </a:rPr>
              <a:t> needs to be passed to </a:t>
            </a:r>
            <a:r>
              <a:rPr lang="en-US" dirty="0" err="1" smtClean="0">
                <a:latin typeface="Consolas" pitchFamily="49" charset="0"/>
                <a:cs typeface="Consolas" pitchFamily="49" charset="0"/>
              </a:rPr>
              <a:t>addItem</a:t>
            </a:r>
            <a:r>
              <a:rPr lang="en-US" altLang="en-US" dirty="0" err="1" smtClean="0">
                <a:ea typeface="ＭＳ Ｐゴシック" panose="020B0600070205080204" pitchFamily="34" charset="-128"/>
              </a:rPr>
              <a:t>s</a:t>
            </a:r>
            <a:r>
              <a:rPr lang="en-US" altLang="en-US" dirty="0" smtClean="0">
                <a:ea typeface="ＭＳ Ｐゴシック" panose="020B0600070205080204" pitchFamily="34" charset="-128"/>
              </a:rPr>
              <a:t> because it’s not an instance variable.</a:t>
            </a:r>
          </a:p>
          <a:p>
            <a:pPr marL="685800" lvl="1" indent="-457200">
              <a:spcBef>
                <a:spcPts val="0"/>
              </a:spcBef>
            </a:pPr>
            <a:r>
              <a:rPr lang="en-US" altLang="en-US" dirty="0" smtClean="0">
                <a:ea typeface="ＭＳ Ｐゴシック" panose="020B0600070205080204" pitchFamily="34" charset="-128"/>
              </a:rPr>
              <a:t>But </a:t>
            </a:r>
            <a:r>
              <a:rPr lang="en-US" sz="1800" kern="0" dirty="0" err="1" smtClean="0">
                <a:solidFill>
                  <a:srgbClr val="0070C0"/>
                </a:solidFill>
                <a:latin typeface="Consolas" pitchFamily="49" charset="0"/>
                <a:cs typeface="Consolas" pitchFamily="49" charset="0"/>
              </a:rPr>
              <a:t>totalPrice</a:t>
            </a:r>
            <a:r>
              <a:rPr lang="en-US" kern="0" dirty="0" smtClean="0">
                <a:solidFill>
                  <a:schemeClr val="tx1"/>
                </a:solidFill>
                <a:cs typeface="Consolas" pitchFamily="49" charset="0"/>
              </a:rPr>
              <a:t> and </a:t>
            </a:r>
            <a:r>
              <a:rPr lang="en-US" sz="1800" kern="0" dirty="0" err="1" smtClean="0">
                <a:solidFill>
                  <a:srgbClr val="0070C0"/>
                </a:solidFill>
                <a:latin typeface="Consolas" pitchFamily="49" charset="0"/>
                <a:cs typeface="Consolas" pitchFamily="49" charset="0"/>
              </a:rPr>
              <a:t>itemCount</a:t>
            </a:r>
            <a:r>
              <a:rPr lang="en-US" sz="1800" kern="0" dirty="0" smtClean="0">
                <a:solidFill>
                  <a:srgbClr val="0070C0"/>
                </a:solidFill>
                <a:latin typeface="Consolas" pitchFamily="49" charset="0"/>
                <a:cs typeface="Consolas" pitchFamily="49" charset="0"/>
              </a:rPr>
              <a:t> </a:t>
            </a:r>
            <a:r>
              <a:rPr lang="en-US" kern="0" dirty="0" smtClean="0">
                <a:solidFill>
                  <a:schemeClr val="tx1"/>
                </a:solidFill>
                <a:cs typeface="Consolas" pitchFamily="49" charset="0"/>
              </a:rPr>
              <a:t>don’t need to be passed in because they’re instance variables. Instance variables are available to all instance methods.</a:t>
            </a:r>
          </a:p>
        </p:txBody>
      </p:sp>
      <p:sp>
        <p:nvSpPr>
          <p:cNvPr id="2" name="Date Placeholder 1"/>
          <p:cNvSpPr>
            <a:spLocks noGrp="1"/>
          </p:cNvSpPr>
          <p:nvPr>
            <p:ph type="dt" sz="half" idx="10"/>
          </p:nvPr>
        </p:nvSpPr>
        <p:spPr/>
        <p:txBody>
          <a:bodyPr/>
          <a:lstStyle/>
          <a:p>
            <a:fld id="{28144A2C-F760-459A-8E2C-13E154CA2756}" type="datetime1">
              <a:rPr lang="en-US" smtClean="0"/>
              <a:pPr/>
              <a:t>9/15/2020</a:t>
            </a:fld>
            <a:endParaRPr lang="en-US" dirty="0"/>
          </a:p>
        </p:txBody>
      </p:sp>
      <p:sp>
        <p:nvSpPr>
          <p:cNvPr id="9" name="TextBox 8"/>
          <p:cNvSpPr txBox="1"/>
          <p:nvPr/>
        </p:nvSpPr>
        <p:spPr>
          <a:xfrm>
            <a:off x="4876800" y="3124200"/>
            <a:ext cx="2819400" cy="923330"/>
          </a:xfrm>
          <a:prstGeom prst="rect">
            <a:avLst/>
          </a:prstGeom>
          <a:noFill/>
        </p:spPr>
        <p:txBody>
          <a:bodyPr wrap="square" rtlCol="0">
            <a:spAutoFit/>
          </a:bodyPr>
          <a:lstStyle/>
          <a:p>
            <a:r>
              <a:rPr lang="en-US" dirty="0" smtClean="0">
                <a:solidFill>
                  <a:srgbClr val="C00000"/>
                </a:solidFill>
              </a:rPr>
              <a:t>Instance variables are used but don’t need to be passed in to the method</a:t>
            </a:r>
            <a:endParaRPr lang="en-US" dirty="0">
              <a:solidFill>
                <a:srgbClr val="C00000"/>
              </a:solidFill>
            </a:endParaRPr>
          </a:p>
        </p:txBody>
      </p:sp>
      <p:cxnSp>
        <p:nvCxnSpPr>
          <p:cNvPr id="11" name="Straight Arrow Connector 10"/>
          <p:cNvCxnSpPr/>
          <p:nvPr/>
        </p:nvCxnSpPr>
        <p:spPr>
          <a:xfrm flipH="1" flipV="1">
            <a:off x="3505200" y="3352800"/>
            <a:ext cx="1219200" cy="38100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flipV="1">
            <a:off x="3505200" y="3048000"/>
            <a:ext cx="1752600" cy="15240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a:lstStyle/>
          <a:p>
            <a:r>
              <a:rPr lang="en-US" altLang="en-US" dirty="0" smtClean="0">
                <a:ea typeface="ＭＳ Ｐゴシック" panose="020B0600070205080204" pitchFamily="34" charset="-128"/>
              </a:rPr>
              <a:t>Syntax: Methods</a:t>
            </a:r>
          </a:p>
        </p:txBody>
      </p:sp>
      <p:sp>
        <p:nvSpPr>
          <p:cNvPr id="48131" name="Content Placeholder 6"/>
          <p:cNvSpPr>
            <a:spLocks noGrp="1"/>
          </p:cNvSpPr>
          <p:nvPr>
            <p:ph idx="1"/>
          </p:nvPr>
        </p:nvSpPr>
        <p:spPr>
          <a:xfrm>
            <a:off x="822959" y="1143000"/>
            <a:ext cx="7543801" cy="1752600"/>
          </a:xfrm>
        </p:spPr>
        <p:txBody>
          <a:bodyPr/>
          <a:lstStyle/>
          <a:p>
            <a:pPr>
              <a:spcBef>
                <a:spcPts val="200"/>
              </a:spcBef>
            </a:pPr>
            <a:r>
              <a:rPr lang="en-US" altLang="en-US" dirty="0" smtClean="0">
                <a:ea typeface="ＭＳ Ｐゴシック" panose="020B0600070205080204" pitchFamily="34" charset="-128"/>
              </a:rPr>
              <a:t>Another view of the </a:t>
            </a:r>
            <a:r>
              <a:rPr lang="en-US" altLang="en-US" dirty="0" err="1" smtClean="0">
                <a:ea typeface="ＭＳ Ｐゴシック" panose="020B0600070205080204" pitchFamily="34" charset="-128"/>
              </a:rPr>
              <a:t>addItems</a:t>
            </a:r>
            <a:r>
              <a:rPr lang="en-US" altLang="en-US" dirty="0" smtClean="0">
                <a:ea typeface="ＭＳ Ｐゴシック" panose="020B0600070205080204" pitchFamily="34" charset="-128"/>
              </a:rPr>
              <a:t> method in the </a:t>
            </a:r>
            <a:r>
              <a:rPr lang="en-US" altLang="en-US" dirty="0" err="1" smtClean="0">
                <a:ea typeface="ＭＳ Ｐゴシック" panose="020B0600070205080204" pitchFamily="34" charset="-128"/>
              </a:rPr>
              <a:t>CashRegister</a:t>
            </a:r>
            <a:r>
              <a:rPr lang="en-US" altLang="en-US" dirty="0" smtClean="0">
                <a:ea typeface="ＭＳ Ｐゴシック" panose="020B0600070205080204" pitchFamily="34" charset="-128"/>
              </a:rPr>
              <a:t> class.</a:t>
            </a:r>
          </a:p>
        </p:txBody>
      </p:sp>
      <p:sp>
        <p:nvSpPr>
          <p:cNvPr id="2" name="Date Placeholder 1"/>
          <p:cNvSpPr>
            <a:spLocks noGrp="1"/>
          </p:cNvSpPr>
          <p:nvPr>
            <p:ph type="dt" sz="half" idx="10"/>
          </p:nvPr>
        </p:nvSpPr>
        <p:spPr/>
        <p:txBody>
          <a:bodyPr/>
          <a:lstStyle/>
          <a:p>
            <a:fld id="{D05786D1-54D0-4104-9CD3-1F8227C43772}" type="datetime1">
              <a:rPr lang="en-US" smtClean="0"/>
              <a:pPr/>
              <a:t>9/15/2020</a:t>
            </a:fld>
            <a:endParaRPr lang="en-US" dirty="0"/>
          </a:p>
        </p:txBody>
      </p:sp>
      <p:pic>
        <p:nvPicPr>
          <p:cNvPr id="48134" name="Picture 6" descr="U:\PC\publisher\2013 wiley slides\Ch 5-9, FM\Chapter  9\Media\Illustrations\py_syn_09_02_300dpi.jp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33400" y="1752600"/>
            <a:ext cx="8328931" cy="32654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altLang="en-US" dirty="0" smtClean="0">
                <a:ea typeface="ＭＳ Ｐゴシック" panose="020B0600070205080204" pitchFamily="34" charset="-128"/>
              </a:rPr>
              <a:t>Private Methods</a:t>
            </a:r>
          </a:p>
        </p:txBody>
      </p:sp>
      <p:sp>
        <p:nvSpPr>
          <p:cNvPr id="25603" name="Content Placeholder 2"/>
          <p:cNvSpPr>
            <a:spLocks noGrp="1"/>
          </p:cNvSpPr>
          <p:nvPr>
            <p:ph idx="1"/>
          </p:nvPr>
        </p:nvSpPr>
        <p:spPr>
          <a:xfrm>
            <a:off x="838200" y="1143000"/>
            <a:ext cx="7543801" cy="4724400"/>
          </a:xfrm>
        </p:spPr>
        <p:txBody>
          <a:bodyPr>
            <a:normAutofit/>
          </a:bodyPr>
          <a:lstStyle/>
          <a:p>
            <a:pPr>
              <a:spcBef>
                <a:spcPts val="600"/>
              </a:spcBef>
            </a:pPr>
            <a:r>
              <a:rPr lang="en-US" kern="0" dirty="0" smtClean="0">
                <a:solidFill>
                  <a:schemeClr val="tx1"/>
                </a:solidFill>
                <a:cs typeface="Consolas" pitchFamily="49" charset="0"/>
              </a:rPr>
              <a:t>There are 2 types of methods in a class:</a:t>
            </a:r>
          </a:p>
          <a:p>
            <a:pPr lvl="1">
              <a:spcBef>
                <a:spcPts val="0"/>
              </a:spcBef>
            </a:pPr>
            <a:r>
              <a:rPr lang="en-US" b="1" kern="0" dirty="0" smtClean="0">
                <a:solidFill>
                  <a:schemeClr val="tx1"/>
                </a:solidFill>
                <a:cs typeface="Consolas" pitchFamily="49" charset="0"/>
              </a:rPr>
              <a:t>Public methods </a:t>
            </a:r>
            <a:r>
              <a:rPr lang="en-US" kern="0" dirty="0" smtClean="0">
                <a:solidFill>
                  <a:schemeClr val="tx1"/>
                </a:solidFill>
                <a:cs typeface="Consolas" pitchFamily="49" charset="0"/>
              </a:rPr>
              <a:t>can be called by functions outside of the class.</a:t>
            </a:r>
          </a:p>
          <a:p>
            <a:pPr lvl="1">
              <a:spcBef>
                <a:spcPts val="0"/>
              </a:spcBef>
            </a:pPr>
            <a:r>
              <a:rPr lang="en-US" b="1" kern="0" dirty="0" smtClean="0">
                <a:solidFill>
                  <a:schemeClr val="tx1"/>
                </a:solidFill>
                <a:cs typeface="Consolas" pitchFamily="49" charset="0"/>
              </a:rPr>
              <a:t>Private methods </a:t>
            </a:r>
            <a:r>
              <a:rPr lang="en-US" kern="0" dirty="0" smtClean="0">
                <a:solidFill>
                  <a:schemeClr val="tx1"/>
                </a:solidFill>
                <a:cs typeface="Consolas" pitchFamily="49" charset="0"/>
              </a:rPr>
              <a:t>are called only by methods inside the class.</a:t>
            </a:r>
          </a:p>
          <a:p>
            <a:r>
              <a:rPr lang="en-US" altLang="en-US" dirty="0" smtClean="0">
                <a:ea typeface="ＭＳ Ｐゴシック" panose="020B0600070205080204" pitchFamily="34" charset="-128"/>
              </a:rPr>
              <a:t>When one method needs to call </a:t>
            </a:r>
            <a:r>
              <a:rPr lang="en-US" altLang="en-US" dirty="0" smtClean="0">
                <a:solidFill>
                  <a:srgbClr val="00B050"/>
                </a:solidFill>
                <a:ea typeface="ＭＳ Ｐゴシック" panose="020B0600070205080204" pitchFamily="34" charset="-128"/>
              </a:rPr>
              <a:t>another method</a:t>
            </a:r>
            <a:r>
              <a:rPr lang="en-US" altLang="en-US" dirty="0" smtClean="0">
                <a:solidFill>
                  <a:srgbClr val="0033CC"/>
                </a:solidFill>
                <a:ea typeface="ＭＳ Ｐゴシック" panose="020B0600070205080204" pitchFamily="34" charset="-128"/>
              </a:rPr>
              <a:t>, </a:t>
            </a:r>
            <a:r>
              <a:rPr lang="en-US" altLang="en-US" dirty="0" smtClean="0">
                <a:ea typeface="ＭＳ Ｐゴシック" panose="020B0600070205080204" pitchFamily="34" charset="-128"/>
              </a:rPr>
              <a:t>we use the </a:t>
            </a:r>
            <a:r>
              <a:rPr lang="en-US" altLang="en-US" dirty="0" smtClean="0">
                <a:solidFill>
                  <a:srgbClr val="0033CC"/>
                </a:solidFill>
                <a:ea typeface="ＭＳ Ｐゴシック" panose="020B0600070205080204" pitchFamily="34" charset="-128"/>
              </a:rPr>
              <a:t>self</a:t>
            </a:r>
            <a:r>
              <a:rPr lang="en-US" altLang="en-US" dirty="0" smtClean="0">
                <a:ea typeface="ＭＳ Ｐゴシック" panose="020B0600070205080204" pitchFamily="34" charset="-128"/>
              </a:rPr>
              <a:t> keyword to refer to the current object:</a:t>
            </a:r>
            <a:endParaRPr lang="en-US" altLang="en-US" dirty="0" smtClean="0">
              <a:solidFill>
                <a:schemeClr val="tx1"/>
              </a:solidFill>
              <a:ea typeface="ＭＳ Ｐゴシック" panose="020B0600070205080204" pitchFamily="34" charset="-128"/>
            </a:endParaRPr>
          </a:p>
          <a:p>
            <a:pPr>
              <a:spcBef>
                <a:spcPts val="0"/>
              </a:spcBef>
              <a:buNone/>
            </a:pPr>
            <a:r>
              <a:rPr lang="en-US" kern="0" dirty="0" smtClean="0">
                <a:solidFill>
                  <a:schemeClr val="tx1"/>
                </a:solidFill>
                <a:cs typeface="Consolas" pitchFamily="49" charset="0"/>
              </a:rPr>
              <a:t> </a:t>
            </a:r>
          </a:p>
          <a:p>
            <a:pPr>
              <a:spcBef>
                <a:spcPts val="0"/>
              </a:spcBef>
            </a:pPr>
            <a:endParaRPr lang="en-US" kern="0" dirty="0" smtClean="0">
              <a:solidFill>
                <a:schemeClr val="tx1"/>
              </a:solidFill>
              <a:cs typeface="Consolas" pitchFamily="49" charset="0"/>
            </a:endParaRPr>
          </a:p>
          <a:p>
            <a:pPr>
              <a:spcBef>
                <a:spcPts val="0"/>
              </a:spcBef>
            </a:pPr>
            <a:endParaRPr lang="en-US" kern="0" dirty="0" smtClean="0">
              <a:solidFill>
                <a:schemeClr val="tx1"/>
              </a:solidFill>
              <a:cs typeface="Consolas" pitchFamily="49" charset="0"/>
            </a:endParaRPr>
          </a:p>
          <a:p>
            <a:pPr>
              <a:spcBef>
                <a:spcPts val="0"/>
              </a:spcBef>
              <a:buNone/>
            </a:pPr>
            <a:endParaRPr lang="en-US" kern="0" dirty="0" smtClean="0">
              <a:solidFill>
                <a:schemeClr val="tx1"/>
              </a:solidFill>
              <a:cs typeface="Consolas" pitchFamily="49" charset="0"/>
            </a:endParaRPr>
          </a:p>
          <a:p>
            <a:pPr>
              <a:spcBef>
                <a:spcPts val="0"/>
              </a:spcBef>
            </a:pPr>
            <a:r>
              <a:rPr lang="en-US" kern="0" dirty="0" smtClean="0">
                <a:solidFill>
                  <a:schemeClr val="tx1"/>
                </a:solidFill>
                <a:cs typeface="Consolas" pitchFamily="49" charset="0"/>
              </a:rPr>
              <a:t>Just like with instance variables, private method names start with an underscore.</a:t>
            </a:r>
          </a:p>
          <a:p>
            <a:pPr>
              <a:spcBef>
                <a:spcPts val="0"/>
              </a:spcBef>
            </a:pPr>
            <a:r>
              <a:rPr lang="en-US" kern="0" dirty="0" smtClean="0">
                <a:solidFill>
                  <a:schemeClr val="tx1"/>
                </a:solidFill>
                <a:cs typeface="Consolas" pitchFamily="49" charset="0"/>
              </a:rPr>
              <a:t>The underscore shows that they should only be called by other methods of the class, and not by functions outside of the class.</a:t>
            </a:r>
          </a:p>
          <a:p>
            <a:pPr>
              <a:spcBef>
                <a:spcPts val="0"/>
              </a:spcBef>
            </a:pPr>
            <a:endParaRPr lang="en-US" altLang="en-US" kern="0" dirty="0" smtClean="0">
              <a:solidFill>
                <a:schemeClr val="tx1"/>
              </a:solidFill>
              <a:ea typeface="ＭＳ Ｐゴシック" panose="020B0600070205080204" pitchFamily="34" charset="-128"/>
              <a:cs typeface="Consolas" pitchFamily="49" charset="0"/>
            </a:endParaRPr>
          </a:p>
          <a:p>
            <a:pPr>
              <a:spcBef>
                <a:spcPts val="0"/>
              </a:spcBef>
            </a:pPr>
            <a:endParaRPr lang="en-US" altLang="en-US" kern="0" dirty="0" smtClean="0">
              <a:solidFill>
                <a:schemeClr val="tx1"/>
              </a:solidFill>
              <a:ea typeface="ＭＳ Ｐゴシック" panose="020B0600070205080204" pitchFamily="34" charset="-128"/>
              <a:cs typeface="Consolas" pitchFamily="49" charset="0"/>
            </a:endParaRPr>
          </a:p>
          <a:p>
            <a:pPr>
              <a:spcBef>
                <a:spcPts val="0"/>
              </a:spcBef>
            </a:pPr>
            <a:endParaRPr lang="en-US" altLang="en-US" dirty="0" smtClean="0">
              <a:ea typeface="ＭＳ Ｐゴシック" panose="020B0600070205080204" pitchFamily="34" charset="-128"/>
            </a:endParaRPr>
          </a:p>
          <a:p>
            <a:pPr marL="0" indent="0">
              <a:buNone/>
            </a:pPr>
            <a:endParaRPr lang="en-US" altLang="en-US" dirty="0" smtClean="0">
              <a:ea typeface="ＭＳ Ｐゴシック" panose="020B0600070205080204" pitchFamily="34" charset="-128"/>
            </a:endParaRPr>
          </a:p>
        </p:txBody>
      </p:sp>
      <p:sp>
        <p:nvSpPr>
          <p:cNvPr id="2" name="Date Placeholder 1"/>
          <p:cNvSpPr>
            <a:spLocks noGrp="1"/>
          </p:cNvSpPr>
          <p:nvPr>
            <p:ph type="dt" sz="half" idx="10"/>
          </p:nvPr>
        </p:nvSpPr>
        <p:spPr/>
        <p:txBody>
          <a:bodyPr/>
          <a:lstStyle/>
          <a:p>
            <a:fld id="{28144A2C-F760-459A-8E2C-13E154CA2756}" type="datetime1">
              <a:rPr lang="en-US" smtClean="0"/>
              <a:pPr/>
              <a:t>9/15/2020</a:t>
            </a:fld>
            <a:endParaRPr lang="en-US" dirty="0"/>
          </a:p>
        </p:txBody>
      </p:sp>
      <p:sp>
        <p:nvSpPr>
          <p:cNvPr id="6" name="Content Placeholder 2"/>
          <p:cNvSpPr txBox="1">
            <a:spLocks/>
          </p:cNvSpPr>
          <p:nvPr/>
        </p:nvSpPr>
        <p:spPr bwMode="auto">
          <a:xfrm>
            <a:off x="1828800" y="2971800"/>
            <a:ext cx="5105400" cy="9906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a:lstStyle/>
          <a:p>
            <a:pPr>
              <a:defRPr/>
            </a:pPr>
            <a:r>
              <a:rPr lang="en-US" dirty="0">
                <a:latin typeface="Consolas" pitchFamily="49" charset="0"/>
                <a:cs typeface="Consolas" pitchFamily="49" charset="0"/>
              </a:rPr>
              <a:t>def addItems(self, quantity, price) :</a:t>
            </a:r>
          </a:p>
          <a:p>
            <a:pPr>
              <a:defRPr/>
            </a:pPr>
            <a:r>
              <a:rPr lang="en-US" dirty="0">
                <a:latin typeface="Consolas" pitchFamily="49" charset="0"/>
                <a:cs typeface="Consolas" pitchFamily="49" charset="0"/>
              </a:rPr>
              <a:t>    for i in range(quantity) :</a:t>
            </a:r>
          </a:p>
          <a:p>
            <a:pPr>
              <a:defRPr/>
            </a:pPr>
            <a:r>
              <a:rPr lang="en-US" dirty="0">
                <a:latin typeface="Consolas" pitchFamily="49" charset="0"/>
                <a:cs typeface="Consolas" pitchFamily="49" charset="0"/>
              </a:rPr>
              <a:t>        </a:t>
            </a:r>
            <a:r>
              <a:rPr lang="en-US" dirty="0" err="1">
                <a:solidFill>
                  <a:srgbClr val="0033CC"/>
                </a:solidFill>
                <a:latin typeface="Consolas" pitchFamily="49" charset="0"/>
                <a:cs typeface="Consolas" pitchFamily="49" charset="0"/>
              </a:rPr>
              <a:t>self</a:t>
            </a:r>
            <a:r>
              <a:rPr lang="en-US" dirty="0" err="1" smtClean="0">
                <a:latin typeface="Consolas" pitchFamily="49" charset="0"/>
                <a:cs typeface="Consolas" pitchFamily="49" charset="0"/>
              </a:rPr>
              <a:t>.</a:t>
            </a:r>
            <a:r>
              <a:rPr lang="en-US" dirty="0" err="1" smtClean="0">
                <a:solidFill>
                  <a:srgbClr val="00B050"/>
                </a:solidFill>
                <a:latin typeface="Consolas" pitchFamily="49" charset="0"/>
                <a:cs typeface="Consolas" pitchFamily="49" charset="0"/>
              </a:rPr>
              <a:t>_addItem</a:t>
            </a:r>
            <a:r>
              <a:rPr lang="en-US" dirty="0" smtClean="0">
                <a:latin typeface="Consolas" pitchFamily="49" charset="0"/>
                <a:cs typeface="Consolas" pitchFamily="49" charset="0"/>
              </a:rPr>
              <a:t>(price</a:t>
            </a:r>
            <a:r>
              <a:rPr lang="en-US" dirty="0">
                <a:latin typeface="Consolas" pitchFamily="49" charset="0"/>
                <a:cs typeface="Consolas" pitchFamily="49" charset="0"/>
              </a:rPr>
              <a:t>)</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altLang="en-US" dirty="0" smtClean="0">
                <a:ea typeface="ＭＳ Ｐゴシック" panose="020B0600070205080204" pitchFamily="34" charset="-128"/>
              </a:rPr>
              <a:t>Public Interface of a Class (1)</a:t>
            </a:r>
          </a:p>
        </p:txBody>
      </p:sp>
      <p:sp>
        <p:nvSpPr>
          <p:cNvPr id="18435" name="Content Placeholder 2"/>
          <p:cNvSpPr>
            <a:spLocks noGrp="1"/>
          </p:cNvSpPr>
          <p:nvPr>
            <p:ph idx="1"/>
          </p:nvPr>
        </p:nvSpPr>
        <p:spPr>
          <a:xfrm>
            <a:off x="822959" y="1143000"/>
            <a:ext cx="7543801" cy="5029200"/>
          </a:xfrm>
        </p:spPr>
        <p:txBody>
          <a:bodyPr>
            <a:normAutofit lnSpcReduction="10000"/>
          </a:bodyPr>
          <a:lstStyle/>
          <a:p>
            <a:pPr>
              <a:spcBef>
                <a:spcPts val="600"/>
              </a:spcBef>
            </a:pPr>
            <a:r>
              <a:rPr lang="en-US" altLang="en-US" dirty="0" smtClean="0">
                <a:ea typeface="ＭＳ Ｐゴシック" panose="020B0600070205080204" pitchFamily="34" charset="-128"/>
              </a:rPr>
              <a:t>The set of all public methods in a class make up the public interface of the class.</a:t>
            </a:r>
          </a:p>
          <a:p>
            <a:pPr>
              <a:spcBef>
                <a:spcPts val="600"/>
              </a:spcBef>
            </a:pPr>
            <a:r>
              <a:rPr lang="en-US" altLang="en-US" dirty="0" smtClean="0">
                <a:ea typeface="ＭＳ Ｐゴシック" panose="020B0600070205080204" pitchFamily="34" charset="-128"/>
              </a:rPr>
              <a:t>When we work with an object of a class, we don’t need to know how the object stores its data, or how the methods are implemented.</a:t>
            </a:r>
          </a:p>
          <a:p>
            <a:pPr lvl="1">
              <a:spcBef>
                <a:spcPts val="600"/>
              </a:spcBef>
            </a:pPr>
            <a:r>
              <a:rPr lang="en-US" altLang="en-US" dirty="0" smtClean="0">
                <a:ea typeface="ＭＳ Ｐゴシック" panose="020B0600070205080204" pitchFamily="34" charset="-128"/>
              </a:rPr>
              <a:t>Example: we don’t know how a </a:t>
            </a:r>
            <a:r>
              <a:rPr lang="en-US" altLang="en-US" sz="1800" dirty="0" err="1" smtClean="0">
                <a:latin typeface="Consolas" panose="020B0609020204030204" pitchFamily="49" charset="0"/>
                <a:ea typeface="ＭＳ Ｐゴシック" panose="020B0600070205080204" pitchFamily="34" charset="-128"/>
                <a:cs typeface="Consolas" panose="020B0609020204030204" pitchFamily="49" charset="0"/>
              </a:rPr>
              <a:t>str</a:t>
            </a:r>
            <a:r>
              <a:rPr lang="en-US" altLang="en-US" dirty="0" smtClean="0">
                <a:ea typeface="ＭＳ Ｐゴシック" panose="020B0600070205080204" pitchFamily="34" charset="-128"/>
              </a:rPr>
              <a:t> object organizes a character sequence, or how a dictionary stores its keys and values.</a:t>
            </a:r>
          </a:p>
          <a:p>
            <a:pPr>
              <a:spcBef>
                <a:spcPts val="600"/>
              </a:spcBef>
            </a:pPr>
            <a:r>
              <a:rPr lang="en-US" altLang="en-US" dirty="0" smtClean="0">
                <a:ea typeface="ＭＳ Ｐゴシック" panose="020B0600070205080204" pitchFamily="34" charset="-128"/>
              </a:rPr>
              <a:t>All we need to know is the public interface –– which methods we can call and what these methods do.</a:t>
            </a:r>
          </a:p>
          <a:p>
            <a:pPr>
              <a:spcBef>
                <a:spcPts val="600"/>
              </a:spcBef>
            </a:pPr>
            <a:r>
              <a:rPr lang="en-US" altLang="en-US" dirty="0" smtClean="0">
                <a:ea typeface="ＭＳ Ｐゴシック" panose="020B0600070205080204" pitchFamily="34" charset="-128"/>
              </a:rPr>
              <a:t>The process of providing a public interface, while hiding the implementation details, is called </a:t>
            </a:r>
            <a:r>
              <a:rPr lang="en-US" altLang="en-US" b="1" dirty="0" smtClean="0">
                <a:ea typeface="ＭＳ Ｐゴシック" panose="020B0600070205080204" pitchFamily="34" charset="-128"/>
              </a:rPr>
              <a:t>encapsulation.</a:t>
            </a:r>
            <a:endParaRPr lang="en-US" altLang="en-US" dirty="0" smtClean="0">
              <a:ea typeface="ＭＳ Ｐゴシック" panose="020B0600070205080204" pitchFamily="34" charset="-128"/>
            </a:endParaRPr>
          </a:p>
          <a:p>
            <a:pPr>
              <a:spcBef>
                <a:spcPts val="600"/>
              </a:spcBef>
            </a:pPr>
            <a:r>
              <a:rPr lang="en-US" altLang="en-US" dirty="0" smtClean="0">
                <a:ea typeface="ＭＳ Ｐゴシック" panose="020B0600070205080204" pitchFamily="34" charset="-128"/>
              </a:rPr>
              <a:t>If we work with an application that goes through multiple versions over a long period of time, it is common for the implementation details to change, usually to make objects more efficient or more capable.</a:t>
            </a:r>
          </a:p>
          <a:p>
            <a:pPr lvl="1"/>
            <a:r>
              <a:rPr lang="en-US" altLang="en-US" dirty="0" smtClean="0">
                <a:ea typeface="ＭＳ Ｐゴシック" panose="020B0600070205080204" pitchFamily="34" charset="-128"/>
              </a:rPr>
              <a:t>When the implementation is hidden, the improvements do not affect the users of the objects because the public interface doesn’t change these users.</a:t>
            </a:r>
          </a:p>
          <a:p>
            <a:pPr>
              <a:spcBef>
                <a:spcPts val="600"/>
              </a:spcBef>
            </a:pPr>
            <a:endParaRPr lang="en-US" altLang="en-US" dirty="0" smtClean="0">
              <a:ea typeface="ＭＳ Ｐゴシック" panose="020B0600070205080204" pitchFamily="34" charset="-128"/>
            </a:endParaRPr>
          </a:p>
        </p:txBody>
      </p:sp>
      <p:sp>
        <p:nvSpPr>
          <p:cNvPr id="2" name="Date Placeholder 1"/>
          <p:cNvSpPr>
            <a:spLocks noGrp="1"/>
          </p:cNvSpPr>
          <p:nvPr>
            <p:ph type="dt" sz="half" idx="10"/>
          </p:nvPr>
        </p:nvSpPr>
        <p:spPr/>
        <p:txBody>
          <a:bodyPr/>
          <a:lstStyle/>
          <a:p>
            <a:fld id="{C32D1DA7-2B13-4249-986A-201E768D8CB6}" type="datetime1">
              <a:rPr lang="en-US" smtClean="0"/>
              <a:pPr/>
              <a:t>9/15/2020</a:t>
            </a:fld>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altLang="en-US" dirty="0" smtClean="0"/>
              <a:t>Object-Oriented Programming</a:t>
            </a:r>
          </a:p>
        </p:txBody>
      </p:sp>
      <p:sp>
        <p:nvSpPr>
          <p:cNvPr id="13315" name="Content Placeholder 2"/>
          <p:cNvSpPr>
            <a:spLocks noGrp="1"/>
          </p:cNvSpPr>
          <p:nvPr>
            <p:ph idx="1"/>
          </p:nvPr>
        </p:nvSpPr>
        <p:spPr>
          <a:xfrm>
            <a:off x="838200" y="1143000"/>
            <a:ext cx="7543801" cy="4953000"/>
          </a:xfrm>
        </p:spPr>
        <p:txBody>
          <a:bodyPr>
            <a:normAutofit/>
          </a:bodyPr>
          <a:lstStyle/>
          <a:p>
            <a:r>
              <a:rPr lang="en-US" altLang="en-US" dirty="0" smtClean="0"/>
              <a:t>Up to this chapter we’ve written code using </a:t>
            </a:r>
            <a:r>
              <a:rPr lang="en-US" altLang="en-US" i="1" dirty="0" smtClean="0"/>
              <a:t>structured programming</a:t>
            </a:r>
            <a:r>
              <a:rPr lang="en-US" altLang="en-US" dirty="0" smtClean="0"/>
              <a:t>.</a:t>
            </a:r>
          </a:p>
          <a:p>
            <a:pPr lvl="1"/>
            <a:r>
              <a:rPr lang="en-US" altLang="en-US" dirty="0" smtClean="0"/>
              <a:t>Breaking tasks into functions so the program is easier to maintain and code can be re-used.</a:t>
            </a:r>
          </a:p>
          <a:p>
            <a:pPr>
              <a:spcBef>
                <a:spcPts val="600"/>
              </a:spcBef>
            </a:pPr>
            <a:r>
              <a:rPr lang="en-US" altLang="en-US" dirty="0" smtClean="0"/>
              <a:t>We now move to </a:t>
            </a:r>
            <a:r>
              <a:rPr lang="en-US" altLang="en-US" i="1" dirty="0" smtClean="0"/>
              <a:t>object oriented programming.</a:t>
            </a:r>
          </a:p>
          <a:p>
            <a:pPr lvl="1"/>
            <a:r>
              <a:rPr lang="en-US" altLang="en-US" dirty="0" smtClean="0"/>
              <a:t>Data and functions are grouped together into classes that model the “real world” entities that our code works with.</a:t>
            </a:r>
          </a:p>
          <a:p>
            <a:pPr>
              <a:spcBef>
                <a:spcPts val="600"/>
              </a:spcBef>
            </a:pPr>
            <a:r>
              <a:rPr lang="en-US" altLang="en-US" dirty="0" smtClean="0">
                <a:ea typeface="ＭＳ Ｐゴシック" panose="020B0600070205080204" pitchFamily="34" charset="-128"/>
              </a:rPr>
              <a:t>Each class has its own set of data and a set of methods that act upon the data.</a:t>
            </a:r>
          </a:p>
          <a:p>
            <a:pPr>
              <a:spcBef>
                <a:spcPts val="600"/>
              </a:spcBef>
            </a:pPr>
            <a:r>
              <a:rPr lang="en-US" altLang="en-US" dirty="0" smtClean="0">
                <a:ea typeface="ＭＳ Ｐゴシック" panose="020B0600070205080204" pitchFamily="34" charset="-128"/>
              </a:rPr>
              <a:t>The Python data types that we’ve worked with are all classes. They store data and have methods to access the data.</a:t>
            </a:r>
          </a:p>
          <a:p>
            <a:pPr>
              <a:spcBef>
                <a:spcPts val="600"/>
              </a:spcBef>
            </a:pPr>
            <a:r>
              <a:rPr lang="en-US" altLang="en-US" dirty="0" smtClean="0">
                <a:ea typeface="ＭＳ Ｐゴシック" panose="020B0600070205080204" pitchFamily="34" charset="-128"/>
              </a:rPr>
              <a:t>Example of the list class</a:t>
            </a:r>
            <a:br>
              <a:rPr lang="en-US" altLang="en-US" dirty="0" smtClean="0">
                <a:ea typeface="ＭＳ Ｐゴシック" panose="020B0600070205080204" pitchFamily="34" charset="-128"/>
              </a:rPr>
            </a:br>
            <a:r>
              <a:rPr lang="en-US" altLang="en-US" dirty="0" smtClean="0">
                <a:ea typeface="ＭＳ Ｐゴシック" panose="020B0600070205080204" pitchFamily="34" charset="-128"/>
              </a:rPr>
              <a:t>with the method pop:</a:t>
            </a:r>
          </a:p>
          <a:p>
            <a:pPr>
              <a:spcBef>
                <a:spcPts val="600"/>
              </a:spcBef>
              <a:buNone/>
            </a:pPr>
            <a:r>
              <a:rPr lang="en-US" altLang="en-US" dirty="0" smtClean="0">
                <a:ea typeface="ＭＳ Ｐゴシック" panose="020B0600070205080204" pitchFamily="34" charset="-128"/>
              </a:rPr>
              <a:t>    And of the string class</a:t>
            </a:r>
            <a:br>
              <a:rPr lang="en-US" altLang="en-US" dirty="0" smtClean="0">
                <a:ea typeface="ＭＳ Ｐゴシック" panose="020B0600070205080204" pitchFamily="34" charset="-128"/>
              </a:rPr>
            </a:br>
            <a:r>
              <a:rPr lang="en-US" altLang="en-US" dirty="0" smtClean="0">
                <a:ea typeface="ＭＳ Ｐゴシック" panose="020B0600070205080204" pitchFamily="34" charset="-128"/>
              </a:rPr>
              <a:t>with the method upper: </a:t>
            </a:r>
            <a:endParaRPr lang="en-US" altLang="en-US" dirty="0" smtClean="0"/>
          </a:p>
          <a:p>
            <a:endParaRPr lang="en-US" altLang="en-US" dirty="0" smtClean="0"/>
          </a:p>
        </p:txBody>
      </p:sp>
      <p:sp>
        <p:nvSpPr>
          <p:cNvPr id="2" name="Date Placeholder 1"/>
          <p:cNvSpPr>
            <a:spLocks noGrp="1"/>
          </p:cNvSpPr>
          <p:nvPr>
            <p:ph type="dt" sz="half" idx="10"/>
          </p:nvPr>
        </p:nvSpPr>
        <p:spPr/>
        <p:txBody>
          <a:bodyPr/>
          <a:lstStyle/>
          <a:p>
            <a:fld id="{3D6690CC-33BA-4581-B26D-9E05160B72BC}" type="datetime1">
              <a:rPr lang="en-US" smtClean="0"/>
              <a:pPr/>
              <a:t>9/15/2020</a:t>
            </a:fld>
            <a:endParaRPr lang="en-US" dirty="0"/>
          </a:p>
        </p:txBody>
      </p:sp>
      <p:sp>
        <p:nvSpPr>
          <p:cNvPr id="6" name="Content Placeholder 2"/>
          <p:cNvSpPr txBox="1">
            <a:spLocks/>
          </p:cNvSpPr>
          <p:nvPr/>
        </p:nvSpPr>
        <p:spPr bwMode="auto">
          <a:xfrm>
            <a:off x="3733800" y="4419600"/>
            <a:ext cx="3962400" cy="6858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a:lstStyle/>
          <a:p>
            <a:pPr>
              <a:defRPr/>
            </a:pPr>
            <a:r>
              <a:rPr lang="en-US" dirty="0">
                <a:latin typeface="Consolas" pitchFamily="49" charset="0"/>
                <a:cs typeface="Consolas" pitchFamily="49" charset="0"/>
              </a:rPr>
              <a:t>["Hello", "World"].pop</a:t>
            </a:r>
            <a:r>
              <a:rPr lang="en-US" dirty="0" smtClean="0">
                <a:latin typeface="Consolas" pitchFamily="49" charset="0"/>
                <a:cs typeface="Consolas" pitchFamily="49" charset="0"/>
              </a:rPr>
              <a:t>()</a:t>
            </a:r>
          </a:p>
          <a:p>
            <a:pPr>
              <a:defRPr/>
            </a:pPr>
            <a:r>
              <a:rPr lang="en-US" dirty="0" smtClean="0">
                <a:latin typeface="Consolas" pitchFamily="49" charset="0"/>
                <a:cs typeface="Consolas" pitchFamily="49" charset="0"/>
              </a:rPr>
              <a:t># returns "World"</a:t>
            </a:r>
            <a:br>
              <a:rPr lang="en-US" dirty="0" smtClean="0">
                <a:latin typeface="Consolas" pitchFamily="49" charset="0"/>
                <a:cs typeface="Consolas" pitchFamily="49" charset="0"/>
              </a:rPr>
            </a:br>
            <a:endParaRPr lang="en-US" dirty="0">
              <a:latin typeface="Consolas" pitchFamily="49" charset="0"/>
              <a:cs typeface="Consolas" pitchFamily="49" charset="0"/>
            </a:endParaRPr>
          </a:p>
        </p:txBody>
      </p:sp>
      <p:sp>
        <p:nvSpPr>
          <p:cNvPr id="7" name="Content Placeholder 2"/>
          <p:cNvSpPr txBox="1">
            <a:spLocks/>
          </p:cNvSpPr>
          <p:nvPr/>
        </p:nvSpPr>
        <p:spPr bwMode="auto">
          <a:xfrm>
            <a:off x="3733800" y="5181600"/>
            <a:ext cx="3962400" cy="8382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a:lstStyle/>
          <a:p>
            <a:pPr>
              <a:defRPr/>
            </a:pPr>
            <a:r>
              <a:rPr lang="en-US" dirty="0">
                <a:latin typeface="Consolas" pitchFamily="49" charset="0"/>
                <a:cs typeface="Consolas" pitchFamily="49" charset="0"/>
              </a:rPr>
              <a:t>["Hello", "World</a:t>
            </a:r>
            <a:r>
              <a:rPr lang="en-US" dirty="0" smtClean="0">
                <a:latin typeface="Consolas" pitchFamily="49" charset="0"/>
                <a:cs typeface="Consolas" pitchFamily="49" charset="0"/>
              </a:rPr>
              <a:t>"][0].upper()</a:t>
            </a:r>
          </a:p>
          <a:p>
            <a:pPr>
              <a:defRPr/>
            </a:pPr>
            <a:r>
              <a:rPr lang="en-US" dirty="0" smtClean="0">
                <a:latin typeface="Consolas" pitchFamily="49" charset="0"/>
                <a:cs typeface="Consolas" pitchFamily="49" charset="0"/>
              </a:rPr>
              <a:t># returns "HELLO"</a:t>
            </a:r>
            <a:endParaRPr lang="en-US" dirty="0">
              <a:latin typeface="Consolas" pitchFamily="49" charset="0"/>
              <a:cs typeface="Consolas" pitchFamily="49"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normAutofit/>
          </a:bodyPr>
          <a:lstStyle/>
          <a:p>
            <a:r>
              <a:rPr lang="en-US" altLang="en-US" dirty="0" smtClean="0">
                <a:ea typeface="ＭＳ Ｐゴシック" panose="020B0600070205080204" pitchFamily="34" charset="-128"/>
              </a:rPr>
              <a:t>Public Interface of a Class (2)</a:t>
            </a:r>
          </a:p>
        </p:txBody>
      </p:sp>
      <p:sp>
        <p:nvSpPr>
          <p:cNvPr id="29699" name="Content Placeholder 2"/>
          <p:cNvSpPr>
            <a:spLocks noGrp="1"/>
          </p:cNvSpPr>
          <p:nvPr>
            <p:ph idx="1"/>
          </p:nvPr>
        </p:nvSpPr>
        <p:spPr>
          <a:xfrm>
            <a:off x="822959" y="1255006"/>
            <a:ext cx="7543801" cy="5069594"/>
          </a:xfrm>
        </p:spPr>
        <p:txBody>
          <a:bodyPr>
            <a:noAutofit/>
          </a:bodyPr>
          <a:lstStyle/>
          <a:p>
            <a:pPr eaLnBrk="1" hangingPunct="1">
              <a:spcBef>
                <a:spcPts val="600"/>
              </a:spcBef>
            </a:pPr>
            <a:r>
              <a:rPr lang="en-US" altLang="en-US" dirty="0" smtClean="0">
                <a:ea typeface="ＭＳ Ｐゴシック" panose="020B0600070205080204" pitchFamily="34" charset="-128"/>
              </a:rPr>
              <a:t>When we design a class, we start by specifying the public interface of the new class.</a:t>
            </a:r>
          </a:p>
          <a:p>
            <a:pPr lvl="2" eaLnBrk="1" hangingPunct="1">
              <a:spcBef>
                <a:spcPts val="200"/>
              </a:spcBef>
            </a:pPr>
            <a:r>
              <a:rPr lang="en-US" altLang="en-US" dirty="0" smtClean="0">
                <a:ea typeface="ＭＳ Ｐゴシック" panose="020B0600070205080204" pitchFamily="34" charset="-128"/>
              </a:rPr>
              <a:t>Provide methods for the user to do work with the class</a:t>
            </a:r>
          </a:p>
          <a:p>
            <a:pPr lvl="2" eaLnBrk="1" hangingPunct="1">
              <a:spcBef>
                <a:spcPts val="200"/>
              </a:spcBef>
            </a:pPr>
            <a:r>
              <a:rPr lang="en-US" altLang="en-US" dirty="0" smtClean="0">
                <a:ea typeface="ＭＳ Ｐゴシック" panose="020B0600070205080204" pitchFamily="34" charset="-128"/>
              </a:rPr>
              <a:t>Provide methods for the user to access data stored in the class</a:t>
            </a:r>
          </a:p>
          <a:p>
            <a:pPr lvl="2" eaLnBrk="1" hangingPunct="1">
              <a:spcBef>
                <a:spcPts val="200"/>
              </a:spcBef>
            </a:pPr>
            <a:r>
              <a:rPr lang="en-US" altLang="en-US" dirty="0" smtClean="0">
                <a:ea typeface="ＭＳ Ｐゴシック" panose="020B0600070205080204" pitchFamily="34" charset="-128"/>
              </a:rPr>
              <a:t>Provide methods for the user to modify data stored in the class</a:t>
            </a:r>
          </a:p>
        </p:txBody>
      </p:sp>
      <p:sp>
        <p:nvSpPr>
          <p:cNvPr id="2" name="Date Placeholder 1"/>
          <p:cNvSpPr>
            <a:spLocks noGrp="1"/>
          </p:cNvSpPr>
          <p:nvPr>
            <p:ph type="dt" sz="half" idx="10"/>
          </p:nvPr>
        </p:nvSpPr>
        <p:spPr/>
        <p:txBody>
          <a:bodyPr/>
          <a:lstStyle/>
          <a:p>
            <a:fld id="{368BE79F-5CD5-4241-94ED-58737CD856C1}" type="datetime1">
              <a:rPr lang="en-US" smtClean="0"/>
              <a:pPr/>
              <a:t>9/15/2020</a:t>
            </a:fld>
            <a:endParaRPr lang="en-US" dirty="0"/>
          </a:p>
        </p:txBody>
      </p:sp>
    </p:spTree>
    <p:extLst>
      <p:ext uri="{BB962C8B-B14F-4D97-AF65-F5344CB8AC3E}">
        <p14:creationId xmlns:p14="http://schemas.microsoft.com/office/powerpoint/2010/main" xmlns="" val="6435204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8"/>
          <p:cNvSpPr>
            <a:spLocks noGrp="1"/>
          </p:cNvSpPr>
          <p:nvPr>
            <p:ph type="title"/>
          </p:nvPr>
        </p:nvSpPr>
        <p:spPr/>
        <p:txBody>
          <a:bodyPr>
            <a:normAutofit/>
          </a:bodyPr>
          <a:lstStyle/>
          <a:p>
            <a:r>
              <a:rPr lang="en-US" altLang="en-US" dirty="0" err="1" smtClean="0">
                <a:ea typeface="ＭＳ Ｐゴシック" panose="020B0600070205080204" pitchFamily="34" charset="-128"/>
              </a:rPr>
              <a:t>Accessor</a:t>
            </a:r>
            <a:r>
              <a:rPr lang="en-US" altLang="en-US" dirty="0" smtClean="0">
                <a:ea typeface="ＭＳ Ｐゴシック" panose="020B0600070205080204" pitchFamily="34" charset="-128"/>
              </a:rPr>
              <a:t> and </a:t>
            </a:r>
            <a:r>
              <a:rPr lang="en-US" altLang="en-US" dirty="0" err="1" smtClean="0">
                <a:ea typeface="ＭＳ Ｐゴシック" panose="020B0600070205080204" pitchFamily="34" charset="-128"/>
              </a:rPr>
              <a:t>Mutator</a:t>
            </a:r>
            <a:r>
              <a:rPr lang="en-US" altLang="en-US" dirty="0" smtClean="0">
                <a:ea typeface="ＭＳ Ｐゴシック" panose="020B0600070205080204" pitchFamily="34" charset="-128"/>
              </a:rPr>
              <a:t> Methods</a:t>
            </a:r>
          </a:p>
        </p:txBody>
      </p:sp>
      <p:sp>
        <p:nvSpPr>
          <p:cNvPr id="33795" name="Content Placeholder 9"/>
          <p:cNvSpPr>
            <a:spLocks noGrp="1"/>
          </p:cNvSpPr>
          <p:nvPr>
            <p:ph idx="1"/>
          </p:nvPr>
        </p:nvSpPr>
        <p:spPr>
          <a:xfrm>
            <a:off x="822959" y="1143000"/>
            <a:ext cx="7543801" cy="2133600"/>
          </a:xfrm>
        </p:spPr>
        <p:txBody>
          <a:bodyPr/>
          <a:lstStyle/>
          <a:p>
            <a:r>
              <a:rPr lang="en-US" altLang="en-US" dirty="0" smtClean="0">
                <a:ea typeface="ＭＳ Ｐゴシック" panose="020B0600070205080204" pitchFamily="34" charset="-128"/>
              </a:rPr>
              <a:t>Some of the public methods fall into two categories:</a:t>
            </a:r>
            <a:endParaRPr lang="en-US" altLang="en-US" sz="2400" dirty="0" smtClean="0">
              <a:solidFill>
                <a:srgbClr val="0033CC"/>
              </a:solidFill>
              <a:latin typeface="Consolas" panose="020B0609020204030204" pitchFamily="49" charset="0"/>
              <a:ea typeface="ＭＳ Ｐゴシック" panose="020B0600070205080204" pitchFamily="34" charset="-128"/>
            </a:endParaRPr>
          </a:p>
          <a:p>
            <a:pPr lvl="1">
              <a:buFont typeface="Wingdings" panose="05000000000000000000" pitchFamily="2" charset="2"/>
              <a:buNone/>
            </a:pPr>
            <a:r>
              <a:rPr lang="en-US" altLang="en-US" dirty="0" smtClean="0">
                <a:ea typeface="ＭＳ Ｐゴシック" panose="020B0600070205080204" pitchFamily="34" charset="-128"/>
              </a:rPr>
              <a:t>1) </a:t>
            </a:r>
            <a:r>
              <a:rPr lang="en-US" altLang="en-US" i="1" u="sng" dirty="0" err="1" smtClean="0">
                <a:ea typeface="ＭＳ Ｐゴシック" panose="020B0600070205080204" pitchFamily="34" charset="-128"/>
              </a:rPr>
              <a:t>Accessor</a:t>
            </a:r>
            <a:r>
              <a:rPr lang="en-US" altLang="en-US" i="1" u="sng" dirty="0" smtClean="0">
                <a:ea typeface="ＭＳ Ｐゴシック" panose="020B0600070205080204" pitchFamily="34" charset="-128"/>
              </a:rPr>
              <a:t> Methods</a:t>
            </a:r>
            <a:r>
              <a:rPr lang="en-US" altLang="en-US" u="sng" dirty="0" smtClean="0">
                <a:ea typeface="ＭＳ Ｐゴシック" panose="020B0600070205080204" pitchFamily="34" charset="-128"/>
              </a:rPr>
              <a:t> or  </a:t>
            </a:r>
            <a:r>
              <a:rPr lang="fr-FR" altLang="ja-JP" u="sng" dirty="0" smtClean="0">
                <a:ea typeface="ＭＳ Ｐゴシック" panose="020B0600070205080204" pitchFamily="34" charset="-128"/>
              </a:rPr>
              <a:t>'</a:t>
            </a:r>
            <a:r>
              <a:rPr lang="en-US" altLang="ja-JP" b="1" u="sng" dirty="0" smtClean="0">
                <a:ea typeface="ＭＳ Ｐゴシック" panose="020B0600070205080204" pitchFamily="34" charset="-128"/>
              </a:rPr>
              <a:t>get</a:t>
            </a:r>
            <a:r>
              <a:rPr lang="fr-FR" altLang="ja-JP" u="sng" dirty="0" smtClean="0">
                <a:ea typeface="ＭＳ Ｐゴシック" panose="020B0600070205080204" pitchFamily="34" charset="-128"/>
              </a:rPr>
              <a:t>'</a:t>
            </a:r>
            <a:r>
              <a:rPr lang="en-US" altLang="ja-JP" u="sng" dirty="0" smtClean="0">
                <a:ea typeface="ＭＳ Ｐゴシック" panose="020B0600070205080204" pitchFamily="34" charset="-128"/>
              </a:rPr>
              <a:t> methods</a:t>
            </a:r>
            <a:endParaRPr lang="en-US" altLang="en-US" u="sng" dirty="0" smtClean="0">
              <a:ea typeface="ＭＳ Ｐゴシック" panose="020B0600070205080204" pitchFamily="34" charset="-128"/>
            </a:endParaRPr>
          </a:p>
          <a:p>
            <a:pPr lvl="2">
              <a:spcBef>
                <a:spcPts val="0"/>
              </a:spcBef>
            </a:pPr>
            <a:r>
              <a:rPr lang="en-US" altLang="en-US" dirty="0" smtClean="0">
                <a:ea typeface="ＭＳ Ｐゴシック" panose="020B0600070205080204" pitchFamily="34" charset="-128"/>
              </a:rPr>
              <a:t>Lets the user view a data value but not modify it</a:t>
            </a:r>
          </a:p>
          <a:p>
            <a:pPr lvl="2">
              <a:spcBef>
                <a:spcPts val="0"/>
              </a:spcBef>
            </a:pPr>
            <a:r>
              <a:rPr lang="en-US" altLang="en-US" dirty="0" smtClean="0">
                <a:ea typeface="ＭＳ Ｐゴシック" panose="020B0600070205080204" pitchFamily="34" charset="-128"/>
              </a:rPr>
              <a:t>Returns a reference or a copy to the data </a:t>
            </a:r>
          </a:p>
          <a:p>
            <a:pPr lvl="2">
              <a:spcBef>
                <a:spcPts val="0"/>
              </a:spcBef>
            </a:pPr>
            <a:r>
              <a:rPr lang="en-US" altLang="en-US" dirty="0" smtClean="0">
                <a:ea typeface="ＭＳ Ｐゴシック" panose="020B0600070205080204" pitchFamily="34" charset="-128"/>
              </a:rPr>
              <a:t>Example from the </a:t>
            </a:r>
            <a:r>
              <a:rPr lang="en-US" altLang="en-US" dirty="0" err="1" smtClean="0">
                <a:ea typeface="ＭＳ Ｐゴシック" panose="020B0600070205080204" pitchFamily="34" charset="-128"/>
              </a:rPr>
              <a:t>CashRegister</a:t>
            </a:r>
            <a:r>
              <a:rPr lang="en-US" altLang="en-US" dirty="0" smtClean="0">
                <a:ea typeface="ＭＳ Ｐゴシック" panose="020B0600070205080204" pitchFamily="34" charset="-128"/>
              </a:rPr>
              <a:t> class:</a:t>
            </a:r>
          </a:p>
        </p:txBody>
      </p:sp>
      <p:sp>
        <p:nvSpPr>
          <p:cNvPr id="2" name="Date Placeholder 1"/>
          <p:cNvSpPr>
            <a:spLocks noGrp="1"/>
          </p:cNvSpPr>
          <p:nvPr>
            <p:ph type="dt" sz="half" idx="10"/>
          </p:nvPr>
        </p:nvSpPr>
        <p:spPr/>
        <p:txBody>
          <a:bodyPr/>
          <a:lstStyle/>
          <a:p>
            <a:fld id="{466B060D-91D2-468D-83F9-9AA288F305E4}" type="datetime1">
              <a:rPr lang="en-US" smtClean="0"/>
              <a:pPr/>
              <a:t>9/15/2020</a:t>
            </a:fld>
            <a:endParaRPr lang="en-US" dirty="0"/>
          </a:p>
        </p:txBody>
      </p:sp>
      <p:sp>
        <p:nvSpPr>
          <p:cNvPr id="9" name="Content Placeholder 2"/>
          <p:cNvSpPr txBox="1">
            <a:spLocks/>
          </p:cNvSpPr>
          <p:nvPr/>
        </p:nvSpPr>
        <p:spPr bwMode="auto">
          <a:xfrm>
            <a:off x="1066800" y="5029200"/>
            <a:ext cx="7315200" cy="9906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a:lstStyle/>
          <a:p>
            <a:pPr marL="342900" indent="-342900" eaLnBrk="0" hangingPunct="0">
              <a:buClr>
                <a:srgbClr val="835E01"/>
              </a:buClr>
              <a:buSzPct val="60000"/>
              <a:buFont typeface="Wingdings" pitchFamily="2" charset="2"/>
              <a:buNone/>
              <a:defRPr/>
            </a:pPr>
            <a:r>
              <a:rPr lang="en-US" kern="0" dirty="0">
                <a:latin typeface="Consolas" pitchFamily="49" charset="0"/>
              </a:rPr>
              <a:t>def addItem(self, price</a:t>
            </a:r>
            <a:r>
              <a:rPr lang="en-US" kern="0" dirty="0" smtClean="0">
                <a:latin typeface="Consolas" pitchFamily="49" charset="0"/>
              </a:rPr>
              <a:t>):   # add price to </a:t>
            </a:r>
            <a:r>
              <a:rPr lang="en-US" kern="0" dirty="0" err="1" smtClean="0">
                <a:latin typeface="Consolas" pitchFamily="49" charset="0"/>
              </a:rPr>
              <a:t>totalPrice</a:t>
            </a:r>
            <a:endParaRPr lang="en-US" kern="0" dirty="0">
              <a:latin typeface="Consolas" pitchFamily="49" charset="0"/>
            </a:endParaRPr>
          </a:p>
          <a:p>
            <a:pPr marL="342900" indent="-342900" eaLnBrk="0" hangingPunct="0">
              <a:buClr>
                <a:srgbClr val="835E01"/>
              </a:buClr>
              <a:buSzPct val="60000"/>
              <a:buFont typeface="Wingdings" pitchFamily="2" charset="2"/>
              <a:buNone/>
              <a:defRPr/>
            </a:pPr>
            <a:r>
              <a:rPr lang="en-US" kern="0" dirty="0">
                <a:latin typeface="Consolas" pitchFamily="49" charset="0"/>
              </a:rPr>
              <a:t>def clear(self</a:t>
            </a:r>
            <a:r>
              <a:rPr lang="en-US" kern="0" dirty="0" smtClean="0">
                <a:latin typeface="Consolas" pitchFamily="49" charset="0"/>
              </a:rPr>
              <a:t>):            # zero out the </a:t>
            </a:r>
            <a:r>
              <a:rPr lang="en-US" kern="0" dirty="0" err="1" smtClean="0">
                <a:latin typeface="Consolas" pitchFamily="49" charset="0"/>
              </a:rPr>
              <a:t>totalPrice</a:t>
            </a:r>
            <a:r>
              <a:rPr lang="en-US" kern="0" dirty="0" smtClean="0">
                <a:latin typeface="Consolas" pitchFamily="49" charset="0"/>
              </a:rPr>
              <a:t/>
            </a:r>
            <a:br>
              <a:rPr lang="en-US" kern="0" dirty="0" smtClean="0">
                <a:latin typeface="Consolas" pitchFamily="49" charset="0"/>
              </a:rPr>
            </a:br>
            <a:r>
              <a:rPr lang="en-US" kern="0" dirty="0" smtClean="0">
                <a:latin typeface="Consolas" pitchFamily="49" charset="0"/>
              </a:rPr>
              <a:t>                         # and the </a:t>
            </a:r>
            <a:r>
              <a:rPr lang="en-US" kern="0" dirty="0" err="1" smtClean="0">
                <a:latin typeface="Consolas" pitchFamily="49" charset="0"/>
              </a:rPr>
              <a:t>itemCount</a:t>
            </a:r>
            <a:endParaRPr lang="en-US" kern="0" dirty="0">
              <a:latin typeface="Consolas" pitchFamily="49" charset="0"/>
            </a:endParaRPr>
          </a:p>
        </p:txBody>
      </p:sp>
      <p:sp>
        <p:nvSpPr>
          <p:cNvPr id="7" name="Content Placeholder 2"/>
          <p:cNvSpPr txBox="1">
            <a:spLocks/>
          </p:cNvSpPr>
          <p:nvPr/>
        </p:nvSpPr>
        <p:spPr bwMode="auto">
          <a:xfrm>
            <a:off x="1524000" y="2819400"/>
            <a:ext cx="6248400" cy="6096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a:lstStyle/>
          <a:p>
            <a:pPr marL="342900" indent="-342900" eaLnBrk="0" hangingPunct="0">
              <a:buClr>
                <a:srgbClr val="835E01"/>
              </a:buClr>
              <a:buSzPct val="60000"/>
              <a:buFont typeface="Wingdings" pitchFamily="2" charset="2"/>
              <a:buNone/>
              <a:defRPr/>
            </a:pPr>
            <a:r>
              <a:rPr lang="en-US" kern="0" dirty="0">
                <a:latin typeface="Consolas" pitchFamily="49" charset="0"/>
              </a:rPr>
              <a:t>def </a:t>
            </a:r>
            <a:r>
              <a:rPr lang="en-US" kern="0" dirty="0" err="1">
                <a:latin typeface="Consolas" pitchFamily="49" charset="0"/>
              </a:rPr>
              <a:t>getTotal</a:t>
            </a:r>
            <a:r>
              <a:rPr lang="en-US" kern="0" dirty="0">
                <a:latin typeface="Consolas" pitchFamily="49" charset="0"/>
              </a:rPr>
              <a:t>(self</a:t>
            </a:r>
            <a:r>
              <a:rPr lang="en-US" kern="0" dirty="0" smtClean="0">
                <a:latin typeface="Consolas" pitchFamily="49" charset="0"/>
              </a:rPr>
              <a:t>):    # return the </a:t>
            </a:r>
            <a:r>
              <a:rPr lang="en-US" kern="0" dirty="0" err="1" smtClean="0">
                <a:latin typeface="Consolas" pitchFamily="49" charset="0"/>
              </a:rPr>
              <a:t>totalPrice</a:t>
            </a:r>
            <a:r>
              <a:rPr lang="en-US" kern="0" dirty="0" smtClean="0">
                <a:latin typeface="Consolas" pitchFamily="49" charset="0"/>
              </a:rPr>
              <a:t> </a:t>
            </a:r>
            <a:endParaRPr lang="en-US" kern="0" dirty="0">
              <a:latin typeface="Consolas" pitchFamily="49" charset="0"/>
            </a:endParaRPr>
          </a:p>
          <a:p>
            <a:pPr marL="342900" indent="-342900" eaLnBrk="0" hangingPunct="0">
              <a:buClr>
                <a:srgbClr val="835E01"/>
              </a:buClr>
              <a:buSzPct val="60000"/>
              <a:buFont typeface="Wingdings" pitchFamily="2" charset="2"/>
              <a:buNone/>
              <a:defRPr/>
            </a:pPr>
            <a:r>
              <a:rPr lang="en-US" kern="0" dirty="0">
                <a:latin typeface="Consolas" pitchFamily="49" charset="0"/>
              </a:rPr>
              <a:t>def </a:t>
            </a:r>
            <a:r>
              <a:rPr lang="en-US" kern="0" dirty="0" err="1">
                <a:latin typeface="Consolas" pitchFamily="49" charset="0"/>
              </a:rPr>
              <a:t>getCount</a:t>
            </a:r>
            <a:r>
              <a:rPr lang="en-US" kern="0" dirty="0">
                <a:latin typeface="Consolas" pitchFamily="49" charset="0"/>
              </a:rPr>
              <a:t>(self</a:t>
            </a:r>
            <a:r>
              <a:rPr lang="en-US" kern="0" dirty="0" smtClean="0">
                <a:latin typeface="Consolas" pitchFamily="49" charset="0"/>
              </a:rPr>
              <a:t>):    # return the </a:t>
            </a:r>
            <a:r>
              <a:rPr lang="en-US" kern="0" dirty="0" err="1" smtClean="0">
                <a:latin typeface="Consolas" pitchFamily="49" charset="0"/>
              </a:rPr>
              <a:t>itemCount</a:t>
            </a:r>
            <a:endParaRPr lang="en-US" kern="0" dirty="0">
              <a:latin typeface="Consolas" pitchFamily="49" charset="0"/>
            </a:endParaRPr>
          </a:p>
        </p:txBody>
      </p:sp>
      <p:sp>
        <p:nvSpPr>
          <p:cNvPr id="8" name="Content Placeholder 9"/>
          <p:cNvSpPr txBox="1">
            <a:spLocks/>
          </p:cNvSpPr>
          <p:nvPr/>
        </p:nvSpPr>
        <p:spPr>
          <a:xfrm>
            <a:off x="838200" y="3589160"/>
            <a:ext cx="7543801" cy="1516240"/>
          </a:xfrm>
          <a:prstGeom prst="rect">
            <a:avLst/>
          </a:prstGeom>
        </p:spPr>
        <p:txBody>
          <a:bodyPr vert="horz" lIns="0" tIns="45720" rIns="0" bIns="45720" rtlCol="0">
            <a:normAutofit/>
          </a:bodyPr>
          <a:lstStyle>
            <a:lvl1pPr marL="228600" indent="-228600" algn="l" defTabSz="914400" rtl="0" eaLnBrk="1" latinLnBrk="0" hangingPunct="1">
              <a:lnSpc>
                <a:spcPct val="90000"/>
              </a:lnSpc>
              <a:spcBef>
                <a:spcPts val="1200"/>
              </a:spcBef>
              <a:spcAft>
                <a:spcPts val="200"/>
              </a:spcAft>
              <a:buClrTx/>
              <a:buSzPct val="100000"/>
              <a:buFont typeface="Arial" panose="020B0604020202020204" pitchFamily="34" charset="0"/>
              <a:buChar char="•"/>
              <a:defRPr sz="20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Tx/>
              <a:buFont typeface="Arial" panose="020B0604020202020204" pitchFamily="34" charset="0"/>
              <a:buChar char="•"/>
              <a:defRPr sz="2000" kern="1200">
                <a:solidFill>
                  <a:schemeClr val="tx1">
                    <a:lumMod val="75000"/>
                    <a:lumOff val="25000"/>
                  </a:schemeClr>
                </a:solidFill>
                <a:latin typeface="+mn-lt"/>
                <a:ea typeface="+mn-ea"/>
                <a:cs typeface="+mn-cs"/>
              </a:defRPr>
            </a:lvl2pPr>
            <a:lvl3pPr marL="685800" indent="-228600" algn="l" defTabSz="914400" rtl="0" eaLnBrk="1" latinLnBrk="0" hangingPunct="1">
              <a:lnSpc>
                <a:spcPct val="90000"/>
              </a:lnSpc>
              <a:spcBef>
                <a:spcPts val="200"/>
              </a:spcBef>
              <a:spcAft>
                <a:spcPts val="400"/>
              </a:spcAft>
              <a:buClrTx/>
              <a:buFont typeface="Arial" panose="020B0604020202020204" pitchFamily="34" charset="0"/>
              <a:buChar char="•"/>
              <a:defRPr sz="2000" kern="1200">
                <a:solidFill>
                  <a:schemeClr val="tx1">
                    <a:lumMod val="75000"/>
                    <a:lumOff val="25000"/>
                  </a:schemeClr>
                </a:solidFill>
                <a:latin typeface="+mn-lt"/>
                <a:ea typeface="+mn-ea"/>
                <a:cs typeface="+mn-cs"/>
              </a:defRPr>
            </a:lvl3pPr>
            <a:lvl4pPr marL="914400" indent="-228600" algn="l" defTabSz="914400" rtl="0" eaLnBrk="1" latinLnBrk="0" hangingPunct="1">
              <a:lnSpc>
                <a:spcPct val="90000"/>
              </a:lnSpc>
              <a:spcBef>
                <a:spcPts val="200"/>
              </a:spcBef>
              <a:spcAft>
                <a:spcPts val="400"/>
              </a:spcAft>
              <a:buClrTx/>
              <a:buFont typeface="Arial" panose="020B0604020202020204" pitchFamily="34" charset="0"/>
              <a:buChar char="•"/>
              <a:defRPr sz="2000" kern="1200">
                <a:solidFill>
                  <a:schemeClr val="tx1">
                    <a:lumMod val="75000"/>
                    <a:lumOff val="25000"/>
                  </a:schemeClr>
                </a:solidFill>
                <a:latin typeface="+mn-lt"/>
                <a:ea typeface="+mn-ea"/>
                <a:cs typeface="+mn-cs"/>
              </a:defRPr>
            </a:lvl4pPr>
            <a:lvl5pPr marL="1143000" indent="-228600" algn="l" defTabSz="914400" rtl="0" eaLnBrk="1" latinLnBrk="0" hangingPunct="1">
              <a:lnSpc>
                <a:spcPct val="90000"/>
              </a:lnSpc>
              <a:spcBef>
                <a:spcPts val="200"/>
              </a:spcBef>
              <a:spcAft>
                <a:spcPts val="400"/>
              </a:spcAft>
              <a:buClrTx/>
              <a:buFont typeface="Arial" panose="020B0604020202020204" pitchFamily="34" charset="0"/>
              <a:buChar char="•"/>
              <a:defRPr sz="20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lvl="1" fontAlgn="auto">
              <a:buFont typeface="Wingdings" panose="05000000000000000000" pitchFamily="2" charset="2"/>
              <a:buNone/>
            </a:pPr>
            <a:r>
              <a:rPr lang="en-US" altLang="en-US" dirty="0" smtClean="0">
                <a:ea typeface="ＭＳ Ｐゴシック" panose="020B0600070205080204" pitchFamily="34" charset="-128"/>
              </a:rPr>
              <a:t>2) </a:t>
            </a:r>
            <a:r>
              <a:rPr lang="en-US" altLang="en-US" i="1" u="sng" dirty="0" err="1" smtClean="0">
                <a:ea typeface="ＭＳ Ｐゴシック" panose="020B0600070205080204" pitchFamily="34" charset="-128"/>
              </a:rPr>
              <a:t>Mutator</a:t>
            </a:r>
            <a:r>
              <a:rPr lang="en-US" altLang="en-US" i="1" u="sng" dirty="0" smtClean="0">
                <a:ea typeface="ＭＳ Ｐゴシック" panose="020B0600070205080204" pitchFamily="34" charset="-128"/>
              </a:rPr>
              <a:t> Methods</a:t>
            </a:r>
            <a:r>
              <a:rPr lang="en-US" altLang="en-US" u="sng" dirty="0" smtClean="0">
                <a:ea typeface="ＭＳ Ｐゴシック" panose="020B0600070205080204" pitchFamily="34" charset="-128"/>
              </a:rPr>
              <a:t> or </a:t>
            </a:r>
            <a:r>
              <a:rPr lang="fr-FR" altLang="ja-JP" u="sng" dirty="0" smtClean="0">
                <a:ea typeface="ＭＳ Ｐゴシック" panose="020B0600070205080204" pitchFamily="34" charset="-128"/>
              </a:rPr>
              <a:t>‘ </a:t>
            </a:r>
            <a:r>
              <a:rPr lang="en-US" altLang="ja-JP" b="1" u="sng" dirty="0" smtClean="0">
                <a:ea typeface="ＭＳ Ｐゴシック" panose="020B0600070205080204" pitchFamily="34" charset="-128"/>
              </a:rPr>
              <a:t>set</a:t>
            </a:r>
            <a:r>
              <a:rPr lang="fr-FR" altLang="ja-JP" u="sng" dirty="0" smtClean="0">
                <a:ea typeface="ＭＳ Ｐゴシック" panose="020B0600070205080204" pitchFamily="34" charset="-128"/>
              </a:rPr>
              <a:t>'</a:t>
            </a:r>
            <a:r>
              <a:rPr lang="en-US" altLang="ja-JP" u="sng" dirty="0" smtClean="0">
                <a:ea typeface="ＭＳ Ｐゴシック" panose="020B0600070205080204" pitchFamily="34" charset="-128"/>
              </a:rPr>
              <a:t> methods</a:t>
            </a:r>
          </a:p>
          <a:p>
            <a:pPr lvl="2" fontAlgn="auto"/>
            <a:r>
              <a:rPr lang="en-US" altLang="en-US" dirty="0" smtClean="0">
                <a:ea typeface="ＭＳ Ｐゴシック" panose="020B0600070205080204" pitchFamily="34" charset="-128"/>
              </a:rPr>
              <a:t>Changes data values in the object</a:t>
            </a:r>
          </a:p>
          <a:p>
            <a:pPr lvl="2" fontAlgn="auto"/>
            <a:r>
              <a:rPr lang="en-US" altLang="en-US" dirty="0" smtClean="0">
                <a:ea typeface="ＭＳ Ｐゴシック" panose="020B0600070205080204" pitchFamily="34" charset="-128"/>
              </a:rPr>
              <a:t>Usually takes a parameter that will change an instance variable</a:t>
            </a:r>
          </a:p>
          <a:p>
            <a:pPr lvl="2" fontAlgn="auto"/>
            <a:r>
              <a:rPr lang="en-US" altLang="en-US" dirty="0" smtClean="0">
                <a:ea typeface="ＭＳ Ｐゴシック" panose="020B0600070205080204" pitchFamily="34" charset="-128"/>
              </a:rPr>
              <a:t>Example from the </a:t>
            </a:r>
            <a:r>
              <a:rPr lang="en-US" altLang="en-US" dirty="0" err="1" smtClean="0">
                <a:ea typeface="ＭＳ Ｐゴシック" panose="020B0600070205080204" pitchFamily="34" charset="-128"/>
              </a:rPr>
              <a:t>CashRegister</a:t>
            </a:r>
            <a:r>
              <a:rPr lang="en-US" altLang="en-US" dirty="0" smtClean="0">
                <a:ea typeface="ＭＳ Ｐゴシック" panose="020B0600070205080204" pitchFamily="34" charset="-128"/>
              </a:rPr>
              <a:t> class:</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Special Methods: Constructors</a:t>
            </a:r>
            <a:endParaRPr lang="en-US" dirty="0"/>
          </a:p>
        </p:txBody>
      </p:sp>
      <p:sp>
        <p:nvSpPr>
          <p:cNvPr id="4" name="Date Placeholder 3"/>
          <p:cNvSpPr>
            <a:spLocks noGrp="1"/>
          </p:cNvSpPr>
          <p:nvPr>
            <p:ph type="dt" sz="half" idx="10"/>
          </p:nvPr>
        </p:nvSpPr>
        <p:spPr/>
        <p:txBody>
          <a:bodyPr/>
          <a:lstStyle/>
          <a:p>
            <a:fld id="{6EA027FA-825E-4B14-887C-42C87EB1FEDD}" type="datetime1">
              <a:rPr lang="en-US" smtClean="0"/>
              <a:pPr/>
              <a:t>9/15/2020</a:t>
            </a:fld>
            <a:endParaRPr lang="en-US" dirty="0"/>
          </a:p>
        </p:txBody>
      </p:sp>
      <p:sp>
        <p:nvSpPr>
          <p:cNvPr id="2" name="Slide Number Placeholder 1"/>
          <p:cNvSpPr>
            <a:spLocks noGrp="1"/>
          </p:cNvSpPr>
          <p:nvPr>
            <p:ph type="sldNum" sz="quarter" idx="12"/>
          </p:nvPr>
        </p:nvSpPr>
        <p:spPr/>
        <p:txBody>
          <a:bodyPr/>
          <a:lstStyle/>
          <a:p>
            <a:fld id="{9D83B0A6-79E1-4721-A158-A52973EFC467}" type="slidenum">
              <a:rPr lang="en-US" altLang="en-US" smtClean="0"/>
              <a:pPr/>
              <a:t>22</a:t>
            </a:fld>
            <a:endParaRPr lang="en-US" altLang="en-US"/>
          </a:p>
        </p:txBody>
      </p:sp>
    </p:spTree>
    <p:extLst>
      <p:ext uri="{BB962C8B-B14F-4D97-AF65-F5344CB8AC3E}">
        <p14:creationId xmlns:p14="http://schemas.microsoft.com/office/powerpoint/2010/main" xmlns="" val="394601042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normAutofit/>
          </a:bodyPr>
          <a:lstStyle/>
          <a:p>
            <a:r>
              <a:rPr lang="en-US" altLang="en-US" dirty="0" smtClean="0">
                <a:ea typeface="ＭＳ Ｐゴシック" panose="020B0600070205080204" pitchFamily="34" charset="-128"/>
              </a:rPr>
              <a:t>Special Methods</a:t>
            </a:r>
          </a:p>
        </p:txBody>
      </p:sp>
      <p:sp>
        <p:nvSpPr>
          <p:cNvPr id="29699" name="Content Placeholder 2"/>
          <p:cNvSpPr>
            <a:spLocks noGrp="1"/>
          </p:cNvSpPr>
          <p:nvPr>
            <p:ph idx="1"/>
          </p:nvPr>
        </p:nvSpPr>
        <p:spPr>
          <a:xfrm>
            <a:off x="822959" y="1143000"/>
            <a:ext cx="7543801" cy="5029200"/>
          </a:xfrm>
        </p:spPr>
        <p:txBody>
          <a:bodyPr>
            <a:noAutofit/>
          </a:bodyPr>
          <a:lstStyle/>
          <a:p>
            <a:pPr>
              <a:spcBef>
                <a:spcPts val="600"/>
              </a:spcBef>
            </a:pPr>
            <a:r>
              <a:rPr lang="en-US" altLang="en-US" dirty="0" smtClean="0">
                <a:ea typeface="ＭＳ Ｐゴシック" panose="020B0600070205080204" pitchFamily="34" charset="-128"/>
              </a:rPr>
              <a:t>Some methods in a class are called special methods or magic methods</a:t>
            </a:r>
          </a:p>
          <a:p>
            <a:pPr lvl="1">
              <a:spcBef>
                <a:spcPts val="0"/>
              </a:spcBef>
            </a:pPr>
            <a:r>
              <a:rPr lang="en-US" altLang="en-US" dirty="0" smtClean="0">
                <a:ea typeface="ＭＳ Ｐゴシック" panose="020B0600070205080204" pitchFamily="34" charset="-128"/>
              </a:rPr>
              <a:t>These methods are run by Python without us directly calling them. They run as if by magic.</a:t>
            </a:r>
          </a:p>
          <a:p>
            <a:pPr eaLnBrk="1" hangingPunct="1">
              <a:spcBef>
                <a:spcPts val="600"/>
              </a:spcBef>
            </a:pPr>
            <a:r>
              <a:rPr lang="en-US" altLang="en-US" dirty="0" smtClean="0">
                <a:ea typeface="ＭＳ Ｐゴシック" panose="020B0600070205080204" pitchFamily="34" charset="-128"/>
              </a:rPr>
              <a:t>The special method names begin and end with 2 underscores.</a:t>
            </a:r>
          </a:p>
          <a:p>
            <a:pPr eaLnBrk="1" hangingPunct="1">
              <a:spcBef>
                <a:spcPts val="600"/>
              </a:spcBef>
            </a:pPr>
            <a:r>
              <a:rPr lang="en-US" altLang="en-US" dirty="0" smtClean="0">
                <a:ea typeface="ＭＳ Ｐゴシック" panose="020B0600070205080204" pitchFamily="34" charset="-128"/>
              </a:rPr>
              <a:t>The special methods are run by Python based on </a:t>
            </a:r>
            <a:r>
              <a:rPr lang="en-US" altLang="en-US" i="1" u="sng" dirty="0" smtClean="0">
                <a:ea typeface="ＭＳ Ｐゴシック" panose="020B0600070205080204" pitchFamily="34" charset="-128"/>
              </a:rPr>
              <a:t>the context </a:t>
            </a:r>
            <a:r>
              <a:rPr lang="en-US" altLang="en-US" dirty="0" smtClean="0">
                <a:ea typeface="ＭＳ Ｐゴシック" panose="020B0600070205080204" pitchFamily="34" charset="-128"/>
              </a:rPr>
              <a:t>of the code that’s working with the object.</a:t>
            </a:r>
          </a:p>
          <a:p>
            <a:pPr eaLnBrk="1" hangingPunct="1">
              <a:spcBef>
                <a:spcPts val="600"/>
              </a:spcBef>
            </a:pPr>
            <a:r>
              <a:rPr lang="en-US" altLang="en-US" dirty="0" smtClean="0">
                <a:ea typeface="ＭＳ Ｐゴシック" panose="020B0600070205080204" pitchFamily="34" charset="-128"/>
              </a:rPr>
              <a:t>Example: </a:t>
            </a:r>
          </a:p>
          <a:p>
            <a:pPr lvl="1">
              <a:spcBef>
                <a:spcPts val="0"/>
              </a:spcBef>
            </a:pPr>
            <a:r>
              <a:rPr lang="en-US" altLang="en-US" dirty="0" smtClean="0">
                <a:ea typeface="ＭＳ Ｐゴシック" panose="020B0600070205080204" pitchFamily="34" charset="-128"/>
              </a:rPr>
              <a:t>One common special method is a constructor. Its task is to create or construct an instance of the class.</a:t>
            </a:r>
          </a:p>
          <a:p>
            <a:pPr lvl="1">
              <a:spcBef>
                <a:spcPts val="0"/>
              </a:spcBef>
            </a:pPr>
            <a:r>
              <a:rPr lang="en-US" altLang="en-US" dirty="0" smtClean="0">
                <a:ea typeface="ＭＳ Ｐゴシック" panose="020B0600070205080204" pitchFamily="34" charset="-128"/>
              </a:rPr>
              <a:t>The constructor name for any class is:   _</a:t>
            </a:r>
            <a:r>
              <a:rPr lang="en-US" altLang="en-US" kern="200" spc="-250" dirty="0" smtClean="0">
                <a:ea typeface="ＭＳ Ｐゴシック" panose="020B0600070205080204" pitchFamily="34" charset="-128"/>
              </a:rPr>
              <a:t> </a:t>
            </a:r>
            <a:r>
              <a:rPr lang="en-US" altLang="en-US" dirty="0" smtClean="0">
                <a:ea typeface="ＭＳ Ｐゴシック" panose="020B0600070205080204" pitchFamily="34" charset="-128"/>
              </a:rPr>
              <a:t>_init_</a:t>
            </a:r>
            <a:r>
              <a:rPr lang="en-US" altLang="en-US" kern="200" spc="-250" dirty="0" smtClean="0">
                <a:ea typeface="ＭＳ Ｐゴシック" panose="020B0600070205080204" pitchFamily="34" charset="-128"/>
              </a:rPr>
              <a:t> </a:t>
            </a:r>
            <a:r>
              <a:rPr lang="en-US" altLang="en-US" dirty="0" smtClean="0">
                <a:ea typeface="ＭＳ Ｐゴシック" panose="020B0600070205080204" pitchFamily="34" charset="-128"/>
              </a:rPr>
              <a:t>_ </a:t>
            </a:r>
          </a:p>
          <a:p>
            <a:pPr lvl="1">
              <a:spcBef>
                <a:spcPts val="0"/>
              </a:spcBef>
            </a:pPr>
            <a:r>
              <a:rPr lang="en-US" altLang="en-US" dirty="0" smtClean="0">
                <a:ea typeface="ＭＳ Ｐゴシック" panose="020B0600070205080204" pitchFamily="34" charset="-128"/>
              </a:rPr>
              <a:t>But we don’t call the method  _</a:t>
            </a:r>
            <a:r>
              <a:rPr lang="en-US" altLang="en-US" kern="200" spc="-250" dirty="0" smtClean="0">
                <a:ea typeface="ＭＳ Ｐゴシック" panose="020B0600070205080204" pitchFamily="34" charset="-128"/>
              </a:rPr>
              <a:t> </a:t>
            </a:r>
            <a:r>
              <a:rPr lang="en-US" altLang="en-US" dirty="0" smtClean="0">
                <a:ea typeface="ＭＳ Ｐゴシック" panose="020B0600070205080204" pitchFamily="34" charset="-128"/>
              </a:rPr>
              <a:t>_init_</a:t>
            </a:r>
            <a:r>
              <a:rPr lang="en-US" altLang="en-US" kern="200" spc="-250" dirty="0" smtClean="0">
                <a:ea typeface="ＭＳ Ｐゴシック" panose="020B0600070205080204" pitchFamily="34" charset="-128"/>
              </a:rPr>
              <a:t> </a:t>
            </a:r>
            <a:r>
              <a:rPr lang="en-US" altLang="en-US" dirty="0" smtClean="0">
                <a:ea typeface="ＭＳ Ｐゴシック" panose="020B0600070205080204" pitchFamily="34" charset="-128"/>
              </a:rPr>
              <a:t>_  directly. To create an instance of a class, recall that we use the syntax:</a:t>
            </a:r>
          </a:p>
          <a:p>
            <a:pPr lvl="1">
              <a:spcBef>
                <a:spcPts val="0"/>
              </a:spcBef>
              <a:buNone/>
            </a:pPr>
            <a:endParaRPr lang="en-US" altLang="en-US" dirty="0" smtClean="0">
              <a:ea typeface="ＭＳ Ｐゴシック" panose="020B0600070205080204" pitchFamily="34" charset="-128"/>
            </a:endParaRPr>
          </a:p>
          <a:p>
            <a:pPr lvl="1">
              <a:spcBef>
                <a:spcPts val="1200"/>
              </a:spcBef>
            </a:pPr>
            <a:r>
              <a:rPr lang="en-US" altLang="en-US" dirty="0" smtClean="0">
                <a:ea typeface="ＭＳ Ｐゴシック" panose="020B0600070205080204" pitchFamily="34" charset="-128"/>
              </a:rPr>
              <a:t>Based on the context in the code, which is a call to </a:t>
            </a:r>
            <a:r>
              <a:rPr lang="en-US" altLang="en-US" sz="1800" dirty="0" err="1" smtClean="0">
                <a:latin typeface="Consolas" pitchFamily="49" charset="0"/>
                <a:ea typeface="ＭＳ Ｐゴシック" panose="020B0600070205080204" pitchFamily="34" charset="-128"/>
                <a:cs typeface="Consolas" pitchFamily="49" charset="0"/>
              </a:rPr>
              <a:t>ClassName</a:t>
            </a:r>
            <a:r>
              <a:rPr lang="en-US" altLang="en-US" sz="1800" dirty="0" smtClean="0">
                <a:latin typeface="Consolas" pitchFamily="49" charset="0"/>
                <a:ea typeface="ＭＳ Ｐゴシック" panose="020B0600070205080204" pitchFamily="34" charset="-128"/>
                <a:cs typeface="Consolas" pitchFamily="49" charset="0"/>
              </a:rPr>
              <a:t>(),</a:t>
            </a:r>
            <a:r>
              <a:rPr lang="en-US" altLang="en-US" dirty="0" smtClean="0">
                <a:ea typeface="ＭＳ Ｐゴシック" panose="020B0600070205080204" pitchFamily="34" charset="-128"/>
              </a:rPr>
              <a:t> Python will call  _</a:t>
            </a:r>
            <a:r>
              <a:rPr lang="en-US" altLang="en-US" kern="200" spc="-250" dirty="0" smtClean="0">
                <a:ea typeface="ＭＳ Ｐゴシック" panose="020B0600070205080204" pitchFamily="34" charset="-128"/>
              </a:rPr>
              <a:t> </a:t>
            </a:r>
            <a:r>
              <a:rPr lang="en-US" altLang="en-US" dirty="0" smtClean="0">
                <a:ea typeface="ＭＳ Ｐゴシック" panose="020B0600070205080204" pitchFamily="34" charset="-128"/>
              </a:rPr>
              <a:t>_init_</a:t>
            </a:r>
            <a:r>
              <a:rPr lang="en-US" altLang="en-US" kern="200" spc="-250" dirty="0" smtClean="0">
                <a:ea typeface="ＭＳ Ｐゴシック" panose="020B0600070205080204" pitchFamily="34" charset="-128"/>
              </a:rPr>
              <a:t> </a:t>
            </a:r>
            <a:r>
              <a:rPr lang="en-US" altLang="en-US" dirty="0" smtClean="0">
                <a:ea typeface="ＭＳ Ｐゴシック" panose="020B0600070205080204" pitchFamily="34" charset="-128"/>
              </a:rPr>
              <a:t>_  for us.</a:t>
            </a:r>
          </a:p>
        </p:txBody>
      </p:sp>
      <p:sp>
        <p:nvSpPr>
          <p:cNvPr id="2" name="Date Placeholder 1"/>
          <p:cNvSpPr>
            <a:spLocks noGrp="1"/>
          </p:cNvSpPr>
          <p:nvPr>
            <p:ph type="dt" sz="half" idx="10"/>
          </p:nvPr>
        </p:nvSpPr>
        <p:spPr/>
        <p:txBody>
          <a:bodyPr/>
          <a:lstStyle/>
          <a:p>
            <a:fld id="{368BE79F-5CD5-4241-94ED-58737CD856C1}" type="datetime1">
              <a:rPr lang="en-US" smtClean="0"/>
              <a:pPr/>
              <a:t>9/15/2020</a:t>
            </a:fld>
            <a:endParaRPr lang="en-US" dirty="0"/>
          </a:p>
        </p:txBody>
      </p:sp>
      <p:sp>
        <p:nvSpPr>
          <p:cNvPr id="5" name="Content Placeholder 2"/>
          <p:cNvSpPr txBox="1">
            <a:spLocks/>
          </p:cNvSpPr>
          <p:nvPr/>
        </p:nvSpPr>
        <p:spPr bwMode="auto">
          <a:xfrm>
            <a:off x="2971800" y="5029200"/>
            <a:ext cx="3258504" cy="3810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a:lstStyle/>
          <a:p>
            <a:pPr>
              <a:defRPr/>
            </a:pPr>
            <a:r>
              <a:rPr lang="en-US" dirty="0" smtClean="0">
                <a:latin typeface="Consolas" pitchFamily="49" charset="0"/>
                <a:cs typeface="Consolas" pitchFamily="49" charset="0"/>
              </a:rPr>
              <a:t> </a:t>
            </a:r>
            <a:r>
              <a:rPr lang="en-US" dirty="0" err="1" smtClean="0">
                <a:latin typeface="Consolas" pitchFamily="49" charset="0"/>
                <a:cs typeface="Consolas" pitchFamily="49" charset="0"/>
              </a:rPr>
              <a:t>varName</a:t>
            </a:r>
            <a:r>
              <a:rPr lang="en-US" dirty="0" smtClean="0">
                <a:latin typeface="Consolas" pitchFamily="49" charset="0"/>
                <a:cs typeface="Consolas" pitchFamily="49" charset="0"/>
              </a:rPr>
              <a:t> = </a:t>
            </a:r>
            <a:r>
              <a:rPr lang="en-US" dirty="0" err="1" smtClean="0">
                <a:latin typeface="Consolas" pitchFamily="49" charset="0"/>
                <a:cs typeface="Consolas" pitchFamily="49" charset="0"/>
              </a:rPr>
              <a:t>ClassName</a:t>
            </a:r>
            <a:r>
              <a:rPr lang="en-US" dirty="0" smtClean="0">
                <a:latin typeface="Consolas" pitchFamily="49" charset="0"/>
                <a:cs typeface="Consolas" pitchFamily="49" charset="0"/>
              </a:rPr>
              <a:t>()</a:t>
            </a:r>
            <a:endParaRPr lang="en-US" dirty="0">
              <a:latin typeface="Consolas" pitchFamily="49" charset="0"/>
              <a:cs typeface="Consolas" pitchFamily="49" charset="0"/>
            </a:endParaRPr>
          </a:p>
        </p:txBody>
      </p:sp>
    </p:spTree>
    <p:extLst>
      <p:ext uri="{BB962C8B-B14F-4D97-AF65-F5344CB8AC3E}">
        <p14:creationId xmlns:p14="http://schemas.microsoft.com/office/powerpoint/2010/main" xmlns="" val="6435204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r>
              <a:rPr lang="en-US" altLang="en-US" dirty="0" smtClean="0">
                <a:ea typeface="ＭＳ Ｐゴシック" panose="020B0600070205080204" pitchFamily="34" charset="-128"/>
              </a:rPr>
              <a:t>Constructor</a:t>
            </a:r>
          </a:p>
        </p:txBody>
      </p:sp>
      <p:sp>
        <p:nvSpPr>
          <p:cNvPr id="38915" name="Content Placeholder 6"/>
          <p:cNvSpPr>
            <a:spLocks noGrp="1"/>
          </p:cNvSpPr>
          <p:nvPr>
            <p:ph idx="1"/>
          </p:nvPr>
        </p:nvSpPr>
        <p:spPr>
          <a:xfrm>
            <a:off x="822959" y="1143000"/>
            <a:ext cx="7543801" cy="4726094"/>
          </a:xfrm>
        </p:spPr>
        <p:txBody>
          <a:bodyPr/>
          <a:lstStyle/>
          <a:p>
            <a:pPr>
              <a:spcBef>
                <a:spcPts val="200"/>
              </a:spcBef>
            </a:pPr>
            <a:r>
              <a:rPr lang="en-US" altLang="en-US" dirty="0" smtClean="0">
                <a:ea typeface="ＭＳ Ｐゴシック" panose="020B0600070205080204" pitchFamily="34" charset="-128"/>
              </a:rPr>
              <a:t>A </a:t>
            </a:r>
            <a:r>
              <a:rPr lang="en-US" altLang="en-US" i="1" dirty="0" smtClean="0">
                <a:ea typeface="ＭＳ Ｐゴシック" panose="020B0600070205080204" pitchFamily="34" charset="-128"/>
              </a:rPr>
              <a:t>constructor</a:t>
            </a:r>
            <a:r>
              <a:rPr lang="en-US" altLang="en-US" dirty="0" smtClean="0">
                <a:ea typeface="ＭＳ Ｐゴシック" panose="020B0600070205080204" pitchFamily="34" charset="-128"/>
              </a:rPr>
              <a:t> is a method that constructs or creates instance of an object.</a:t>
            </a:r>
          </a:p>
          <a:p>
            <a:pPr>
              <a:spcBef>
                <a:spcPts val="200"/>
              </a:spcBef>
            </a:pPr>
            <a:r>
              <a:rPr lang="en-US" altLang="en-US" dirty="0" smtClean="0">
                <a:ea typeface="ＭＳ Ｐゴシック" panose="020B0600070205080204" pitchFamily="34" charset="-128"/>
              </a:rPr>
              <a:t>The tasks of the constructor:</a:t>
            </a:r>
          </a:p>
          <a:p>
            <a:pPr lvl="1">
              <a:spcBef>
                <a:spcPts val="0"/>
              </a:spcBef>
            </a:pPr>
            <a:r>
              <a:rPr lang="en-US" altLang="en-US" dirty="0" smtClean="0">
                <a:ea typeface="ＭＳ Ｐゴシック" panose="020B0600070205080204" pitchFamily="34" charset="-128"/>
              </a:rPr>
              <a:t>Accept 1 or more input parameters, self is the first parameter.</a:t>
            </a:r>
          </a:p>
          <a:p>
            <a:pPr lvl="1">
              <a:spcBef>
                <a:spcPts val="0"/>
              </a:spcBef>
            </a:pPr>
            <a:r>
              <a:rPr lang="en-US" altLang="en-US" dirty="0" smtClean="0">
                <a:ea typeface="ＭＳ Ｐゴシック" panose="020B0600070205080204" pitchFamily="34" charset="-128"/>
              </a:rPr>
              <a:t>Initialize all instance variables of the object with the input arguments or with default values.</a:t>
            </a:r>
          </a:p>
          <a:p>
            <a:pPr>
              <a:spcBef>
                <a:spcPts val="200"/>
              </a:spcBef>
            </a:pPr>
            <a:r>
              <a:rPr lang="en-US" altLang="en-US" dirty="0" smtClean="0">
                <a:ea typeface="ＭＳ Ｐゴシック" panose="020B0600070205080204" pitchFamily="34" charset="-128"/>
              </a:rPr>
              <a:t>The constructor has the special name  </a:t>
            </a:r>
            <a:r>
              <a:rPr lang="en-US" dirty="0" smtClean="0">
                <a:latin typeface="Consolas" pitchFamily="49" charset="0"/>
                <a:cs typeface="Consolas" pitchFamily="49" charset="0"/>
              </a:rPr>
              <a:t>_</a:t>
            </a:r>
            <a:r>
              <a:rPr lang="en-US" spc="-800" dirty="0" smtClean="0">
                <a:latin typeface="Consolas" pitchFamily="49" charset="0"/>
                <a:cs typeface="Consolas" pitchFamily="49" charset="0"/>
              </a:rPr>
              <a:t> </a:t>
            </a:r>
            <a:r>
              <a:rPr lang="en-US" dirty="0" smtClean="0">
                <a:latin typeface="Consolas" pitchFamily="49" charset="0"/>
                <a:cs typeface="Consolas" pitchFamily="49" charset="0"/>
              </a:rPr>
              <a:t>_</a:t>
            </a:r>
            <a:r>
              <a:rPr lang="en-US" altLang="en-US" dirty="0" smtClean="0">
                <a:latin typeface="Consolas" panose="020B0609020204030204" pitchFamily="49" charset="0"/>
                <a:ea typeface="ＭＳ Ｐゴシック" panose="020B0600070205080204" pitchFamily="34" charset="-128"/>
                <a:cs typeface="Consolas" panose="020B0609020204030204" pitchFamily="49" charset="0"/>
              </a:rPr>
              <a:t>init</a:t>
            </a:r>
            <a:r>
              <a:rPr lang="en-US" dirty="0" smtClean="0">
                <a:latin typeface="Consolas" pitchFamily="49" charset="0"/>
                <a:cs typeface="Consolas" pitchFamily="49" charset="0"/>
              </a:rPr>
              <a:t>_</a:t>
            </a:r>
            <a:r>
              <a:rPr lang="en-US" spc="-800" dirty="0" smtClean="0">
                <a:latin typeface="Consolas" pitchFamily="49" charset="0"/>
                <a:cs typeface="Consolas" pitchFamily="49" charset="0"/>
              </a:rPr>
              <a:t> </a:t>
            </a:r>
            <a:r>
              <a:rPr lang="en-US" dirty="0" smtClean="0">
                <a:latin typeface="Consolas" pitchFamily="49" charset="0"/>
                <a:cs typeface="Consolas" pitchFamily="49" charset="0"/>
              </a:rPr>
              <a:t>_ </a:t>
            </a:r>
            <a:r>
              <a:rPr lang="en-US" altLang="en-US" dirty="0" smtClean="0">
                <a:ea typeface="ＭＳ Ｐゴシック" panose="020B0600070205080204" pitchFamily="34" charset="-128"/>
              </a:rPr>
              <a:t>because its purpose is to initialize an instance of the class.</a:t>
            </a:r>
          </a:p>
          <a:p>
            <a:pPr>
              <a:spcBef>
                <a:spcPts val="200"/>
              </a:spcBef>
            </a:pPr>
            <a:r>
              <a:rPr lang="en-US" altLang="en-US" dirty="0" smtClean="0">
                <a:ea typeface="ＭＳ Ｐゴシック" panose="020B0600070205080204" pitchFamily="34" charset="-128"/>
              </a:rPr>
              <a:t>Example: constructor of the </a:t>
            </a:r>
            <a:r>
              <a:rPr lang="en-US" altLang="en-US" dirty="0" err="1" smtClean="0">
                <a:ea typeface="ＭＳ Ｐゴシック" panose="020B0600070205080204" pitchFamily="34" charset="-128"/>
              </a:rPr>
              <a:t>CashRegister</a:t>
            </a:r>
            <a:r>
              <a:rPr lang="en-US" altLang="en-US" dirty="0" smtClean="0">
                <a:ea typeface="ＭＳ Ｐゴシック" panose="020B0600070205080204" pitchFamily="34" charset="-128"/>
              </a:rPr>
              <a:t> class</a:t>
            </a:r>
          </a:p>
          <a:p>
            <a:pPr>
              <a:spcBef>
                <a:spcPts val="200"/>
              </a:spcBef>
            </a:pPr>
            <a:endParaRPr lang="en-US" altLang="en-US" dirty="0" smtClean="0">
              <a:ea typeface="ＭＳ Ｐゴシック" panose="020B0600070205080204" pitchFamily="34" charset="-128"/>
            </a:endParaRPr>
          </a:p>
        </p:txBody>
      </p:sp>
      <p:sp>
        <p:nvSpPr>
          <p:cNvPr id="2" name="Date Placeholder 1"/>
          <p:cNvSpPr>
            <a:spLocks noGrp="1"/>
          </p:cNvSpPr>
          <p:nvPr>
            <p:ph type="dt" sz="half" idx="10"/>
          </p:nvPr>
        </p:nvSpPr>
        <p:spPr/>
        <p:txBody>
          <a:bodyPr/>
          <a:lstStyle/>
          <a:p>
            <a:fld id="{F8FED181-6EF6-4A49-BC44-17375DAC9FD3}" type="datetime1">
              <a:rPr lang="en-US" smtClean="0"/>
              <a:pPr/>
              <a:t>9/15/2020</a:t>
            </a:fld>
            <a:endParaRPr lang="en-US" dirty="0"/>
          </a:p>
        </p:txBody>
      </p:sp>
      <p:sp>
        <p:nvSpPr>
          <p:cNvPr id="9" name="Content Placeholder 2"/>
          <p:cNvSpPr txBox="1">
            <a:spLocks/>
          </p:cNvSpPr>
          <p:nvPr/>
        </p:nvSpPr>
        <p:spPr bwMode="auto">
          <a:xfrm>
            <a:off x="2362200" y="4343400"/>
            <a:ext cx="3505200" cy="11430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a:lstStyle/>
          <a:p>
            <a:pPr>
              <a:defRPr/>
            </a:pPr>
            <a:r>
              <a:rPr lang="en-US" dirty="0">
                <a:latin typeface="Consolas" pitchFamily="49" charset="0"/>
                <a:cs typeface="Consolas" pitchFamily="49" charset="0"/>
              </a:rPr>
              <a:t>def </a:t>
            </a:r>
            <a:r>
              <a:rPr lang="en-US" dirty="0" smtClean="0">
                <a:latin typeface="Consolas" pitchFamily="49" charset="0"/>
                <a:cs typeface="Consolas" pitchFamily="49" charset="0"/>
              </a:rPr>
              <a:t>_</a:t>
            </a:r>
            <a:r>
              <a:rPr lang="en-US" spc="-700" dirty="0" smtClean="0">
                <a:latin typeface="Consolas" pitchFamily="49" charset="0"/>
                <a:cs typeface="Consolas" pitchFamily="49" charset="0"/>
              </a:rPr>
              <a:t> </a:t>
            </a:r>
            <a:r>
              <a:rPr lang="en-US" dirty="0" smtClean="0">
                <a:latin typeface="Consolas" pitchFamily="49" charset="0"/>
                <a:cs typeface="Consolas" pitchFamily="49" charset="0"/>
              </a:rPr>
              <a:t>_init_</a:t>
            </a:r>
            <a:r>
              <a:rPr lang="en-US" spc="-700" dirty="0" smtClean="0">
                <a:latin typeface="Consolas" pitchFamily="49" charset="0"/>
                <a:cs typeface="Consolas" pitchFamily="49" charset="0"/>
              </a:rPr>
              <a:t> </a:t>
            </a:r>
            <a:r>
              <a:rPr lang="en-US" dirty="0" smtClean="0">
                <a:latin typeface="Consolas" pitchFamily="49" charset="0"/>
                <a:cs typeface="Consolas" pitchFamily="49" charset="0"/>
              </a:rPr>
              <a:t>_(</a:t>
            </a:r>
            <a:r>
              <a:rPr lang="en-US" dirty="0">
                <a:latin typeface="Consolas" pitchFamily="49" charset="0"/>
                <a:cs typeface="Consolas" pitchFamily="49" charset="0"/>
              </a:rPr>
              <a:t>self) :</a:t>
            </a:r>
          </a:p>
          <a:p>
            <a:pPr>
              <a:defRPr/>
            </a:pPr>
            <a:r>
              <a:rPr lang="en-US" dirty="0">
                <a:latin typeface="Consolas" pitchFamily="49" charset="0"/>
                <a:cs typeface="Consolas" pitchFamily="49" charset="0"/>
              </a:rPr>
              <a:t>    self._itemCount = 0</a:t>
            </a:r>
          </a:p>
          <a:p>
            <a:pPr>
              <a:defRPr/>
            </a:pPr>
            <a:r>
              <a:rPr lang="en-US" dirty="0">
                <a:latin typeface="Consolas" pitchFamily="49" charset="0"/>
                <a:cs typeface="Consolas" pitchFamily="49" charset="0"/>
              </a:rPr>
              <a:t>    self._totalPrice = 0</a:t>
            </a:r>
            <a:endParaRPr lang="en-US" b="1" kern="0" dirty="0">
              <a:latin typeface="Consolas" pitchFamily="49" charset="0"/>
              <a:cs typeface="Consolas" pitchFamily="49" charset="0"/>
            </a:endParaRPr>
          </a:p>
        </p:txBody>
      </p:sp>
      <p:sp>
        <p:nvSpPr>
          <p:cNvPr id="7" name="Content Placeholder 6"/>
          <p:cNvSpPr txBox="1">
            <a:spLocks/>
          </p:cNvSpPr>
          <p:nvPr/>
        </p:nvSpPr>
        <p:spPr>
          <a:xfrm>
            <a:off x="1020763" y="3592409"/>
            <a:ext cx="7543801" cy="702166"/>
          </a:xfrm>
          <a:prstGeom prst="rect">
            <a:avLst/>
          </a:prstGeom>
        </p:spPr>
        <p:txBody>
          <a:bodyPr vert="horz" lIns="0" tIns="45720" rIns="0" bIns="45720" rtlCol="0">
            <a:normAutofit fontScale="85000" lnSpcReduction="20000"/>
          </a:bodyPr>
          <a:lstStyle>
            <a:lvl1pPr marL="228600" indent="-228600" algn="l" defTabSz="914400" rtl="0" eaLnBrk="1" latinLnBrk="0" hangingPunct="1">
              <a:lnSpc>
                <a:spcPct val="90000"/>
              </a:lnSpc>
              <a:spcBef>
                <a:spcPts val="1200"/>
              </a:spcBef>
              <a:spcAft>
                <a:spcPts val="200"/>
              </a:spcAft>
              <a:buClrTx/>
              <a:buSzPct val="100000"/>
              <a:buFont typeface="Arial" panose="020B0604020202020204" pitchFamily="34" charset="0"/>
              <a:buChar char="•"/>
              <a:defRPr sz="20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Tx/>
              <a:buFont typeface="Arial" panose="020B0604020202020204" pitchFamily="34" charset="0"/>
              <a:buChar char="•"/>
              <a:defRPr sz="2000" kern="1200">
                <a:solidFill>
                  <a:schemeClr val="tx1">
                    <a:lumMod val="75000"/>
                    <a:lumOff val="25000"/>
                  </a:schemeClr>
                </a:solidFill>
                <a:latin typeface="+mn-lt"/>
                <a:ea typeface="+mn-ea"/>
                <a:cs typeface="+mn-cs"/>
              </a:defRPr>
            </a:lvl2pPr>
            <a:lvl3pPr marL="685800" indent="-228600" algn="l" defTabSz="914400" rtl="0" eaLnBrk="1" latinLnBrk="0" hangingPunct="1">
              <a:lnSpc>
                <a:spcPct val="90000"/>
              </a:lnSpc>
              <a:spcBef>
                <a:spcPts val="200"/>
              </a:spcBef>
              <a:spcAft>
                <a:spcPts val="400"/>
              </a:spcAft>
              <a:buClrTx/>
              <a:buFont typeface="Arial" panose="020B0604020202020204" pitchFamily="34" charset="0"/>
              <a:buChar char="•"/>
              <a:defRPr sz="2000" kern="1200">
                <a:solidFill>
                  <a:schemeClr val="tx1">
                    <a:lumMod val="75000"/>
                    <a:lumOff val="25000"/>
                  </a:schemeClr>
                </a:solidFill>
                <a:latin typeface="+mn-lt"/>
                <a:ea typeface="+mn-ea"/>
                <a:cs typeface="+mn-cs"/>
              </a:defRPr>
            </a:lvl3pPr>
            <a:lvl4pPr marL="914400" indent="-228600" algn="l" defTabSz="914400" rtl="0" eaLnBrk="1" latinLnBrk="0" hangingPunct="1">
              <a:lnSpc>
                <a:spcPct val="90000"/>
              </a:lnSpc>
              <a:spcBef>
                <a:spcPts val="200"/>
              </a:spcBef>
              <a:spcAft>
                <a:spcPts val="400"/>
              </a:spcAft>
              <a:buClrTx/>
              <a:buFont typeface="Arial" panose="020B0604020202020204" pitchFamily="34" charset="0"/>
              <a:buChar char="•"/>
              <a:defRPr sz="2000" kern="1200">
                <a:solidFill>
                  <a:schemeClr val="tx1">
                    <a:lumMod val="75000"/>
                    <a:lumOff val="25000"/>
                  </a:schemeClr>
                </a:solidFill>
                <a:latin typeface="+mn-lt"/>
                <a:ea typeface="+mn-ea"/>
                <a:cs typeface="+mn-cs"/>
              </a:defRPr>
            </a:lvl4pPr>
            <a:lvl5pPr marL="1143000" indent="-228600" algn="l" defTabSz="914400" rtl="0" eaLnBrk="1" latinLnBrk="0" hangingPunct="1">
              <a:lnSpc>
                <a:spcPct val="90000"/>
              </a:lnSpc>
              <a:spcBef>
                <a:spcPts val="200"/>
              </a:spcBef>
              <a:spcAft>
                <a:spcPts val="400"/>
              </a:spcAft>
              <a:buClrTx/>
              <a:buFont typeface="Arial" panose="020B0604020202020204" pitchFamily="34" charset="0"/>
              <a:buChar char="•"/>
              <a:defRPr sz="20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fontAlgn="auto"/>
            <a:endParaRPr lang="en-US" altLang="en-US" sz="6600" dirty="0" smtClean="0">
              <a:ea typeface="ＭＳ Ｐゴシック" panose="020B0600070205080204" pitchFamily="34" charset="-128"/>
            </a:endParaRPr>
          </a:p>
        </p:txBody>
      </p:sp>
      <p:sp>
        <p:nvSpPr>
          <p:cNvPr id="10" name="TextBox 9"/>
          <p:cNvSpPr txBox="1"/>
          <p:nvPr/>
        </p:nvSpPr>
        <p:spPr>
          <a:xfrm>
            <a:off x="6096000" y="3886200"/>
            <a:ext cx="1905000" cy="646331"/>
          </a:xfrm>
          <a:prstGeom prst="rect">
            <a:avLst/>
          </a:prstGeom>
          <a:noFill/>
        </p:spPr>
        <p:txBody>
          <a:bodyPr wrap="square" rtlCol="0">
            <a:spAutoFit/>
          </a:bodyPr>
          <a:lstStyle/>
          <a:p>
            <a:r>
              <a:rPr lang="en-US" dirty="0" smtClean="0">
                <a:solidFill>
                  <a:srgbClr val="C00000"/>
                </a:solidFill>
              </a:rPr>
              <a:t>self keyword is first parameter</a:t>
            </a:r>
            <a:endParaRPr lang="en-US" dirty="0">
              <a:solidFill>
                <a:srgbClr val="C00000"/>
              </a:solidFill>
            </a:endParaRPr>
          </a:p>
        </p:txBody>
      </p:sp>
      <p:cxnSp>
        <p:nvCxnSpPr>
          <p:cNvPr id="12" name="Straight Arrow Connector 11"/>
          <p:cNvCxnSpPr/>
          <p:nvPr/>
        </p:nvCxnSpPr>
        <p:spPr>
          <a:xfrm flipH="1">
            <a:off x="4648200" y="4114800"/>
            <a:ext cx="1524000" cy="22860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5943600" y="5257800"/>
            <a:ext cx="1295400" cy="923330"/>
          </a:xfrm>
          <a:prstGeom prst="rect">
            <a:avLst/>
          </a:prstGeom>
          <a:noFill/>
          <a:ln>
            <a:noFill/>
          </a:ln>
        </p:spPr>
        <p:txBody>
          <a:bodyPr wrap="square" rtlCol="0">
            <a:spAutoFit/>
          </a:bodyPr>
          <a:lstStyle/>
          <a:p>
            <a:r>
              <a:rPr lang="en-US" dirty="0" smtClean="0">
                <a:solidFill>
                  <a:srgbClr val="C00000"/>
                </a:solidFill>
              </a:rPr>
              <a:t>Initialize instance variables</a:t>
            </a:r>
            <a:endParaRPr lang="en-US" dirty="0">
              <a:solidFill>
                <a:srgbClr val="C00000"/>
              </a:solidFill>
            </a:endParaRPr>
          </a:p>
        </p:txBody>
      </p:sp>
      <p:cxnSp>
        <p:nvCxnSpPr>
          <p:cNvPr id="18" name="Straight Arrow Connector 17"/>
          <p:cNvCxnSpPr>
            <a:stCxn id="16" idx="1"/>
          </p:cNvCxnSpPr>
          <p:nvPr/>
        </p:nvCxnSpPr>
        <p:spPr>
          <a:xfrm flipH="1" flipV="1">
            <a:off x="4572000" y="5257800"/>
            <a:ext cx="1371600" cy="461665"/>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txBox="1">
            <a:spLocks/>
          </p:cNvSpPr>
          <p:nvPr/>
        </p:nvSpPr>
        <p:spPr>
          <a:xfrm>
            <a:off x="533400" y="3657600"/>
            <a:ext cx="7833361" cy="2482980"/>
          </a:xfrm>
          <a:prstGeom prst="rect">
            <a:avLst/>
          </a:prstGeom>
        </p:spPr>
        <p:txBody>
          <a:bodyPr vert="horz" lIns="0" tIns="45720" rIns="0" bIns="45720" rtlCol="0">
            <a:normAutofit/>
          </a:bodyPr>
          <a:lstStyle>
            <a:lvl1pPr marL="228600" indent="-228600" algn="l" defTabSz="914400" rtl="0" eaLnBrk="1" latinLnBrk="0" hangingPunct="1">
              <a:lnSpc>
                <a:spcPct val="90000"/>
              </a:lnSpc>
              <a:spcBef>
                <a:spcPts val="1200"/>
              </a:spcBef>
              <a:spcAft>
                <a:spcPts val="200"/>
              </a:spcAft>
              <a:buClrTx/>
              <a:buSzPct val="100000"/>
              <a:buFont typeface="Arial" panose="020B0604020202020204" pitchFamily="34" charset="0"/>
              <a:buChar char="•"/>
              <a:defRPr sz="20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Tx/>
              <a:buFont typeface="Arial" panose="020B0604020202020204" pitchFamily="34" charset="0"/>
              <a:buChar char="•"/>
              <a:defRPr sz="2000" kern="1200">
                <a:solidFill>
                  <a:schemeClr val="tx1">
                    <a:lumMod val="75000"/>
                    <a:lumOff val="25000"/>
                  </a:schemeClr>
                </a:solidFill>
                <a:latin typeface="+mn-lt"/>
                <a:ea typeface="+mn-ea"/>
                <a:cs typeface="+mn-cs"/>
              </a:defRPr>
            </a:lvl2pPr>
            <a:lvl3pPr marL="685800" indent="-228600" algn="l" defTabSz="914400" rtl="0" eaLnBrk="1" latinLnBrk="0" hangingPunct="1">
              <a:lnSpc>
                <a:spcPct val="90000"/>
              </a:lnSpc>
              <a:spcBef>
                <a:spcPts val="200"/>
              </a:spcBef>
              <a:spcAft>
                <a:spcPts val="400"/>
              </a:spcAft>
              <a:buClrTx/>
              <a:buFont typeface="Arial" panose="020B0604020202020204" pitchFamily="34" charset="0"/>
              <a:buChar char="•"/>
              <a:defRPr sz="2000" kern="1200">
                <a:solidFill>
                  <a:schemeClr val="tx1">
                    <a:lumMod val="75000"/>
                    <a:lumOff val="25000"/>
                  </a:schemeClr>
                </a:solidFill>
                <a:latin typeface="+mn-lt"/>
                <a:ea typeface="+mn-ea"/>
                <a:cs typeface="+mn-cs"/>
              </a:defRPr>
            </a:lvl3pPr>
            <a:lvl4pPr marL="914400" indent="-228600" algn="l" defTabSz="914400" rtl="0" eaLnBrk="1" latinLnBrk="0" hangingPunct="1">
              <a:lnSpc>
                <a:spcPct val="90000"/>
              </a:lnSpc>
              <a:spcBef>
                <a:spcPts val="200"/>
              </a:spcBef>
              <a:spcAft>
                <a:spcPts val="400"/>
              </a:spcAft>
              <a:buClrTx/>
              <a:buFont typeface="Arial" panose="020B0604020202020204" pitchFamily="34" charset="0"/>
              <a:buChar char="•"/>
              <a:defRPr sz="2000" kern="1200">
                <a:solidFill>
                  <a:schemeClr val="tx1">
                    <a:lumMod val="75000"/>
                    <a:lumOff val="25000"/>
                  </a:schemeClr>
                </a:solidFill>
                <a:latin typeface="+mn-lt"/>
                <a:ea typeface="+mn-ea"/>
                <a:cs typeface="+mn-cs"/>
              </a:defRPr>
            </a:lvl4pPr>
            <a:lvl5pPr marL="1143000" indent="-228600" algn="l" defTabSz="914400" rtl="0" eaLnBrk="1" latinLnBrk="0" hangingPunct="1">
              <a:lnSpc>
                <a:spcPct val="90000"/>
              </a:lnSpc>
              <a:spcBef>
                <a:spcPts val="200"/>
              </a:spcBef>
              <a:spcAft>
                <a:spcPts val="400"/>
              </a:spcAft>
              <a:buClrTx/>
              <a:buFont typeface="Arial" panose="020B0604020202020204" pitchFamily="34" charset="0"/>
              <a:buChar char="•"/>
              <a:defRPr sz="20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lvl="1" fontAlgn="auto"/>
            <a:endParaRPr lang="en-US" altLang="en-US" dirty="0" smtClean="0">
              <a:ea typeface="ＭＳ Ｐゴシック" panose="020B0600070205080204" pitchFamily="34" charset="-128"/>
            </a:endParaRPr>
          </a:p>
          <a:p>
            <a:pPr lvl="1" fontAlgn="auto"/>
            <a:r>
              <a:rPr lang="en-US" altLang="en-US" dirty="0" smtClean="0">
                <a:ea typeface="ＭＳ Ｐゴシック" panose="020B0600070205080204" pitchFamily="34" charset="-128"/>
              </a:rPr>
              <a:t>There are now 2 ways to instantiate an object of the </a:t>
            </a:r>
            <a:r>
              <a:rPr lang="en-US" altLang="en-US" dirty="0" err="1" smtClean="0">
                <a:ea typeface="ＭＳ Ｐゴシック" panose="020B0600070205080204" pitchFamily="34" charset="-128"/>
              </a:rPr>
              <a:t>CashRegister</a:t>
            </a:r>
            <a:r>
              <a:rPr lang="en-US" altLang="en-US" dirty="0" smtClean="0">
                <a:ea typeface="ＭＳ Ｐゴシック" panose="020B0600070205080204" pitchFamily="34" charset="-128"/>
              </a:rPr>
              <a:t> class:</a:t>
            </a:r>
          </a:p>
          <a:p>
            <a:pPr marL="640080" lvl="2" indent="-274320" fontAlgn="auto">
              <a:spcBef>
                <a:spcPts val="0"/>
              </a:spcBef>
              <a:buFont typeface="+mj-lt"/>
              <a:buAutoNum type="arabicPeriod"/>
            </a:pPr>
            <a:r>
              <a:rPr lang="en-US" altLang="en-US" dirty="0" smtClean="0">
                <a:ea typeface="ＭＳ Ｐゴシック" panose="020B0600070205080204" pitchFamily="34" charset="-128"/>
              </a:rPr>
              <a:t>When the customer has no discount</a:t>
            </a:r>
          </a:p>
          <a:p>
            <a:pPr marL="640080" lvl="2" indent="-274320" fontAlgn="auto">
              <a:buFont typeface="+mj-lt"/>
              <a:buAutoNum type="arabicPeriod"/>
            </a:pPr>
            <a:endParaRPr lang="en-US" altLang="en-US" dirty="0" smtClean="0">
              <a:ea typeface="ＭＳ Ｐゴシック" panose="020B0600070205080204" pitchFamily="34" charset="-128"/>
            </a:endParaRPr>
          </a:p>
          <a:p>
            <a:pPr marL="640080" lvl="2" indent="-274320" fontAlgn="auto">
              <a:spcBef>
                <a:spcPts val="1200"/>
              </a:spcBef>
              <a:buFont typeface="+mj-lt"/>
              <a:buAutoNum type="arabicPeriod"/>
            </a:pPr>
            <a:r>
              <a:rPr lang="en-US" altLang="en-US" dirty="0" smtClean="0">
                <a:ea typeface="ＭＳ Ｐゴシック" panose="020B0600070205080204" pitchFamily="34" charset="-128"/>
              </a:rPr>
              <a:t>When the customer has a 10% discount</a:t>
            </a:r>
          </a:p>
        </p:txBody>
      </p:sp>
      <p:sp>
        <p:nvSpPr>
          <p:cNvPr id="39938" name="Title 1"/>
          <p:cNvSpPr>
            <a:spLocks noGrp="1"/>
          </p:cNvSpPr>
          <p:nvPr>
            <p:ph type="title"/>
          </p:nvPr>
        </p:nvSpPr>
        <p:spPr/>
        <p:txBody>
          <a:bodyPr>
            <a:normAutofit/>
          </a:bodyPr>
          <a:lstStyle/>
          <a:p>
            <a:r>
              <a:rPr lang="en-US" altLang="en-US" dirty="0" smtClean="0">
                <a:ea typeface="ＭＳ Ｐゴシック" panose="020B0600070205080204" pitchFamily="34" charset="-128"/>
              </a:rPr>
              <a:t>Making Constructors Flexible</a:t>
            </a:r>
          </a:p>
        </p:txBody>
      </p:sp>
      <p:sp>
        <p:nvSpPr>
          <p:cNvPr id="39939" name="Content Placeholder 2"/>
          <p:cNvSpPr>
            <a:spLocks noGrp="1"/>
          </p:cNvSpPr>
          <p:nvPr>
            <p:ph idx="1"/>
          </p:nvPr>
        </p:nvSpPr>
        <p:spPr>
          <a:xfrm>
            <a:off x="761999" y="1143000"/>
            <a:ext cx="7772401" cy="1447800"/>
          </a:xfrm>
        </p:spPr>
        <p:txBody>
          <a:bodyPr>
            <a:normAutofit/>
          </a:bodyPr>
          <a:lstStyle/>
          <a:p>
            <a:r>
              <a:rPr lang="en-US" altLang="en-US" dirty="0" smtClean="0">
                <a:ea typeface="ＭＳ Ｐゴシック" panose="020B0600070205080204" pitchFamily="34" charset="-128"/>
              </a:rPr>
              <a:t>There is only one constructor per class.</a:t>
            </a:r>
          </a:p>
          <a:p>
            <a:pPr>
              <a:spcBef>
                <a:spcPts val="600"/>
              </a:spcBef>
            </a:pPr>
            <a:r>
              <a:rPr lang="en-US" altLang="en-US" dirty="0" smtClean="0">
                <a:ea typeface="ＭＳ Ｐゴシック" panose="020B0600070205080204" pitchFamily="34" charset="-128"/>
              </a:rPr>
              <a:t>But a constructor can have </a:t>
            </a:r>
            <a:r>
              <a:rPr lang="en-US" altLang="en-US" i="1" dirty="0" smtClean="0">
                <a:ea typeface="ＭＳ Ｐゴシック" panose="020B0600070205080204" pitchFamily="34" charset="-128"/>
              </a:rPr>
              <a:t>default argument values </a:t>
            </a:r>
            <a:r>
              <a:rPr lang="en-US" altLang="en-US" dirty="0" smtClean="0">
                <a:ea typeface="ＭＳ Ｐゴシック" panose="020B0600070205080204" pitchFamily="34" charset="-128"/>
              </a:rPr>
              <a:t>to give the user different ways to create objects of the class.</a:t>
            </a:r>
          </a:p>
          <a:p>
            <a:pPr>
              <a:spcBef>
                <a:spcPts val="600"/>
              </a:spcBef>
            </a:pPr>
            <a:r>
              <a:rPr lang="en-US" altLang="en-US" dirty="0" smtClean="0">
                <a:ea typeface="ＭＳ Ｐゴシック" panose="020B0600070205080204" pitchFamily="34" charset="-128"/>
              </a:rPr>
              <a:t>We take advantage of named or keyword arguments and default values:</a:t>
            </a:r>
          </a:p>
        </p:txBody>
      </p:sp>
      <p:sp>
        <p:nvSpPr>
          <p:cNvPr id="7" name="Content Placeholder 2"/>
          <p:cNvSpPr txBox="1">
            <a:spLocks/>
          </p:cNvSpPr>
          <p:nvPr/>
        </p:nvSpPr>
        <p:spPr bwMode="auto">
          <a:xfrm>
            <a:off x="1143000" y="4648200"/>
            <a:ext cx="7086600" cy="4572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a:lstStyle/>
          <a:p>
            <a:pPr>
              <a:defRPr/>
            </a:pPr>
            <a:r>
              <a:rPr lang="en-US" dirty="0" smtClean="0">
                <a:latin typeface="Consolas" pitchFamily="49" charset="0"/>
                <a:cs typeface="Consolas" pitchFamily="49" charset="0"/>
              </a:rPr>
              <a:t>transaction1 </a:t>
            </a:r>
            <a:r>
              <a:rPr lang="en-US" dirty="0">
                <a:latin typeface="Consolas" pitchFamily="49" charset="0"/>
                <a:cs typeface="Consolas" pitchFamily="49" charset="0"/>
              </a:rPr>
              <a:t>= </a:t>
            </a:r>
            <a:r>
              <a:rPr lang="en-US" dirty="0" err="1" smtClean="0">
                <a:latin typeface="Consolas" pitchFamily="49" charset="0"/>
                <a:cs typeface="Consolas" pitchFamily="49" charset="0"/>
              </a:rPr>
              <a:t>CashRegister</a:t>
            </a:r>
            <a:r>
              <a:rPr lang="en-US" dirty="0" smtClean="0">
                <a:latin typeface="Consolas" pitchFamily="49" charset="0"/>
                <a:cs typeface="Consolas" pitchFamily="49" charset="0"/>
              </a:rPr>
              <a:t>()   # discount is 0.0 </a:t>
            </a:r>
            <a:endParaRPr lang="en-US" dirty="0">
              <a:latin typeface="Consolas" pitchFamily="49" charset="0"/>
              <a:cs typeface="Consolas" pitchFamily="49" charset="0"/>
            </a:endParaRPr>
          </a:p>
        </p:txBody>
      </p:sp>
      <p:sp>
        <p:nvSpPr>
          <p:cNvPr id="2" name="Date Placeholder 1"/>
          <p:cNvSpPr>
            <a:spLocks noGrp="1"/>
          </p:cNvSpPr>
          <p:nvPr>
            <p:ph type="dt" sz="half" idx="10"/>
          </p:nvPr>
        </p:nvSpPr>
        <p:spPr/>
        <p:txBody>
          <a:bodyPr/>
          <a:lstStyle/>
          <a:p>
            <a:fld id="{0C519E59-3502-4548-8693-B768C962122C}" type="datetime1">
              <a:rPr lang="en-US" smtClean="0"/>
              <a:pPr/>
              <a:t>9/15/2020</a:t>
            </a:fld>
            <a:endParaRPr lang="en-US" dirty="0"/>
          </a:p>
        </p:txBody>
      </p:sp>
      <p:sp>
        <p:nvSpPr>
          <p:cNvPr id="9" name="Content Placeholder 2"/>
          <p:cNvSpPr txBox="1">
            <a:spLocks/>
          </p:cNvSpPr>
          <p:nvPr/>
        </p:nvSpPr>
        <p:spPr bwMode="auto">
          <a:xfrm>
            <a:off x="2133600" y="2590800"/>
            <a:ext cx="5105400" cy="12954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a:lstStyle/>
          <a:p>
            <a:pPr>
              <a:defRPr/>
            </a:pPr>
            <a:r>
              <a:rPr lang="en-US" dirty="0">
                <a:latin typeface="Consolas" pitchFamily="49" charset="0"/>
                <a:cs typeface="Consolas" pitchFamily="49" charset="0"/>
              </a:rPr>
              <a:t>def </a:t>
            </a:r>
            <a:r>
              <a:rPr lang="en-US" dirty="0" smtClean="0">
                <a:latin typeface="Consolas" pitchFamily="49" charset="0"/>
                <a:cs typeface="Consolas" pitchFamily="49" charset="0"/>
              </a:rPr>
              <a:t>_</a:t>
            </a:r>
            <a:r>
              <a:rPr lang="en-US" spc="-700" dirty="0" smtClean="0">
                <a:latin typeface="Consolas" pitchFamily="49" charset="0"/>
                <a:cs typeface="Consolas" pitchFamily="49" charset="0"/>
              </a:rPr>
              <a:t> </a:t>
            </a:r>
            <a:r>
              <a:rPr lang="en-US" dirty="0" smtClean="0">
                <a:latin typeface="Consolas" pitchFamily="49" charset="0"/>
                <a:cs typeface="Consolas" pitchFamily="49" charset="0"/>
              </a:rPr>
              <a:t>_init_</a:t>
            </a:r>
            <a:r>
              <a:rPr lang="en-US" spc="-700" dirty="0" smtClean="0">
                <a:latin typeface="Consolas" pitchFamily="49" charset="0"/>
                <a:cs typeface="Consolas" pitchFamily="49" charset="0"/>
              </a:rPr>
              <a:t> </a:t>
            </a:r>
            <a:r>
              <a:rPr lang="en-US" dirty="0" smtClean="0">
                <a:latin typeface="Consolas" pitchFamily="49" charset="0"/>
                <a:cs typeface="Consolas" pitchFamily="49" charset="0"/>
              </a:rPr>
              <a:t>_(self, discount = 0.0) </a:t>
            </a:r>
            <a:r>
              <a:rPr lang="en-US" dirty="0">
                <a:latin typeface="Consolas" pitchFamily="49" charset="0"/>
                <a:cs typeface="Consolas" pitchFamily="49" charset="0"/>
              </a:rPr>
              <a:t>:</a:t>
            </a:r>
          </a:p>
          <a:p>
            <a:pPr>
              <a:defRPr/>
            </a:pPr>
            <a:r>
              <a:rPr lang="en-US" dirty="0">
                <a:latin typeface="Consolas" pitchFamily="49" charset="0"/>
                <a:cs typeface="Consolas" pitchFamily="49" charset="0"/>
              </a:rPr>
              <a:t>    self._itemCount = 0</a:t>
            </a:r>
          </a:p>
          <a:p>
            <a:pPr>
              <a:defRPr/>
            </a:pPr>
            <a:r>
              <a:rPr lang="en-US" dirty="0">
                <a:latin typeface="Consolas" pitchFamily="49" charset="0"/>
                <a:cs typeface="Consolas" pitchFamily="49" charset="0"/>
              </a:rPr>
              <a:t>    self._totalPrice = </a:t>
            </a:r>
            <a:r>
              <a:rPr lang="en-US" dirty="0" smtClean="0">
                <a:latin typeface="Consolas" pitchFamily="49" charset="0"/>
                <a:cs typeface="Consolas" pitchFamily="49" charset="0"/>
              </a:rPr>
              <a:t>0</a:t>
            </a:r>
          </a:p>
          <a:p>
            <a:pPr>
              <a:defRPr/>
            </a:pPr>
            <a:r>
              <a:rPr lang="en-US" b="1" kern="0" dirty="0" smtClean="0">
                <a:latin typeface="Consolas" pitchFamily="49" charset="0"/>
                <a:cs typeface="Consolas" pitchFamily="49" charset="0"/>
              </a:rPr>
              <a:t>    </a:t>
            </a:r>
            <a:r>
              <a:rPr lang="en-US" kern="0" dirty="0" err="1" smtClean="0">
                <a:latin typeface="Consolas" pitchFamily="49" charset="0"/>
                <a:cs typeface="Consolas" pitchFamily="49" charset="0"/>
              </a:rPr>
              <a:t>self._discount</a:t>
            </a:r>
            <a:r>
              <a:rPr lang="en-US" kern="0" dirty="0" smtClean="0">
                <a:latin typeface="Consolas" pitchFamily="49" charset="0"/>
                <a:cs typeface="Consolas" pitchFamily="49" charset="0"/>
              </a:rPr>
              <a:t> = discount</a:t>
            </a:r>
            <a:endParaRPr lang="en-US" kern="0" dirty="0">
              <a:latin typeface="Consolas" pitchFamily="49" charset="0"/>
              <a:cs typeface="Consolas" pitchFamily="49" charset="0"/>
            </a:endParaRPr>
          </a:p>
        </p:txBody>
      </p:sp>
      <p:sp>
        <p:nvSpPr>
          <p:cNvPr id="10" name="Content Placeholder 2"/>
          <p:cNvSpPr txBox="1">
            <a:spLocks/>
          </p:cNvSpPr>
          <p:nvPr/>
        </p:nvSpPr>
        <p:spPr bwMode="auto">
          <a:xfrm>
            <a:off x="1143000" y="5486400"/>
            <a:ext cx="7162800" cy="4572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a:lstStyle/>
          <a:p>
            <a:pPr>
              <a:defRPr/>
            </a:pPr>
            <a:r>
              <a:rPr lang="en-US" dirty="0" smtClean="0">
                <a:latin typeface="Consolas" pitchFamily="49" charset="0"/>
                <a:cs typeface="Consolas" pitchFamily="49" charset="0"/>
              </a:rPr>
              <a:t>transaction2 </a:t>
            </a:r>
            <a:r>
              <a:rPr lang="en-US" dirty="0">
                <a:latin typeface="Consolas" pitchFamily="49" charset="0"/>
                <a:cs typeface="Consolas" pitchFamily="49" charset="0"/>
              </a:rPr>
              <a:t>= </a:t>
            </a:r>
            <a:r>
              <a:rPr lang="en-US" dirty="0" err="1" smtClean="0">
                <a:latin typeface="Consolas" pitchFamily="49" charset="0"/>
                <a:cs typeface="Consolas" pitchFamily="49" charset="0"/>
              </a:rPr>
              <a:t>CashRegister</a:t>
            </a:r>
            <a:r>
              <a:rPr lang="en-US" dirty="0" smtClean="0">
                <a:latin typeface="Consolas" pitchFamily="49" charset="0"/>
                <a:cs typeface="Consolas" pitchFamily="49" charset="0"/>
              </a:rPr>
              <a:t>(0.10)   # discount is 0.10 </a:t>
            </a:r>
            <a:endParaRPr lang="en-US" dirty="0">
              <a:latin typeface="Consolas" pitchFamily="49" charset="0"/>
              <a:cs typeface="Consolas" pitchFamily="49"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p:txBody>
          <a:bodyPr/>
          <a:lstStyle/>
          <a:p>
            <a:r>
              <a:rPr lang="en-US" altLang="en-US" dirty="0" smtClean="0">
                <a:ea typeface="ＭＳ Ｐゴシック" panose="020B0600070205080204" pitchFamily="34" charset="-128"/>
              </a:rPr>
              <a:t>Programming Tip</a:t>
            </a:r>
          </a:p>
        </p:txBody>
      </p:sp>
      <p:sp>
        <p:nvSpPr>
          <p:cNvPr id="55299" name="Content Placeholder 2"/>
          <p:cNvSpPr>
            <a:spLocks noGrp="1"/>
          </p:cNvSpPr>
          <p:nvPr>
            <p:ph idx="1"/>
          </p:nvPr>
        </p:nvSpPr>
        <p:spPr/>
        <p:txBody>
          <a:bodyPr/>
          <a:lstStyle/>
          <a:p>
            <a:r>
              <a:rPr lang="en-US" altLang="en-US" dirty="0" smtClean="0">
                <a:ea typeface="ＭＳ Ｐゴシック" panose="020B0600070205080204" pitchFamily="34" charset="-128"/>
              </a:rPr>
              <a:t>Instance variables should only be defined in the constructor.</a:t>
            </a:r>
          </a:p>
          <a:p>
            <a:pPr>
              <a:spcBef>
                <a:spcPts val="0"/>
              </a:spcBef>
            </a:pPr>
            <a:r>
              <a:rPr lang="en-US" altLang="en-US" dirty="0" smtClean="0">
                <a:ea typeface="ＭＳ Ｐゴシック" panose="020B0600070205080204" pitchFamily="34" charset="-128"/>
              </a:rPr>
              <a:t>There is nothing to prevent us from creating instance variables in any other method of a class.</a:t>
            </a:r>
          </a:p>
          <a:p>
            <a:pPr>
              <a:spcBef>
                <a:spcPts val="0"/>
              </a:spcBef>
            </a:pPr>
            <a:r>
              <a:rPr lang="en-US" altLang="en-US" dirty="0" smtClean="0">
                <a:ea typeface="ＭＳ Ｐゴシック" panose="020B0600070205080204" pitchFamily="34" charset="-128"/>
              </a:rPr>
              <a:t>But since the constructor is run before any other method can be called, instance variables that are created in the constructor are sure to be available for all methods.</a:t>
            </a:r>
          </a:p>
        </p:txBody>
      </p:sp>
      <p:pic>
        <p:nvPicPr>
          <p:cNvPr id="55302" name="Picture 6"/>
          <p:cNvPicPr>
            <a:picLocks noChangeAspect="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7924800" y="131763"/>
            <a:ext cx="623888" cy="990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fld id="{DC790D0F-B13D-4DDA-A7EC-B337EE044B01}" type="datetime1">
              <a:rPr lang="en-US" smtClean="0"/>
              <a:pPr/>
              <a:t>9/15/2020</a:t>
            </a:fld>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Other Special Methods</a:t>
            </a:r>
            <a:endParaRPr lang="en-US" dirty="0"/>
          </a:p>
        </p:txBody>
      </p:sp>
      <p:sp>
        <p:nvSpPr>
          <p:cNvPr id="4" name="Date Placeholder 3"/>
          <p:cNvSpPr>
            <a:spLocks noGrp="1"/>
          </p:cNvSpPr>
          <p:nvPr>
            <p:ph type="dt" sz="half" idx="10"/>
          </p:nvPr>
        </p:nvSpPr>
        <p:spPr/>
        <p:txBody>
          <a:bodyPr/>
          <a:lstStyle/>
          <a:p>
            <a:fld id="{6EA027FA-825E-4B14-887C-42C87EB1FEDD}" type="datetime1">
              <a:rPr lang="en-US" smtClean="0"/>
              <a:pPr/>
              <a:t>9/15/2020</a:t>
            </a:fld>
            <a:endParaRPr lang="en-US" dirty="0"/>
          </a:p>
        </p:txBody>
      </p:sp>
      <p:sp>
        <p:nvSpPr>
          <p:cNvPr id="2" name="Slide Number Placeholder 1"/>
          <p:cNvSpPr>
            <a:spLocks noGrp="1"/>
          </p:cNvSpPr>
          <p:nvPr>
            <p:ph type="sldNum" sz="quarter" idx="12"/>
          </p:nvPr>
        </p:nvSpPr>
        <p:spPr/>
        <p:txBody>
          <a:bodyPr/>
          <a:lstStyle/>
          <a:p>
            <a:fld id="{9D83B0A6-79E1-4721-A158-A52973EFC467}" type="slidenum">
              <a:rPr lang="en-US" altLang="en-US" smtClean="0"/>
              <a:pPr/>
              <a:t>27</a:t>
            </a:fld>
            <a:endParaRPr lang="en-US" altLang="en-US"/>
          </a:p>
        </p:txBody>
      </p:sp>
    </p:spTree>
    <p:extLst>
      <p:ext uri="{BB962C8B-B14F-4D97-AF65-F5344CB8AC3E}">
        <p14:creationId xmlns:p14="http://schemas.microsoft.com/office/powerpoint/2010/main" xmlns="" val="394601042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title"/>
          </p:nvPr>
        </p:nvSpPr>
        <p:spPr/>
        <p:txBody>
          <a:bodyPr/>
          <a:lstStyle/>
          <a:p>
            <a:r>
              <a:rPr lang="en-US" altLang="en-US" sz="3600" dirty="0" smtClean="0">
                <a:ea typeface="ＭＳ Ｐゴシック" panose="020B0600070205080204" pitchFamily="34" charset="-128"/>
              </a:rPr>
              <a:t>Special Method: </a:t>
            </a:r>
            <a:r>
              <a:rPr lang="en-US" altLang="en-US" sz="3600" dirty="0" smtClean="0">
                <a:latin typeface="Consolas" pitchFamily="49" charset="0"/>
                <a:ea typeface="ＭＳ Ｐゴシック" panose="020B0600070205080204" pitchFamily="34" charset="-128"/>
                <a:cs typeface="Consolas" pitchFamily="49" charset="0"/>
              </a:rPr>
              <a:t>_</a:t>
            </a:r>
            <a:r>
              <a:rPr lang="en-US" altLang="en-US" sz="3600" spc="-1500" dirty="0" smtClean="0">
                <a:latin typeface="Consolas" pitchFamily="49" charset="0"/>
                <a:ea typeface="ＭＳ Ｐゴシック" panose="020B0600070205080204" pitchFamily="34" charset="-128"/>
                <a:cs typeface="Consolas" pitchFamily="49" charset="0"/>
              </a:rPr>
              <a:t> </a:t>
            </a:r>
            <a:r>
              <a:rPr lang="en-US" altLang="en-US" sz="3600" dirty="0" smtClean="0">
                <a:latin typeface="Consolas" pitchFamily="49" charset="0"/>
                <a:ea typeface="ＭＳ Ｐゴシック" panose="020B0600070205080204" pitchFamily="34" charset="-128"/>
                <a:cs typeface="Consolas" pitchFamily="49" charset="0"/>
              </a:rPr>
              <a:t>_</a:t>
            </a:r>
            <a:r>
              <a:rPr lang="en-US" altLang="en-US" sz="3600" dirty="0" err="1" smtClean="0">
                <a:latin typeface="Consolas" pitchFamily="49" charset="0"/>
                <a:ea typeface="ＭＳ Ｐゴシック" panose="020B0600070205080204" pitchFamily="34" charset="-128"/>
                <a:cs typeface="Consolas" pitchFamily="49" charset="0"/>
              </a:rPr>
              <a:t>repr</a:t>
            </a:r>
            <a:r>
              <a:rPr lang="en-US" altLang="en-US" sz="3600" dirty="0" smtClean="0">
                <a:latin typeface="Consolas" pitchFamily="49" charset="0"/>
                <a:ea typeface="ＭＳ Ｐゴシック" panose="020B0600070205080204" pitchFamily="34" charset="-128"/>
                <a:cs typeface="Consolas" pitchFamily="49" charset="0"/>
              </a:rPr>
              <a:t>_</a:t>
            </a:r>
            <a:r>
              <a:rPr lang="en-US" altLang="en-US" sz="3600" spc="-1500" dirty="0" smtClean="0">
                <a:latin typeface="Consolas" pitchFamily="49" charset="0"/>
                <a:ea typeface="ＭＳ Ｐゴシック" panose="020B0600070205080204" pitchFamily="34" charset="-128"/>
                <a:cs typeface="Consolas" pitchFamily="49" charset="0"/>
              </a:rPr>
              <a:t> </a:t>
            </a:r>
            <a:r>
              <a:rPr lang="en-US" altLang="en-US" sz="3600" dirty="0" smtClean="0">
                <a:latin typeface="Consolas" pitchFamily="49" charset="0"/>
                <a:ea typeface="ＭＳ Ｐゴシック" panose="020B0600070205080204" pitchFamily="34" charset="-128"/>
                <a:cs typeface="Consolas" pitchFamily="49" charset="0"/>
              </a:rPr>
              <a:t>_ </a:t>
            </a:r>
            <a:endParaRPr lang="en-US" altLang="en-US" sz="3600" dirty="0" smtClean="0">
              <a:ea typeface="ＭＳ Ｐゴシック" panose="020B0600070205080204" pitchFamily="34" charset="-128"/>
            </a:endParaRPr>
          </a:p>
        </p:txBody>
      </p:sp>
      <p:sp>
        <p:nvSpPr>
          <p:cNvPr id="60419" name="Content Placeholder 2"/>
          <p:cNvSpPr>
            <a:spLocks noGrp="1"/>
          </p:cNvSpPr>
          <p:nvPr>
            <p:ph idx="1"/>
          </p:nvPr>
        </p:nvSpPr>
        <p:spPr>
          <a:xfrm>
            <a:off x="914400" y="1143000"/>
            <a:ext cx="7467600" cy="5029200"/>
          </a:xfrm>
        </p:spPr>
        <p:txBody>
          <a:bodyPr>
            <a:normAutofit lnSpcReduction="10000"/>
          </a:bodyPr>
          <a:lstStyle/>
          <a:p>
            <a:r>
              <a:rPr lang="en-US" altLang="en-US" dirty="0" smtClean="0">
                <a:ea typeface="ＭＳ Ｐゴシック" panose="020B0600070205080204" pitchFamily="34" charset="-128"/>
              </a:rPr>
              <a:t>In addition to the constructor, another common special method is the </a:t>
            </a:r>
            <a:r>
              <a:rPr lang="en-US" altLang="en-US" sz="1800" dirty="0" smtClean="0">
                <a:latin typeface="Consolas" pitchFamily="49" charset="0"/>
                <a:ea typeface="ＭＳ Ｐゴシック" panose="020B0600070205080204" pitchFamily="34" charset="-128"/>
                <a:cs typeface="Consolas" pitchFamily="49" charset="0"/>
              </a:rPr>
              <a:t>_</a:t>
            </a:r>
            <a:r>
              <a:rPr lang="en-US" altLang="en-US" sz="1800" spc="-700" dirty="0" smtClean="0">
                <a:latin typeface="Consolas" pitchFamily="49" charset="0"/>
                <a:ea typeface="ＭＳ Ｐゴシック" panose="020B0600070205080204" pitchFamily="34" charset="-128"/>
                <a:cs typeface="Consolas" pitchFamily="49" charset="0"/>
              </a:rPr>
              <a:t> </a:t>
            </a:r>
            <a:r>
              <a:rPr lang="en-US" altLang="en-US" sz="1800" dirty="0" smtClean="0">
                <a:latin typeface="Consolas" pitchFamily="49" charset="0"/>
                <a:ea typeface="ＭＳ Ｐゴシック" panose="020B0600070205080204" pitchFamily="34" charset="-128"/>
                <a:cs typeface="Consolas" pitchFamily="49" charset="0"/>
              </a:rPr>
              <a:t>_</a:t>
            </a:r>
            <a:r>
              <a:rPr lang="en-US" altLang="en-US" sz="1800" dirty="0" err="1" smtClean="0">
                <a:latin typeface="Consolas" pitchFamily="49" charset="0"/>
                <a:ea typeface="ＭＳ Ｐゴシック" panose="020B0600070205080204" pitchFamily="34" charset="-128"/>
                <a:cs typeface="Consolas" pitchFamily="49" charset="0"/>
              </a:rPr>
              <a:t>repr</a:t>
            </a:r>
            <a:r>
              <a:rPr lang="en-US" altLang="en-US" sz="1800" dirty="0" smtClean="0">
                <a:latin typeface="Consolas" pitchFamily="49" charset="0"/>
                <a:ea typeface="ＭＳ Ｐゴシック" panose="020B0600070205080204" pitchFamily="34" charset="-128"/>
                <a:cs typeface="Consolas" pitchFamily="49" charset="0"/>
              </a:rPr>
              <a:t>_</a:t>
            </a:r>
            <a:r>
              <a:rPr lang="en-US" altLang="en-US" sz="1800" spc="-700" dirty="0" smtClean="0">
                <a:latin typeface="Consolas" pitchFamily="49" charset="0"/>
                <a:ea typeface="ＭＳ Ｐゴシック" panose="020B0600070205080204" pitchFamily="34" charset="-128"/>
                <a:cs typeface="Consolas" pitchFamily="49" charset="0"/>
              </a:rPr>
              <a:t> </a:t>
            </a:r>
            <a:r>
              <a:rPr lang="en-US" altLang="en-US" sz="1800" dirty="0" smtClean="0">
                <a:latin typeface="Consolas" pitchFamily="49" charset="0"/>
                <a:ea typeface="ＭＳ Ｐゴシック" panose="020B0600070205080204" pitchFamily="34" charset="-128"/>
                <a:cs typeface="Consolas" pitchFamily="49" charset="0"/>
              </a:rPr>
              <a:t>_ </a:t>
            </a:r>
            <a:r>
              <a:rPr lang="en-US" altLang="en-US" dirty="0" smtClean="0">
                <a:ea typeface="ＭＳ Ｐゴシック" panose="020B0600070205080204" pitchFamily="34" charset="-128"/>
              </a:rPr>
              <a:t>method, which returns data, typically a string, to represent the object.</a:t>
            </a:r>
          </a:p>
          <a:p>
            <a:r>
              <a:rPr lang="en-US" altLang="en-US" dirty="0" smtClean="0">
                <a:ea typeface="ＭＳ Ｐゴシック" panose="020B0600070205080204" pitchFamily="34" charset="-128"/>
              </a:rPr>
              <a:t>Example: the </a:t>
            </a:r>
            <a:r>
              <a:rPr lang="en-US" altLang="en-US" dirty="0" err="1" smtClean="0">
                <a:ea typeface="ＭＳ Ｐゴシック" panose="020B0600070205080204" pitchFamily="34" charset="-128"/>
              </a:rPr>
              <a:t>CashRegister</a:t>
            </a:r>
            <a:r>
              <a:rPr lang="en-US" altLang="en-US" dirty="0" smtClean="0">
                <a:ea typeface="ＭＳ Ｐゴシック" panose="020B0600070205080204" pitchFamily="34" charset="-128"/>
              </a:rPr>
              <a:t> object can return a string of the total price</a:t>
            </a:r>
          </a:p>
          <a:p>
            <a:endParaRPr lang="en-US" altLang="en-US" dirty="0" smtClean="0">
              <a:ea typeface="ＭＳ Ｐゴシック" panose="020B0600070205080204" pitchFamily="34" charset="-128"/>
            </a:endParaRPr>
          </a:p>
          <a:p>
            <a:endParaRPr lang="en-US" altLang="en-US" dirty="0" smtClean="0">
              <a:ea typeface="ＭＳ Ｐゴシック" panose="020B0600070205080204" pitchFamily="34" charset="-128"/>
            </a:endParaRPr>
          </a:p>
          <a:p>
            <a:r>
              <a:rPr lang="en-US" altLang="en-US" dirty="0" smtClean="0">
                <a:ea typeface="ＭＳ Ｐゴシック" panose="020B0600070205080204" pitchFamily="34" charset="-128"/>
              </a:rPr>
              <a:t>Whenever the object is used in string context, Python will run the</a:t>
            </a:r>
            <a:br>
              <a:rPr lang="en-US" altLang="en-US" dirty="0" smtClean="0">
                <a:ea typeface="ＭＳ Ｐゴシック" panose="020B0600070205080204" pitchFamily="34" charset="-128"/>
              </a:rPr>
            </a:br>
            <a:r>
              <a:rPr lang="en-US" altLang="en-US" dirty="0" smtClean="0">
                <a:latin typeface="Consolas" pitchFamily="49" charset="0"/>
                <a:ea typeface="ＭＳ Ｐゴシック" panose="020B0600070205080204" pitchFamily="34" charset="-128"/>
                <a:cs typeface="Consolas" pitchFamily="49" charset="0"/>
              </a:rPr>
              <a:t> </a:t>
            </a:r>
            <a:r>
              <a:rPr lang="en-US" altLang="en-US" sz="1800" dirty="0" smtClean="0">
                <a:latin typeface="Consolas" pitchFamily="49" charset="0"/>
                <a:ea typeface="ＭＳ Ｐゴシック" panose="020B0600070205080204" pitchFamily="34" charset="-128"/>
                <a:cs typeface="Consolas" pitchFamily="49" charset="0"/>
              </a:rPr>
              <a:t>_</a:t>
            </a:r>
            <a:r>
              <a:rPr lang="en-US" altLang="en-US" sz="1800" spc="-700" dirty="0" smtClean="0">
                <a:latin typeface="Consolas" pitchFamily="49" charset="0"/>
                <a:ea typeface="ＭＳ Ｐゴシック" panose="020B0600070205080204" pitchFamily="34" charset="-128"/>
                <a:cs typeface="Consolas" pitchFamily="49" charset="0"/>
              </a:rPr>
              <a:t> </a:t>
            </a:r>
            <a:r>
              <a:rPr lang="en-US" altLang="en-US" sz="1800" dirty="0" smtClean="0">
                <a:latin typeface="Consolas" pitchFamily="49" charset="0"/>
                <a:ea typeface="ＭＳ Ｐゴシック" panose="020B0600070205080204" pitchFamily="34" charset="-128"/>
                <a:cs typeface="Consolas" pitchFamily="49" charset="0"/>
              </a:rPr>
              <a:t>_</a:t>
            </a:r>
            <a:r>
              <a:rPr lang="en-US" altLang="en-US" sz="1800" dirty="0" err="1" smtClean="0">
                <a:latin typeface="Consolas" pitchFamily="49" charset="0"/>
                <a:ea typeface="ＭＳ Ｐゴシック" panose="020B0600070205080204" pitchFamily="34" charset="-128"/>
                <a:cs typeface="Consolas" pitchFamily="49" charset="0"/>
              </a:rPr>
              <a:t>repr</a:t>
            </a:r>
            <a:r>
              <a:rPr lang="en-US" altLang="en-US" sz="1800" dirty="0" smtClean="0">
                <a:latin typeface="Consolas" pitchFamily="49" charset="0"/>
                <a:ea typeface="ＭＳ Ｐゴシック" panose="020B0600070205080204" pitchFamily="34" charset="-128"/>
                <a:cs typeface="Consolas" pitchFamily="49" charset="0"/>
              </a:rPr>
              <a:t>_</a:t>
            </a:r>
            <a:r>
              <a:rPr lang="en-US" altLang="en-US" sz="1800" spc="-700" dirty="0" smtClean="0">
                <a:latin typeface="Consolas" pitchFamily="49" charset="0"/>
                <a:ea typeface="ＭＳ Ｐゴシック" panose="020B0600070205080204" pitchFamily="34" charset="-128"/>
                <a:cs typeface="Consolas" pitchFamily="49" charset="0"/>
              </a:rPr>
              <a:t> </a:t>
            </a:r>
            <a:r>
              <a:rPr lang="en-US" altLang="en-US" sz="1800" dirty="0" smtClean="0">
                <a:latin typeface="Consolas" pitchFamily="49" charset="0"/>
                <a:ea typeface="ＭＳ Ｐゴシック" panose="020B0600070205080204" pitchFamily="34" charset="-128"/>
                <a:cs typeface="Consolas" pitchFamily="49" charset="0"/>
              </a:rPr>
              <a:t>_ </a:t>
            </a:r>
            <a:r>
              <a:rPr lang="en-US" altLang="en-US" dirty="0" smtClean="0">
                <a:ea typeface="ＭＳ Ｐゴシック" panose="020B0600070205080204" pitchFamily="34" charset="-128"/>
                <a:cs typeface="Consolas" pitchFamily="49" charset="0"/>
              </a:rPr>
              <a:t>method to convert the object into a string.</a:t>
            </a:r>
          </a:p>
          <a:p>
            <a:endParaRPr lang="en-US" altLang="en-US" dirty="0" smtClean="0">
              <a:ea typeface="ＭＳ Ｐゴシック" panose="020B0600070205080204" pitchFamily="34" charset="-128"/>
              <a:cs typeface="Consolas" pitchFamily="49" charset="0"/>
            </a:endParaRPr>
          </a:p>
          <a:p>
            <a:endParaRPr lang="en-US" altLang="en-US" dirty="0" smtClean="0">
              <a:ea typeface="ＭＳ Ｐゴシック" panose="020B0600070205080204" pitchFamily="34" charset="-128"/>
              <a:cs typeface="Consolas" pitchFamily="49" charset="0"/>
            </a:endParaRPr>
          </a:p>
          <a:p>
            <a:pPr lvl="1">
              <a:spcAft>
                <a:spcPts val="0"/>
              </a:spcAft>
            </a:pPr>
            <a:r>
              <a:rPr lang="en-US" altLang="en-US" sz="1800" dirty="0" smtClean="0">
                <a:latin typeface="Consolas" pitchFamily="49" charset="0"/>
                <a:ea typeface="ＭＳ Ｐゴシック" panose="020B0600070205080204" pitchFamily="34" charset="-128"/>
                <a:cs typeface="Consolas" pitchFamily="49" charset="0"/>
              </a:rPr>
              <a:t>transaction1</a:t>
            </a:r>
            <a:r>
              <a:rPr lang="en-US" altLang="en-US" dirty="0" smtClean="0">
                <a:ea typeface="ＭＳ Ｐゴシック" panose="020B0600070205080204" pitchFamily="34" charset="-128"/>
                <a:cs typeface="Consolas" pitchFamily="49" charset="0"/>
              </a:rPr>
              <a:t> is a </a:t>
            </a:r>
            <a:r>
              <a:rPr lang="en-US" altLang="en-US" dirty="0" err="1" smtClean="0">
                <a:ea typeface="ＭＳ Ｐゴシック" panose="020B0600070205080204" pitchFamily="34" charset="-128"/>
                <a:cs typeface="Consolas" pitchFamily="49" charset="0"/>
              </a:rPr>
              <a:t>CashRegister</a:t>
            </a:r>
            <a:r>
              <a:rPr lang="en-US" altLang="en-US" dirty="0" smtClean="0">
                <a:ea typeface="ＭＳ Ｐゴシック" panose="020B0600070205080204" pitchFamily="34" charset="-128"/>
                <a:cs typeface="Consolas" pitchFamily="49" charset="0"/>
              </a:rPr>
              <a:t> object. </a:t>
            </a:r>
          </a:p>
          <a:p>
            <a:pPr lvl="1">
              <a:spcBef>
                <a:spcPts val="0"/>
              </a:spcBef>
              <a:spcAft>
                <a:spcPts val="0"/>
              </a:spcAft>
            </a:pPr>
            <a:r>
              <a:rPr lang="en-US" altLang="en-US" dirty="0" smtClean="0">
                <a:ea typeface="ＭＳ Ｐゴシック" panose="020B0600070205080204" pitchFamily="34" charset="-128"/>
                <a:cs typeface="Consolas" pitchFamily="49" charset="0"/>
              </a:rPr>
              <a:t>The print function needs a string as input argument.</a:t>
            </a:r>
          </a:p>
          <a:p>
            <a:pPr lvl="1">
              <a:spcBef>
                <a:spcPts val="0"/>
              </a:spcBef>
            </a:pPr>
            <a:r>
              <a:rPr lang="en-US" altLang="en-US" dirty="0" smtClean="0">
                <a:ea typeface="ＭＳ Ｐゴシック" panose="020B0600070205080204" pitchFamily="34" charset="-128"/>
                <a:cs typeface="Consolas" pitchFamily="49" charset="0"/>
              </a:rPr>
              <a:t>Therefore Python runs the </a:t>
            </a:r>
            <a:r>
              <a:rPr lang="en-US" altLang="en-US" sz="1800" dirty="0" smtClean="0">
                <a:latin typeface="Consolas" pitchFamily="49" charset="0"/>
                <a:ea typeface="ＭＳ Ｐゴシック" panose="020B0600070205080204" pitchFamily="34" charset="-128"/>
                <a:cs typeface="Consolas" pitchFamily="49" charset="0"/>
              </a:rPr>
              <a:t>_</a:t>
            </a:r>
            <a:r>
              <a:rPr lang="en-US" altLang="en-US" sz="1800" spc="-700" dirty="0" smtClean="0">
                <a:latin typeface="Consolas" pitchFamily="49" charset="0"/>
                <a:ea typeface="ＭＳ Ｐゴシック" panose="020B0600070205080204" pitchFamily="34" charset="-128"/>
                <a:cs typeface="Consolas" pitchFamily="49" charset="0"/>
              </a:rPr>
              <a:t> </a:t>
            </a:r>
            <a:r>
              <a:rPr lang="en-US" altLang="en-US" sz="1800" dirty="0" smtClean="0">
                <a:latin typeface="Consolas" pitchFamily="49" charset="0"/>
                <a:ea typeface="ＭＳ Ｐゴシック" panose="020B0600070205080204" pitchFamily="34" charset="-128"/>
                <a:cs typeface="Consolas" pitchFamily="49" charset="0"/>
              </a:rPr>
              <a:t>_</a:t>
            </a:r>
            <a:r>
              <a:rPr lang="en-US" altLang="en-US" sz="1800" dirty="0" err="1" smtClean="0">
                <a:latin typeface="Consolas" pitchFamily="49" charset="0"/>
                <a:ea typeface="ＭＳ Ｐゴシック" panose="020B0600070205080204" pitchFamily="34" charset="-128"/>
                <a:cs typeface="Consolas" pitchFamily="49" charset="0"/>
              </a:rPr>
              <a:t>repr</a:t>
            </a:r>
            <a:r>
              <a:rPr lang="en-US" altLang="en-US" sz="1800" dirty="0" smtClean="0">
                <a:latin typeface="Consolas" pitchFamily="49" charset="0"/>
                <a:ea typeface="ＭＳ Ｐゴシック" panose="020B0600070205080204" pitchFamily="34" charset="-128"/>
                <a:cs typeface="Consolas" pitchFamily="49" charset="0"/>
              </a:rPr>
              <a:t>_</a:t>
            </a:r>
            <a:r>
              <a:rPr lang="en-US" altLang="en-US" sz="1800" spc="-700" dirty="0" smtClean="0">
                <a:latin typeface="Consolas" pitchFamily="49" charset="0"/>
                <a:ea typeface="ＭＳ Ｐゴシック" panose="020B0600070205080204" pitchFamily="34" charset="-128"/>
                <a:cs typeface="Consolas" pitchFamily="49" charset="0"/>
              </a:rPr>
              <a:t> </a:t>
            </a:r>
            <a:r>
              <a:rPr lang="en-US" altLang="en-US" sz="1800" dirty="0" smtClean="0">
                <a:latin typeface="Consolas" pitchFamily="49" charset="0"/>
                <a:ea typeface="ＭＳ Ｐゴシック" panose="020B0600070205080204" pitchFamily="34" charset="-128"/>
                <a:cs typeface="Consolas" pitchFamily="49" charset="0"/>
              </a:rPr>
              <a:t>_ </a:t>
            </a:r>
            <a:r>
              <a:rPr lang="en-US" altLang="en-US" dirty="0" smtClean="0">
                <a:ea typeface="ＭＳ Ｐゴシック" panose="020B0600070205080204" pitchFamily="34" charset="-128"/>
                <a:cs typeface="Consolas" pitchFamily="49" charset="0"/>
              </a:rPr>
              <a:t>method to get the returned string so that it can be printed.</a:t>
            </a:r>
            <a:endParaRPr lang="en-US" altLang="en-US" dirty="0" smtClean="0">
              <a:ea typeface="ＭＳ Ｐゴシック" panose="020B0600070205080204" pitchFamily="34" charset="-128"/>
            </a:endParaRPr>
          </a:p>
        </p:txBody>
      </p:sp>
      <p:sp>
        <p:nvSpPr>
          <p:cNvPr id="2" name="Date Placeholder 1"/>
          <p:cNvSpPr>
            <a:spLocks noGrp="1"/>
          </p:cNvSpPr>
          <p:nvPr>
            <p:ph type="dt" sz="half" idx="10"/>
          </p:nvPr>
        </p:nvSpPr>
        <p:spPr/>
        <p:txBody>
          <a:bodyPr/>
          <a:lstStyle/>
          <a:p>
            <a:fld id="{DDAA55E4-3159-4113-92E3-6F207369792F}" type="datetime1">
              <a:rPr lang="en-US" smtClean="0"/>
              <a:pPr/>
              <a:t>9/15/2020</a:t>
            </a:fld>
            <a:endParaRPr lang="en-US" dirty="0"/>
          </a:p>
        </p:txBody>
      </p:sp>
      <p:sp>
        <p:nvSpPr>
          <p:cNvPr id="5" name="Content Placeholder 2"/>
          <p:cNvSpPr txBox="1">
            <a:spLocks/>
          </p:cNvSpPr>
          <p:nvPr/>
        </p:nvSpPr>
        <p:spPr bwMode="auto">
          <a:xfrm>
            <a:off x="1219200" y="2362200"/>
            <a:ext cx="7010400" cy="8382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a:lstStyle/>
          <a:p>
            <a:pPr>
              <a:defRPr/>
            </a:pPr>
            <a:r>
              <a:rPr lang="en-US" dirty="0">
                <a:latin typeface="Consolas" pitchFamily="49" charset="0"/>
                <a:cs typeface="Consolas" pitchFamily="49" charset="0"/>
              </a:rPr>
              <a:t>def </a:t>
            </a:r>
            <a:r>
              <a:rPr lang="en-US" dirty="0" smtClean="0">
                <a:latin typeface="Consolas" pitchFamily="49" charset="0"/>
                <a:cs typeface="Consolas" pitchFamily="49" charset="0"/>
              </a:rPr>
              <a:t>_</a:t>
            </a:r>
            <a:r>
              <a:rPr lang="en-US" spc="-700" dirty="0" smtClean="0">
                <a:latin typeface="Consolas" pitchFamily="49" charset="0"/>
                <a:cs typeface="Consolas" pitchFamily="49" charset="0"/>
              </a:rPr>
              <a:t> </a:t>
            </a:r>
            <a:r>
              <a:rPr lang="en-US" dirty="0" smtClean="0">
                <a:latin typeface="Consolas" pitchFamily="49" charset="0"/>
                <a:cs typeface="Consolas" pitchFamily="49" charset="0"/>
              </a:rPr>
              <a:t>_</a:t>
            </a:r>
            <a:r>
              <a:rPr lang="en-US" dirty="0" err="1" smtClean="0">
                <a:latin typeface="Consolas" pitchFamily="49" charset="0"/>
                <a:cs typeface="Consolas" pitchFamily="49" charset="0"/>
              </a:rPr>
              <a:t>repr</a:t>
            </a:r>
            <a:r>
              <a:rPr lang="en-US" dirty="0" smtClean="0">
                <a:latin typeface="Consolas" pitchFamily="49" charset="0"/>
                <a:cs typeface="Consolas" pitchFamily="49" charset="0"/>
              </a:rPr>
              <a:t>_</a:t>
            </a:r>
            <a:r>
              <a:rPr lang="en-US" spc="-700" dirty="0" smtClean="0">
                <a:latin typeface="Consolas" pitchFamily="49" charset="0"/>
                <a:cs typeface="Consolas" pitchFamily="49" charset="0"/>
              </a:rPr>
              <a:t> </a:t>
            </a:r>
            <a:r>
              <a:rPr lang="en-US" dirty="0" smtClean="0">
                <a:latin typeface="Consolas" pitchFamily="49" charset="0"/>
                <a:cs typeface="Consolas" pitchFamily="49" charset="0"/>
              </a:rPr>
              <a:t>_(self) </a:t>
            </a:r>
            <a:r>
              <a:rPr lang="en-US" dirty="0">
                <a:latin typeface="Consolas" pitchFamily="49" charset="0"/>
                <a:cs typeface="Consolas" pitchFamily="49" charset="0"/>
              </a:rPr>
              <a:t>:</a:t>
            </a:r>
          </a:p>
          <a:p>
            <a:pPr>
              <a:defRPr/>
            </a:pPr>
            <a:r>
              <a:rPr lang="en-US" dirty="0">
                <a:latin typeface="Consolas" pitchFamily="49" charset="0"/>
                <a:cs typeface="Consolas" pitchFamily="49" charset="0"/>
              </a:rPr>
              <a:t>    </a:t>
            </a:r>
            <a:r>
              <a:rPr lang="en-US" dirty="0" smtClean="0">
                <a:latin typeface="Consolas" pitchFamily="49" charset="0"/>
                <a:cs typeface="Consolas" pitchFamily="49" charset="0"/>
              </a:rPr>
              <a:t>return "Total price: " + </a:t>
            </a:r>
            <a:r>
              <a:rPr lang="en-US" dirty="0" err="1" smtClean="0">
                <a:latin typeface="Consolas" pitchFamily="49" charset="0"/>
                <a:cs typeface="Consolas" pitchFamily="49" charset="0"/>
              </a:rPr>
              <a:t>str</a:t>
            </a:r>
            <a:r>
              <a:rPr lang="en-US" dirty="0" smtClean="0">
                <a:latin typeface="Consolas" pitchFamily="49" charset="0"/>
                <a:cs typeface="Consolas" pitchFamily="49" charset="0"/>
              </a:rPr>
              <a:t>(</a:t>
            </a:r>
            <a:r>
              <a:rPr lang="en-US" dirty="0" err="1" smtClean="0">
                <a:latin typeface="Consolas" pitchFamily="49" charset="0"/>
                <a:cs typeface="Consolas" pitchFamily="49" charset="0"/>
              </a:rPr>
              <a:t>self._totalPrice</a:t>
            </a:r>
            <a:r>
              <a:rPr lang="en-US" dirty="0" smtClean="0">
                <a:latin typeface="Consolas" pitchFamily="49" charset="0"/>
                <a:cs typeface="Consolas" pitchFamily="49" charset="0"/>
              </a:rPr>
              <a:t>)</a:t>
            </a:r>
            <a:endParaRPr lang="en-US" kern="0" dirty="0">
              <a:latin typeface="Consolas" pitchFamily="49" charset="0"/>
              <a:cs typeface="Consolas" pitchFamily="49" charset="0"/>
            </a:endParaRPr>
          </a:p>
        </p:txBody>
      </p:sp>
      <p:sp>
        <p:nvSpPr>
          <p:cNvPr id="6" name="Content Placeholder 2"/>
          <p:cNvSpPr txBox="1">
            <a:spLocks/>
          </p:cNvSpPr>
          <p:nvPr/>
        </p:nvSpPr>
        <p:spPr bwMode="auto">
          <a:xfrm>
            <a:off x="1219200" y="3962400"/>
            <a:ext cx="7086600" cy="7620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a:lstStyle/>
          <a:p>
            <a:pPr>
              <a:defRPr/>
            </a:pPr>
            <a:r>
              <a:rPr lang="en-US" dirty="0" smtClean="0">
                <a:latin typeface="Consolas" pitchFamily="49" charset="0"/>
                <a:cs typeface="Consolas" pitchFamily="49" charset="0"/>
              </a:rPr>
              <a:t>print(transaction1)</a:t>
            </a:r>
          </a:p>
          <a:p>
            <a:pPr>
              <a:spcBef>
                <a:spcPts val="600"/>
              </a:spcBef>
              <a:defRPr/>
            </a:pPr>
            <a:r>
              <a:rPr lang="en-US" kern="0" dirty="0" smtClean="0">
                <a:latin typeface="Consolas" pitchFamily="49" charset="0"/>
                <a:cs typeface="Consolas" pitchFamily="49" charset="0"/>
              </a:rPr>
              <a:t># output:  Total price: 35.00</a:t>
            </a:r>
            <a:endParaRPr lang="en-US" kern="0" dirty="0">
              <a:latin typeface="Consolas" pitchFamily="49" charset="0"/>
              <a:cs typeface="Consolas" pitchFamily="49"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title"/>
          </p:nvPr>
        </p:nvSpPr>
        <p:spPr/>
        <p:txBody>
          <a:bodyPr/>
          <a:lstStyle/>
          <a:p>
            <a:r>
              <a:rPr lang="en-US" altLang="en-US" sz="3600" dirty="0" smtClean="0">
                <a:ea typeface="ＭＳ Ｐゴシック" panose="020B0600070205080204" pitchFamily="34" charset="-128"/>
              </a:rPr>
              <a:t>Special Method: Operator Overloading</a:t>
            </a:r>
          </a:p>
        </p:txBody>
      </p:sp>
      <p:sp>
        <p:nvSpPr>
          <p:cNvPr id="60419" name="Content Placeholder 2"/>
          <p:cNvSpPr>
            <a:spLocks noGrp="1"/>
          </p:cNvSpPr>
          <p:nvPr>
            <p:ph idx="1"/>
          </p:nvPr>
        </p:nvSpPr>
        <p:spPr>
          <a:xfrm>
            <a:off x="914400" y="1143000"/>
            <a:ext cx="7467600" cy="5029200"/>
          </a:xfrm>
        </p:spPr>
        <p:txBody>
          <a:bodyPr>
            <a:normAutofit/>
          </a:bodyPr>
          <a:lstStyle/>
          <a:p>
            <a:r>
              <a:rPr lang="en-US" altLang="en-US" dirty="0" smtClean="0">
                <a:ea typeface="ＭＳ Ｐゴシック" panose="020B0600070205080204" pitchFamily="34" charset="-128"/>
              </a:rPr>
              <a:t>Many of the special methods are operator overloading methods: they run whenever the objects are used with operators.</a:t>
            </a:r>
          </a:p>
          <a:p>
            <a:pPr>
              <a:spcBef>
                <a:spcPts val="600"/>
              </a:spcBef>
            </a:pPr>
            <a:r>
              <a:rPr lang="en-US" altLang="en-US" dirty="0" smtClean="0">
                <a:ea typeface="ＭＳ Ｐゴシック" panose="020B0600070205080204" pitchFamily="34" charset="-128"/>
              </a:rPr>
              <a:t>Example: </a:t>
            </a:r>
          </a:p>
          <a:p>
            <a:pPr lvl="1">
              <a:spcBef>
                <a:spcPts val="0"/>
              </a:spcBef>
            </a:pPr>
            <a:r>
              <a:rPr lang="en-US" altLang="en-US" dirty="0" smtClean="0">
                <a:ea typeface="ＭＳ Ｐゴシック" panose="020B0600070205080204" pitchFamily="34" charset="-128"/>
              </a:rPr>
              <a:t>We have a class called Sample, which has the </a:t>
            </a:r>
            <a:r>
              <a:rPr lang="en-US" sz="1800" dirty="0" smtClean="0">
                <a:latin typeface="Consolas" pitchFamily="49" charset="0"/>
                <a:cs typeface="Consolas" pitchFamily="49" charset="0"/>
              </a:rPr>
              <a:t>_</a:t>
            </a:r>
            <a:r>
              <a:rPr lang="en-US" sz="1800" spc="-700" dirty="0" smtClean="0">
                <a:latin typeface="Consolas" pitchFamily="49" charset="0"/>
                <a:cs typeface="Consolas" pitchFamily="49" charset="0"/>
              </a:rPr>
              <a:t> </a:t>
            </a:r>
            <a:r>
              <a:rPr lang="en-US" sz="1800" dirty="0" smtClean="0">
                <a:latin typeface="Consolas" pitchFamily="49" charset="0"/>
                <a:cs typeface="Consolas" pitchFamily="49" charset="0"/>
              </a:rPr>
              <a:t>_</a:t>
            </a:r>
            <a:r>
              <a:rPr lang="en-US" sz="1800" dirty="0" err="1" smtClean="0">
                <a:latin typeface="Consolas" pitchFamily="49" charset="0"/>
                <a:cs typeface="Consolas" pitchFamily="49" charset="0"/>
              </a:rPr>
              <a:t>mul</a:t>
            </a:r>
            <a:r>
              <a:rPr lang="en-US" sz="1800" dirty="0" smtClean="0">
                <a:latin typeface="Consolas" pitchFamily="49" charset="0"/>
                <a:cs typeface="Consolas" pitchFamily="49" charset="0"/>
              </a:rPr>
              <a:t>_</a:t>
            </a:r>
            <a:r>
              <a:rPr lang="en-US" sz="1800" spc="-700" dirty="0" smtClean="0">
                <a:latin typeface="Consolas" pitchFamily="49" charset="0"/>
                <a:cs typeface="Consolas" pitchFamily="49" charset="0"/>
              </a:rPr>
              <a:t> </a:t>
            </a:r>
            <a:r>
              <a:rPr lang="en-US" sz="1800" dirty="0" smtClean="0">
                <a:latin typeface="Consolas" pitchFamily="49" charset="0"/>
                <a:cs typeface="Consolas" pitchFamily="49" charset="0"/>
              </a:rPr>
              <a:t>_ </a:t>
            </a:r>
            <a:r>
              <a:rPr lang="en-US" altLang="en-US" dirty="0" smtClean="0">
                <a:ea typeface="ＭＳ Ｐゴシック" panose="020B0600070205080204" pitchFamily="34" charset="-128"/>
              </a:rPr>
              <a:t>method for multiplying.</a:t>
            </a:r>
          </a:p>
          <a:p>
            <a:pPr lvl="1">
              <a:spcBef>
                <a:spcPts val="0"/>
              </a:spcBef>
            </a:pPr>
            <a:r>
              <a:rPr lang="en-US" altLang="en-US" dirty="0" smtClean="0">
                <a:ea typeface="ＭＳ Ｐゴシック" panose="020B0600070205080204" pitchFamily="34" charset="-128"/>
              </a:rPr>
              <a:t>Suppose we have 2 Sample objects named s1 and s2, and we code:</a:t>
            </a:r>
          </a:p>
          <a:p>
            <a:pPr lvl="1">
              <a:spcBef>
                <a:spcPts val="0"/>
              </a:spcBef>
              <a:buNone/>
            </a:pPr>
            <a:r>
              <a:rPr lang="en-US" altLang="en-US" dirty="0" smtClean="0">
                <a:ea typeface="ＭＳ Ｐゴシック" panose="020B0600070205080204" pitchFamily="34" charset="-128"/>
              </a:rPr>
              <a:t>				s1 * s2</a:t>
            </a:r>
          </a:p>
          <a:p>
            <a:pPr lvl="1">
              <a:spcBef>
                <a:spcPts val="0"/>
              </a:spcBef>
            </a:pPr>
            <a:r>
              <a:rPr lang="en-US" altLang="en-US" dirty="0" smtClean="0">
                <a:ea typeface="ＭＳ Ｐゴシック" panose="020B0600070205080204" pitchFamily="34" charset="-128"/>
              </a:rPr>
              <a:t>The Python interpreter recognizes that * is the multiply operator.  Python knows how to multiply 2 numbers but it doesn’t know how to multiply 2 Sample objects.</a:t>
            </a:r>
          </a:p>
          <a:p>
            <a:pPr lvl="1">
              <a:spcBef>
                <a:spcPts val="0"/>
              </a:spcBef>
            </a:pPr>
            <a:r>
              <a:rPr lang="en-US" altLang="en-US" dirty="0" smtClean="0">
                <a:ea typeface="ＭＳ Ｐゴシック" panose="020B0600070205080204" pitchFamily="34" charset="-128"/>
              </a:rPr>
              <a:t>Python will look up the Sample class for an implementation of the  </a:t>
            </a:r>
            <a:r>
              <a:rPr lang="en-US" sz="1800" dirty="0" smtClean="0">
                <a:latin typeface="Consolas" pitchFamily="49" charset="0"/>
                <a:cs typeface="Consolas" pitchFamily="49" charset="0"/>
              </a:rPr>
              <a:t>_</a:t>
            </a:r>
            <a:r>
              <a:rPr lang="en-US" sz="1800" spc="-700" dirty="0" smtClean="0">
                <a:latin typeface="Consolas" pitchFamily="49" charset="0"/>
                <a:cs typeface="Consolas" pitchFamily="49" charset="0"/>
              </a:rPr>
              <a:t> </a:t>
            </a:r>
            <a:r>
              <a:rPr lang="en-US" sz="1800" dirty="0" smtClean="0">
                <a:latin typeface="Consolas" pitchFamily="49" charset="0"/>
                <a:cs typeface="Consolas" pitchFamily="49" charset="0"/>
              </a:rPr>
              <a:t>_</a:t>
            </a:r>
            <a:r>
              <a:rPr lang="en-US" sz="1800" dirty="0" err="1" smtClean="0">
                <a:latin typeface="Consolas" pitchFamily="49" charset="0"/>
                <a:cs typeface="Consolas" pitchFamily="49" charset="0"/>
              </a:rPr>
              <a:t>mul</a:t>
            </a:r>
            <a:r>
              <a:rPr lang="en-US" sz="1800" dirty="0" smtClean="0">
                <a:latin typeface="Consolas" pitchFamily="49" charset="0"/>
                <a:cs typeface="Consolas" pitchFamily="49" charset="0"/>
              </a:rPr>
              <a:t>_</a:t>
            </a:r>
            <a:r>
              <a:rPr lang="en-US" sz="1800" spc="-700" dirty="0" smtClean="0">
                <a:latin typeface="Consolas" pitchFamily="49" charset="0"/>
                <a:cs typeface="Consolas" pitchFamily="49" charset="0"/>
              </a:rPr>
              <a:t> </a:t>
            </a:r>
            <a:r>
              <a:rPr lang="en-US" sz="1800" dirty="0" smtClean="0">
                <a:latin typeface="Consolas" pitchFamily="49" charset="0"/>
                <a:cs typeface="Consolas" pitchFamily="49" charset="0"/>
              </a:rPr>
              <a:t>_ </a:t>
            </a:r>
            <a:r>
              <a:rPr lang="en-US" altLang="en-US" dirty="0" smtClean="0">
                <a:ea typeface="ＭＳ Ｐゴシック" panose="020B0600070205080204" pitchFamily="34" charset="-128"/>
              </a:rPr>
              <a:t>method.</a:t>
            </a:r>
          </a:p>
          <a:p>
            <a:pPr lvl="2">
              <a:spcBef>
                <a:spcPts val="0"/>
              </a:spcBef>
            </a:pPr>
            <a:r>
              <a:rPr lang="en-US" altLang="en-US" dirty="0" smtClean="0">
                <a:ea typeface="ＭＳ Ｐゴシック" panose="020B0600070205080204" pitchFamily="34" charset="-128"/>
              </a:rPr>
              <a:t>If the method doesn’t exist, then an exception is raised.</a:t>
            </a:r>
          </a:p>
          <a:p>
            <a:pPr lvl="2">
              <a:spcBef>
                <a:spcPts val="0"/>
              </a:spcBef>
            </a:pPr>
            <a:r>
              <a:rPr lang="en-US" altLang="en-US" dirty="0" smtClean="0">
                <a:ea typeface="ＭＳ Ｐゴシック" panose="020B0600070205080204" pitchFamily="34" charset="-128"/>
              </a:rPr>
              <a:t>If the method exists, then </a:t>
            </a:r>
            <a:r>
              <a:rPr lang="en-US" sz="1800" dirty="0" smtClean="0">
                <a:latin typeface="Consolas" pitchFamily="49" charset="0"/>
                <a:cs typeface="Consolas" pitchFamily="49" charset="0"/>
              </a:rPr>
              <a:t>_</a:t>
            </a:r>
            <a:r>
              <a:rPr lang="en-US" sz="1800" spc="-700" dirty="0" smtClean="0">
                <a:latin typeface="Consolas" pitchFamily="49" charset="0"/>
                <a:cs typeface="Consolas" pitchFamily="49" charset="0"/>
              </a:rPr>
              <a:t> </a:t>
            </a:r>
            <a:r>
              <a:rPr lang="en-US" sz="1800" dirty="0" smtClean="0">
                <a:latin typeface="Consolas" pitchFamily="49" charset="0"/>
                <a:cs typeface="Consolas" pitchFamily="49" charset="0"/>
              </a:rPr>
              <a:t>_</a:t>
            </a:r>
            <a:r>
              <a:rPr lang="en-US" sz="1800" dirty="0" err="1" smtClean="0">
                <a:latin typeface="Consolas" pitchFamily="49" charset="0"/>
                <a:cs typeface="Consolas" pitchFamily="49" charset="0"/>
              </a:rPr>
              <a:t>mul</a:t>
            </a:r>
            <a:r>
              <a:rPr lang="en-US" sz="1800" dirty="0" smtClean="0">
                <a:latin typeface="Consolas" pitchFamily="49" charset="0"/>
                <a:cs typeface="Consolas" pitchFamily="49" charset="0"/>
              </a:rPr>
              <a:t>_</a:t>
            </a:r>
            <a:r>
              <a:rPr lang="en-US" sz="1800" spc="-700" dirty="0" smtClean="0">
                <a:latin typeface="Consolas" pitchFamily="49" charset="0"/>
                <a:cs typeface="Consolas" pitchFamily="49" charset="0"/>
              </a:rPr>
              <a:t> </a:t>
            </a:r>
            <a:r>
              <a:rPr lang="en-US" sz="1800" dirty="0" smtClean="0">
                <a:latin typeface="Consolas" pitchFamily="49" charset="0"/>
                <a:cs typeface="Consolas" pitchFamily="49" charset="0"/>
              </a:rPr>
              <a:t>_ </a:t>
            </a:r>
            <a:r>
              <a:rPr lang="en-US" dirty="0" smtClean="0">
                <a:cs typeface="Consolas" pitchFamily="49" charset="0"/>
              </a:rPr>
              <a:t>is run. </a:t>
            </a:r>
          </a:p>
          <a:p>
            <a:pPr lvl="2">
              <a:spcBef>
                <a:spcPts val="0"/>
              </a:spcBef>
            </a:pPr>
            <a:r>
              <a:rPr lang="en-US" dirty="0" smtClean="0">
                <a:cs typeface="Consolas" pitchFamily="49" charset="0"/>
              </a:rPr>
              <a:t>It is up to us to write the </a:t>
            </a:r>
            <a:r>
              <a:rPr lang="en-US" sz="1800" dirty="0" smtClean="0">
                <a:latin typeface="Consolas" pitchFamily="49" charset="0"/>
                <a:cs typeface="Consolas" pitchFamily="49" charset="0"/>
              </a:rPr>
              <a:t>_</a:t>
            </a:r>
            <a:r>
              <a:rPr lang="en-US" sz="1800" spc="-700" dirty="0" smtClean="0">
                <a:latin typeface="Consolas" pitchFamily="49" charset="0"/>
                <a:cs typeface="Consolas" pitchFamily="49" charset="0"/>
              </a:rPr>
              <a:t> </a:t>
            </a:r>
            <a:r>
              <a:rPr lang="en-US" sz="1800" dirty="0" smtClean="0">
                <a:latin typeface="Consolas" pitchFamily="49" charset="0"/>
                <a:cs typeface="Consolas" pitchFamily="49" charset="0"/>
              </a:rPr>
              <a:t>_</a:t>
            </a:r>
            <a:r>
              <a:rPr lang="en-US" sz="1800" dirty="0" err="1" smtClean="0">
                <a:latin typeface="Consolas" pitchFamily="49" charset="0"/>
                <a:cs typeface="Consolas" pitchFamily="49" charset="0"/>
              </a:rPr>
              <a:t>mul</a:t>
            </a:r>
            <a:r>
              <a:rPr lang="en-US" sz="1800" dirty="0" smtClean="0">
                <a:latin typeface="Consolas" pitchFamily="49" charset="0"/>
                <a:cs typeface="Consolas" pitchFamily="49" charset="0"/>
              </a:rPr>
              <a:t>_</a:t>
            </a:r>
            <a:r>
              <a:rPr lang="en-US" sz="1800" spc="-700" dirty="0" smtClean="0">
                <a:latin typeface="Consolas" pitchFamily="49" charset="0"/>
                <a:cs typeface="Consolas" pitchFamily="49" charset="0"/>
              </a:rPr>
              <a:t> </a:t>
            </a:r>
            <a:r>
              <a:rPr lang="en-US" sz="1800" dirty="0" smtClean="0">
                <a:latin typeface="Consolas" pitchFamily="49" charset="0"/>
                <a:cs typeface="Consolas" pitchFamily="49" charset="0"/>
              </a:rPr>
              <a:t>_ </a:t>
            </a:r>
            <a:r>
              <a:rPr lang="en-US" dirty="0" smtClean="0">
                <a:cs typeface="Consolas" pitchFamily="49" charset="0"/>
              </a:rPr>
              <a:t>method to tell Python how to multiply 2 Sample objects.</a:t>
            </a:r>
            <a:endParaRPr lang="en-US" altLang="en-US" dirty="0" smtClean="0">
              <a:ea typeface="ＭＳ Ｐゴシック" panose="020B0600070205080204" pitchFamily="34" charset="-128"/>
            </a:endParaRPr>
          </a:p>
        </p:txBody>
      </p:sp>
      <p:sp>
        <p:nvSpPr>
          <p:cNvPr id="2" name="Date Placeholder 1"/>
          <p:cNvSpPr>
            <a:spLocks noGrp="1"/>
          </p:cNvSpPr>
          <p:nvPr>
            <p:ph type="dt" sz="half" idx="10"/>
          </p:nvPr>
        </p:nvSpPr>
        <p:spPr/>
        <p:txBody>
          <a:bodyPr/>
          <a:lstStyle/>
          <a:p>
            <a:fld id="{DDAA55E4-3159-4113-92E3-6F207369792F}" type="datetime1">
              <a:rPr lang="en-US" smtClean="0"/>
              <a:pPr/>
              <a:t>9/15/2020</a:t>
            </a:fld>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685800" y="286604"/>
            <a:ext cx="7680960" cy="725767"/>
          </a:xfrm>
        </p:spPr>
        <p:txBody>
          <a:bodyPr>
            <a:normAutofit/>
          </a:bodyPr>
          <a:lstStyle/>
          <a:p>
            <a:r>
              <a:rPr lang="en-US" altLang="en-US" dirty="0" smtClean="0">
                <a:ea typeface="ＭＳ Ｐゴシック" panose="020B0600070205080204" pitchFamily="34" charset="-128"/>
              </a:rPr>
              <a:t>Example: a Simple User-Defined Class</a:t>
            </a:r>
          </a:p>
        </p:txBody>
      </p:sp>
      <p:sp>
        <p:nvSpPr>
          <p:cNvPr id="20483" name="Content Placeholder 2"/>
          <p:cNvSpPr>
            <a:spLocks noGrp="1"/>
          </p:cNvSpPr>
          <p:nvPr>
            <p:ph idx="1"/>
          </p:nvPr>
        </p:nvSpPr>
        <p:spPr>
          <a:xfrm>
            <a:off x="762000" y="1143000"/>
            <a:ext cx="7680960" cy="4876800"/>
          </a:xfrm>
        </p:spPr>
        <p:txBody>
          <a:bodyPr>
            <a:normAutofit/>
          </a:bodyPr>
          <a:lstStyle/>
          <a:p>
            <a:r>
              <a:rPr lang="en-US" altLang="en-US" dirty="0" smtClean="0">
                <a:ea typeface="ＭＳ Ｐゴシック" panose="020B0600070205080204" pitchFamily="34" charset="-128"/>
                <a:cs typeface="Times New Roman" panose="02020603050405020304" pitchFamily="18" charset="0"/>
              </a:rPr>
              <a:t>A user-defined class is a class that the programmer defines, which is different from a class like the </a:t>
            </a:r>
            <a:r>
              <a:rPr lang="en-US" altLang="en-US" sz="1800" dirty="0" smtClean="0">
                <a:latin typeface="Consolas" pitchFamily="49" charset="0"/>
                <a:ea typeface="ＭＳ Ｐゴシック" panose="020B0600070205080204" pitchFamily="34" charset="-128"/>
                <a:cs typeface="Consolas" pitchFamily="49" charset="0"/>
              </a:rPr>
              <a:t>list</a:t>
            </a:r>
            <a:r>
              <a:rPr lang="en-US" altLang="en-US" dirty="0" smtClean="0">
                <a:ea typeface="ＭＳ Ｐゴシック" panose="020B0600070205080204" pitchFamily="34" charset="-128"/>
                <a:cs typeface="Times New Roman" panose="02020603050405020304" pitchFamily="18" charset="0"/>
              </a:rPr>
              <a:t> class that is a Python built-in class.</a:t>
            </a:r>
          </a:p>
          <a:p>
            <a:pPr>
              <a:spcBef>
                <a:spcPts val="600"/>
              </a:spcBef>
            </a:pPr>
            <a:r>
              <a:rPr lang="en-US" altLang="en-US" dirty="0" smtClean="0">
                <a:ea typeface="ＭＳ Ｐゴシック" panose="020B0600070205080204" pitchFamily="34" charset="-128"/>
                <a:cs typeface="Times New Roman" panose="02020603050405020304" pitchFamily="18" charset="0"/>
              </a:rPr>
              <a:t>Suppose we have a user-defined class called Counter:  A class that models a mechanical device to count the number of people at an event. </a:t>
            </a:r>
          </a:p>
          <a:p>
            <a:pPr>
              <a:spcBef>
                <a:spcPts val="600"/>
              </a:spcBef>
              <a:spcAft>
                <a:spcPts val="0"/>
              </a:spcAft>
            </a:pPr>
            <a:r>
              <a:rPr lang="en-US" altLang="en-US" dirty="0" smtClean="0">
                <a:ea typeface="ＭＳ Ｐゴシック" panose="020B0600070205080204" pitchFamily="34" charset="-128"/>
                <a:cs typeface="Times New Roman" panose="02020603050405020304" pitchFamily="18" charset="0"/>
              </a:rPr>
              <a:t>What are the tasks of the Counter class?</a:t>
            </a:r>
          </a:p>
          <a:p>
            <a:pPr lvl="1">
              <a:spcBef>
                <a:spcPts val="0"/>
              </a:spcBef>
              <a:spcAft>
                <a:spcPts val="0"/>
              </a:spcAft>
            </a:pPr>
            <a:r>
              <a:rPr lang="en-US" altLang="en-US" dirty="0" smtClean="0">
                <a:ea typeface="ＭＳ Ｐゴシック" panose="020B0600070205080204" pitchFamily="34" charset="-128"/>
                <a:cs typeface="Times New Roman" panose="02020603050405020304" pitchFamily="18" charset="0"/>
              </a:rPr>
              <a:t>Keep track of the count</a:t>
            </a:r>
          </a:p>
          <a:p>
            <a:pPr lvl="1">
              <a:spcBef>
                <a:spcPts val="0"/>
              </a:spcBef>
              <a:spcAft>
                <a:spcPts val="0"/>
              </a:spcAft>
            </a:pPr>
            <a:r>
              <a:rPr lang="en-US" altLang="en-US" dirty="0" smtClean="0">
                <a:ea typeface="ＭＳ Ｐゴシック" panose="020B0600070205080204" pitchFamily="34" charset="-128"/>
                <a:cs typeface="Times New Roman" panose="02020603050405020304" pitchFamily="18" charset="0"/>
              </a:rPr>
              <a:t>Show the count</a:t>
            </a:r>
          </a:p>
          <a:p>
            <a:pPr>
              <a:spcBef>
                <a:spcPts val="600"/>
              </a:spcBef>
            </a:pPr>
            <a:r>
              <a:rPr lang="en-US" altLang="en-US" dirty="0" smtClean="0">
                <a:ea typeface="ＭＳ Ｐゴシック" panose="020B0600070205080204" pitchFamily="34" charset="-128"/>
                <a:cs typeface="Times New Roman" panose="02020603050405020304" pitchFamily="18" charset="0"/>
              </a:rPr>
              <a:t>To use the Counter class, we first instantiate or create an object from the class:</a:t>
            </a:r>
          </a:p>
          <a:p>
            <a:pPr>
              <a:spcBef>
                <a:spcPts val="600"/>
              </a:spcBef>
            </a:pPr>
            <a:endParaRPr lang="en-US" altLang="en-US" dirty="0" smtClean="0">
              <a:ea typeface="ＭＳ Ｐゴシック" panose="020B0600070205080204" pitchFamily="34" charset="-128"/>
              <a:cs typeface="Times New Roman" panose="02020603050405020304" pitchFamily="18" charset="0"/>
            </a:endParaRPr>
          </a:p>
          <a:p>
            <a:pPr>
              <a:spcBef>
                <a:spcPts val="600"/>
              </a:spcBef>
            </a:pPr>
            <a:r>
              <a:rPr lang="en-US" altLang="en-US" dirty="0" smtClean="0">
                <a:ea typeface="ＭＳ Ｐゴシック" panose="020B0600070205080204" pitchFamily="34" charset="-128"/>
                <a:cs typeface="Times New Roman" panose="02020603050405020304" pitchFamily="18" charset="0"/>
              </a:rPr>
              <a:t>When we use the name of the class as a function, such as </a:t>
            </a:r>
            <a:r>
              <a:rPr lang="en-US" altLang="en-US" sz="1800" dirty="0" smtClean="0">
                <a:latin typeface="Consolas" pitchFamily="49" charset="0"/>
                <a:ea typeface="ＭＳ Ｐゴシック" panose="020B0600070205080204" pitchFamily="34" charset="-128"/>
                <a:cs typeface="Consolas" pitchFamily="49" charset="0"/>
              </a:rPr>
              <a:t>Counter()</a:t>
            </a:r>
            <a:r>
              <a:rPr lang="en-US" altLang="en-US" dirty="0" smtClean="0">
                <a:ea typeface="ＭＳ Ｐゴシック" panose="020B0600070205080204" pitchFamily="34" charset="-128"/>
                <a:cs typeface="Times New Roman" panose="02020603050405020304" pitchFamily="18" charset="0"/>
              </a:rPr>
              <a:t>, Python will create an object of the class Counter and pass back a reference to the object. </a:t>
            </a:r>
          </a:p>
          <a:p>
            <a:pPr>
              <a:spcBef>
                <a:spcPts val="600"/>
              </a:spcBef>
            </a:pPr>
            <a:r>
              <a:rPr lang="en-US" altLang="en-US" dirty="0" smtClean="0">
                <a:ea typeface="ＭＳ Ｐゴシック" panose="020B0600070205080204" pitchFamily="34" charset="-128"/>
                <a:cs typeface="Times New Roman" panose="02020603050405020304" pitchFamily="18" charset="0"/>
              </a:rPr>
              <a:t>We store the reference of the Counter object in a variable named </a:t>
            </a:r>
            <a:r>
              <a:rPr lang="en-US" sz="1800" dirty="0" smtClean="0">
                <a:latin typeface="Consolas" pitchFamily="49" charset="0"/>
                <a:cs typeface="Consolas" pitchFamily="49" charset="0"/>
              </a:rPr>
              <a:t>tally</a:t>
            </a:r>
            <a:r>
              <a:rPr lang="en-US" dirty="0" smtClean="0">
                <a:latin typeface="Consolas" pitchFamily="49" charset="0"/>
                <a:cs typeface="Consolas" pitchFamily="49" charset="0"/>
              </a:rPr>
              <a:t>.</a:t>
            </a:r>
            <a:endParaRPr lang="en-US" altLang="en-US" dirty="0" smtClean="0">
              <a:ea typeface="ＭＳ Ｐゴシック" panose="020B0600070205080204" pitchFamily="34" charset="-128"/>
              <a:cs typeface="Times New Roman" panose="02020603050405020304" pitchFamily="18" charset="0"/>
            </a:endParaRPr>
          </a:p>
        </p:txBody>
      </p:sp>
      <p:sp>
        <p:nvSpPr>
          <p:cNvPr id="2" name="Date Placeholder 1"/>
          <p:cNvSpPr>
            <a:spLocks noGrp="1"/>
          </p:cNvSpPr>
          <p:nvPr>
            <p:ph type="dt" sz="half" idx="10"/>
          </p:nvPr>
        </p:nvSpPr>
        <p:spPr/>
        <p:txBody>
          <a:bodyPr/>
          <a:lstStyle/>
          <a:p>
            <a:fld id="{409AC5A8-A7B2-4A27-B7F9-D3FE267E1A52}" type="datetime1">
              <a:rPr lang="en-US" smtClean="0"/>
              <a:pPr/>
              <a:t>9/15/2020</a:t>
            </a:fld>
            <a:endParaRPr lang="en-US" dirty="0"/>
          </a:p>
        </p:txBody>
      </p:sp>
      <p:sp>
        <p:nvSpPr>
          <p:cNvPr id="5" name="Content Placeholder 2"/>
          <p:cNvSpPr txBox="1">
            <a:spLocks/>
          </p:cNvSpPr>
          <p:nvPr/>
        </p:nvSpPr>
        <p:spPr bwMode="auto">
          <a:xfrm>
            <a:off x="1143000" y="3962400"/>
            <a:ext cx="6705600" cy="3810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a:lstStyle/>
          <a:p>
            <a:pPr>
              <a:defRPr/>
            </a:pPr>
            <a:r>
              <a:rPr lang="en-US" dirty="0">
                <a:latin typeface="Consolas" pitchFamily="49" charset="0"/>
                <a:cs typeface="Consolas" pitchFamily="49" charset="0"/>
              </a:rPr>
              <a:t>tally = Counter()   # Creates an </a:t>
            </a:r>
            <a:r>
              <a:rPr lang="en-US" dirty="0" smtClean="0">
                <a:latin typeface="Consolas" pitchFamily="49" charset="0"/>
                <a:cs typeface="Consolas" pitchFamily="49" charset="0"/>
              </a:rPr>
              <a:t>object or instance</a:t>
            </a:r>
            <a:endParaRPr lang="en-US" dirty="0">
              <a:latin typeface="Consolas" pitchFamily="49" charset="0"/>
              <a:cs typeface="Consolas" pitchFamily="49"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Title 1"/>
          <p:cNvSpPr>
            <a:spLocks noGrp="1"/>
          </p:cNvSpPr>
          <p:nvPr>
            <p:ph type="title"/>
          </p:nvPr>
        </p:nvSpPr>
        <p:spPr/>
        <p:txBody>
          <a:bodyPr/>
          <a:lstStyle/>
          <a:p>
            <a:r>
              <a:rPr lang="en-US" altLang="en-US" dirty="0" smtClean="0">
                <a:ea typeface="ＭＳ Ｐゴシック" panose="020B0600070205080204" pitchFamily="34" charset="-128"/>
              </a:rPr>
              <a:t>Common Special Methods</a:t>
            </a:r>
          </a:p>
        </p:txBody>
      </p:sp>
      <p:pic>
        <p:nvPicPr>
          <p:cNvPr id="102403" name="Content Placeholder 5"/>
          <p:cNvPicPr>
            <a:picLocks noGrp="1" noChangeAspect="1"/>
          </p:cNvPicPr>
          <p:nvPr>
            <p:ph idx="1"/>
          </p:nvPr>
        </p:nvPicPr>
        <p:blipFill>
          <a:blip r:embed="rId2" cstate="print">
            <a:extLst>
              <a:ext uri="{28A0092B-C50C-407E-A947-70E740481C1C}">
                <a14:useLocalDpi xmlns:a14="http://schemas.microsoft.com/office/drawing/2010/main" xmlns="" val="0"/>
              </a:ext>
            </a:extLst>
          </a:blip>
          <a:srcRect b="48520"/>
          <a:stretch>
            <a:fillRect/>
          </a:stretch>
        </p:blipFill>
        <p:spPr>
          <a:xfrm>
            <a:off x="304800" y="1143000"/>
            <a:ext cx="8458200" cy="4768850"/>
          </a:xfrm>
        </p:spPr>
      </p:pic>
      <p:sp>
        <p:nvSpPr>
          <p:cNvPr id="2" name="Date Placeholder 1"/>
          <p:cNvSpPr>
            <a:spLocks noGrp="1"/>
          </p:cNvSpPr>
          <p:nvPr>
            <p:ph type="dt" sz="half" idx="10"/>
          </p:nvPr>
        </p:nvSpPr>
        <p:spPr/>
        <p:txBody>
          <a:bodyPr/>
          <a:lstStyle/>
          <a:p>
            <a:fld id="{AE0888BF-EBEA-4187-A90E-C1EFDAF8E8A8}" type="datetime1">
              <a:rPr lang="en-US" smtClean="0"/>
              <a:pPr/>
              <a:t>9/15/2020</a:t>
            </a:fld>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Title 1"/>
          <p:cNvSpPr>
            <a:spLocks noGrp="1"/>
          </p:cNvSpPr>
          <p:nvPr>
            <p:ph type="title"/>
          </p:nvPr>
        </p:nvSpPr>
        <p:spPr/>
        <p:txBody>
          <a:bodyPr/>
          <a:lstStyle/>
          <a:p>
            <a:r>
              <a:rPr lang="en-US" altLang="en-US" dirty="0" smtClean="0">
                <a:ea typeface="ＭＳ Ｐゴシック" panose="020B0600070205080204" pitchFamily="34" charset="-128"/>
              </a:rPr>
              <a:t>Common Special Methods</a:t>
            </a:r>
          </a:p>
        </p:txBody>
      </p:sp>
      <p:pic>
        <p:nvPicPr>
          <p:cNvPr id="103429" name="Content Placeholder 5"/>
          <p:cNvPicPr>
            <a:picLocks noChangeAspect="1"/>
          </p:cNvPicPr>
          <p:nvPr/>
        </p:nvPicPr>
        <p:blipFill>
          <a:blip r:embed="rId2" cstate="print">
            <a:extLst>
              <a:ext uri="{28A0092B-C50C-407E-A947-70E740481C1C}">
                <a14:useLocalDpi xmlns:a14="http://schemas.microsoft.com/office/drawing/2010/main" xmlns="" val="0"/>
              </a:ext>
            </a:extLst>
          </a:blip>
          <a:srcRect b="94337"/>
          <a:stretch>
            <a:fillRect/>
          </a:stretch>
        </p:blipFill>
        <p:spPr bwMode="auto">
          <a:xfrm>
            <a:off x="304800" y="1143000"/>
            <a:ext cx="8458200" cy="523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3430" name="Content Placeholder 5"/>
          <p:cNvPicPr>
            <a:picLocks noChangeAspect="1"/>
          </p:cNvPicPr>
          <p:nvPr/>
        </p:nvPicPr>
        <p:blipFill>
          <a:blip r:embed="rId2" cstate="print">
            <a:extLst>
              <a:ext uri="{28A0092B-C50C-407E-A947-70E740481C1C}">
                <a14:useLocalDpi xmlns:a14="http://schemas.microsoft.com/office/drawing/2010/main" xmlns="" val="0"/>
              </a:ext>
            </a:extLst>
          </a:blip>
          <a:srcRect t="51103" b="-2"/>
          <a:stretch>
            <a:fillRect/>
          </a:stretch>
        </p:blipFill>
        <p:spPr bwMode="auto">
          <a:xfrm>
            <a:off x="304800" y="1639888"/>
            <a:ext cx="8458200" cy="4529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fld id="{EDEDE825-6921-4D26-92F0-CB068E913622}" type="datetime1">
              <a:rPr lang="en-US" smtClean="0"/>
              <a:pPr/>
              <a:t>9/15/2020</a:t>
            </a:fld>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Example: Fraction Class</a:t>
            </a:r>
            <a:endParaRPr lang="en-US" dirty="0"/>
          </a:p>
        </p:txBody>
      </p:sp>
      <p:sp>
        <p:nvSpPr>
          <p:cNvPr id="4" name="Date Placeholder 3"/>
          <p:cNvSpPr>
            <a:spLocks noGrp="1"/>
          </p:cNvSpPr>
          <p:nvPr>
            <p:ph type="dt" sz="half" idx="10"/>
          </p:nvPr>
        </p:nvSpPr>
        <p:spPr/>
        <p:txBody>
          <a:bodyPr/>
          <a:lstStyle/>
          <a:p>
            <a:fld id="{6EA027FA-825E-4B14-887C-42C87EB1FEDD}" type="datetime1">
              <a:rPr lang="en-US" smtClean="0"/>
              <a:pPr/>
              <a:t>9/15/2020</a:t>
            </a:fld>
            <a:endParaRPr lang="en-US" dirty="0"/>
          </a:p>
        </p:txBody>
      </p:sp>
      <p:sp>
        <p:nvSpPr>
          <p:cNvPr id="2" name="Slide Number Placeholder 1"/>
          <p:cNvSpPr>
            <a:spLocks noGrp="1"/>
          </p:cNvSpPr>
          <p:nvPr>
            <p:ph type="sldNum" sz="quarter" idx="12"/>
          </p:nvPr>
        </p:nvSpPr>
        <p:spPr/>
        <p:txBody>
          <a:bodyPr/>
          <a:lstStyle/>
          <a:p>
            <a:fld id="{9D83B0A6-79E1-4721-A158-A52973EFC467}" type="slidenum">
              <a:rPr lang="en-US" altLang="en-US" smtClean="0"/>
              <a:pPr/>
              <a:t>32</a:t>
            </a:fld>
            <a:endParaRPr lang="en-US" altLang="en-US"/>
          </a:p>
        </p:txBody>
      </p:sp>
    </p:spTree>
    <p:extLst>
      <p:ext uri="{BB962C8B-B14F-4D97-AF65-F5344CB8AC3E}">
        <p14:creationId xmlns:p14="http://schemas.microsoft.com/office/powerpoint/2010/main" xmlns="" val="394601042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Title 1"/>
          <p:cNvSpPr>
            <a:spLocks noGrp="1"/>
          </p:cNvSpPr>
          <p:nvPr>
            <p:ph type="title"/>
          </p:nvPr>
        </p:nvSpPr>
        <p:spPr/>
        <p:txBody>
          <a:bodyPr>
            <a:normAutofit/>
          </a:bodyPr>
          <a:lstStyle/>
          <a:p>
            <a:r>
              <a:rPr lang="en-US" altLang="en-US" dirty="0" smtClean="0">
                <a:ea typeface="ＭＳ Ｐゴシック" panose="020B0600070205080204" pitchFamily="34" charset="-128"/>
              </a:rPr>
              <a:t>Writing a Fraction Class</a:t>
            </a:r>
          </a:p>
        </p:txBody>
      </p:sp>
      <p:sp>
        <p:nvSpPr>
          <p:cNvPr id="89091" name="Content Placeholder 2"/>
          <p:cNvSpPr>
            <a:spLocks noGrp="1"/>
          </p:cNvSpPr>
          <p:nvPr>
            <p:ph idx="1"/>
          </p:nvPr>
        </p:nvSpPr>
        <p:spPr>
          <a:xfrm>
            <a:off x="822959" y="1143000"/>
            <a:ext cx="7543801" cy="4726094"/>
          </a:xfrm>
        </p:spPr>
        <p:txBody>
          <a:bodyPr>
            <a:normAutofit/>
          </a:bodyPr>
          <a:lstStyle/>
          <a:p>
            <a:r>
              <a:rPr lang="en-US" altLang="en-US" dirty="0" smtClean="0">
                <a:ea typeface="ＭＳ Ｐゴシック" panose="020B0600070205080204" pitchFamily="34" charset="-128"/>
              </a:rPr>
              <a:t>Suppose we want to have a Fraction class to represent fractions such as 7/8.</a:t>
            </a:r>
          </a:p>
          <a:p>
            <a:pPr>
              <a:spcBef>
                <a:spcPts val="600"/>
              </a:spcBef>
            </a:pPr>
            <a:r>
              <a:rPr lang="en-US" altLang="en-US" dirty="0" smtClean="0">
                <a:ea typeface="ＭＳ Ｐゴシック" panose="020B0600070205080204" pitchFamily="34" charset="-128"/>
              </a:rPr>
              <a:t>For the fraction 7/8, the numerator is 7 and the denominator is 8.</a:t>
            </a:r>
            <a:br>
              <a:rPr lang="en-US" altLang="en-US" dirty="0" smtClean="0">
                <a:ea typeface="ＭＳ Ｐゴシック" panose="020B0600070205080204" pitchFamily="34" charset="-128"/>
              </a:rPr>
            </a:br>
            <a:r>
              <a:rPr lang="en-US" altLang="en-US" dirty="0" smtClean="0">
                <a:ea typeface="ＭＳ Ｐゴシック" panose="020B0600070205080204" pitchFamily="34" charset="-128"/>
              </a:rPr>
              <a:t>The denominator cannot be 0.</a:t>
            </a:r>
          </a:p>
          <a:p>
            <a:pPr>
              <a:spcBef>
                <a:spcPts val="600"/>
              </a:spcBef>
            </a:pPr>
            <a:r>
              <a:rPr lang="en-US" altLang="en-US" dirty="0" smtClean="0">
                <a:ea typeface="ＭＳ Ｐゴシック" panose="020B0600070205080204" pitchFamily="34" charset="-128"/>
              </a:rPr>
              <a:t>Requirements for the Fraction class:</a:t>
            </a:r>
          </a:p>
          <a:p>
            <a:pPr marL="685800" lvl="1" indent="-457200">
              <a:spcBef>
                <a:spcPts val="0"/>
              </a:spcBef>
              <a:buFont typeface="+mj-lt"/>
              <a:buAutoNum type="arabicPeriod"/>
            </a:pPr>
            <a:r>
              <a:rPr lang="en-US" altLang="en-US" dirty="0" smtClean="0">
                <a:ea typeface="ＭＳ Ｐゴシック" panose="020B0600070205080204" pitchFamily="34" charset="-128"/>
              </a:rPr>
              <a:t>Instance variables: numerator and denominator are valid and simplified, the sign of the fraction must be stored.</a:t>
            </a:r>
          </a:p>
          <a:p>
            <a:pPr marL="685800" lvl="1" indent="-457200">
              <a:spcBef>
                <a:spcPts val="0"/>
              </a:spcBef>
              <a:buFont typeface="+mj-lt"/>
              <a:buAutoNum type="arabicPeriod"/>
            </a:pPr>
            <a:r>
              <a:rPr lang="en-US" altLang="en-US" dirty="0" smtClean="0">
                <a:ea typeface="ＭＳ Ｐゴシック" panose="020B0600070205080204" pitchFamily="34" charset="-128"/>
              </a:rPr>
              <a:t>Support arithmetic operators with fractions.</a:t>
            </a:r>
          </a:p>
          <a:p>
            <a:pPr marL="685800" lvl="1" indent="-457200">
              <a:spcBef>
                <a:spcPts val="0"/>
              </a:spcBef>
              <a:buFont typeface="+mj-lt"/>
              <a:buAutoNum type="arabicPeriod"/>
            </a:pPr>
            <a:r>
              <a:rPr lang="en-US" altLang="en-US" dirty="0" smtClean="0">
                <a:ea typeface="ＭＳ Ｐゴシック" panose="020B0600070205080204" pitchFamily="34" charset="-128"/>
              </a:rPr>
              <a:t>Support relational operators for comparing fractions.</a:t>
            </a:r>
          </a:p>
          <a:p>
            <a:pPr marL="685800" lvl="1" indent="-457200">
              <a:spcBef>
                <a:spcPts val="0"/>
              </a:spcBef>
              <a:buFont typeface="+mj-lt"/>
              <a:buAutoNum type="arabicPeriod"/>
            </a:pPr>
            <a:r>
              <a:rPr lang="en-US" altLang="en-US" dirty="0" smtClean="0">
                <a:ea typeface="ＭＳ Ｐゴシック" panose="020B0600070205080204" pitchFamily="34" charset="-128"/>
              </a:rPr>
              <a:t>Have a string version of the format so that the fraction can be expressed as a string: “numerator / denominator”</a:t>
            </a:r>
          </a:p>
          <a:p>
            <a:pPr marL="685800" lvl="1" indent="-457200">
              <a:spcBef>
                <a:spcPts val="0"/>
              </a:spcBef>
              <a:buFont typeface="+mj-lt"/>
              <a:buAutoNum type="arabicPeriod"/>
            </a:pPr>
            <a:r>
              <a:rPr lang="en-US" altLang="en-US" dirty="0" smtClean="0">
                <a:ea typeface="ＭＳ Ｐゴシック" panose="020B0600070205080204" pitchFamily="34" charset="-128"/>
              </a:rPr>
              <a:t>Have a conversion to an equivalent decimal value.</a:t>
            </a:r>
          </a:p>
          <a:p>
            <a:pPr marL="685800" lvl="1" indent="-457200">
              <a:spcBef>
                <a:spcPts val="0"/>
              </a:spcBef>
              <a:buFont typeface="+mj-lt"/>
              <a:buAutoNum type="arabicPeriod"/>
            </a:pPr>
            <a:r>
              <a:rPr lang="en-US" altLang="en-US" dirty="0" smtClean="0">
                <a:ea typeface="ＭＳ Ｐゴシック" panose="020B0600070205080204" pitchFamily="34" charset="-128"/>
              </a:rPr>
              <a:t>Be immutable.</a:t>
            </a:r>
          </a:p>
          <a:p>
            <a:pPr>
              <a:spcBef>
                <a:spcPts val="0"/>
              </a:spcBef>
            </a:pPr>
            <a:endParaRPr lang="en-US" altLang="en-US" dirty="0" smtClean="0">
              <a:ea typeface="ＭＳ Ｐゴシック" panose="020B0600070205080204" pitchFamily="34" charset="-128"/>
            </a:endParaRPr>
          </a:p>
          <a:p>
            <a:pPr lvl="1">
              <a:spcBef>
                <a:spcPts val="600"/>
              </a:spcBef>
            </a:pPr>
            <a:endParaRPr lang="en-US" altLang="en-US" dirty="0" smtClean="0">
              <a:ea typeface="ＭＳ Ｐゴシック" panose="020B0600070205080204" pitchFamily="34" charset="-128"/>
            </a:endParaRPr>
          </a:p>
        </p:txBody>
      </p:sp>
      <p:sp>
        <p:nvSpPr>
          <p:cNvPr id="2" name="Date Placeholder 1"/>
          <p:cNvSpPr>
            <a:spLocks noGrp="1"/>
          </p:cNvSpPr>
          <p:nvPr>
            <p:ph type="dt" sz="half" idx="10"/>
          </p:nvPr>
        </p:nvSpPr>
        <p:spPr/>
        <p:txBody>
          <a:bodyPr/>
          <a:lstStyle/>
          <a:p>
            <a:fld id="{E6F80E48-E79F-45AE-A088-392E62B3DA3A}" type="datetime1">
              <a:rPr lang="en-US" smtClean="0"/>
              <a:pPr/>
              <a:t>9/15/2020</a:t>
            </a:fld>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Title 1"/>
          <p:cNvSpPr>
            <a:spLocks noGrp="1"/>
          </p:cNvSpPr>
          <p:nvPr>
            <p:ph type="title"/>
          </p:nvPr>
        </p:nvSpPr>
        <p:spPr/>
        <p:txBody>
          <a:bodyPr/>
          <a:lstStyle/>
          <a:p>
            <a:r>
              <a:rPr lang="en-US" altLang="en-US" dirty="0" smtClean="0">
                <a:ea typeface="ＭＳ Ｐゴシック" panose="020B0600070205080204" pitchFamily="34" charset="-128"/>
              </a:rPr>
              <a:t>Requirement 1: Constructor (1)</a:t>
            </a:r>
          </a:p>
        </p:txBody>
      </p:sp>
      <p:sp>
        <p:nvSpPr>
          <p:cNvPr id="3" name="Content Placeholder 2"/>
          <p:cNvSpPr>
            <a:spLocks noGrp="1"/>
          </p:cNvSpPr>
          <p:nvPr>
            <p:ph idx="1"/>
          </p:nvPr>
        </p:nvSpPr>
        <p:spPr>
          <a:xfrm>
            <a:off x="822959" y="1143000"/>
            <a:ext cx="7543801" cy="4726094"/>
          </a:xfrm>
        </p:spPr>
        <p:txBody>
          <a:bodyPr/>
          <a:lstStyle/>
          <a:p>
            <a:pPr>
              <a:defRPr/>
            </a:pPr>
            <a:r>
              <a:rPr lang="en-US" dirty="0" smtClean="0"/>
              <a:t>The constructor should accept a numerator value and denominator value as input parameters.</a:t>
            </a:r>
          </a:p>
          <a:p>
            <a:pPr>
              <a:spcBef>
                <a:spcPts val="600"/>
              </a:spcBef>
              <a:defRPr/>
            </a:pPr>
            <a:r>
              <a:rPr lang="en-US" dirty="0" smtClean="0"/>
              <a:t>The numerator parameter can default to 0, and denominator parameter can default to 1.</a:t>
            </a:r>
          </a:p>
          <a:p>
            <a:pPr>
              <a:spcBef>
                <a:spcPts val="600"/>
              </a:spcBef>
              <a:defRPr/>
            </a:pPr>
            <a:r>
              <a:rPr lang="en-US" dirty="0" smtClean="0"/>
              <a:t>We need to check that the denominator value is not zero. If it is, we raise an exception and don’t continue the constructor. This way we will never create a Fraction object with illegal data.</a:t>
            </a:r>
          </a:p>
          <a:p>
            <a:pPr>
              <a:spcBef>
                <a:spcPts val="600"/>
              </a:spcBef>
              <a:defRPr/>
            </a:pPr>
            <a:r>
              <a:rPr lang="en-US" dirty="0" smtClean="0"/>
              <a:t>We need to keep track of the sign of the fraction in an instance variable.</a:t>
            </a:r>
          </a:p>
          <a:p>
            <a:pPr>
              <a:spcBef>
                <a:spcPts val="600"/>
              </a:spcBef>
              <a:defRPr/>
            </a:pPr>
            <a:r>
              <a:rPr lang="en-US" dirty="0" smtClean="0"/>
              <a:t>We also need to simplify the fraction: 2/4 should be simplified to 1/2.</a:t>
            </a:r>
          </a:p>
          <a:p>
            <a:pPr>
              <a:spcBef>
                <a:spcPts val="600"/>
              </a:spcBef>
              <a:defRPr/>
            </a:pPr>
            <a:r>
              <a:rPr lang="en-US" dirty="0" smtClean="0"/>
              <a:t>Lastly, we store the simplified numerator and denominator values into instance variables.</a:t>
            </a:r>
          </a:p>
        </p:txBody>
      </p:sp>
      <p:sp>
        <p:nvSpPr>
          <p:cNvPr id="2" name="Date Placeholder 1"/>
          <p:cNvSpPr>
            <a:spLocks noGrp="1"/>
          </p:cNvSpPr>
          <p:nvPr>
            <p:ph type="dt" sz="half" idx="10"/>
          </p:nvPr>
        </p:nvSpPr>
        <p:spPr/>
        <p:txBody>
          <a:bodyPr/>
          <a:lstStyle/>
          <a:p>
            <a:fld id="{1ABE8E76-4B19-498C-8268-9C0B31F9DE49}" type="datetime1">
              <a:rPr lang="en-US" smtClean="0"/>
              <a:pPr/>
              <a:t>9/15/2020</a:t>
            </a:fld>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Title 1"/>
          <p:cNvSpPr>
            <a:spLocks noGrp="1"/>
          </p:cNvSpPr>
          <p:nvPr>
            <p:ph type="title"/>
          </p:nvPr>
        </p:nvSpPr>
        <p:spPr/>
        <p:txBody>
          <a:bodyPr/>
          <a:lstStyle/>
          <a:p>
            <a:r>
              <a:rPr lang="en-US" altLang="en-US" dirty="0" smtClean="0">
                <a:ea typeface="ＭＳ Ｐゴシック" panose="020B0600070205080204" pitchFamily="34" charset="-128"/>
              </a:rPr>
              <a:t>Requirement 1 : Constructor (2)</a:t>
            </a:r>
          </a:p>
        </p:txBody>
      </p:sp>
      <p:sp>
        <p:nvSpPr>
          <p:cNvPr id="6" name="Content Placeholder 2"/>
          <p:cNvSpPr txBox="1">
            <a:spLocks noGrp="1"/>
          </p:cNvSpPr>
          <p:nvPr>
            <p:ph idx="1"/>
          </p:nvPr>
        </p:nvSpPr>
        <p:spPr>
          <a:xfrm>
            <a:off x="533401" y="1255006"/>
            <a:ext cx="7833360" cy="3926594"/>
          </a:xfrm>
          <a:noFill/>
          <a:effectLst/>
          <a:extLst/>
        </p:spPr>
        <p:txBody>
          <a:bodyPr>
            <a:noAutofit/>
          </a:bodyPr>
          <a:lstStyle/>
          <a:p>
            <a:pPr marL="0" indent="0">
              <a:spcBef>
                <a:spcPts val="200"/>
              </a:spcBef>
              <a:buFont typeface="Wingdings" panose="05000000000000000000" pitchFamily="2" charset="2"/>
              <a:buNone/>
              <a:defRPr/>
            </a:pPr>
            <a:endParaRPr lang="en-US" sz="1800" dirty="0">
              <a:latin typeface="Consolas" pitchFamily="49" charset="0"/>
              <a:cs typeface="Consolas" pitchFamily="49" charset="0"/>
            </a:endParaRPr>
          </a:p>
          <a:p>
            <a:pPr marL="0" indent="0">
              <a:spcBef>
                <a:spcPts val="200"/>
              </a:spcBef>
              <a:buFont typeface="Wingdings" panose="05000000000000000000" pitchFamily="2" charset="2"/>
              <a:buNone/>
              <a:defRPr/>
            </a:pPr>
            <a:r>
              <a:rPr lang="en-US" sz="1800" dirty="0" smtClean="0">
                <a:solidFill>
                  <a:srgbClr val="0033CC"/>
                </a:solidFill>
                <a:latin typeface="Consolas" pitchFamily="49" charset="0"/>
                <a:cs typeface="Consolas" pitchFamily="49" charset="0"/>
              </a:rPr>
              <a:t>    </a:t>
            </a:r>
            <a:endParaRPr lang="en-US" sz="1800" dirty="0">
              <a:latin typeface="Consolas" pitchFamily="49" charset="0"/>
              <a:cs typeface="Consolas" pitchFamily="49" charset="0"/>
            </a:endParaRPr>
          </a:p>
        </p:txBody>
      </p:sp>
      <p:sp>
        <p:nvSpPr>
          <p:cNvPr id="2" name="Date Placeholder 1"/>
          <p:cNvSpPr>
            <a:spLocks noGrp="1"/>
          </p:cNvSpPr>
          <p:nvPr>
            <p:ph type="dt" sz="half" idx="10"/>
          </p:nvPr>
        </p:nvSpPr>
        <p:spPr/>
        <p:txBody>
          <a:bodyPr/>
          <a:lstStyle/>
          <a:p>
            <a:fld id="{46BE9FC3-DE11-4782-AD42-5FBA4513D166}" type="datetime1">
              <a:rPr lang="en-US" smtClean="0"/>
              <a:pPr/>
              <a:t>9/15/2020</a:t>
            </a:fld>
            <a:endParaRPr lang="en-US" dirty="0"/>
          </a:p>
        </p:txBody>
      </p:sp>
      <p:sp>
        <p:nvSpPr>
          <p:cNvPr id="5" name="Content Placeholder 2"/>
          <p:cNvSpPr txBox="1">
            <a:spLocks/>
          </p:cNvSpPr>
          <p:nvPr/>
        </p:nvSpPr>
        <p:spPr bwMode="auto">
          <a:xfrm>
            <a:off x="838200" y="1143000"/>
            <a:ext cx="7848600" cy="51816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a:lstStyle/>
          <a:p>
            <a:pPr>
              <a:defRPr/>
            </a:pPr>
            <a:r>
              <a:rPr lang="en-US" dirty="0">
                <a:latin typeface="Consolas" pitchFamily="49" charset="0"/>
                <a:cs typeface="Consolas" pitchFamily="49" charset="0"/>
              </a:rPr>
              <a:t>def </a:t>
            </a:r>
            <a:r>
              <a:rPr lang="en-US" dirty="0">
                <a:solidFill>
                  <a:srgbClr val="0033CC"/>
                </a:solidFill>
                <a:latin typeface="Consolas" pitchFamily="49" charset="0"/>
                <a:cs typeface="Consolas" pitchFamily="49" charset="0"/>
              </a:rPr>
              <a:t>_</a:t>
            </a:r>
            <a:r>
              <a:rPr lang="en-US" spc="-700" dirty="0">
                <a:solidFill>
                  <a:srgbClr val="0033CC"/>
                </a:solidFill>
                <a:latin typeface="Consolas" pitchFamily="49" charset="0"/>
                <a:cs typeface="Consolas" pitchFamily="49" charset="0"/>
              </a:rPr>
              <a:t> </a:t>
            </a:r>
            <a:r>
              <a:rPr lang="en-US" dirty="0">
                <a:solidFill>
                  <a:srgbClr val="0033CC"/>
                </a:solidFill>
                <a:latin typeface="Consolas" pitchFamily="49" charset="0"/>
                <a:cs typeface="Consolas" pitchFamily="49" charset="0"/>
              </a:rPr>
              <a:t>_init_</a:t>
            </a:r>
            <a:r>
              <a:rPr lang="en-US" spc="-700" dirty="0">
                <a:solidFill>
                  <a:srgbClr val="0033CC"/>
                </a:solidFill>
                <a:latin typeface="Consolas" pitchFamily="49" charset="0"/>
                <a:cs typeface="Consolas" pitchFamily="49" charset="0"/>
              </a:rPr>
              <a:t> </a:t>
            </a:r>
            <a:r>
              <a:rPr lang="en-US" dirty="0">
                <a:solidFill>
                  <a:srgbClr val="0033CC"/>
                </a:solidFill>
                <a:latin typeface="Consolas" pitchFamily="49" charset="0"/>
                <a:cs typeface="Consolas" pitchFamily="49" charset="0"/>
              </a:rPr>
              <a:t>_</a:t>
            </a:r>
            <a:r>
              <a:rPr lang="en-US" dirty="0">
                <a:latin typeface="Consolas" pitchFamily="49" charset="0"/>
                <a:cs typeface="Consolas" pitchFamily="49" charset="0"/>
              </a:rPr>
              <a:t>(self, </a:t>
            </a:r>
            <a:r>
              <a:rPr lang="en-US" dirty="0" smtClean="0">
                <a:latin typeface="Consolas" pitchFamily="49" charset="0"/>
                <a:cs typeface="Consolas" pitchFamily="49" charset="0"/>
              </a:rPr>
              <a:t>numerator = 0, denominator = 1) :</a:t>
            </a:r>
            <a:endParaRPr lang="en-US" dirty="0" smtClean="0">
              <a:solidFill>
                <a:srgbClr val="00B0F0"/>
              </a:solidFill>
              <a:latin typeface="Consolas" pitchFamily="49" charset="0"/>
              <a:cs typeface="Consolas" pitchFamily="49" charset="0"/>
            </a:endParaRPr>
          </a:p>
          <a:p>
            <a:pPr marL="0" indent="0">
              <a:spcBef>
                <a:spcPts val="600"/>
              </a:spcBef>
              <a:buFont typeface="Wingdings" panose="05000000000000000000" pitchFamily="2" charset="2"/>
              <a:buNone/>
              <a:defRPr/>
            </a:pPr>
            <a:r>
              <a:rPr lang="en-US" dirty="0" smtClean="0">
                <a:latin typeface="Consolas" pitchFamily="49" charset="0"/>
                <a:cs typeface="Consolas" pitchFamily="49" charset="0"/>
              </a:rPr>
              <a:t>   if denominator == 0 :      </a:t>
            </a:r>
            <a:r>
              <a:rPr lang="en-US" dirty="0" smtClean="0">
                <a:solidFill>
                  <a:srgbClr val="00B0F0"/>
                </a:solidFill>
                <a:latin typeface="Consolas" pitchFamily="49" charset="0"/>
                <a:cs typeface="Consolas" pitchFamily="49" charset="0"/>
              </a:rPr>
              <a:t># stop if denominator is 0</a:t>
            </a:r>
            <a:endParaRPr lang="en-US" dirty="0" smtClean="0">
              <a:latin typeface="Consolas" pitchFamily="49" charset="0"/>
              <a:cs typeface="Consolas" pitchFamily="49" charset="0"/>
            </a:endParaRPr>
          </a:p>
          <a:p>
            <a:pPr marL="0" indent="0">
              <a:spcBef>
                <a:spcPts val="0"/>
              </a:spcBef>
              <a:buFont typeface="Wingdings" panose="05000000000000000000" pitchFamily="2" charset="2"/>
              <a:buNone/>
              <a:defRPr/>
            </a:pPr>
            <a:r>
              <a:rPr lang="en-US" dirty="0" smtClean="0">
                <a:latin typeface="Consolas" pitchFamily="49" charset="0"/>
                <a:cs typeface="Consolas" pitchFamily="49" charset="0"/>
              </a:rPr>
              <a:t>       raise </a:t>
            </a:r>
            <a:r>
              <a:rPr lang="en-US" dirty="0" err="1" smtClean="0">
                <a:latin typeface="Consolas" pitchFamily="49" charset="0"/>
                <a:cs typeface="Consolas" pitchFamily="49" charset="0"/>
              </a:rPr>
              <a:t>ZeroDivisionError</a:t>
            </a:r>
            <a:r>
              <a:rPr lang="en-US" dirty="0" smtClean="0">
                <a:latin typeface="Consolas" pitchFamily="49" charset="0"/>
                <a:cs typeface="Consolas" pitchFamily="49" charset="0"/>
              </a:rPr>
              <a:t>("Denominator can’t be zero.")</a:t>
            </a:r>
            <a:endParaRPr lang="en-US" dirty="0" smtClean="0">
              <a:solidFill>
                <a:srgbClr val="00B0F0"/>
              </a:solidFill>
              <a:latin typeface="Consolas" pitchFamily="49" charset="0"/>
              <a:cs typeface="Consolas" pitchFamily="49" charset="0"/>
            </a:endParaRPr>
          </a:p>
          <a:p>
            <a:pPr marL="0" indent="0">
              <a:spcBef>
                <a:spcPts val="600"/>
              </a:spcBef>
              <a:buFont typeface="Wingdings" panose="05000000000000000000" pitchFamily="2" charset="2"/>
              <a:buNone/>
              <a:defRPr/>
            </a:pPr>
            <a:r>
              <a:rPr lang="en-US" dirty="0" smtClean="0">
                <a:latin typeface="Consolas" pitchFamily="49" charset="0"/>
                <a:cs typeface="Consolas" pitchFamily="49" charset="0"/>
              </a:rPr>
              <a:t>   if numerator == 0 :        </a:t>
            </a:r>
            <a:r>
              <a:rPr lang="en-US" dirty="0" smtClean="0">
                <a:solidFill>
                  <a:srgbClr val="00B0F0"/>
                </a:solidFill>
                <a:latin typeface="Consolas" pitchFamily="49" charset="0"/>
                <a:cs typeface="Consolas" pitchFamily="49" charset="0"/>
              </a:rPr>
              <a:t># fraction is 0, done</a:t>
            </a:r>
            <a:endParaRPr lang="en-US" dirty="0" smtClean="0">
              <a:latin typeface="Consolas" pitchFamily="49" charset="0"/>
              <a:cs typeface="Consolas" pitchFamily="49" charset="0"/>
            </a:endParaRPr>
          </a:p>
          <a:p>
            <a:pPr marL="0" indent="0">
              <a:spcBef>
                <a:spcPts val="0"/>
              </a:spcBef>
              <a:buFont typeface="Wingdings" panose="05000000000000000000" pitchFamily="2" charset="2"/>
              <a:buNone/>
              <a:defRPr/>
            </a:pPr>
            <a:r>
              <a:rPr lang="en-US" dirty="0" smtClean="0">
                <a:latin typeface="Consolas" pitchFamily="49" charset="0"/>
                <a:cs typeface="Consolas" pitchFamily="49" charset="0"/>
              </a:rPr>
              <a:t>       </a:t>
            </a:r>
            <a:r>
              <a:rPr lang="en-US" dirty="0" err="1" smtClean="0">
                <a:latin typeface="Consolas" pitchFamily="49" charset="0"/>
                <a:cs typeface="Consolas" pitchFamily="49" charset="0"/>
              </a:rPr>
              <a:t>self._numerator</a:t>
            </a:r>
            <a:r>
              <a:rPr lang="en-US" dirty="0" smtClean="0">
                <a:latin typeface="Consolas" pitchFamily="49" charset="0"/>
                <a:cs typeface="Consolas" pitchFamily="49" charset="0"/>
              </a:rPr>
              <a:t> = 0</a:t>
            </a:r>
          </a:p>
          <a:p>
            <a:pPr marL="0" indent="0">
              <a:spcBef>
                <a:spcPts val="200"/>
              </a:spcBef>
              <a:buFont typeface="Wingdings" panose="05000000000000000000" pitchFamily="2" charset="2"/>
              <a:buNone/>
              <a:defRPr/>
            </a:pPr>
            <a:r>
              <a:rPr lang="en-US" dirty="0" smtClean="0">
                <a:latin typeface="Consolas" pitchFamily="49" charset="0"/>
                <a:cs typeface="Consolas" pitchFamily="49" charset="0"/>
              </a:rPr>
              <a:t>       </a:t>
            </a:r>
            <a:r>
              <a:rPr lang="en-US" dirty="0" err="1" smtClean="0">
                <a:latin typeface="Consolas" pitchFamily="49" charset="0"/>
                <a:cs typeface="Consolas" pitchFamily="49" charset="0"/>
              </a:rPr>
              <a:t>self._denominator</a:t>
            </a:r>
            <a:r>
              <a:rPr lang="en-US" dirty="0" smtClean="0">
                <a:latin typeface="Consolas" pitchFamily="49" charset="0"/>
                <a:cs typeface="Consolas" pitchFamily="49" charset="0"/>
              </a:rPr>
              <a:t> = 1</a:t>
            </a:r>
          </a:p>
          <a:p>
            <a:pPr marL="0" indent="0">
              <a:spcBef>
                <a:spcPts val="600"/>
              </a:spcBef>
              <a:buFont typeface="Wingdings" panose="05000000000000000000" pitchFamily="2" charset="2"/>
              <a:buNone/>
              <a:defRPr/>
            </a:pPr>
            <a:r>
              <a:rPr lang="en-US" dirty="0" smtClean="0">
                <a:latin typeface="Consolas" pitchFamily="49" charset="0"/>
                <a:cs typeface="Consolas" pitchFamily="49" charset="0"/>
              </a:rPr>
              <a:t>   else :    </a:t>
            </a:r>
            <a:r>
              <a:rPr lang="en-US" dirty="0" smtClean="0">
                <a:solidFill>
                  <a:srgbClr val="00B0F0"/>
                </a:solidFill>
                <a:latin typeface="Consolas" pitchFamily="49" charset="0"/>
                <a:cs typeface="Consolas" pitchFamily="49" charset="0"/>
              </a:rPr>
              <a:t># store the sign</a:t>
            </a:r>
          </a:p>
          <a:p>
            <a:pPr marL="0" indent="0">
              <a:spcBef>
                <a:spcPts val="0"/>
              </a:spcBef>
              <a:buFont typeface="Wingdings" panose="05000000000000000000" pitchFamily="2" charset="2"/>
              <a:buNone/>
              <a:defRPr/>
            </a:pPr>
            <a:r>
              <a:rPr lang="en-US" dirty="0" smtClean="0">
                <a:latin typeface="Consolas" pitchFamily="49" charset="0"/>
                <a:cs typeface="Consolas" pitchFamily="49" charset="0"/>
              </a:rPr>
              <a:t>       if numerator &lt; 0 and denominator &gt; 0 or</a:t>
            </a:r>
          </a:p>
          <a:p>
            <a:pPr marL="0" indent="0">
              <a:spcBef>
                <a:spcPts val="0"/>
              </a:spcBef>
              <a:buFont typeface="Wingdings" panose="05000000000000000000" pitchFamily="2" charset="2"/>
              <a:buNone/>
              <a:defRPr/>
            </a:pPr>
            <a:r>
              <a:rPr lang="en-US" dirty="0" smtClean="0">
                <a:latin typeface="Consolas" pitchFamily="49" charset="0"/>
                <a:cs typeface="Consolas" pitchFamily="49" charset="0"/>
              </a:rPr>
              <a:t>          numerator &gt; 0 and denominator &lt; 0) :</a:t>
            </a:r>
          </a:p>
          <a:p>
            <a:pPr marL="0" indent="0">
              <a:spcBef>
                <a:spcPts val="0"/>
              </a:spcBef>
              <a:buFont typeface="Wingdings" panose="05000000000000000000" pitchFamily="2" charset="2"/>
              <a:buNone/>
              <a:defRPr/>
            </a:pPr>
            <a:r>
              <a:rPr lang="en-US" dirty="0" smtClean="0">
                <a:latin typeface="Consolas" pitchFamily="49" charset="0"/>
                <a:cs typeface="Consolas" pitchFamily="49" charset="0"/>
              </a:rPr>
              <a:t>           </a:t>
            </a:r>
            <a:r>
              <a:rPr lang="en-US" dirty="0" err="1" smtClean="0">
                <a:latin typeface="Consolas" pitchFamily="49" charset="0"/>
                <a:cs typeface="Consolas" pitchFamily="49" charset="0"/>
              </a:rPr>
              <a:t>self._sign</a:t>
            </a:r>
            <a:r>
              <a:rPr lang="en-US" dirty="0" smtClean="0">
                <a:latin typeface="Consolas" pitchFamily="49" charset="0"/>
                <a:cs typeface="Consolas" pitchFamily="49" charset="0"/>
              </a:rPr>
              <a:t> = -1</a:t>
            </a:r>
          </a:p>
          <a:p>
            <a:pPr marL="0" indent="0">
              <a:spcBef>
                <a:spcPts val="0"/>
              </a:spcBef>
              <a:buFont typeface="Wingdings" panose="05000000000000000000" pitchFamily="2" charset="2"/>
              <a:buNone/>
              <a:defRPr/>
            </a:pPr>
            <a:r>
              <a:rPr lang="en-US" dirty="0" smtClean="0">
                <a:latin typeface="Consolas" pitchFamily="49" charset="0"/>
                <a:cs typeface="Consolas" pitchFamily="49" charset="0"/>
              </a:rPr>
              <a:t>       else :</a:t>
            </a:r>
          </a:p>
          <a:p>
            <a:pPr marL="0" indent="0">
              <a:spcBef>
                <a:spcPts val="0"/>
              </a:spcBef>
              <a:buFont typeface="Wingdings" panose="05000000000000000000" pitchFamily="2" charset="2"/>
              <a:buNone/>
              <a:defRPr/>
            </a:pPr>
            <a:r>
              <a:rPr lang="en-US" dirty="0" smtClean="0">
                <a:latin typeface="Consolas" pitchFamily="49" charset="0"/>
                <a:cs typeface="Consolas" pitchFamily="49" charset="0"/>
              </a:rPr>
              <a:t>           </a:t>
            </a:r>
            <a:r>
              <a:rPr lang="en-US" dirty="0" err="1" smtClean="0">
                <a:latin typeface="Consolas" pitchFamily="49" charset="0"/>
                <a:cs typeface="Consolas" pitchFamily="49" charset="0"/>
              </a:rPr>
              <a:t>self._sign</a:t>
            </a:r>
            <a:r>
              <a:rPr lang="en-US" dirty="0" smtClean="0">
                <a:latin typeface="Consolas" pitchFamily="49" charset="0"/>
                <a:cs typeface="Consolas" pitchFamily="49" charset="0"/>
              </a:rPr>
              <a:t> = 1</a:t>
            </a:r>
          </a:p>
          <a:p>
            <a:pPr marL="0" indent="0">
              <a:spcBef>
                <a:spcPts val="600"/>
              </a:spcBef>
              <a:buFont typeface="Wingdings" panose="05000000000000000000" pitchFamily="2" charset="2"/>
              <a:buNone/>
              <a:defRPr/>
            </a:pPr>
            <a:r>
              <a:rPr lang="en-US" dirty="0" smtClean="0">
                <a:solidFill>
                  <a:srgbClr val="00B0F0"/>
                </a:solidFill>
                <a:latin typeface="Consolas" pitchFamily="49" charset="0"/>
                <a:cs typeface="Consolas" pitchFamily="49" charset="0"/>
              </a:rPr>
              <a:t>             # and save absolute values</a:t>
            </a:r>
          </a:p>
          <a:p>
            <a:pPr marL="0" indent="0">
              <a:buFont typeface="Wingdings" pitchFamily="2" charset="2"/>
              <a:buNone/>
              <a:defRPr/>
            </a:pPr>
            <a:r>
              <a:rPr lang="en-US" kern="0" dirty="0" smtClean="0">
                <a:latin typeface="Consolas" pitchFamily="49" charset="0"/>
                <a:cs typeface="Consolas" pitchFamily="49" charset="0"/>
              </a:rPr>
              <a:t>       </a:t>
            </a:r>
            <a:r>
              <a:rPr lang="en-US" kern="0" dirty="0" err="1" smtClean="0">
                <a:latin typeface="Consolas" pitchFamily="49" charset="0"/>
                <a:cs typeface="Consolas" pitchFamily="49" charset="0"/>
              </a:rPr>
              <a:t>self._numerator</a:t>
            </a:r>
            <a:r>
              <a:rPr lang="en-US" kern="0" dirty="0" smtClean="0">
                <a:latin typeface="Consolas" pitchFamily="49" charset="0"/>
                <a:cs typeface="Consolas" pitchFamily="49" charset="0"/>
              </a:rPr>
              <a:t> = abs(numerator)</a:t>
            </a:r>
          </a:p>
          <a:p>
            <a:pPr marL="0" indent="0">
              <a:buFont typeface="Wingdings" pitchFamily="2" charset="2"/>
              <a:buNone/>
              <a:defRPr/>
            </a:pPr>
            <a:r>
              <a:rPr lang="en-US" kern="0" dirty="0" smtClean="0">
                <a:latin typeface="Consolas" pitchFamily="49" charset="0"/>
                <a:cs typeface="Consolas" pitchFamily="49" charset="0"/>
              </a:rPr>
              <a:t>       </a:t>
            </a:r>
            <a:r>
              <a:rPr lang="en-US" kern="0" dirty="0" err="1" smtClean="0">
                <a:latin typeface="Consolas" pitchFamily="49" charset="0"/>
                <a:cs typeface="Consolas" pitchFamily="49" charset="0"/>
              </a:rPr>
              <a:t>self._denominator</a:t>
            </a:r>
            <a:r>
              <a:rPr lang="en-US" kern="0" dirty="0" smtClean="0">
                <a:latin typeface="Consolas" pitchFamily="49" charset="0"/>
                <a:cs typeface="Consolas" pitchFamily="49" charset="0"/>
              </a:rPr>
              <a:t> = abs(denominator)</a:t>
            </a:r>
          </a:p>
          <a:p>
            <a:pPr marL="0" indent="0">
              <a:spcBef>
                <a:spcPts val="600"/>
              </a:spcBef>
              <a:buFont typeface="Wingdings" pitchFamily="2" charset="2"/>
              <a:buNone/>
              <a:defRPr/>
            </a:pPr>
            <a:r>
              <a:rPr lang="en-US" kern="0" dirty="0" smtClean="0">
                <a:latin typeface="Consolas" pitchFamily="49" charset="0"/>
                <a:cs typeface="Consolas" pitchFamily="49" charset="0"/>
              </a:rPr>
              <a:t>       </a:t>
            </a:r>
            <a:r>
              <a:rPr lang="en-US" kern="0" dirty="0" smtClean="0">
                <a:solidFill>
                  <a:srgbClr val="00B0F0"/>
                </a:solidFill>
                <a:latin typeface="Consolas" pitchFamily="49" charset="0"/>
                <a:cs typeface="Consolas" pitchFamily="49" charset="0"/>
              </a:rPr>
              <a:t># simplify fraction with a private method</a:t>
            </a:r>
            <a:endParaRPr lang="en-US" kern="0" dirty="0" smtClean="0">
              <a:latin typeface="Consolas" pitchFamily="49" charset="0"/>
              <a:cs typeface="Consolas" pitchFamily="49" charset="0"/>
            </a:endParaRPr>
          </a:p>
          <a:p>
            <a:pPr marL="0" indent="0">
              <a:buFont typeface="Wingdings" pitchFamily="2" charset="2"/>
              <a:buNone/>
              <a:defRPr/>
            </a:pPr>
            <a:r>
              <a:rPr lang="en-US" kern="0" dirty="0" smtClean="0">
                <a:latin typeface="Consolas" pitchFamily="49" charset="0"/>
                <a:cs typeface="Consolas" pitchFamily="49" charset="0"/>
              </a:rPr>
              <a:t>       </a:t>
            </a:r>
            <a:r>
              <a:rPr lang="en-US" kern="0" dirty="0" err="1" smtClean="0">
                <a:latin typeface="Consolas" pitchFamily="49" charset="0"/>
                <a:cs typeface="Consolas" pitchFamily="49" charset="0"/>
              </a:rPr>
              <a:t>self._simplify</a:t>
            </a:r>
            <a:r>
              <a:rPr lang="en-US" kern="0" dirty="0" smtClean="0">
                <a:latin typeface="Consolas" pitchFamily="49" charset="0"/>
                <a:cs typeface="Consolas" pitchFamily="49" charset="0"/>
              </a:rPr>
              <a:t>()</a:t>
            </a:r>
            <a:endParaRPr lang="en-US" dirty="0" smtClean="0">
              <a:solidFill>
                <a:srgbClr val="00B0F0"/>
              </a:solidFill>
              <a:latin typeface="Consolas" pitchFamily="49" charset="0"/>
              <a:cs typeface="Consolas" pitchFamily="49" charset="0"/>
            </a:endParaRPr>
          </a:p>
          <a:p>
            <a:pPr marL="0" indent="0">
              <a:buFont typeface="Wingdings" pitchFamily="2" charset="2"/>
              <a:buNone/>
              <a:defRPr/>
            </a:pPr>
            <a:r>
              <a:rPr lang="en-US" dirty="0" smtClean="0">
                <a:latin typeface="Consolas" pitchFamily="49" charset="0"/>
                <a:cs typeface="Consolas" pitchFamily="49" charset="0"/>
              </a:rPr>
              <a:t>                               </a:t>
            </a:r>
            <a:r>
              <a:rPr lang="en-US" sz="1600" dirty="0" smtClean="0">
                <a:latin typeface="Consolas" pitchFamily="49" charset="0"/>
                <a:cs typeface="Consolas" pitchFamily="49" charset="0"/>
              </a:rPr>
              <a:t>       </a:t>
            </a:r>
          </a:p>
          <a:p>
            <a:pPr marL="0" indent="0">
              <a:buFont typeface="Wingdings" pitchFamily="2" charset="2"/>
              <a:buNone/>
              <a:defRPr/>
            </a:pPr>
            <a:r>
              <a:rPr lang="en-US" sz="1600" kern="0" dirty="0" smtClean="0">
                <a:latin typeface="Consolas" pitchFamily="49" charset="0"/>
                <a:cs typeface="Consolas" pitchFamily="49" charset="0"/>
              </a:rPr>
              <a:t> </a:t>
            </a:r>
            <a:endParaRPr lang="en-US" sz="1600" kern="0" dirty="0">
              <a:solidFill>
                <a:srgbClr val="333333"/>
              </a:solidFill>
              <a:latin typeface="Consolas" pitchFamily="49" charset="0"/>
              <a:cs typeface="Consolas" pitchFamily="49"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Title 1"/>
          <p:cNvSpPr>
            <a:spLocks noGrp="1"/>
          </p:cNvSpPr>
          <p:nvPr>
            <p:ph type="title"/>
          </p:nvPr>
        </p:nvSpPr>
        <p:spPr/>
        <p:txBody>
          <a:bodyPr/>
          <a:lstStyle/>
          <a:p>
            <a:r>
              <a:rPr lang="en-US" altLang="en-US" dirty="0" smtClean="0">
                <a:ea typeface="ＭＳ Ｐゴシック" panose="020B0600070205080204" pitchFamily="34" charset="-128"/>
              </a:rPr>
              <a:t>Private Method : </a:t>
            </a:r>
            <a:r>
              <a:rPr lang="en-US" altLang="en-US" sz="3600" dirty="0" smtClean="0">
                <a:solidFill>
                  <a:srgbClr val="0033CC"/>
                </a:solidFill>
                <a:latin typeface="Consolas" pitchFamily="49" charset="0"/>
                <a:ea typeface="ＭＳ Ｐゴシック" panose="020B0600070205080204" pitchFamily="34" charset="-128"/>
                <a:cs typeface="Consolas" pitchFamily="49" charset="0"/>
              </a:rPr>
              <a:t>_simplify</a:t>
            </a:r>
          </a:p>
        </p:txBody>
      </p:sp>
      <p:sp>
        <p:nvSpPr>
          <p:cNvPr id="6" name="Content Placeholder 2"/>
          <p:cNvSpPr txBox="1">
            <a:spLocks noGrp="1"/>
          </p:cNvSpPr>
          <p:nvPr>
            <p:ph idx="1"/>
          </p:nvPr>
        </p:nvSpPr>
        <p:spPr>
          <a:xfrm>
            <a:off x="533401" y="1255006"/>
            <a:ext cx="7833360" cy="3926594"/>
          </a:xfrm>
          <a:noFill/>
          <a:effectLst/>
          <a:extLst/>
        </p:spPr>
        <p:txBody>
          <a:bodyPr>
            <a:noAutofit/>
          </a:bodyPr>
          <a:lstStyle/>
          <a:p>
            <a:pPr marL="0" indent="0">
              <a:spcBef>
                <a:spcPts val="200"/>
              </a:spcBef>
              <a:buFont typeface="Wingdings" panose="05000000000000000000" pitchFamily="2" charset="2"/>
              <a:buNone/>
              <a:defRPr/>
            </a:pPr>
            <a:endParaRPr lang="en-US" sz="1800" dirty="0">
              <a:latin typeface="Consolas" pitchFamily="49" charset="0"/>
              <a:cs typeface="Consolas" pitchFamily="49" charset="0"/>
            </a:endParaRPr>
          </a:p>
          <a:p>
            <a:pPr marL="0" indent="0">
              <a:spcBef>
                <a:spcPts val="200"/>
              </a:spcBef>
              <a:buFont typeface="Wingdings" panose="05000000000000000000" pitchFamily="2" charset="2"/>
              <a:buNone/>
              <a:defRPr/>
            </a:pPr>
            <a:r>
              <a:rPr lang="en-US" sz="1800" dirty="0" smtClean="0">
                <a:solidFill>
                  <a:srgbClr val="0033CC"/>
                </a:solidFill>
                <a:latin typeface="Consolas" pitchFamily="49" charset="0"/>
                <a:cs typeface="Consolas" pitchFamily="49" charset="0"/>
              </a:rPr>
              <a:t>    </a:t>
            </a:r>
            <a:endParaRPr lang="en-US" sz="1800" dirty="0">
              <a:latin typeface="Consolas" pitchFamily="49" charset="0"/>
              <a:cs typeface="Consolas" pitchFamily="49" charset="0"/>
            </a:endParaRPr>
          </a:p>
        </p:txBody>
      </p:sp>
      <p:sp>
        <p:nvSpPr>
          <p:cNvPr id="2" name="Date Placeholder 1"/>
          <p:cNvSpPr>
            <a:spLocks noGrp="1"/>
          </p:cNvSpPr>
          <p:nvPr>
            <p:ph type="dt" sz="half" idx="10"/>
          </p:nvPr>
        </p:nvSpPr>
        <p:spPr/>
        <p:txBody>
          <a:bodyPr/>
          <a:lstStyle/>
          <a:p>
            <a:fld id="{46BE9FC3-DE11-4782-AD42-5FBA4513D166}" type="datetime1">
              <a:rPr lang="en-US" smtClean="0"/>
              <a:pPr/>
              <a:t>9/15/2020</a:t>
            </a:fld>
            <a:endParaRPr lang="en-US" dirty="0"/>
          </a:p>
        </p:txBody>
      </p:sp>
      <p:sp>
        <p:nvSpPr>
          <p:cNvPr id="5" name="Content Placeholder 2"/>
          <p:cNvSpPr txBox="1">
            <a:spLocks/>
          </p:cNvSpPr>
          <p:nvPr/>
        </p:nvSpPr>
        <p:spPr bwMode="auto">
          <a:xfrm>
            <a:off x="1066800" y="1219200"/>
            <a:ext cx="7239000" cy="33528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a:lstStyle/>
          <a:p>
            <a:pPr>
              <a:defRPr/>
            </a:pPr>
            <a:r>
              <a:rPr lang="en-US" dirty="0">
                <a:latin typeface="Consolas" pitchFamily="49" charset="0"/>
                <a:cs typeface="Consolas" pitchFamily="49" charset="0"/>
              </a:rPr>
              <a:t>def </a:t>
            </a:r>
            <a:r>
              <a:rPr lang="en-US" dirty="0" smtClean="0">
                <a:solidFill>
                  <a:srgbClr val="0033CC"/>
                </a:solidFill>
                <a:latin typeface="Consolas" pitchFamily="49" charset="0"/>
                <a:cs typeface="Consolas" pitchFamily="49" charset="0"/>
              </a:rPr>
              <a:t>_simplify</a:t>
            </a:r>
            <a:r>
              <a:rPr lang="en-US" dirty="0" smtClean="0">
                <a:latin typeface="Consolas" pitchFamily="49" charset="0"/>
                <a:cs typeface="Consolas" pitchFamily="49" charset="0"/>
              </a:rPr>
              <a:t>(self):</a:t>
            </a:r>
          </a:p>
          <a:p>
            <a:pPr>
              <a:defRPr/>
            </a:pPr>
            <a:r>
              <a:rPr lang="en-US" dirty="0" smtClean="0">
                <a:latin typeface="Consolas" pitchFamily="49" charset="0"/>
                <a:cs typeface="Consolas" pitchFamily="49" charset="0"/>
              </a:rPr>
              <a:t>    a = </a:t>
            </a:r>
            <a:r>
              <a:rPr lang="en-US" dirty="0" err="1" smtClean="0">
                <a:latin typeface="Consolas" pitchFamily="49" charset="0"/>
                <a:cs typeface="Consolas" pitchFamily="49" charset="0"/>
              </a:rPr>
              <a:t>self._numerator</a:t>
            </a:r>
            <a:endParaRPr lang="en-US" dirty="0" smtClean="0">
              <a:latin typeface="Consolas" pitchFamily="49" charset="0"/>
              <a:cs typeface="Consolas" pitchFamily="49" charset="0"/>
            </a:endParaRPr>
          </a:p>
          <a:p>
            <a:pPr>
              <a:defRPr/>
            </a:pPr>
            <a:r>
              <a:rPr lang="en-US" dirty="0" smtClean="0">
                <a:latin typeface="Consolas" pitchFamily="49" charset="0"/>
                <a:cs typeface="Consolas" pitchFamily="49" charset="0"/>
              </a:rPr>
              <a:t>    b = </a:t>
            </a:r>
            <a:r>
              <a:rPr lang="en-US" dirty="0" err="1" smtClean="0">
                <a:latin typeface="Consolas" pitchFamily="49" charset="0"/>
                <a:cs typeface="Consolas" pitchFamily="49" charset="0"/>
              </a:rPr>
              <a:t>self._denominator</a:t>
            </a:r>
            <a:endParaRPr lang="en-US" dirty="0" smtClean="0">
              <a:latin typeface="Consolas" pitchFamily="49" charset="0"/>
              <a:cs typeface="Consolas" pitchFamily="49" charset="0"/>
            </a:endParaRPr>
          </a:p>
          <a:p>
            <a:pPr marL="0" indent="0">
              <a:spcBef>
                <a:spcPts val="600"/>
              </a:spcBef>
              <a:buFont typeface="Wingdings" panose="05000000000000000000" pitchFamily="2" charset="2"/>
              <a:buNone/>
              <a:defRPr/>
            </a:pPr>
            <a:r>
              <a:rPr lang="en-US" kern="0" dirty="0" smtClean="0">
                <a:latin typeface="Consolas" pitchFamily="49" charset="0"/>
                <a:cs typeface="Consolas" pitchFamily="49" charset="0"/>
              </a:rPr>
              <a:t>    </a:t>
            </a:r>
            <a:r>
              <a:rPr lang="en-US" kern="0" dirty="0" smtClean="0">
                <a:solidFill>
                  <a:srgbClr val="00B0F0"/>
                </a:solidFill>
                <a:latin typeface="Consolas" pitchFamily="49" charset="0"/>
                <a:cs typeface="Consolas" pitchFamily="49" charset="0"/>
              </a:rPr>
              <a:t># loop to find GCD</a:t>
            </a:r>
          </a:p>
          <a:p>
            <a:pPr marL="0" indent="0">
              <a:buFont typeface="Wingdings" pitchFamily="2" charset="2"/>
              <a:buNone/>
              <a:defRPr/>
            </a:pPr>
            <a:r>
              <a:rPr lang="en-US" kern="0" dirty="0" smtClean="0">
                <a:latin typeface="Consolas" pitchFamily="49" charset="0"/>
                <a:cs typeface="Consolas" pitchFamily="49" charset="0"/>
              </a:rPr>
              <a:t>    while b :</a:t>
            </a:r>
          </a:p>
          <a:p>
            <a:pPr marL="0" indent="0">
              <a:buFont typeface="Wingdings" pitchFamily="2" charset="2"/>
              <a:buNone/>
              <a:defRPr/>
            </a:pPr>
            <a:r>
              <a:rPr lang="en-US" kern="0" dirty="0" smtClean="0">
                <a:latin typeface="Consolas" pitchFamily="49" charset="0"/>
                <a:cs typeface="Consolas" pitchFamily="49" charset="0"/>
              </a:rPr>
              <a:t>       a, b = b, </a:t>
            </a:r>
            <a:r>
              <a:rPr lang="en-US" kern="0" dirty="0" err="1" smtClean="0">
                <a:latin typeface="Consolas" pitchFamily="49" charset="0"/>
                <a:cs typeface="Consolas" pitchFamily="49" charset="0"/>
              </a:rPr>
              <a:t>a%b</a:t>
            </a:r>
            <a:endParaRPr lang="en-US" kern="0" dirty="0" smtClean="0">
              <a:latin typeface="Consolas" pitchFamily="49" charset="0"/>
              <a:cs typeface="Consolas" pitchFamily="49" charset="0"/>
            </a:endParaRPr>
          </a:p>
          <a:p>
            <a:pPr marL="0" indent="0">
              <a:spcBef>
                <a:spcPts val="600"/>
              </a:spcBef>
              <a:buFont typeface="Wingdings" pitchFamily="2" charset="2"/>
              <a:buNone/>
              <a:defRPr/>
            </a:pPr>
            <a:r>
              <a:rPr lang="en-US" kern="0" dirty="0" smtClean="0">
                <a:latin typeface="Consolas" pitchFamily="49" charset="0"/>
                <a:cs typeface="Consolas" pitchFamily="49" charset="0"/>
              </a:rPr>
              <a:t>    </a:t>
            </a:r>
            <a:r>
              <a:rPr lang="en-US" kern="0" dirty="0" smtClean="0">
                <a:solidFill>
                  <a:srgbClr val="00B0F0"/>
                </a:solidFill>
                <a:latin typeface="Consolas" pitchFamily="49" charset="0"/>
                <a:cs typeface="Consolas" pitchFamily="49" charset="0"/>
              </a:rPr>
              <a:t># a is GCD</a:t>
            </a:r>
          </a:p>
          <a:p>
            <a:pPr marL="0" indent="0">
              <a:buFont typeface="Wingdings" pitchFamily="2" charset="2"/>
              <a:buNone/>
              <a:defRPr/>
            </a:pPr>
            <a:r>
              <a:rPr lang="en-US" kern="0" dirty="0" smtClean="0">
                <a:latin typeface="Consolas" pitchFamily="49" charset="0"/>
                <a:cs typeface="Consolas" pitchFamily="49" charset="0"/>
              </a:rPr>
              <a:t>    if a != 1 :  </a:t>
            </a:r>
            <a:r>
              <a:rPr lang="en-US" kern="0" dirty="0" smtClean="0">
                <a:solidFill>
                  <a:srgbClr val="00B0F0"/>
                </a:solidFill>
                <a:latin typeface="Consolas" pitchFamily="49" charset="0"/>
                <a:cs typeface="Consolas" pitchFamily="49" charset="0"/>
              </a:rPr>
              <a:t># need to simplify fraction</a:t>
            </a:r>
          </a:p>
          <a:p>
            <a:pPr marL="0" indent="0">
              <a:buFont typeface="Wingdings" pitchFamily="2" charset="2"/>
              <a:buNone/>
              <a:defRPr/>
            </a:pPr>
            <a:r>
              <a:rPr lang="en-US" kern="0" dirty="0" smtClean="0">
                <a:latin typeface="Consolas" pitchFamily="49" charset="0"/>
                <a:cs typeface="Consolas" pitchFamily="49" charset="0"/>
              </a:rPr>
              <a:t>       </a:t>
            </a:r>
            <a:r>
              <a:rPr lang="en-US" kern="0" dirty="0" err="1" smtClean="0">
                <a:latin typeface="Consolas" pitchFamily="49" charset="0"/>
                <a:cs typeface="Consolas" pitchFamily="49" charset="0"/>
              </a:rPr>
              <a:t>self._numerator</a:t>
            </a:r>
            <a:r>
              <a:rPr lang="en-US" kern="0" dirty="0" smtClean="0">
                <a:latin typeface="Consolas" pitchFamily="49" charset="0"/>
                <a:cs typeface="Consolas" pitchFamily="49" charset="0"/>
              </a:rPr>
              <a:t> //= a</a:t>
            </a:r>
          </a:p>
          <a:p>
            <a:pPr marL="0" indent="0">
              <a:buFont typeface="Wingdings" pitchFamily="2" charset="2"/>
              <a:buNone/>
              <a:defRPr/>
            </a:pPr>
            <a:r>
              <a:rPr lang="en-US" kern="0" dirty="0" smtClean="0">
                <a:latin typeface="Consolas" pitchFamily="49" charset="0"/>
                <a:cs typeface="Consolas" pitchFamily="49" charset="0"/>
              </a:rPr>
              <a:t>       </a:t>
            </a:r>
            <a:r>
              <a:rPr lang="en-US" kern="0" dirty="0" err="1" smtClean="0">
                <a:latin typeface="Consolas" pitchFamily="49" charset="0"/>
                <a:cs typeface="Consolas" pitchFamily="49" charset="0"/>
              </a:rPr>
              <a:t>self._denominator</a:t>
            </a:r>
            <a:r>
              <a:rPr lang="en-US" kern="0" dirty="0" smtClean="0">
                <a:latin typeface="Consolas" pitchFamily="49" charset="0"/>
                <a:cs typeface="Consolas" pitchFamily="49" charset="0"/>
              </a:rPr>
              <a:t> //= a</a:t>
            </a:r>
          </a:p>
          <a:p>
            <a:pPr marL="0" indent="0">
              <a:buFont typeface="Wingdings" pitchFamily="2" charset="2"/>
              <a:buNone/>
              <a:defRPr/>
            </a:pPr>
            <a:r>
              <a:rPr lang="en-US" kern="0" dirty="0" smtClean="0">
                <a:solidFill>
                  <a:srgbClr val="333333"/>
                </a:solidFill>
                <a:latin typeface="Consolas" pitchFamily="49" charset="0"/>
                <a:cs typeface="Consolas" pitchFamily="49" charset="0"/>
              </a:rPr>
              <a:t>    </a:t>
            </a:r>
            <a:r>
              <a:rPr lang="en-US" kern="0" dirty="0" smtClean="0">
                <a:solidFill>
                  <a:srgbClr val="00B0F0"/>
                </a:solidFill>
                <a:latin typeface="Consolas" pitchFamily="49" charset="0"/>
                <a:cs typeface="Consolas" pitchFamily="49" charset="0"/>
              </a:rPr>
              <a:t># else done, fraction is already simplified</a:t>
            </a:r>
          </a:p>
          <a:p>
            <a:pPr marL="0" indent="0">
              <a:buFont typeface="Wingdings" pitchFamily="2" charset="2"/>
              <a:buNone/>
              <a:defRPr/>
            </a:pPr>
            <a:r>
              <a:rPr lang="en-US" kern="0" dirty="0" smtClean="0">
                <a:solidFill>
                  <a:srgbClr val="333333"/>
                </a:solidFill>
                <a:latin typeface="Consolas" pitchFamily="49" charset="0"/>
                <a:cs typeface="Consolas" pitchFamily="49" charset="0"/>
              </a:rPr>
              <a:t>             </a:t>
            </a:r>
          </a:p>
          <a:p>
            <a:pPr marL="0" indent="0">
              <a:buFont typeface="Wingdings" pitchFamily="2" charset="2"/>
              <a:buNone/>
              <a:defRPr/>
            </a:pPr>
            <a:r>
              <a:rPr lang="en-US" sz="1600" kern="0" dirty="0" smtClean="0">
                <a:solidFill>
                  <a:srgbClr val="333333"/>
                </a:solidFill>
                <a:latin typeface="Consolas" pitchFamily="49" charset="0"/>
                <a:cs typeface="Consolas" pitchFamily="49" charset="0"/>
              </a:rPr>
              <a:t>             </a:t>
            </a:r>
            <a:endParaRPr lang="en-US" sz="1600" kern="0" dirty="0">
              <a:solidFill>
                <a:srgbClr val="333333"/>
              </a:solidFill>
              <a:latin typeface="Consolas" pitchFamily="49" charset="0"/>
              <a:cs typeface="Consolas" pitchFamily="49"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Title 1"/>
          <p:cNvSpPr>
            <a:spLocks noGrp="1"/>
          </p:cNvSpPr>
          <p:nvPr>
            <p:ph type="title"/>
          </p:nvPr>
        </p:nvSpPr>
        <p:spPr/>
        <p:txBody>
          <a:bodyPr/>
          <a:lstStyle/>
          <a:p>
            <a:r>
              <a:rPr lang="en-US" altLang="en-US" dirty="0" smtClean="0">
                <a:ea typeface="ＭＳ Ｐゴシック" panose="020B0600070205080204" pitchFamily="34" charset="-128"/>
              </a:rPr>
              <a:t>Requirement 2: Add Method (1)</a:t>
            </a:r>
          </a:p>
        </p:txBody>
      </p:sp>
      <p:sp>
        <p:nvSpPr>
          <p:cNvPr id="104451" name="Content Placeholder 2"/>
          <p:cNvSpPr>
            <a:spLocks noGrp="1"/>
          </p:cNvSpPr>
          <p:nvPr>
            <p:ph idx="1"/>
          </p:nvPr>
        </p:nvSpPr>
        <p:spPr>
          <a:xfrm>
            <a:off x="822959" y="1143000"/>
            <a:ext cx="7543801" cy="4726094"/>
          </a:xfrm>
        </p:spPr>
        <p:txBody>
          <a:bodyPr/>
          <a:lstStyle/>
          <a:p>
            <a:r>
              <a:rPr lang="en-US" altLang="en-US" dirty="0" smtClean="0">
                <a:ea typeface="ＭＳ Ｐゴシック" panose="020B0600070205080204" pitchFamily="34" charset="-128"/>
              </a:rPr>
              <a:t>Here we use the add method as an example, the other arithmetic operators (subtract, multiply, divide) work the same way.</a:t>
            </a:r>
          </a:p>
          <a:p>
            <a:pPr>
              <a:spcBef>
                <a:spcPts val="600"/>
              </a:spcBef>
            </a:pPr>
            <a:r>
              <a:rPr lang="en-US" altLang="en-US" dirty="0" smtClean="0">
                <a:ea typeface="ＭＳ Ｐゴシック" panose="020B0600070205080204" pitchFamily="34" charset="-128"/>
              </a:rPr>
              <a:t>All of the arithmetic operations that can work on a </a:t>
            </a:r>
            <a:r>
              <a:rPr lang="en-US" altLang="en-US" sz="1800" dirty="0" smtClean="0">
                <a:latin typeface="Consolas" panose="020B0609020204030204" pitchFamily="49" charset="0"/>
                <a:ea typeface="ＭＳ Ｐゴシック" panose="020B0600070205080204" pitchFamily="34" charset="-128"/>
                <a:cs typeface="Consolas" panose="020B0609020204030204" pitchFamily="49" charset="0"/>
              </a:rPr>
              <a:t>Fraction</a:t>
            </a:r>
            <a:r>
              <a:rPr lang="en-US" altLang="en-US" dirty="0" smtClean="0">
                <a:ea typeface="ＭＳ Ｐゴシック" panose="020B0600070205080204" pitchFamily="34" charset="-128"/>
              </a:rPr>
              <a:t> object should return the result in a new </a:t>
            </a:r>
            <a:r>
              <a:rPr lang="en-US" altLang="en-US" sz="1800" dirty="0" smtClean="0">
                <a:latin typeface="Consolas" panose="020B0609020204030204" pitchFamily="49" charset="0"/>
                <a:ea typeface="ＭＳ Ｐゴシック" panose="020B0600070205080204" pitchFamily="34" charset="-128"/>
                <a:cs typeface="Consolas" panose="020B0609020204030204" pitchFamily="49" charset="0"/>
              </a:rPr>
              <a:t>Fraction</a:t>
            </a:r>
            <a:r>
              <a:rPr lang="en-US" altLang="en-US" dirty="0" smtClean="0">
                <a:ea typeface="ＭＳ Ｐゴシック" panose="020B0600070205080204" pitchFamily="34" charset="-128"/>
              </a:rPr>
              <a:t> object.</a:t>
            </a:r>
          </a:p>
          <a:p>
            <a:pPr>
              <a:spcBef>
                <a:spcPts val="600"/>
              </a:spcBef>
            </a:pPr>
            <a:r>
              <a:rPr lang="en-US" altLang="en-US" dirty="0" smtClean="0">
                <a:ea typeface="ＭＳ Ｐゴシック" panose="020B0600070205080204" pitchFamily="34" charset="-128"/>
              </a:rPr>
              <a:t>For example, when the statement below is executed, </a:t>
            </a:r>
            <a:r>
              <a:rPr lang="en-US" altLang="en-US" sz="1800" dirty="0" smtClean="0">
                <a:latin typeface="Consolas" panose="020B0609020204030204" pitchFamily="49" charset="0"/>
                <a:ea typeface="ＭＳ Ｐゴシック" panose="020B0600070205080204" pitchFamily="34" charset="-128"/>
                <a:cs typeface="Consolas" panose="020B0609020204030204" pitchFamily="49" charset="0"/>
              </a:rPr>
              <a:t>frac1</a:t>
            </a:r>
            <a:r>
              <a:rPr lang="en-US" altLang="en-US" dirty="0" smtClean="0">
                <a:ea typeface="ＭＳ Ｐゴシック" panose="020B0600070205080204" pitchFamily="34" charset="-128"/>
              </a:rPr>
              <a:t> should be added with </a:t>
            </a:r>
            <a:r>
              <a:rPr lang="en-US" altLang="en-US" sz="1800" dirty="0" smtClean="0">
                <a:latin typeface="Consolas" panose="020B0609020204030204" pitchFamily="49" charset="0"/>
                <a:ea typeface="ＭＳ Ｐゴシック" panose="020B0600070205080204" pitchFamily="34" charset="-128"/>
                <a:cs typeface="Consolas" panose="020B0609020204030204" pitchFamily="49" charset="0"/>
              </a:rPr>
              <a:t>frac2</a:t>
            </a:r>
            <a:r>
              <a:rPr lang="en-US" altLang="en-US" dirty="0" smtClean="0">
                <a:ea typeface="ＭＳ Ｐゴシック" panose="020B0600070205080204" pitchFamily="34" charset="-128"/>
              </a:rPr>
              <a:t> and the result returned as a new </a:t>
            </a:r>
            <a:r>
              <a:rPr lang="en-US" altLang="en-US" sz="1800" dirty="0" smtClean="0">
                <a:latin typeface="Consolas" panose="020B0609020204030204" pitchFamily="49" charset="0"/>
                <a:ea typeface="ＭＳ Ｐゴシック" panose="020B0600070205080204" pitchFamily="34" charset="-128"/>
                <a:cs typeface="Consolas" panose="020B0609020204030204" pitchFamily="49" charset="0"/>
              </a:rPr>
              <a:t>Fraction</a:t>
            </a:r>
            <a:r>
              <a:rPr lang="en-US" altLang="en-US" dirty="0" smtClean="0">
                <a:ea typeface="ＭＳ Ｐゴシック" panose="020B0600070205080204" pitchFamily="34" charset="-128"/>
              </a:rPr>
              <a:t> object that is assigned to the </a:t>
            </a:r>
            <a:r>
              <a:rPr lang="en-US" altLang="en-US" sz="1800" dirty="0" err="1" smtClean="0">
                <a:latin typeface="Consolas" panose="020B0609020204030204" pitchFamily="49" charset="0"/>
                <a:ea typeface="ＭＳ Ｐゴシック" panose="020B0600070205080204" pitchFamily="34" charset="-128"/>
                <a:cs typeface="Consolas" panose="020B0609020204030204" pitchFamily="49" charset="0"/>
              </a:rPr>
              <a:t>sumFra</a:t>
            </a:r>
            <a:r>
              <a:rPr lang="en-US" altLang="en-US" sz="1800" dirty="0" err="1" smtClean="0">
                <a:ea typeface="ＭＳ Ｐゴシック" panose="020B0600070205080204" pitchFamily="34" charset="-128"/>
              </a:rPr>
              <a:t>c</a:t>
            </a:r>
            <a:r>
              <a:rPr lang="en-US" altLang="en-US" dirty="0" smtClean="0">
                <a:ea typeface="ＭＳ Ｐゴシック" panose="020B0600070205080204" pitchFamily="34" charset="-128"/>
              </a:rPr>
              <a:t> variable:</a:t>
            </a:r>
          </a:p>
          <a:p>
            <a:pPr>
              <a:spcBef>
                <a:spcPts val="600"/>
              </a:spcBef>
              <a:buNone/>
            </a:pPr>
            <a:endParaRPr lang="en-US" altLang="en-US" dirty="0" smtClean="0">
              <a:ea typeface="ＭＳ Ｐゴシック" panose="020B0600070205080204" pitchFamily="34" charset="-128"/>
            </a:endParaRPr>
          </a:p>
          <a:p>
            <a:r>
              <a:rPr lang="en-US" altLang="en-US" dirty="0" smtClean="0">
                <a:ea typeface="ＭＳ Ｐゴシック" panose="020B0600070205080204" pitchFamily="34" charset="-128"/>
              </a:rPr>
              <a:t>Two fractions must have a common denominator for adding. </a:t>
            </a:r>
            <a:br>
              <a:rPr lang="en-US" altLang="en-US" dirty="0" smtClean="0">
                <a:ea typeface="ＭＳ Ｐゴシック" panose="020B0600070205080204" pitchFamily="34" charset="-128"/>
              </a:rPr>
            </a:br>
            <a:r>
              <a:rPr lang="en-US" altLang="en-US" dirty="0" smtClean="0">
                <a:ea typeface="ＭＳ Ｐゴシック" panose="020B0600070205080204" pitchFamily="34" charset="-128"/>
              </a:rPr>
              <a:t>If they do not have a common denominator, the general formula to add 2 fractions is:</a:t>
            </a:r>
          </a:p>
          <a:p>
            <a:pPr>
              <a:spcBef>
                <a:spcPts val="600"/>
              </a:spcBef>
            </a:pPr>
            <a:endParaRPr lang="en-US" altLang="en-US" dirty="0" smtClean="0">
              <a:ea typeface="ＭＳ Ｐゴシック" panose="020B0600070205080204" pitchFamily="34" charset="-128"/>
            </a:endParaRPr>
          </a:p>
        </p:txBody>
      </p:sp>
      <p:sp>
        <p:nvSpPr>
          <p:cNvPr id="6" name="Content Placeholder 2"/>
          <p:cNvSpPr txBox="1">
            <a:spLocks/>
          </p:cNvSpPr>
          <p:nvPr/>
        </p:nvSpPr>
        <p:spPr bwMode="auto">
          <a:xfrm>
            <a:off x="2514600" y="3352800"/>
            <a:ext cx="4038600" cy="4572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lr>
                <a:srgbClr val="835E01"/>
              </a:buClr>
              <a:buSzPct val="60000"/>
              <a:buFont typeface="Wingdings" pitchFamily="2" charset="2"/>
              <a:buChar char="q"/>
              <a:defRPr sz="2800">
                <a:solidFill>
                  <a:schemeClr val="tx1"/>
                </a:solidFill>
                <a:latin typeface="+mn-lt"/>
                <a:ea typeface="ＭＳ Ｐゴシック" charset="0"/>
                <a:cs typeface="ＭＳ Ｐゴシック" charset="0"/>
              </a:defRPr>
            </a:lvl1pPr>
            <a:lvl2pPr marL="742950" indent="-285750" algn="l" rtl="0" eaLnBrk="0" fontAlgn="base" hangingPunct="0">
              <a:spcBef>
                <a:spcPct val="20000"/>
              </a:spcBef>
              <a:spcAft>
                <a:spcPct val="0"/>
              </a:spcAft>
              <a:buClr>
                <a:srgbClr val="835E01"/>
              </a:buClr>
              <a:buSzPct val="100000"/>
              <a:buFont typeface="Wingdings" pitchFamily="2" charset="2"/>
              <a:buChar char="§"/>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Font typeface="Wingdings" pitchFamily="2" charset="2"/>
              <a:buNone/>
              <a:defRPr/>
            </a:pPr>
            <a:r>
              <a:rPr lang="en-US" sz="1800" dirty="0" err="1" smtClean="0">
                <a:latin typeface="Consolas" pitchFamily="49" charset="0"/>
                <a:cs typeface="Consolas" pitchFamily="49" charset="0"/>
              </a:rPr>
              <a:t>sumFrac</a:t>
            </a:r>
            <a:r>
              <a:rPr lang="en-US" sz="1800" dirty="0" smtClean="0">
                <a:latin typeface="Consolas" pitchFamily="49" charset="0"/>
                <a:cs typeface="Consolas" pitchFamily="49" charset="0"/>
              </a:rPr>
              <a:t> </a:t>
            </a:r>
            <a:r>
              <a:rPr lang="en-US" sz="1800" dirty="0">
                <a:latin typeface="Consolas" pitchFamily="49" charset="0"/>
                <a:cs typeface="Consolas" pitchFamily="49" charset="0"/>
              </a:rPr>
              <a:t>= frac1 + frac2</a:t>
            </a:r>
            <a:endParaRPr lang="en-US" sz="1800" kern="0" dirty="0">
              <a:solidFill>
                <a:srgbClr val="0033CC"/>
              </a:solidFill>
              <a:latin typeface="Consolas" pitchFamily="49" charset="0"/>
              <a:cs typeface="Consolas" pitchFamily="49" charset="0"/>
            </a:endParaRPr>
          </a:p>
        </p:txBody>
      </p:sp>
      <p:sp>
        <p:nvSpPr>
          <p:cNvPr id="2" name="Date Placeholder 1"/>
          <p:cNvSpPr>
            <a:spLocks noGrp="1"/>
          </p:cNvSpPr>
          <p:nvPr>
            <p:ph type="dt" sz="half" idx="10"/>
          </p:nvPr>
        </p:nvSpPr>
        <p:spPr/>
        <p:txBody>
          <a:bodyPr/>
          <a:lstStyle/>
          <a:p>
            <a:fld id="{9C8F87F5-3748-40C7-BC64-A3C293161E60}" type="datetime1">
              <a:rPr lang="en-US" smtClean="0"/>
              <a:pPr/>
              <a:t>9/15/2020</a:t>
            </a:fld>
            <a:endParaRPr lang="en-US" dirty="0"/>
          </a:p>
        </p:txBody>
      </p:sp>
      <p:pic>
        <p:nvPicPr>
          <p:cNvPr id="7" name="Picture 2" descr="U:\PC\publisher\2013 wiley slides\Ch 5-9, FM\Chapter  9\Media\Illustrations\eqn_9_05_300dpi.jp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276600" y="4648201"/>
            <a:ext cx="2209800" cy="6546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a:spLocks noGrp="1"/>
          </p:cNvSpPr>
          <p:nvPr>
            <p:ph idx="1"/>
          </p:nvPr>
        </p:nvSpPr>
        <p:spPr>
          <a:xfrm>
            <a:off x="822959" y="1143000"/>
            <a:ext cx="7543801" cy="4726094"/>
          </a:xfrm>
        </p:spPr>
        <p:txBody>
          <a:bodyPr/>
          <a:lstStyle/>
          <a:p>
            <a:r>
              <a:rPr lang="en-US" altLang="en-US" dirty="0" smtClean="0">
                <a:ea typeface="ＭＳ Ｐゴシック" panose="020B0600070205080204" pitchFamily="34" charset="-128"/>
              </a:rPr>
              <a:t>We use the special method </a:t>
            </a:r>
            <a:r>
              <a:rPr lang="en-US" dirty="0" smtClean="0">
                <a:solidFill>
                  <a:srgbClr val="0033CC"/>
                </a:solidFill>
                <a:latin typeface="Consolas" pitchFamily="49" charset="0"/>
                <a:cs typeface="Consolas" pitchFamily="49" charset="0"/>
              </a:rPr>
              <a:t>_</a:t>
            </a:r>
            <a:r>
              <a:rPr lang="en-US" spc="-800" dirty="0" smtClean="0">
                <a:solidFill>
                  <a:srgbClr val="0033CC"/>
                </a:solidFill>
                <a:latin typeface="Consolas" pitchFamily="49" charset="0"/>
                <a:cs typeface="Consolas" pitchFamily="49" charset="0"/>
              </a:rPr>
              <a:t> </a:t>
            </a:r>
            <a:r>
              <a:rPr lang="en-US" dirty="0" smtClean="0">
                <a:solidFill>
                  <a:srgbClr val="0033CC"/>
                </a:solidFill>
                <a:latin typeface="Consolas" pitchFamily="49" charset="0"/>
                <a:cs typeface="Consolas" pitchFamily="49" charset="0"/>
              </a:rPr>
              <a:t>_add_</a:t>
            </a:r>
            <a:r>
              <a:rPr lang="en-US" spc="-900" dirty="0" smtClean="0">
                <a:solidFill>
                  <a:srgbClr val="0033CC"/>
                </a:solidFill>
                <a:latin typeface="Consolas" pitchFamily="49" charset="0"/>
                <a:cs typeface="Consolas" pitchFamily="49" charset="0"/>
              </a:rPr>
              <a:t> </a:t>
            </a:r>
            <a:r>
              <a:rPr lang="en-US" dirty="0" smtClean="0">
                <a:solidFill>
                  <a:schemeClr val="tx1"/>
                </a:solidFill>
                <a:latin typeface="Consolas" pitchFamily="49" charset="0"/>
                <a:cs typeface="Consolas" pitchFamily="49" charset="0"/>
              </a:rPr>
              <a:t>_ </a:t>
            </a:r>
            <a:r>
              <a:rPr lang="en-US" dirty="0" smtClean="0">
                <a:solidFill>
                  <a:schemeClr val="tx1"/>
                </a:solidFill>
                <a:cs typeface="Consolas" pitchFamily="49" charset="0"/>
              </a:rPr>
              <a:t>to implement the </a:t>
            </a:r>
            <a:r>
              <a:rPr lang="en-US" b="1" dirty="0" smtClean="0">
                <a:solidFill>
                  <a:schemeClr val="tx1"/>
                </a:solidFill>
                <a:cs typeface="Consolas" pitchFamily="49" charset="0"/>
              </a:rPr>
              <a:t>+</a:t>
            </a:r>
            <a:r>
              <a:rPr lang="en-US" dirty="0" smtClean="0">
                <a:solidFill>
                  <a:schemeClr val="tx1"/>
                </a:solidFill>
                <a:cs typeface="Consolas" pitchFamily="49" charset="0"/>
              </a:rPr>
              <a:t> operator.</a:t>
            </a:r>
          </a:p>
          <a:p>
            <a:endParaRPr lang="en-US" altLang="en-US" dirty="0" smtClean="0">
              <a:solidFill>
                <a:schemeClr val="tx1"/>
              </a:solidFill>
              <a:ea typeface="ＭＳ Ｐゴシック" panose="020B0600070205080204" pitchFamily="34" charset="-128"/>
              <a:cs typeface="Consolas" pitchFamily="49" charset="0"/>
            </a:endParaRPr>
          </a:p>
          <a:p>
            <a:endParaRPr lang="en-US" altLang="en-US" dirty="0" smtClean="0">
              <a:solidFill>
                <a:schemeClr val="tx1"/>
              </a:solidFill>
              <a:ea typeface="ＭＳ Ｐゴシック" panose="020B0600070205080204" pitchFamily="34" charset="-128"/>
              <a:cs typeface="Consolas" pitchFamily="49" charset="0"/>
            </a:endParaRPr>
          </a:p>
          <a:p>
            <a:endParaRPr lang="en-US" altLang="en-US" dirty="0" smtClean="0">
              <a:solidFill>
                <a:schemeClr val="tx1"/>
              </a:solidFill>
              <a:ea typeface="ＭＳ Ｐゴシック" panose="020B0600070205080204" pitchFamily="34" charset="-128"/>
              <a:cs typeface="Consolas" pitchFamily="49" charset="0"/>
            </a:endParaRPr>
          </a:p>
          <a:p>
            <a:endParaRPr lang="en-US" altLang="en-US" dirty="0" smtClean="0">
              <a:solidFill>
                <a:schemeClr val="tx1"/>
              </a:solidFill>
              <a:ea typeface="ＭＳ Ｐゴシック" panose="020B0600070205080204" pitchFamily="34" charset="-128"/>
              <a:cs typeface="Consolas" pitchFamily="49" charset="0"/>
            </a:endParaRPr>
          </a:p>
          <a:p>
            <a:pPr>
              <a:buNone/>
            </a:pPr>
            <a:endParaRPr lang="en-US" altLang="en-US" dirty="0" smtClean="0">
              <a:solidFill>
                <a:schemeClr val="tx1"/>
              </a:solidFill>
              <a:ea typeface="ＭＳ Ｐゴシック" panose="020B0600070205080204" pitchFamily="34" charset="-128"/>
              <a:cs typeface="Consolas" pitchFamily="49" charset="0"/>
            </a:endParaRPr>
          </a:p>
          <a:p>
            <a:pPr>
              <a:spcBef>
                <a:spcPts val="0"/>
              </a:spcBef>
            </a:pPr>
            <a:endParaRPr lang="en-US" altLang="en-US" dirty="0" smtClean="0">
              <a:solidFill>
                <a:schemeClr val="tx1"/>
              </a:solidFill>
              <a:ea typeface="ＭＳ Ｐゴシック" panose="020B0600070205080204" pitchFamily="34" charset="-128"/>
              <a:cs typeface="Consolas" pitchFamily="49" charset="0"/>
            </a:endParaRPr>
          </a:p>
          <a:p>
            <a:pPr>
              <a:spcBef>
                <a:spcPts val="0"/>
              </a:spcBef>
            </a:pPr>
            <a:r>
              <a:rPr lang="en-US" altLang="en-US" dirty="0" smtClean="0">
                <a:solidFill>
                  <a:schemeClr val="tx1"/>
                </a:solidFill>
                <a:ea typeface="ＭＳ Ｐゴシック" panose="020B0600070205080204" pitchFamily="34" charset="-128"/>
                <a:cs typeface="Consolas" pitchFamily="49" charset="0"/>
              </a:rPr>
              <a:t>The first input parameter </a:t>
            </a:r>
            <a:r>
              <a:rPr lang="en-US" altLang="en-US" dirty="0" smtClean="0">
                <a:solidFill>
                  <a:srgbClr val="C00000"/>
                </a:solidFill>
                <a:ea typeface="ＭＳ Ｐゴシック" panose="020B0600070205080204" pitchFamily="34" charset="-128"/>
                <a:cs typeface="Consolas" pitchFamily="49" charset="0"/>
              </a:rPr>
              <a:t>self</a:t>
            </a:r>
            <a:r>
              <a:rPr lang="en-US" altLang="en-US" dirty="0" smtClean="0">
                <a:solidFill>
                  <a:schemeClr val="tx1"/>
                </a:solidFill>
                <a:ea typeface="ＭＳ Ｐゴシック" panose="020B0600070205080204" pitchFamily="34" charset="-128"/>
                <a:cs typeface="Consolas" pitchFamily="49" charset="0"/>
              </a:rPr>
              <a:t> refers to the object on the left side of the </a:t>
            </a:r>
            <a:r>
              <a:rPr lang="en-US" altLang="en-US" b="1" dirty="0" smtClean="0">
                <a:solidFill>
                  <a:schemeClr val="tx1"/>
                </a:solidFill>
                <a:ea typeface="ＭＳ Ｐゴシック" panose="020B0600070205080204" pitchFamily="34" charset="-128"/>
                <a:cs typeface="Consolas" pitchFamily="49" charset="0"/>
              </a:rPr>
              <a:t>+</a:t>
            </a:r>
            <a:r>
              <a:rPr lang="en-US" altLang="en-US" dirty="0" smtClean="0">
                <a:solidFill>
                  <a:schemeClr val="tx1"/>
                </a:solidFill>
                <a:ea typeface="ＭＳ Ｐゴシック" panose="020B0600070205080204" pitchFamily="34" charset="-128"/>
                <a:cs typeface="Consolas" pitchFamily="49" charset="0"/>
              </a:rPr>
              <a:t> operator.</a:t>
            </a:r>
            <a:endParaRPr lang="en-US" altLang="en-US" dirty="0" smtClean="0">
              <a:solidFill>
                <a:schemeClr val="tx1"/>
              </a:solidFill>
              <a:ea typeface="ＭＳ Ｐゴシック" panose="020B0600070205080204" pitchFamily="34" charset="-128"/>
            </a:endParaRPr>
          </a:p>
          <a:p>
            <a:pPr>
              <a:spcBef>
                <a:spcPts val="400"/>
              </a:spcBef>
            </a:pPr>
            <a:r>
              <a:rPr lang="en-US" altLang="en-US" dirty="0" smtClean="0">
                <a:solidFill>
                  <a:schemeClr val="tx1"/>
                </a:solidFill>
                <a:ea typeface="ＭＳ Ｐゴシック" panose="020B0600070205080204" pitchFamily="34" charset="-128"/>
                <a:cs typeface="Consolas" pitchFamily="49" charset="0"/>
              </a:rPr>
              <a:t>The object on the right side of the </a:t>
            </a:r>
            <a:r>
              <a:rPr lang="en-US" altLang="en-US" b="1" dirty="0" smtClean="0">
                <a:solidFill>
                  <a:schemeClr val="tx1"/>
                </a:solidFill>
                <a:ea typeface="ＭＳ Ｐゴシック" panose="020B0600070205080204" pitchFamily="34" charset="-128"/>
                <a:cs typeface="Consolas" pitchFamily="49" charset="0"/>
              </a:rPr>
              <a:t>+</a:t>
            </a:r>
            <a:r>
              <a:rPr lang="en-US" altLang="en-US" dirty="0" smtClean="0">
                <a:solidFill>
                  <a:schemeClr val="tx1"/>
                </a:solidFill>
                <a:ea typeface="ＭＳ Ｐゴシック" panose="020B0600070205080204" pitchFamily="34" charset="-128"/>
                <a:cs typeface="Consolas" pitchFamily="49" charset="0"/>
              </a:rPr>
              <a:t> operator is referenced by the 2</a:t>
            </a:r>
            <a:r>
              <a:rPr lang="en-US" altLang="en-US" baseline="30000" dirty="0" smtClean="0">
                <a:solidFill>
                  <a:schemeClr val="tx1"/>
                </a:solidFill>
                <a:ea typeface="ＭＳ Ｐゴシック" panose="020B0600070205080204" pitchFamily="34" charset="-128"/>
                <a:cs typeface="Consolas" pitchFamily="49" charset="0"/>
              </a:rPr>
              <a:t>nd</a:t>
            </a:r>
            <a:r>
              <a:rPr lang="en-US" altLang="en-US" dirty="0" smtClean="0">
                <a:solidFill>
                  <a:schemeClr val="tx1"/>
                </a:solidFill>
                <a:ea typeface="ＭＳ Ｐゴシック" panose="020B0600070205080204" pitchFamily="34" charset="-128"/>
                <a:cs typeface="Consolas" pitchFamily="49" charset="0"/>
              </a:rPr>
              <a:t> input argument </a:t>
            </a:r>
            <a:r>
              <a:rPr lang="en-US" altLang="en-US" dirty="0" err="1" smtClean="0">
                <a:solidFill>
                  <a:srgbClr val="00B050"/>
                </a:solidFill>
                <a:ea typeface="ＭＳ Ｐゴシック" panose="020B0600070205080204" pitchFamily="34" charset="-128"/>
                <a:cs typeface="Consolas" pitchFamily="49" charset="0"/>
              </a:rPr>
              <a:t>rhs</a:t>
            </a:r>
            <a:r>
              <a:rPr lang="en-US" altLang="en-US" dirty="0" smtClean="0">
                <a:solidFill>
                  <a:schemeClr val="tx1"/>
                </a:solidFill>
                <a:ea typeface="ＭＳ Ｐゴシック" panose="020B0600070205080204" pitchFamily="34" charset="-128"/>
                <a:cs typeface="Consolas" pitchFamily="49" charset="0"/>
              </a:rPr>
              <a:t> (for </a:t>
            </a:r>
            <a:r>
              <a:rPr lang="en-US" altLang="en-US" dirty="0" smtClean="0">
                <a:solidFill>
                  <a:srgbClr val="00B050"/>
                </a:solidFill>
                <a:ea typeface="ＭＳ Ｐゴシック" panose="020B0600070205080204" pitchFamily="34" charset="-128"/>
                <a:cs typeface="Consolas" pitchFamily="49" charset="0"/>
              </a:rPr>
              <a:t>r</a:t>
            </a:r>
            <a:r>
              <a:rPr lang="en-US" altLang="en-US" dirty="0" smtClean="0">
                <a:solidFill>
                  <a:schemeClr val="tx1"/>
                </a:solidFill>
                <a:ea typeface="ＭＳ Ｐゴシック" panose="020B0600070205080204" pitchFamily="34" charset="-128"/>
                <a:cs typeface="Consolas" pitchFamily="49" charset="0"/>
              </a:rPr>
              <a:t>ight </a:t>
            </a:r>
            <a:r>
              <a:rPr lang="en-US" altLang="en-US" dirty="0" smtClean="0">
                <a:solidFill>
                  <a:srgbClr val="00B050"/>
                </a:solidFill>
                <a:ea typeface="ＭＳ Ｐゴシック" panose="020B0600070205080204" pitchFamily="34" charset="-128"/>
                <a:cs typeface="Consolas" pitchFamily="49" charset="0"/>
              </a:rPr>
              <a:t>h</a:t>
            </a:r>
            <a:r>
              <a:rPr lang="en-US" altLang="en-US" dirty="0" smtClean="0">
                <a:solidFill>
                  <a:schemeClr val="tx1"/>
                </a:solidFill>
                <a:ea typeface="ＭＳ Ｐゴシック" panose="020B0600070205080204" pitchFamily="34" charset="-128"/>
                <a:cs typeface="Consolas" pitchFamily="49" charset="0"/>
              </a:rPr>
              <a:t>and </a:t>
            </a:r>
            <a:r>
              <a:rPr lang="en-US" altLang="en-US" dirty="0" smtClean="0">
                <a:solidFill>
                  <a:srgbClr val="00B050"/>
                </a:solidFill>
                <a:ea typeface="ＭＳ Ｐゴシック" panose="020B0600070205080204" pitchFamily="34" charset="-128"/>
                <a:cs typeface="Consolas" pitchFamily="49" charset="0"/>
              </a:rPr>
              <a:t>s</a:t>
            </a:r>
            <a:r>
              <a:rPr lang="en-US" altLang="en-US" dirty="0" smtClean="0">
                <a:solidFill>
                  <a:schemeClr val="tx1"/>
                </a:solidFill>
                <a:ea typeface="ＭＳ Ｐゴシック" panose="020B0600070205080204" pitchFamily="34" charset="-128"/>
                <a:cs typeface="Consolas" pitchFamily="49" charset="0"/>
              </a:rPr>
              <a:t>ide).</a:t>
            </a:r>
            <a:endParaRPr lang="en-US" altLang="en-US" dirty="0" smtClean="0">
              <a:solidFill>
                <a:schemeClr val="tx1"/>
              </a:solidFill>
              <a:ea typeface="ＭＳ Ｐゴシック" panose="020B0600070205080204" pitchFamily="34" charset="-128"/>
            </a:endParaRPr>
          </a:p>
          <a:p>
            <a:pPr>
              <a:spcBef>
                <a:spcPts val="600"/>
              </a:spcBef>
            </a:pPr>
            <a:endParaRPr lang="en-US" altLang="en-US" dirty="0" smtClean="0">
              <a:ea typeface="ＭＳ Ｐゴシック" panose="020B0600070205080204" pitchFamily="34" charset="-128"/>
            </a:endParaRPr>
          </a:p>
        </p:txBody>
      </p:sp>
      <p:sp>
        <p:nvSpPr>
          <p:cNvPr id="106498" name="Title 1"/>
          <p:cNvSpPr>
            <a:spLocks noGrp="1"/>
          </p:cNvSpPr>
          <p:nvPr>
            <p:ph type="title"/>
          </p:nvPr>
        </p:nvSpPr>
        <p:spPr/>
        <p:txBody>
          <a:bodyPr>
            <a:normAutofit/>
          </a:bodyPr>
          <a:lstStyle/>
          <a:p>
            <a:r>
              <a:rPr lang="en-US" altLang="en-US" dirty="0" smtClean="0">
                <a:ea typeface="ＭＳ Ｐゴシック" panose="020B0600070205080204" pitchFamily="34" charset="-128"/>
              </a:rPr>
              <a:t>Requirement 2: Add Method (2)</a:t>
            </a:r>
          </a:p>
        </p:txBody>
      </p:sp>
      <p:sp>
        <p:nvSpPr>
          <p:cNvPr id="6" name="Content Placeholder 2"/>
          <p:cNvSpPr txBox="1">
            <a:spLocks/>
          </p:cNvSpPr>
          <p:nvPr/>
        </p:nvSpPr>
        <p:spPr bwMode="auto">
          <a:xfrm>
            <a:off x="1104900" y="1143000"/>
            <a:ext cx="6934200" cy="2057400"/>
          </a:xfrm>
          <a:prstGeom prst="rect">
            <a:avLst/>
          </a:prstGeom>
          <a:noFill/>
          <a:ln>
            <a:noFill/>
          </a:ln>
          <a:effectLst/>
          <a:extLst/>
        </p:spPr>
        <p:txBody>
          <a:bodyPr/>
          <a:lstStyle>
            <a:lvl1pPr marL="342900" indent="-342900" algn="l" rtl="0" eaLnBrk="0" fontAlgn="base" hangingPunct="0">
              <a:spcBef>
                <a:spcPct val="20000"/>
              </a:spcBef>
              <a:spcAft>
                <a:spcPct val="0"/>
              </a:spcAft>
              <a:buClr>
                <a:srgbClr val="835E01"/>
              </a:buClr>
              <a:buSzPct val="60000"/>
              <a:buFont typeface="Wingdings" pitchFamily="2" charset="2"/>
              <a:buChar char="q"/>
              <a:defRPr sz="2800">
                <a:solidFill>
                  <a:schemeClr val="tx1"/>
                </a:solidFill>
                <a:latin typeface="+mn-lt"/>
                <a:ea typeface="ＭＳ Ｐゴシック" charset="0"/>
                <a:cs typeface="ＭＳ Ｐゴシック" charset="0"/>
              </a:defRPr>
            </a:lvl1pPr>
            <a:lvl2pPr marL="742950" indent="-285750" algn="l" rtl="0" eaLnBrk="0" fontAlgn="base" hangingPunct="0">
              <a:spcBef>
                <a:spcPct val="20000"/>
              </a:spcBef>
              <a:spcAft>
                <a:spcPct val="0"/>
              </a:spcAft>
              <a:buClr>
                <a:srgbClr val="835E01"/>
              </a:buClr>
              <a:buSzPct val="100000"/>
              <a:buFont typeface="Wingdings" pitchFamily="2" charset="2"/>
              <a:buChar char="§"/>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Font typeface="Wingdings" pitchFamily="2" charset="2"/>
              <a:buNone/>
              <a:defRPr/>
            </a:pPr>
            <a:endParaRPr lang="en-US" sz="1800" kern="0" dirty="0">
              <a:solidFill>
                <a:srgbClr val="0033CC"/>
              </a:solidFill>
              <a:latin typeface="Consolas" pitchFamily="49" charset="0"/>
              <a:cs typeface="Consolas" pitchFamily="49" charset="0"/>
            </a:endParaRPr>
          </a:p>
        </p:txBody>
      </p:sp>
      <p:sp>
        <p:nvSpPr>
          <p:cNvPr id="2" name="Date Placeholder 1"/>
          <p:cNvSpPr>
            <a:spLocks noGrp="1"/>
          </p:cNvSpPr>
          <p:nvPr>
            <p:ph type="dt" sz="half" idx="10"/>
          </p:nvPr>
        </p:nvSpPr>
        <p:spPr/>
        <p:txBody>
          <a:bodyPr/>
          <a:lstStyle/>
          <a:p>
            <a:fld id="{439D928C-5059-4361-B0E4-609E47EE6B5C}" type="datetime1">
              <a:rPr lang="en-US" smtClean="0"/>
              <a:pPr/>
              <a:t>9/15/2020</a:t>
            </a:fld>
            <a:endParaRPr lang="en-US" dirty="0"/>
          </a:p>
        </p:txBody>
      </p:sp>
      <p:sp>
        <p:nvSpPr>
          <p:cNvPr id="5" name="Content Placeholder 2"/>
          <p:cNvSpPr txBox="1">
            <a:spLocks/>
          </p:cNvSpPr>
          <p:nvPr/>
        </p:nvSpPr>
        <p:spPr bwMode="auto">
          <a:xfrm>
            <a:off x="1066800" y="1524000"/>
            <a:ext cx="7162800" cy="23622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lr>
                <a:srgbClr val="835E01"/>
              </a:buClr>
              <a:buSzPct val="60000"/>
              <a:buFont typeface="Wingdings" pitchFamily="2" charset="2"/>
              <a:buChar char="q"/>
              <a:defRPr sz="2800">
                <a:solidFill>
                  <a:schemeClr val="tx1"/>
                </a:solidFill>
                <a:latin typeface="+mn-lt"/>
                <a:ea typeface="ＭＳ Ｐゴシック" charset="0"/>
                <a:cs typeface="ＭＳ Ｐゴシック" charset="0"/>
              </a:defRPr>
            </a:lvl1pPr>
            <a:lvl2pPr marL="742950" indent="-285750" algn="l" rtl="0" eaLnBrk="0" fontAlgn="base" hangingPunct="0">
              <a:spcBef>
                <a:spcPct val="20000"/>
              </a:spcBef>
              <a:spcAft>
                <a:spcPct val="0"/>
              </a:spcAft>
              <a:buClr>
                <a:srgbClr val="835E01"/>
              </a:buClr>
              <a:buSzPct val="100000"/>
              <a:buFont typeface="Wingdings" pitchFamily="2" charset="2"/>
              <a:buChar char="§"/>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None/>
              <a:defRPr/>
            </a:pPr>
            <a:r>
              <a:rPr lang="en-US" sz="1800" dirty="0" smtClean="0">
                <a:latin typeface="Consolas" pitchFamily="49" charset="0"/>
                <a:cs typeface="Consolas" pitchFamily="49" charset="0"/>
              </a:rPr>
              <a:t>def </a:t>
            </a:r>
            <a:r>
              <a:rPr lang="en-US" sz="1800" dirty="0" smtClean="0">
                <a:solidFill>
                  <a:srgbClr val="0033CC"/>
                </a:solidFill>
                <a:latin typeface="Consolas" pitchFamily="49" charset="0"/>
                <a:cs typeface="Consolas" pitchFamily="49" charset="0"/>
              </a:rPr>
              <a:t>_</a:t>
            </a:r>
            <a:r>
              <a:rPr lang="en-US" sz="1800" spc="-700" dirty="0" smtClean="0">
                <a:solidFill>
                  <a:srgbClr val="0033CC"/>
                </a:solidFill>
                <a:latin typeface="Consolas" pitchFamily="49" charset="0"/>
                <a:cs typeface="Consolas" pitchFamily="49" charset="0"/>
              </a:rPr>
              <a:t> </a:t>
            </a:r>
            <a:r>
              <a:rPr lang="en-US" sz="1800" dirty="0" smtClean="0">
                <a:solidFill>
                  <a:srgbClr val="0033CC"/>
                </a:solidFill>
                <a:latin typeface="Consolas" pitchFamily="49" charset="0"/>
                <a:cs typeface="Consolas" pitchFamily="49" charset="0"/>
              </a:rPr>
              <a:t>_add_</a:t>
            </a:r>
            <a:r>
              <a:rPr lang="en-US" sz="1800" spc="-700" dirty="0" smtClean="0">
                <a:solidFill>
                  <a:srgbClr val="0033CC"/>
                </a:solidFill>
                <a:latin typeface="Consolas" pitchFamily="49" charset="0"/>
                <a:cs typeface="Consolas" pitchFamily="49" charset="0"/>
              </a:rPr>
              <a:t> </a:t>
            </a:r>
            <a:r>
              <a:rPr lang="en-US" sz="1800" dirty="0" smtClean="0">
                <a:solidFill>
                  <a:srgbClr val="0033CC"/>
                </a:solidFill>
                <a:latin typeface="Consolas" pitchFamily="49" charset="0"/>
                <a:cs typeface="Consolas" pitchFamily="49" charset="0"/>
              </a:rPr>
              <a:t>_(</a:t>
            </a:r>
            <a:r>
              <a:rPr lang="en-US" sz="1800" dirty="0" smtClean="0">
                <a:solidFill>
                  <a:srgbClr val="C00000"/>
                </a:solidFill>
                <a:latin typeface="Consolas" pitchFamily="49" charset="0"/>
                <a:cs typeface="Consolas" pitchFamily="49" charset="0"/>
              </a:rPr>
              <a:t>self</a:t>
            </a:r>
            <a:r>
              <a:rPr lang="en-US" sz="1800" dirty="0" smtClean="0">
                <a:latin typeface="Consolas" pitchFamily="49" charset="0"/>
                <a:cs typeface="Consolas" pitchFamily="49" charset="0"/>
              </a:rPr>
              <a:t>, </a:t>
            </a:r>
            <a:r>
              <a:rPr lang="en-US" sz="1800" dirty="0" err="1" smtClean="0">
                <a:solidFill>
                  <a:srgbClr val="00B050"/>
                </a:solidFill>
                <a:latin typeface="Consolas" pitchFamily="49" charset="0"/>
                <a:cs typeface="Consolas" pitchFamily="49" charset="0"/>
              </a:rPr>
              <a:t>rhs</a:t>
            </a:r>
            <a:r>
              <a:rPr lang="en-US" sz="1800" dirty="0" smtClean="0">
                <a:solidFill>
                  <a:srgbClr val="0033CC"/>
                </a:solidFill>
                <a:latin typeface="Consolas" pitchFamily="49" charset="0"/>
                <a:cs typeface="Consolas" pitchFamily="49" charset="0"/>
              </a:rPr>
              <a:t>)</a:t>
            </a:r>
            <a:r>
              <a:rPr lang="en-US" sz="1800" dirty="0" smtClean="0">
                <a:latin typeface="Consolas" pitchFamily="49" charset="0"/>
                <a:cs typeface="Consolas" pitchFamily="49" charset="0"/>
              </a:rPr>
              <a:t> :</a:t>
            </a:r>
          </a:p>
          <a:p>
            <a:pPr marL="0" indent="0">
              <a:spcBef>
                <a:spcPts val="0"/>
              </a:spcBef>
              <a:buNone/>
              <a:defRPr/>
            </a:pPr>
            <a:r>
              <a:rPr lang="en-US" sz="1800" dirty="0" smtClean="0">
                <a:latin typeface="Consolas" pitchFamily="49" charset="0"/>
                <a:cs typeface="Consolas" pitchFamily="49" charset="0"/>
              </a:rPr>
              <a:t>    # </a:t>
            </a:r>
            <a:r>
              <a:rPr lang="en-US" sz="1800" dirty="0" smtClean="0">
                <a:solidFill>
                  <a:srgbClr val="00B0F0"/>
                </a:solidFill>
                <a:latin typeface="Consolas" pitchFamily="49" charset="0"/>
                <a:cs typeface="Consolas" pitchFamily="49" charset="0"/>
              </a:rPr>
              <a:t>calculate resulting numerator</a:t>
            </a:r>
          </a:p>
          <a:p>
            <a:pPr marL="0" indent="0">
              <a:spcBef>
                <a:spcPts val="0"/>
              </a:spcBef>
              <a:buNone/>
              <a:defRPr/>
            </a:pPr>
            <a:r>
              <a:rPr lang="en-US" sz="1800" dirty="0" smtClean="0">
                <a:latin typeface="Consolas" pitchFamily="49" charset="0"/>
                <a:cs typeface="Consolas" pitchFamily="49" charset="0"/>
              </a:rPr>
              <a:t>    n = (</a:t>
            </a:r>
            <a:r>
              <a:rPr lang="en-US" sz="1800" dirty="0" err="1" smtClean="0">
                <a:latin typeface="Consolas" pitchFamily="49" charset="0"/>
                <a:cs typeface="Consolas" pitchFamily="49" charset="0"/>
              </a:rPr>
              <a:t>self._numerator</a:t>
            </a:r>
            <a:r>
              <a:rPr lang="en-US" sz="1800" dirty="0" smtClean="0">
                <a:latin typeface="Consolas" pitchFamily="49" charset="0"/>
                <a:cs typeface="Consolas" pitchFamily="49" charset="0"/>
              </a:rPr>
              <a:t> * </a:t>
            </a:r>
            <a:r>
              <a:rPr lang="en-US" sz="1800" dirty="0" err="1" smtClean="0">
                <a:latin typeface="Consolas" pitchFamily="49" charset="0"/>
                <a:cs typeface="Consolas" pitchFamily="49" charset="0"/>
              </a:rPr>
              <a:t>rhs._denominator</a:t>
            </a:r>
            <a:r>
              <a:rPr lang="en-US" sz="1800" dirty="0" smtClean="0">
                <a:latin typeface="Consolas" pitchFamily="49" charset="0"/>
                <a:cs typeface="Consolas" pitchFamily="49" charset="0"/>
              </a:rPr>
              <a:t>  +</a:t>
            </a:r>
          </a:p>
          <a:p>
            <a:pPr marL="0" indent="0">
              <a:spcBef>
                <a:spcPts val="0"/>
              </a:spcBef>
              <a:buNone/>
              <a:defRPr/>
            </a:pPr>
            <a:r>
              <a:rPr lang="en-US" sz="1800" dirty="0" smtClean="0">
                <a:latin typeface="Consolas" pitchFamily="49" charset="0"/>
                <a:cs typeface="Consolas" pitchFamily="49" charset="0"/>
              </a:rPr>
              <a:t>         </a:t>
            </a:r>
            <a:r>
              <a:rPr lang="en-US" sz="1800" dirty="0" err="1" smtClean="0">
                <a:latin typeface="Consolas" pitchFamily="49" charset="0"/>
                <a:cs typeface="Consolas" pitchFamily="49" charset="0"/>
              </a:rPr>
              <a:t>self._denominator</a:t>
            </a:r>
            <a:r>
              <a:rPr lang="en-US" sz="1800" dirty="0" smtClean="0">
                <a:latin typeface="Consolas" pitchFamily="49" charset="0"/>
                <a:cs typeface="Consolas" pitchFamily="49" charset="0"/>
              </a:rPr>
              <a:t> * </a:t>
            </a:r>
            <a:r>
              <a:rPr lang="en-US" sz="1800" dirty="0" err="1" smtClean="0">
                <a:latin typeface="Consolas" pitchFamily="49" charset="0"/>
                <a:cs typeface="Consolas" pitchFamily="49" charset="0"/>
              </a:rPr>
              <a:t>rhs._numerator</a:t>
            </a:r>
            <a:r>
              <a:rPr lang="en-US" sz="1800" dirty="0" smtClean="0">
                <a:latin typeface="Consolas" pitchFamily="49" charset="0"/>
                <a:cs typeface="Consolas" pitchFamily="49" charset="0"/>
              </a:rPr>
              <a:t>)</a:t>
            </a:r>
          </a:p>
          <a:p>
            <a:pPr marL="0" indent="0">
              <a:spcBef>
                <a:spcPts val="0"/>
              </a:spcBef>
              <a:buNone/>
              <a:defRPr/>
            </a:pPr>
            <a:r>
              <a:rPr lang="en-US" sz="1800" dirty="0" smtClean="0">
                <a:solidFill>
                  <a:srgbClr val="00B0F0"/>
                </a:solidFill>
                <a:latin typeface="Consolas" pitchFamily="49" charset="0"/>
                <a:cs typeface="Consolas" pitchFamily="49" charset="0"/>
              </a:rPr>
              <a:t>    # calculate resulting denominator</a:t>
            </a:r>
          </a:p>
          <a:p>
            <a:pPr marL="0" indent="0">
              <a:spcBef>
                <a:spcPts val="0"/>
              </a:spcBef>
              <a:buNone/>
              <a:defRPr/>
            </a:pPr>
            <a:r>
              <a:rPr lang="en-US" sz="1800" dirty="0" smtClean="0">
                <a:latin typeface="Consolas" pitchFamily="49" charset="0"/>
                <a:cs typeface="Consolas" pitchFamily="49" charset="0"/>
              </a:rPr>
              <a:t>    d = </a:t>
            </a:r>
            <a:r>
              <a:rPr lang="en-US" sz="1800" dirty="0" err="1" smtClean="0">
                <a:latin typeface="Consolas" pitchFamily="49" charset="0"/>
                <a:cs typeface="Consolas" pitchFamily="49" charset="0"/>
              </a:rPr>
              <a:t>self._denominator</a:t>
            </a:r>
            <a:r>
              <a:rPr lang="en-US" sz="1800" dirty="0" smtClean="0">
                <a:latin typeface="Consolas" pitchFamily="49" charset="0"/>
                <a:cs typeface="Consolas" pitchFamily="49" charset="0"/>
              </a:rPr>
              <a:t> * </a:t>
            </a:r>
            <a:r>
              <a:rPr lang="en-US" sz="1800" dirty="0" err="1" smtClean="0">
                <a:latin typeface="Consolas" pitchFamily="49" charset="0"/>
                <a:cs typeface="Consolas" pitchFamily="49" charset="0"/>
              </a:rPr>
              <a:t>rhs._denominator</a:t>
            </a:r>
            <a:endParaRPr lang="en-US" sz="1800" dirty="0" smtClean="0">
              <a:latin typeface="Consolas" pitchFamily="49" charset="0"/>
              <a:cs typeface="Consolas" pitchFamily="49" charset="0"/>
            </a:endParaRPr>
          </a:p>
          <a:p>
            <a:pPr marL="0" indent="0">
              <a:spcBef>
                <a:spcPts val="0"/>
              </a:spcBef>
              <a:buNone/>
              <a:defRPr/>
            </a:pPr>
            <a:r>
              <a:rPr lang="en-US" sz="1800" dirty="0" smtClean="0">
                <a:latin typeface="Consolas" pitchFamily="49" charset="0"/>
                <a:cs typeface="Consolas" pitchFamily="49" charset="0"/>
              </a:rPr>
              <a:t>    </a:t>
            </a:r>
            <a:r>
              <a:rPr lang="en-US" sz="1800" dirty="0" smtClean="0">
                <a:solidFill>
                  <a:srgbClr val="00B0F0"/>
                </a:solidFill>
                <a:latin typeface="Consolas" pitchFamily="49" charset="0"/>
                <a:cs typeface="Consolas" pitchFamily="49" charset="0"/>
              </a:rPr>
              <a:t># create the resulting Fraction object to return</a:t>
            </a:r>
          </a:p>
          <a:p>
            <a:pPr marL="0" indent="0">
              <a:spcBef>
                <a:spcPts val="0"/>
              </a:spcBef>
              <a:buNone/>
              <a:defRPr/>
            </a:pPr>
            <a:r>
              <a:rPr lang="en-US" sz="1800" dirty="0" smtClean="0">
                <a:latin typeface="Consolas" pitchFamily="49" charset="0"/>
                <a:cs typeface="Consolas" pitchFamily="49" charset="0"/>
              </a:rPr>
              <a:t>    return Fraction(n, d)</a:t>
            </a:r>
          </a:p>
          <a:p>
            <a:pPr marL="0" indent="0">
              <a:buNone/>
              <a:defRPr/>
            </a:pPr>
            <a:r>
              <a:rPr lang="en-US" sz="1800" kern="0" dirty="0" smtClean="0">
                <a:solidFill>
                  <a:srgbClr val="0033CC"/>
                </a:solidFill>
                <a:latin typeface="Consolas" pitchFamily="49" charset="0"/>
                <a:cs typeface="Consolas" pitchFamily="49" charset="0"/>
              </a:rPr>
              <a:t>   </a:t>
            </a:r>
            <a:endParaRPr lang="en-US" sz="1800" kern="0" dirty="0">
              <a:solidFill>
                <a:srgbClr val="0033CC"/>
              </a:solidFill>
              <a:latin typeface="Consolas" pitchFamily="49" charset="0"/>
              <a:cs typeface="Consolas" pitchFamily="49" charset="0"/>
            </a:endParaRPr>
          </a:p>
        </p:txBody>
      </p:sp>
      <p:sp>
        <p:nvSpPr>
          <p:cNvPr id="8" name="Content Placeholder 2"/>
          <p:cNvSpPr txBox="1">
            <a:spLocks/>
          </p:cNvSpPr>
          <p:nvPr/>
        </p:nvSpPr>
        <p:spPr bwMode="auto">
          <a:xfrm>
            <a:off x="2514600" y="5638800"/>
            <a:ext cx="4038600" cy="4572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lr>
                <a:srgbClr val="835E01"/>
              </a:buClr>
              <a:buSzPct val="60000"/>
              <a:buFont typeface="Wingdings" pitchFamily="2" charset="2"/>
              <a:buChar char="q"/>
              <a:defRPr sz="2800">
                <a:solidFill>
                  <a:schemeClr val="tx1"/>
                </a:solidFill>
                <a:latin typeface="+mn-lt"/>
                <a:ea typeface="ＭＳ Ｐゴシック" charset="0"/>
                <a:cs typeface="ＭＳ Ｐゴシック" charset="0"/>
              </a:defRPr>
            </a:lvl1pPr>
            <a:lvl2pPr marL="742950" indent="-285750" algn="l" rtl="0" eaLnBrk="0" fontAlgn="base" hangingPunct="0">
              <a:spcBef>
                <a:spcPct val="20000"/>
              </a:spcBef>
              <a:spcAft>
                <a:spcPct val="0"/>
              </a:spcAft>
              <a:buClr>
                <a:srgbClr val="835E01"/>
              </a:buClr>
              <a:buSzPct val="100000"/>
              <a:buFont typeface="Wingdings" pitchFamily="2" charset="2"/>
              <a:buChar char="§"/>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Font typeface="Wingdings" pitchFamily="2" charset="2"/>
              <a:buNone/>
              <a:defRPr/>
            </a:pPr>
            <a:r>
              <a:rPr lang="en-US" sz="1800" dirty="0" err="1" smtClean="0">
                <a:latin typeface="Consolas" pitchFamily="49" charset="0"/>
                <a:cs typeface="Consolas" pitchFamily="49" charset="0"/>
              </a:rPr>
              <a:t>sumFrac</a:t>
            </a:r>
            <a:r>
              <a:rPr lang="en-US" sz="1800" dirty="0" smtClean="0">
                <a:latin typeface="Consolas" pitchFamily="49" charset="0"/>
                <a:cs typeface="Consolas" pitchFamily="49" charset="0"/>
              </a:rPr>
              <a:t> </a:t>
            </a:r>
            <a:r>
              <a:rPr lang="en-US" sz="1800" dirty="0">
                <a:latin typeface="Consolas" pitchFamily="49" charset="0"/>
                <a:cs typeface="Consolas" pitchFamily="49" charset="0"/>
              </a:rPr>
              <a:t>= frac1 + frac2</a:t>
            </a:r>
            <a:endParaRPr lang="en-US" sz="1800" kern="0" dirty="0">
              <a:solidFill>
                <a:srgbClr val="0033CC"/>
              </a:solidFill>
              <a:latin typeface="Consolas" pitchFamily="49" charset="0"/>
              <a:cs typeface="Consolas" pitchFamily="49" charset="0"/>
            </a:endParaRPr>
          </a:p>
        </p:txBody>
      </p:sp>
      <p:sp>
        <p:nvSpPr>
          <p:cNvPr id="9" name="TextBox 8"/>
          <p:cNvSpPr txBox="1"/>
          <p:nvPr/>
        </p:nvSpPr>
        <p:spPr>
          <a:xfrm>
            <a:off x="3200400" y="5181600"/>
            <a:ext cx="543739" cy="369332"/>
          </a:xfrm>
          <a:prstGeom prst="rect">
            <a:avLst/>
          </a:prstGeom>
          <a:noFill/>
        </p:spPr>
        <p:txBody>
          <a:bodyPr wrap="square" rtlCol="0">
            <a:spAutoFit/>
          </a:bodyPr>
          <a:lstStyle/>
          <a:p>
            <a:r>
              <a:rPr lang="en-US" dirty="0" smtClean="0">
                <a:solidFill>
                  <a:srgbClr val="C00000"/>
                </a:solidFill>
              </a:rPr>
              <a:t>self</a:t>
            </a:r>
            <a:endParaRPr lang="en-US" dirty="0">
              <a:solidFill>
                <a:srgbClr val="C00000"/>
              </a:solidFill>
            </a:endParaRPr>
          </a:p>
        </p:txBody>
      </p:sp>
      <p:sp>
        <p:nvSpPr>
          <p:cNvPr id="10" name="TextBox 9"/>
          <p:cNvSpPr txBox="1"/>
          <p:nvPr/>
        </p:nvSpPr>
        <p:spPr>
          <a:xfrm>
            <a:off x="5562600" y="5181600"/>
            <a:ext cx="505267" cy="369332"/>
          </a:xfrm>
          <a:prstGeom prst="rect">
            <a:avLst/>
          </a:prstGeom>
          <a:noFill/>
        </p:spPr>
        <p:txBody>
          <a:bodyPr wrap="none" rtlCol="0">
            <a:spAutoFit/>
          </a:bodyPr>
          <a:lstStyle/>
          <a:p>
            <a:r>
              <a:rPr lang="en-US" dirty="0" err="1" smtClean="0">
                <a:solidFill>
                  <a:srgbClr val="00B050"/>
                </a:solidFill>
              </a:rPr>
              <a:t>rhs</a:t>
            </a:r>
            <a:endParaRPr lang="en-US" dirty="0">
              <a:solidFill>
                <a:srgbClr val="00B050"/>
              </a:solidFill>
            </a:endParaRPr>
          </a:p>
        </p:txBody>
      </p:sp>
      <p:cxnSp>
        <p:nvCxnSpPr>
          <p:cNvPr id="12" name="Straight Arrow Connector 11"/>
          <p:cNvCxnSpPr/>
          <p:nvPr/>
        </p:nvCxnSpPr>
        <p:spPr>
          <a:xfrm>
            <a:off x="3657600" y="5410200"/>
            <a:ext cx="457200" cy="30480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5334000" y="5410200"/>
            <a:ext cx="304800" cy="304800"/>
          </a:xfrm>
          <a:prstGeom prst="straightConnector1">
            <a:avLst/>
          </a:prstGeom>
          <a:ln>
            <a:solidFill>
              <a:srgbClr val="00B05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Title 1"/>
          <p:cNvSpPr>
            <a:spLocks noGrp="1"/>
          </p:cNvSpPr>
          <p:nvPr>
            <p:ph type="title"/>
          </p:nvPr>
        </p:nvSpPr>
        <p:spPr>
          <a:xfrm>
            <a:off x="685800" y="286604"/>
            <a:ext cx="8001000" cy="725767"/>
          </a:xfrm>
        </p:spPr>
        <p:txBody>
          <a:bodyPr>
            <a:normAutofit/>
          </a:bodyPr>
          <a:lstStyle/>
          <a:p>
            <a:r>
              <a:rPr lang="en-US" altLang="en-US" dirty="0" smtClean="0">
                <a:ea typeface="ＭＳ Ｐゴシック" panose="020B0600070205080204" pitchFamily="34" charset="-128"/>
              </a:rPr>
              <a:t>Requirement 3: Comparing Fractions</a:t>
            </a:r>
          </a:p>
        </p:txBody>
      </p:sp>
      <p:sp>
        <p:nvSpPr>
          <p:cNvPr id="99331" name="Content Placeholder 2"/>
          <p:cNvSpPr>
            <a:spLocks noGrp="1"/>
          </p:cNvSpPr>
          <p:nvPr>
            <p:ph idx="1"/>
          </p:nvPr>
        </p:nvSpPr>
        <p:spPr>
          <a:xfrm>
            <a:off x="822959" y="1143000"/>
            <a:ext cx="7543801" cy="4726094"/>
          </a:xfrm>
        </p:spPr>
        <p:txBody>
          <a:bodyPr/>
          <a:lstStyle/>
          <a:p>
            <a:r>
              <a:rPr lang="en-US" altLang="en-US" dirty="0" smtClean="0">
                <a:ea typeface="ＭＳ Ｐゴシック" panose="020B0600070205080204" pitchFamily="34" charset="-128"/>
              </a:rPr>
              <a:t>There is a set of relational operators (&lt;, &lt;=, &gt;, &gt;=, ==, !=) that are used to compare numbers.</a:t>
            </a:r>
          </a:p>
          <a:p>
            <a:pPr>
              <a:spcBef>
                <a:spcPts val="600"/>
              </a:spcBef>
            </a:pPr>
            <a:r>
              <a:rPr lang="en-US" altLang="en-US" dirty="0" smtClean="0">
                <a:ea typeface="ＭＳ Ｐゴシック" panose="020B0600070205080204" pitchFamily="34" charset="-128"/>
              </a:rPr>
              <a:t>To make our Fraction class user-friendly, we also want these relational operators to work with our Fraction objects.</a:t>
            </a:r>
          </a:p>
          <a:p>
            <a:pPr lvl="1"/>
            <a:r>
              <a:rPr lang="en-US" altLang="en-US" dirty="0" smtClean="0">
                <a:ea typeface="ＭＳ Ｐゴシック" panose="020B0600070205080204" pitchFamily="34" charset="-128"/>
              </a:rPr>
              <a:t>We use special methods to override these operators.</a:t>
            </a:r>
          </a:p>
          <a:p>
            <a:pPr>
              <a:spcBef>
                <a:spcPts val="600"/>
              </a:spcBef>
            </a:pPr>
            <a:r>
              <a:rPr lang="en-US" altLang="en-US" dirty="0" smtClean="0">
                <a:ea typeface="ＭＳ Ｐゴシック" panose="020B0600070205080204" pitchFamily="34" charset="-128"/>
              </a:rPr>
              <a:t>Here we have the == operator overloading as an example, but other relational operators work the same way.</a:t>
            </a:r>
          </a:p>
          <a:p>
            <a:pPr>
              <a:spcBef>
                <a:spcPts val="600"/>
              </a:spcBef>
            </a:pPr>
            <a:r>
              <a:rPr lang="en-US" altLang="en-US" dirty="0" smtClean="0">
                <a:ea typeface="ＭＳ Ｐゴシック" panose="020B0600070205080204" pitchFamily="34" charset="-128"/>
              </a:rPr>
              <a:t>The special method for  ==  is  </a:t>
            </a:r>
            <a:r>
              <a:rPr lang="en-US" sz="1800" dirty="0" smtClean="0">
                <a:solidFill>
                  <a:srgbClr val="0033CC"/>
                </a:solidFill>
                <a:latin typeface="Consolas" pitchFamily="49" charset="0"/>
                <a:cs typeface="Consolas" pitchFamily="49" charset="0"/>
              </a:rPr>
              <a:t>_</a:t>
            </a:r>
            <a:r>
              <a:rPr lang="en-US" sz="1800" spc="-700" dirty="0" smtClean="0">
                <a:solidFill>
                  <a:srgbClr val="0033CC"/>
                </a:solidFill>
                <a:latin typeface="Consolas" pitchFamily="49" charset="0"/>
                <a:cs typeface="Consolas" pitchFamily="49" charset="0"/>
              </a:rPr>
              <a:t> </a:t>
            </a:r>
            <a:r>
              <a:rPr lang="en-US" sz="1800" dirty="0" smtClean="0">
                <a:solidFill>
                  <a:srgbClr val="0033CC"/>
                </a:solidFill>
                <a:latin typeface="Consolas" pitchFamily="49" charset="0"/>
                <a:cs typeface="Consolas" pitchFamily="49" charset="0"/>
              </a:rPr>
              <a:t>_</a:t>
            </a:r>
            <a:r>
              <a:rPr lang="en-US" sz="1800" dirty="0" err="1" smtClean="0">
                <a:solidFill>
                  <a:srgbClr val="0033CC"/>
                </a:solidFill>
                <a:latin typeface="Consolas" pitchFamily="49" charset="0"/>
                <a:cs typeface="Consolas" pitchFamily="49" charset="0"/>
              </a:rPr>
              <a:t>eq</a:t>
            </a:r>
            <a:r>
              <a:rPr lang="en-US" sz="1800" dirty="0" smtClean="0">
                <a:solidFill>
                  <a:srgbClr val="0033CC"/>
                </a:solidFill>
                <a:latin typeface="Consolas" pitchFamily="49" charset="0"/>
                <a:cs typeface="Consolas" pitchFamily="49" charset="0"/>
              </a:rPr>
              <a:t>_</a:t>
            </a:r>
            <a:r>
              <a:rPr lang="en-US" sz="1800" spc="-700" dirty="0" smtClean="0">
                <a:solidFill>
                  <a:srgbClr val="0033CC"/>
                </a:solidFill>
                <a:latin typeface="Consolas" pitchFamily="49" charset="0"/>
                <a:cs typeface="Consolas" pitchFamily="49" charset="0"/>
              </a:rPr>
              <a:t> </a:t>
            </a:r>
            <a:r>
              <a:rPr lang="en-US" sz="1800" dirty="0" smtClean="0">
                <a:solidFill>
                  <a:srgbClr val="0033CC"/>
                </a:solidFill>
                <a:latin typeface="Consolas" pitchFamily="49" charset="0"/>
                <a:cs typeface="Consolas" pitchFamily="49" charset="0"/>
              </a:rPr>
              <a:t>_</a:t>
            </a:r>
          </a:p>
          <a:p>
            <a:pPr>
              <a:spcBef>
                <a:spcPts val="600"/>
              </a:spcBef>
            </a:pPr>
            <a:endParaRPr lang="en-US" altLang="en-US" sz="1800" dirty="0" smtClean="0">
              <a:solidFill>
                <a:srgbClr val="0033CC"/>
              </a:solidFill>
              <a:latin typeface="Consolas" pitchFamily="49" charset="0"/>
              <a:ea typeface="ＭＳ Ｐゴシック" panose="020B0600070205080204" pitchFamily="34" charset="-128"/>
              <a:cs typeface="Consolas" pitchFamily="49" charset="0"/>
            </a:endParaRPr>
          </a:p>
          <a:p>
            <a:pPr>
              <a:spcBef>
                <a:spcPts val="0"/>
              </a:spcBef>
            </a:pPr>
            <a:endParaRPr lang="en-US" altLang="en-US" sz="1800" dirty="0" smtClean="0">
              <a:solidFill>
                <a:srgbClr val="0033CC"/>
              </a:solidFill>
              <a:latin typeface="Consolas" pitchFamily="49" charset="0"/>
              <a:ea typeface="ＭＳ Ｐゴシック" panose="020B0600070205080204" pitchFamily="34" charset="-128"/>
              <a:cs typeface="Consolas" pitchFamily="49" charset="0"/>
            </a:endParaRPr>
          </a:p>
          <a:p>
            <a:pPr>
              <a:spcBef>
                <a:spcPts val="600"/>
              </a:spcBef>
            </a:pPr>
            <a:endParaRPr lang="en-US" altLang="en-US" sz="1800" dirty="0" smtClean="0">
              <a:solidFill>
                <a:srgbClr val="0033CC"/>
              </a:solidFill>
              <a:latin typeface="Consolas" pitchFamily="49" charset="0"/>
              <a:ea typeface="ＭＳ Ｐゴシック" panose="020B0600070205080204" pitchFamily="34" charset="-128"/>
              <a:cs typeface="Consolas" pitchFamily="49" charset="0"/>
            </a:endParaRPr>
          </a:p>
          <a:p>
            <a:pPr>
              <a:spcBef>
                <a:spcPts val="0"/>
              </a:spcBef>
            </a:pPr>
            <a:endParaRPr lang="en-US" altLang="en-US" dirty="0" smtClean="0">
              <a:solidFill>
                <a:schemeClr val="tx1"/>
              </a:solidFill>
              <a:ea typeface="ＭＳ Ｐゴシック" panose="020B0600070205080204" pitchFamily="34" charset="-128"/>
              <a:cs typeface="Consolas" pitchFamily="49" charset="0"/>
            </a:endParaRPr>
          </a:p>
          <a:p>
            <a:pPr>
              <a:spcBef>
                <a:spcPts val="0"/>
              </a:spcBef>
            </a:pPr>
            <a:r>
              <a:rPr lang="en-US" altLang="en-US" dirty="0" smtClean="0">
                <a:solidFill>
                  <a:schemeClr val="tx1"/>
                </a:solidFill>
                <a:ea typeface="ＭＳ Ｐゴシック" panose="020B0600070205080204" pitchFamily="34" charset="-128"/>
                <a:cs typeface="Consolas" pitchFamily="49" charset="0"/>
              </a:rPr>
              <a:t>Using the == operator</a:t>
            </a:r>
            <a:endParaRPr lang="en-US" altLang="en-US" dirty="0" smtClean="0">
              <a:solidFill>
                <a:schemeClr val="tx1"/>
              </a:solidFill>
              <a:ea typeface="ＭＳ Ｐゴシック" panose="020B0600070205080204" pitchFamily="34" charset="-128"/>
            </a:endParaRPr>
          </a:p>
          <a:p>
            <a:endParaRPr lang="en-US" altLang="en-US" dirty="0" smtClean="0">
              <a:ea typeface="ＭＳ Ｐゴシック" panose="020B0600070205080204" pitchFamily="34" charset="-128"/>
            </a:endParaRPr>
          </a:p>
          <a:p>
            <a:endParaRPr lang="en-US" altLang="en-US" dirty="0" smtClean="0">
              <a:ea typeface="ＭＳ Ｐゴシック" panose="020B0600070205080204" pitchFamily="34" charset="-128"/>
            </a:endParaRPr>
          </a:p>
        </p:txBody>
      </p:sp>
      <p:sp>
        <p:nvSpPr>
          <p:cNvPr id="2" name="Date Placeholder 1"/>
          <p:cNvSpPr>
            <a:spLocks noGrp="1"/>
          </p:cNvSpPr>
          <p:nvPr>
            <p:ph type="dt" sz="half" idx="10"/>
          </p:nvPr>
        </p:nvSpPr>
        <p:spPr/>
        <p:txBody>
          <a:bodyPr/>
          <a:lstStyle/>
          <a:p>
            <a:fld id="{1C891338-143A-4E10-BD4B-06A3361E8F1D}" type="datetime1">
              <a:rPr lang="en-US" smtClean="0"/>
              <a:pPr/>
              <a:t>9/15/2020</a:t>
            </a:fld>
            <a:endParaRPr lang="en-US" dirty="0"/>
          </a:p>
        </p:txBody>
      </p:sp>
      <p:sp>
        <p:nvSpPr>
          <p:cNvPr id="7" name="Content Placeholder 2"/>
          <p:cNvSpPr txBox="1">
            <a:spLocks/>
          </p:cNvSpPr>
          <p:nvPr/>
        </p:nvSpPr>
        <p:spPr bwMode="auto">
          <a:xfrm>
            <a:off x="1066800" y="3810000"/>
            <a:ext cx="7162800" cy="11430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lr>
                <a:srgbClr val="835E01"/>
              </a:buClr>
              <a:buSzPct val="60000"/>
              <a:buFont typeface="Wingdings" pitchFamily="2" charset="2"/>
              <a:buChar char="q"/>
              <a:defRPr sz="2800">
                <a:solidFill>
                  <a:schemeClr val="tx1"/>
                </a:solidFill>
                <a:latin typeface="+mn-lt"/>
                <a:ea typeface="ＭＳ Ｐゴシック" charset="0"/>
                <a:cs typeface="ＭＳ Ｐゴシック" charset="0"/>
              </a:defRPr>
            </a:lvl1pPr>
            <a:lvl2pPr marL="742950" indent="-285750" algn="l" rtl="0" eaLnBrk="0" fontAlgn="base" hangingPunct="0">
              <a:spcBef>
                <a:spcPct val="20000"/>
              </a:spcBef>
              <a:spcAft>
                <a:spcPct val="0"/>
              </a:spcAft>
              <a:buClr>
                <a:srgbClr val="835E01"/>
              </a:buClr>
              <a:buSzPct val="100000"/>
              <a:buFont typeface="Wingdings" pitchFamily="2" charset="2"/>
              <a:buChar char="§"/>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None/>
              <a:defRPr/>
            </a:pPr>
            <a:r>
              <a:rPr lang="en-US" sz="1800" dirty="0">
                <a:latin typeface="Consolas" pitchFamily="49" charset="0"/>
                <a:cs typeface="Consolas" pitchFamily="49" charset="0"/>
              </a:rPr>
              <a:t>def </a:t>
            </a:r>
            <a:r>
              <a:rPr lang="en-US" sz="1800" dirty="0" smtClean="0">
                <a:solidFill>
                  <a:srgbClr val="0033CC"/>
                </a:solidFill>
                <a:latin typeface="Consolas" pitchFamily="49" charset="0"/>
                <a:cs typeface="Consolas" pitchFamily="49" charset="0"/>
              </a:rPr>
              <a:t>_</a:t>
            </a:r>
            <a:r>
              <a:rPr lang="en-US" sz="1800" spc="-700" dirty="0" smtClean="0">
                <a:solidFill>
                  <a:srgbClr val="0033CC"/>
                </a:solidFill>
                <a:latin typeface="Consolas" pitchFamily="49" charset="0"/>
                <a:cs typeface="Consolas" pitchFamily="49" charset="0"/>
              </a:rPr>
              <a:t> </a:t>
            </a:r>
            <a:r>
              <a:rPr lang="en-US" sz="1800" dirty="0" smtClean="0">
                <a:solidFill>
                  <a:srgbClr val="0033CC"/>
                </a:solidFill>
                <a:latin typeface="Consolas" pitchFamily="49" charset="0"/>
                <a:cs typeface="Consolas" pitchFamily="49" charset="0"/>
              </a:rPr>
              <a:t>_</a:t>
            </a:r>
            <a:r>
              <a:rPr lang="en-US" sz="1800" dirty="0" err="1" smtClean="0">
                <a:solidFill>
                  <a:srgbClr val="0033CC"/>
                </a:solidFill>
                <a:latin typeface="Consolas" pitchFamily="49" charset="0"/>
                <a:cs typeface="Consolas" pitchFamily="49" charset="0"/>
              </a:rPr>
              <a:t>eq</a:t>
            </a:r>
            <a:r>
              <a:rPr lang="en-US" sz="1800" dirty="0" smtClean="0">
                <a:solidFill>
                  <a:srgbClr val="0033CC"/>
                </a:solidFill>
                <a:latin typeface="Consolas" pitchFamily="49" charset="0"/>
                <a:cs typeface="Consolas" pitchFamily="49" charset="0"/>
              </a:rPr>
              <a:t>_</a:t>
            </a:r>
            <a:r>
              <a:rPr lang="en-US" sz="1800" spc="-700" dirty="0" smtClean="0">
                <a:solidFill>
                  <a:srgbClr val="0033CC"/>
                </a:solidFill>
                <a:latin typeface="Consolas" pitchFamily="49" charset="0"/>
                <a:cs typeface="Consolas" pitchFamily="49" charset="0"/>
              </a:rPr>
              <a:t> </a:t>
            </a:r>
            <a:r>
              <a:rPr lang="en-US" sz="1800" dirty="0" smtClean="0">
                <a:solidFill>
                  <a:srgbClr val="0033CC"/>
                </a:solidFill>
                <a:latin typeface="Consolas" pitchFamily="49" charset="0"/>
                <a:cs typeface="Consolas" pitchFamily="49" charset="0"/>
              </a:rPr>
              <a:t>_(</a:t>
            </a:r>
            <a:r>
              <a:rPr lang="en-US" sz="1800" dirty="0">
                <a:latin typeface="Consolas" pitchFamily="49" charset="0"/>
                <a:cs typeface="Consolas" pitchFamily="49" charset="0"/>
              </a:rPr>
              <a:t>self, </a:t>
            </a:r>
            <a:r>
              <a:rPr lang="en-US" sz="1800" dirty="0" err="1" smtClean="0">
                <a:latin typeface="Consolas" pitchFamily="49" charset="0"/>
                <a:cs typeface="Consolas" pitchFamily="49" charset="0"/>
              </a:rPr>
              <a:t>rhs</a:t>
            </a:r>
            <a:r>
              <a:rPr lang="en-US" sz="1800" dirty="0" smtClean="0">
                <a:solidFill>
                  <a:srgbClr val="0033CC"/>
                </a:solidFill>
                <a:latin typeface="Consolas" pitchFamily="49" charset="0"/>
                <a:cs typeface="Consolas" pitchFamily="49" charset="0"/>
              </a:rPr>
              <a:t>)</a:t>
            </a:r>
            <a:r>
              <a:rPr lang="en-US" sz="1800" dirty="0" smtClean="0">
                <a:latin typeface="Consolas" pitchFamily="49" charset="0"/>
                <a:cs typeface="Consolas" pitchFamily="49" charset="0"/>
              </a:rPr>
              <a:t> </a:t>
            </a:r>
            <a:r>
              <a:rPr lang="en-US" sz="1800" dirty="0">
                <a:latin typeface="Consolas" pitchFamily="49" charset="0"/>
                <a:cs typeface="Consolas" pitchFamily="49" charset="0"/>
              </a:rPr>
              <a:t>:</a:t>
            </a:r>
          </a:p>
          <a:p>
            <a:pPr marL="0" indent="0">
              <a:spcBef>
                <a:spcPts val="0"/>
              </a:spcBef>
              <a:buFont typeface="Wingdings" pitchFamily="2" charset="2"/>
              <a:buNone/>
              <a:defRPr/>
            </a:pPr>
            <a:r>
              <a:rPr lang="en-US" sz="1800" dirty="0" smtClean="0">
                <a:latin typeface="Consolas" pitchFamily="49" charset="0"/>
                <a:cs typeface="Consolas" pitchFamily="49" charset="0"/>
              </a:rPr>
              <a:t>    return </a:t>
            </a:r>
            <a:r>
              <a:rPr lang="en-US" sz="1800" dirty="0">
                <a:latin typeface="Consolas" pitchFamily="49" charset="0"/>
                <a:cs typeface="Consolas" pitchFamily="49" charset="0"/>
              </a:rPr>
              <a:t>(self._numerator == </a:t>
            </a:r>
            <a:r>
              <a:rPr lang="en-US" sz="1800" dirty="0" err="1" smtClean="0">
                <a:latin typeface="Consolas" pitchFamily="49" charset="0"/>
                <a:cs typeface="Consolas" pitchFamily="49" charset="0"/>
              </a:rPr>
              <a:t>rhs._numerator</a:t>
            </a:r>
            <a:r>
              <a:rPr lang="en-US" sz="1800" dirty="0" smtClean="0">
                <a:latin typeface="Consolas" pitchFamily="49" charset="0"/>
                <a:cs typeface="Consolas" pitchFamily="49" charset="0"/>
              </a:rPr>
              <a:t> </a:t>
            </a:r>
            <a:r>
              <a:rPr lang="en-US" sz="1800" dirty="0">
                <a:latin typeface="Consolas" pitchFamily="49" charset="0"/>
                <a:cs typeface="Consolas" pitchFamily="49" charset="0"/>
              </a:rPr>
              <a:t>and</a:t>
            </a:r>
          </a:p>
          <a:p>
            <a:pPr marL="0" indent="0">
              <a:spcBef>
                <a:spcPts val="0"/>
              </a:spcBef>
              <a:buFont typeface="Wingdings" pitchFamily="2" charset="2"/>
              <a:buNone/>
              <a:defRPr/>
            </a:pPr>
            <a:r>
              <a:rPr lang="en-US" sz="1800" dirty="0">
                <a:latin typeface="Consolas" pitchFamily="49" charset="0"/>
                <a:cs typeface="Consolas" pitchFamily="49" charset="0"/>
              </a:rPr>
              <a:t> </a:t>
            </a:r>
            <a:r>
              <a:rPr lang="en-US" sz="1800" dirty="0" smtClean="0">
                <a:latin typeface="Consolas" pitchFamily="49" charset="0"/>
                <a:cs typeface="Consolas" pitchFamily="49" charset="0"/>
              </a:rPr>
              <a:t>           self</a:t>
            </a:r>
            <a:r>
              <a:rPr lang="en-US" sz="1800" dirty="0">
                <a:latin typeface="Consolas" pitchFamily="49" charset="0"/>
                <a:cs typeface="Consolas" pitchFamily="49" charset="0"/>
              </a:rPr>
              <a:t>._denominator == </a:t>
            </a:r>
            <a:r>
              <a:rPr lang="en-US" sz="1800" dirty="0" err="1" smtClean="0">
                <a:latin typeface="Consolas" pitchFamily="49" charset="0"/>
                <a:cs typeface="Consolas" pitchFamily="49" charset="0"/>
              </a:rPr>
              <a:t>rhs._denominator</a:t>
            </a:r>
            <a:r>
              <a:rPr lang="en-US" sz="1800" dirty="0" smtClean="0">
                <a:latin typeface="Consolas" pitchFamily="49" charset="0"/>
                <a:cs typeface="Consolas" pitchFamily="49" charset="0"/>
              </a:rPr>
              <a:t>)</a:t>
            </a:r>
          </a:p>
          <a:p>
            <a:pPr marL="0" indent="0">
              <a:spcBef>
                <a:spcPts val="0"/>
              </a:spcBef>
              <a:buFont typeface="Wingdings" pitchFamily="2" charset="2"/>
              <a:buNone/>
              <a:defRPr/>
            </a:pPr>
            <a:r>
              <a:rPr lang="en-US" sz="1800" kern="0" dirty="0" smtClean="0">
                <a:solidFill>
                  <a:srgbClr val="333333"/>
                </a:solidFill>
                <a:latin typeface="Consolas" pitchFamily="49" charset="0"/>
                <a:cs typeface="Consolas" pitchFamily="49" charset="0"/>
              </a:rPr>
              <a:t>    # a </a:t>
            </a:r>
            <a:r>
              <a:rPr lang="en-US" sz="1800" kern="0" dirty="0" err="1" smtClean="0">
                <a:solidFill>
                  <a:srgbClr val="333333"/>
                </a:solidFill>
                <a:latin typeface="Consolas" pitchFamily="49" charset="0"/>
                <a:cs typeface="Consolas" pitchFamily="49" charset="0"/>
              </a:rPr>
              <a:t>boolean</a:t>
            </a:r>
            <a:r>
              <a:rPr lang="en-US" sz="1800" kern="0" dirty="0" smtClean="0">
                <a:solidFill>
                  <a:srgbClr val="333333"/>
                </a:solidFill>
                <a:latin typeface="Consolas" pitchFamily="49" charset="0"/>
                <a:cs typeface="Consolas" pitchFamily="49" charset="0"/>
              </a:rPr>
              <a:t> is returned for relational operators</a:t>
            </a:r>
            <a:endParaRPr lang="en-US" sz="1800" kern="0" dirty="0">
              <a:solidFill>
                <a:srgbClr val="333333"/>
              </a:solidFill>
              <a:latin typeface="Consolas" pitchFamily="49" charset="0"/>
              <a:cs typeface="Consolas" pitchFamily="49" charset="0"/>
            </a:endParaRPr>
          </a:p>
        </p:txBody>
      </p:sp>
      <p:sp>
        <p:nvSpPr>
          <p:cNvPr id="8" name="Content Placeholder 2"/>
          <p:cNvSpPr txBox="1">
            <a:spLocks/>
          </p:cNvSpPr>
          <p:nvPr/>
        </p:nvSpPr>
        <p:spPr bwMode="auto">
          <a:xfrm>
            <a:off x="1066800" y="5410200"/>
            <a:ext cx="7162800" cy="6858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lr>
                <a:srgbClr val="835E01"/>
              </a:buClr>
              <a:buSzPct val="60000"/>
              <a:buFont typeface="Wingdings" pitchFamily="2" charset="2"/>
              <a:buChar char="q"/>
              <a:defRPr sz="2800">
                <a:solidFill>
                  <a:schemeClr val="tx1"/>
                </a:solidFill>
                <a:latin typeface="+mn-lt"/>
                <a:ea typeface="ＭＳ Ｐゴシック" charset="0"/>
                <a:cs typeface="ＭＳ Ｐゴシック" charset="0"/>
              </a:defRPr>
            </a:lvl1pPr>
            <a:lvl2pPr marL="742950" indent="-285750" algn="l" rtl="0" eaLnBrk="0" fontAlgn="base" hangingPunct="0">
              <a:spcBef>
                <a:spcPct val="20000"/>
              </a:spcBef>
              <a:spcAft>
                <a:spcPct val="0"/>
              </a:spcAft>
              <a:buClr>
                <a:srgbClr val="835E01"/>
              </a:buClr>
              <a:buSzPct val="100000"/>
              <a:buFont typeface="Wingdings" pitchFamily="2" charset="2"/>
              <a:buChar char="§"/>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None/>
              <a:defRPr/>
            </a:pPr>
            <a:r>
              <a:rPr lang="en-US" sz="1800" dirty="0">
                <a:latin typeface="Consolas" pitchFamily="49" charset="0"/>
                <a:cs typeface="Consolas" pitchFamily="49" charset="0"/>
              </a:rPr>
              <a:t>if frac1 </a:t>
            </a:r>
            <a:r>
              <a:rPr lang="en-US" sz="1800" dirty="0">
                <a:solidFill>
                  <a:srgbClr val="0033CC"/>
                </a:solidFill>
                <a:latin typeface="Consolas" pitchFamily="49" charset="0"/>
                <a:cs typeface="Consolas" pitchFamily="49" charset="0"/>
              </a:rPr>
              <a:t>==</a:t>
            </a:r>
            <a:r>
              <a:rPr lang="en-US" sz="1800" dirty="0">
                <a:latin typeface="Consolas" pitchFamily="49" charset="0"/>
                <a:cs typeface="Consolas" pitchFamily="49" charset="0"/>
              </a:rPr>
              <a:t> frac2 : </a:t>
            </a:r>
            <a:r>
              <a:rPr lang="en-US" sz="1800" dirty="0" smtClean="0">
                <a:latin typeface="Consolas" pitchFamily="49" charset="0"/>
                <a:cs typeface="Consolas" pitchFamily="49" charset="0"/>
              </a:rPr>
              <a:t>     # Python runs </a:t>
            </a:r>
            <a:r>
              <a:rPr lang="en-US" sz="1800" dirty="0" smtClean="0">
                <a:solidFill>
                  <a:srgbClr val="0033CC"/>
                </a:solidFill>
                <a:latin typeface="Consolas" pitchFamily="49" charset="0"/>
                <a:cs typeface="Consolas" pitchFamily="49" charset="0"/>
              </a:rPr>
              <a:t>_</a:t>
            </a:r>
            <a:r>
              <a:rPr lang="en-US" sz="1800" spc="-700" dirty="0" smtClean="0">
                <a:solidFill>
                  <a:srgbClr val="0033CC"/>
                </a:solidFill>
                <a:latin typeface="Consolas" pitchFamily="49" charset="0"/>
                <a:cs typeface="Consolas" pitchFamily="49" charset="0"/>
              </a:rPr>
              <a:t> </a:t>
            </a:r>
            <a:r>
              <a:rPr lang="en-US" sz="1800" dirty="0" smtClean="0">
                <a:solidFill>
                  <a:srgbClr val="0033CC"/>
                </a:solidFill>
                <a:latin typeface="Consolas" pitchFamily="49" charset="0"/>
                <a:cs typeface="Consolas" pitchFamily="49" charset="0"/>
              </a:rPr>
              <a:t>_</a:t>
            </a:r>
            <a:r>
              <a:rPr lang="en-US" sz="1800" dirty="0" err="1" smtClean="0">
                <a:solidFill>
                  <a:srgbClr val="0033CC"/>
                </a:solidFill>
                <a:latin typeface="Consolas" pitchFamily="49" charset="0"/>
                <a:cs typeface="Consolas" pitchFamily="49" charset="0"/>
              </a:rPr>
              <a:t>eq</a:t>
            </a:r>
            <a:r>
              <a:rPr lang="en-US" sz="1800" dirty="0" smtClean="0">
                <a:solidFill>
                  <a:srgbClr val="0033CC"/>
                </a:solidFill>
                <a:latin typeface="Consolas" pitchFamily="49" charset="0"/>
                <a:cs typeface="Consolas" pitchFamily="49" charset="0"/>
              </a:rPr>
              <a:t>_</a:t>
            </a:r>
            <a:r>
              <a:rPr lang="en-US" sz="1800" spc="-700" dirty="0" smtClean="0">
                <a:solidFill>
                  <a:srgbClr val="0033CC"/>
                </a:solidFill>
                <a:latin typeface="Consolas" pitchFamily="49" charset="0"/>
                <a:cs typeface="Consolas" pitchFamily="49" charset="0"/>
              </a:rPr>
              <a:t> </a:t>
            </a:r>
            <a:r>
              <a:rPr lang="en-US" sz="1800" dirty="0" smtClean="0">
                <a:solidFill>
                  <a:srgbClr val="0033CC"/>
                </a:solidFill>
                <a:latin typeface="Consolas" pitchFamily="49" charset="0"/>
                <a:cs typeface="Consolas" pitchFamily="49" charset="0"/>
              </a:rPr>
              <a:t>_</a:t>
            </a:r>
            <a:endParaRPr lang="en-US" sz="1800" dirty="0">
              <a:latin typeface="Consolas" pitchFamily="49" charset="0"/>
              <a:cs typeface="Consolas" pitchFamily="49" charset="0"/>
            </a:endParaRPr>
          </a:p>
          <a:p>
            <a:pPr marL="0" indent="0">
              <a:spcBef>
                <a:spcPts val="0"/>
              </a:spcBef>
              <a:buFont typeface="Wingdings" pitchFamily="2" charset="2"/>
              <a:buNone/>
              <a:defRPr/>
            </a:pPr>
            <a:r>
              <a:rPr lang="en-US" sz="1800" dirty="0" smtClean="0">
                <a:latin typeface="Consolas" pitchFamily="49" charset="0"/>
                <a:cs typeface="Consolas" pitchFamily="49" charset="0"/>
              </a:rPr>
              <a:t>    print</a:t>
            </a:r>
            <a:r>
              <a:rPr lang="en-US" sz="1800" dirty="0">
                <a:latin typeface="Consolas" pitchFamily="49" charset="0"/>
                <a:cs typeface="Consolas" pitchFamily="49" charset="0"/>
              </a:rPr>
              <a:t>("The fractions are equal.")</a:t>
            </a:r>
            <a:endParaRPr lang="en-US" sz="1800" kern="0" dirty="0">
              <a:solidFill>
                <a:srgbClr val="333333"/>
              </a:solidFill>
              <a:latin typeface="Consolas" pitchFamily="49" charset="0"/>
              <a:cs typeface="Consolas" pitchFamily="49"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685800" y="286604"/>
            <a:ext cx="7924800" cy="725767"/>
          </a:xfrm>
        </p:spPr>
        <p:txBody>
          <a:bodyPr>
            <a:normAutofit/>
          </a:bodyPr>
          <a:lstStyle/>
          <a:p>
            <a:r>
              <a:rPr lang="en-US" altLang="en-US" dirty="0" smtClean="0">
                <a:ea typeface="ＭＳ Ｐゴシック" panose="020B0600070205080204" pitchFamily="34" charset="-128"/>
              </a:rPr>
              <a:t>Example: Using a User-Defined Class</a:t>
            </a:r>
          </a:p>
        </p:txBody>
      </p:sp>
      <p:sp>
        <p:nvSpPr>
          <p:cNvPr id="22531" name="Content Placeholder 2"/>
          <p:cNvSpPr>
            <a:spLocks noGrp="1"/>
          </p:cNvSpPr>
          <p:nvPr>
            <p:ph idx="1"/>
          </p:nvPr>
        </p:nvSpPr>
        <p:spPr>
          <a:xfrm>
            <a:off x="838201" y="1143000"/>
            <a:ext cx="7467600" cy="4614088"/>
          </a:xfrm>
        </p:spPr>
        <p:txBody>
          <a:bodyPr/>
          <a:lstStyle/>
          <a:p>
            <a:r>
              <a:rPr lang="en-US" altLang="en-US" dirty="0" smtClean="0">
                <a:ea typeface="ＭＳ Ｐゴシック" panose="020B0600070205080204" pitchFamily="34" charset="-128"/>
              </a:rPr>
              <a:t>After we create the Counter object, we can call the methods of the object to do work with the object.</a:t>
            </a:r>
          </a:p>
          <a:p>
            <a:endParaRPr lang="en-US" altLang="en-US" dirty="0" smtClean="0">
              <a:ea typeface="ＭＳ Ｐゴシック" panose="020B0600070205080204" pitchFamily="34" charset="-128"/>
            </a:endParaRPr>
          </a:p>
          <a:p>
            <a:endParaRPr lang="en-US" altLang="en-US" dirty="0" smtClean="0">
              <a:ea typeface="ＭＳ Ｐゴシック" panose="020B0600070205080204" pitchFamily="34" charset="-128"/>
            </a:endParaRPr>
          </a:p>
          <a:p>
            <a:endParaRPr lang="en-US" altLang="en-US" dirty="0" smtClean="0">
              <a:ea typeface="ＭＳ Ｐゴシック" panose="020B0600070205080204" pitchFamily="34" charset="-128"/>
            </a:endParaRPr>
          </a:p>
          <a:p>
            <a:endParaRPr lang="en-US" altLang="en-US" dirty="0" smtClean="0">
              <a:ea typeface="ＭＳ Ｐゴシック" panose="020B0600070205080204" pitchFamily="34" charset="-128"/>
            </a:endParaRPr>
          </a:p>
          <a:p>
            <a:pPr>
              <a:spcBef>
                <a:spcPts val="600"/>
              </a:spcBef>
              <a:buNone/>
            </a:pPr>
            <a:endParaRPr lang="en-US" altLang="en-US" dirty="0" smtClean="0">
              <a:ea typeface="ＭＳ Ｐゴシック" panose="020B0600070205080204" pitchFamily="34" charset="-128"/>
            </a:endParaRPr>
          </a:p>
          <a:p>
            <a:pPr>
              <a:spcBef>
                <a:spcPts val="600"/>
              </a:spcBef>
              <a:buNone/>
            </a:pPr>
            <a:endParaRPr lang="en-US" altLang="en-US" dirty="0" smtClean="0">
              <a:ea typeface="ＭＳ Ｐゴシック" panose="020B0600070205080204" pitchFamily="34" charset="-128"/>
            </a:endParaRPr>
          </a:p>
          <a:p>
            <a:pPr>
              <a:spcBef>
                <a:spcPts val="600"/>
              </a:spcBef>
            </a:pPr>
            <a:r>
              <a:rPr lang="en-US" altLang="en-US" dirty="0" smtClean="0">
                <a:ea typeface="ＭＳ Ｐゴシック" panose="020B0600070205080204" pitchFamily="34" charset="-128"/>
              </a:rPr>
              <a:t>Each method name is </a:t>
            </a:r>
            <a:r>
              <a:rPr lang="en-US" altLang="en-US" dirty="0" err="1" smtClean="0">
                <a:ea typeface="ＭＳ Ｐゴシック" panose="020B0600070205080204" pitchFamily="34" charset="-128"/>
              </a:rPr>
              <a:t>prepended</a:t>
            </a:r>
            <a:r>
              <a:rPr lang="en-US" altLang="en-US" dirty="0" smtClean="0">
                <a:ea typeface="ＭＳ Ｐゴシック" panose="020B0600070205080204" pitchFamily="34" charset="-128"/>
              </a:rPr>
              <a:t> with the name of the object, much like how we call methods of a built-in Python class.</a:t>
            </a:r>
          </a:p>
          <a:p>
            <a:pPr>
              <a:spcBef>
                <a:spcPts val="600"/>
              </a:spcBef>
            </a:pPr>
            <a:r>
              <a:rPr lang="en-US" altLang="en-US" dirty="0" smtClean="0">
                <a:ea typeface="ＭＳ Ｐゴシック" panose="020B0600070205080204" pitchFamily="34" charset="-128"/>
              </a:rPr>
              <a:t>The methods above work with the internal </a:t>
            </a:r>
            <a:r>
              <a:rPr lang="en-US" sz="1800" dirty="0" smtClean="0">
                <a:latin typeface="Consolas" pitchFamily="49" charset="0"/>
                <a:cs typeface="Consolas" pitchFamily="49" charset="0"/>
              </a:rPr>
              <a:t>count</a:t>
            </a:r>
            <a:r>
              <a:rPr lang="en-US" dirty="0" smtClean="0">
                <a:latin typeface="Consolas" pitchFamily="49" charset="0"/>
                <a:cs typeface="Consolas" pitchFamily="49" charset="0"/>
              </a:rPr>
              <a:t> </a:t>
            </a:r>
            <a:r>
              <a:rPr lang="en-US" altLang="en-US" dirty="0" smtClean="0">
                <a:ea typeface="ＭＳ Ｐゴシック" panose="020B0600070205080204" pitchFamily="34" charset="-128"/>
              </a:rPr>
              <a:t>data, which is stored in the object.</a:t>
            </a:r>
          </a:p>
          <a:p>
            <a:endParaRPr lang="en-US" altLang="en-US" dirty="0" smtClean="0">
              <a:ea typeface="ＭＳ Ｐゴシック" panose="020B0600070205080204" pitchFamily="34" charset="-128"/>
            </a:endParaRPr>
          </a:p>
          <a:p>
            <a:endParaRPr lang="en-US" altLang="en-US" dirty="0" smtClean="0">
              <a:ea typeface="ＭＳ Ｐゴシック" panose="020B0600070205080204" pitchFamily="34" charset="-128"/>
            </a:endParaRPr>
          </a:p>
        </p:txBody>
      </p:sp>
      <p:sp>
        <p:nvSpPr>
          <p:cNvPr id="6" name="Content Placeholder 2"/>
          <p:cNvSpPr txBox="1">
            <a:spLocks/>
          </p:cNvSpPr>
          <p:nvPr/>
        </p:nvSpPr>
        <p:spPr bwMode="auto">
          <a:xfrm>
            <a:off x="1371600" y="1828800"/>
            <a:ext cx="6430963" cy="24384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a:lstStyle/>
          <a:p>
            <a:pPr>
              <a:defRPr/>
            </a:pPr>
            <a:r>
              <a:rPr lang="en-US" dirty="0" err="1">
                <a:latin typeface="Consolas" pitchFamily="49" charset="0"/>
                <a:cs typeface="Consolas" pitchFamily="49" charset="0"/>
              </a:rPr>
              <a:t>tally.reset</a:t>
            </a:r>
            <a:r>
              <a:rPr lang="en-US" dirty="0" smtClean="0">
                <a:latin typeface="Consolas" pitchFamily="49" charset="0"/>
                <a:cs typeface="Consolas" pitchFamily="49" charset="0"/>
              </a:rPr>
              <a:t>()      # set the count to 0</a:t>
            </a:r>
            <a:endParaRPr lang="en-US" dirty="0">
              <a:latin typeface="Consolas" pitchFamily="49" charset="0"/>
              <a:cs typeface="Consolas" pitchFamily="49" charset="0"/>
            </a:endParaRPr>
          </a:p>
          <a:p>
            <a:pPr>
              <a:defRPr/>
            </a:pPr>
            <a:r>
              <a:rPr lang="en-US" dirty="0" err="1">
                <a:latin typeface="Consolas" pitchFamily="49" charset="0"/>
                <a:cs typeface="Consolas" pitchFamily="49" charset="0"/>
              </a:rPr>
              <a:t>tally.click</a:t>
            </a:r>
            <a:r>
              <a:rPr lang="en-US" dirty="0" smtClean="0">
                <a:latin typeface="Consolas" pitchFamily="49" charset="0"/>
                <a:cs typeface="Consolas" pitchFamily="49" charset="0"/>
              </a:rPr>
              <a:t>()      # increment the count</a:t>
            </a:r>
            <a:endParaRPr lang="en-US" dirty="0">
              <a:latin typeface="Consolas" pitchFamily="49" charset="0"/>
              <a:cs typeface="Consolas" pitchFamily="49" charset="0"/>
            </a:endParaRPr>
          </a:p>
          <a:p>
            <a:pPr>
              <a:defRPr/>
            </a:pPr>
            <a:r>
              <a:rPr lang="en-US" dirty="0" err="1">
                <a:latin typeface="Consolas" pitchFamily="49" charset="0"/>
                <a:cs typeface="Consolas" pitchFamily="49" charset="0"/>
              </a:rPr>
              <a:t>tally.click</a:t>
            </a:r>
            <a:r>
              <a:rPr lang="en-US" dirty="0" smtClean="0">
                <a:latin typeface="Consolas" pitchFamily="49" charset="0"/>
                <a:cs typeface="Consolas" pitchFamily="49" charset="0"/>
              </a:rPr>
              <a:t>()      # increment the count</a:t>
            </a:r>
            <a:endParaRPr lang="en-US" dirty="0">
              <a:latin typeface="Consolas" pitchFamily="49" charset="0"/>
              <a:cs typeface="Consolas" pitchFamily="49" charset="0"/>
            </a:endParaRPr>
          </a:p>
          <a:p>
            <a:pPr>
              <a:defRPr/>
            </a:pPr>
            <a:r>
              <a:rPr lang="en-US" dirty="0">
                <a:latin typeface="Consolas" pitchFamily="49" charset="0"/>
                <a:cs typeface="Consolas" pitchFamily="49" charset="0"/>
              </a:rPr>
              <a:t>result = tally.getValue()  </a:t>
            </a:r>
            <a:r>
              <a:rPr lang="en-US" dirty="0" smtClean="0">
                <a:latin typeface="Consolas" pitchFamily="49" charset="0"/>
                <a:cs typeface="Consolas" pitchFamily="49" charset="0"/>
              </a:rPr>
              <a:t> # return the count,</a:t>
            </a:r>
            <a:br>
              <a:rPr lang="en-US" dirty="0" smtClean="0">
                <a:latin typeface="Consolas" pitchFamily="49" charset="0"/>
                <a:cs typeface="Consolas" pitchFamily="49" charset="0"/>
              </a:rPr>
            </a:br>
            <a:r>
              <a:rPr lang="en-US" dirty="0" smtClean="0">
                <a:latin typeface="Consolas" pitchFamily="49" charset="0"/>
                <a:cs typeface="Consolas" pitchFamily="49" charset="0"/>
              </a:rPr>
              <a:t>                            # result </a:t>
            </a:r>
            <a:r>
              <a:rPr lang="en-US" dirty="0">
                <a:latin typeface="Consolas" pitchFamily="49" charset="0"/>
                <a:cs typeface="Consolas" pitchFamily="49" charset="0"/>
              </a:rPr>
              <a:t>is 2</a:t>
            </a:r>
          </a:p>
          <a:p>
            <a:pPr>
              <a:defRPr/>
            </a:pPr>
            <a:r>
              <a:rPr lang="en-US" dirty="0" err="1">
                <a:latin typeface="Consolas" pitchFamily="49" charset="0"/>
                <a:cs typeface="Consolas" pitchFamily="49" charset="0"/>
              </a:rPr>
              <a:t>tally.click</a:t>
            </a:r>
            <a:r>
              <a:rPr lang="en-US" dirty="0" smtClean="0">
                <a:latin typeface="Consolas" pitchFamily="49" charset="0"/>
                <a:cs typeface="Consolas" pitchFamily="49" charset="0"/>
              </a:rPr>
              <a:t>()      # increment the count</a:t>
            </a:r>
            <a:endParaRPr lang="en-US" dirty="0">
              <a:latin typeface="Consolas" pitchFamily="49" charset="0"/>
              <a:cs typeface="Consolas" pitchFamily="49" charset="0"/>
            </a:endParaRPr>
          </a:p>
          <a:p>
            <a:pPr>
              <a:defRPr/>
            </a:pPr>
            <a:r>
              <a:rPr lang="en-US" dirty="0">
                <a:latin typeface="Consolas" pitchFamily="49" charset="0"/>
                <a:cs typeface="Consolas" pitchFamily="49" charset="0"/>
              </a:rPr>
              <a:t>result = tally.getValue() </a:t>
            </a:r>
            <a:r>
              <a:rPr lang="en-US" dirty="0" smtClean="0">
                <a:latin typeface="Consolas" pitchFamily="49" charset="0"/>
                <a:cs typeface="Consolas" pitchFamily="49" charset="0"/>
              </a:rPr>
              <a:t>  # return the count,</a:t>
            </a:r>
            <a:br>
              <a:rPr lang="en-US" dirty="0" smtClean="0">
                <a:latin typeface="Consolas" pitchFamily="49" charset="0"/>
                <a:cs typeface="Consolas" pitchFamily="49" charset="0"/>
              </a:rPr>
            </a:br>
            <a:r>
              <a:rPr lang="en-US" dirty="0" smtClean="0">
                <a:latin typeface="Consolas" pitchFamily="49" charset="0"/>
                <a:cs typeface="Consolas" pitchFamily="49" charset="0"/>
              </a:rPr>
              <a:t>                            # result </a:t>
            </a:r>
            <a:r>
              <a:rPr lang="en-US" dirty="0">
                <a:latin typeface="Consolas" pitchFamily="49" charset="0"/>
                <a:cs typeface="Consolas" pitchFamily="49" charset="0"/>
              </a:rPr>
              <a:t>is 3</a:t>
            </a:r>
          </a:p>
        </p:txBody>
      </p:sp>
      <p:sp>
        <p:nvSpPr>
          <p:cNvPr id="2" name="Date Placeholder 1"/>
          <p:cNvSpPr>
            <a:spLocks noGrp="1"/>
          </p:cNvSpPr>
          <p:nvPr>
            <p:ph type="dt" sz="half" idx="10"/>
          </p:nvPr>
        </p:nvSpPr>
        <p:spPr/>
        <p:txBody>
          <a:bodyPr/>
          <a:lstStyle/>
          <a:p>
            <a:fld id="{72A7C855-6599-432D-A379-602783F06638}" type="datetime1">
              <a:rPr lang="en-US" smtClean="0"/>
              <a:pPr/>
              <a:t>9/15/2020</a:t>
            </a:fld>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Title 1"/>
          <p:cNvSpPr>
            <a:spLocks noGrp="1"/>
          </p:cNvSpPr>
          <p:nvPr>
            <p:ph type="title"/>
          </p:nvPr>
        </p:nvSpPr>
        <p:spPr>
          <a:xfrm>
            <a:off x="685800" y="286604"/>
            <a:ext cx="8001000" cy="725767"/>
          </a:xfrm>
        </p:spPr>
        <p:txBody>
          <a:bodyPr>
            <a:normAutofit/>
          </a:bodyPr>
          <a:lstStyle/>
          <a:p>
            <a:r>
              <a:rPr lang="en-US" altLang="en-US" dirty="0" smtClean="0">
                <a:ea typeface="ＭＳ Ｐゴシック" panose="020B0600070205080204" pitchFamily="34" charset="-128"/>
              </a:rPr>
              <a:t>Requirement 4: String Representation</a:t>
            </a:r>
          </a:p>
        </p:txBody>
      </p:sp>
      <p:sp>
        <p:nvSpPr>
          <p:cNvPr id="99331" name="Content Placeholder 2"/>
          <p:cNvSpPr>
            <a:spLocks noGrp="1"/>
          </p:cNvSpPr>
          <p:nvPr>
            <p:ph idx="1"/>
          </p:nvPr>
        </p:nvSpPr>
        <p:spPr>
          <a:xfrm>
            <a:off x="822959" y="1143000"/>
            <a:ext cx="7543801" cy="4726094"/>
          </a:xfrm>
        </p:spPr>
        <p:txBody>
          <a:bodyPr/>
          <a:lstStyle/>
          <a:p>
            <a:r>
              <a:rPr lang="en-US" altLang="en-US" dirty="0" smtClean="0">
                <a:ea typeface="ＭＳ Ｐゴシック" panose="020B0600070205080204" pitchFamily="34" charset="-128"/>
              </a:rPr>
              <a:t>Most classes should have a string representation so that the object can be used in context of a string.</a:t>
            </a:r>
          </a:p>
          <a:p>
            <a:pPr>
              <a:spcBef>
                <a:spcPts val="600"/>
              </a:spcBef>
            </a:pPr>
            <a:r>
              <a:rPr lang="en-US" altLang="en-US" dirty="0" smtClean="0">
                <a:ea typeface="ＭＳ Ｐゴシック" panose="020B0600070205080204" pitchFamily="34" charset="-128"/>
              </a:rPr>
              <a:t>Recall that the special method to convert an object to a string is  </a:t>
            </a:r>
            <a:br>
              <a:rPr lang="en-US" altLang="en-US" dirty="0" smtClean="0">
                <a:ea typeface="ＭＳ Ｐゴシック" panose="020B0600070205080204" pitchFamily="34" charset="-128"/>
              </a:rPr>
            </a:br>
            <a:r>
              <a:rPr lang="en-US" sz="1800" dirty="0" smtClean="0">
                <a:solidFill>
                  <a:srgbClr val="0033CC"/>
                </a:solidFill>
                <a:latin typeface="Consolas" pitchFamily="49" charset="0"/>
                <a:cs typeface="Consolas" pitchFamily="49" charset="0"/>
              </a:rPr>
              <a:t>_</a:t>
            </a:r>
            <a:r>
              <a:rPr lang="en-US" sz="1800" spc="-700" dirty="0" smtClean="0">
                <a:solidFill>
                  <a:srgbClr val="0033CC"/>
                </a:solidFill>
                <a:latin typeface="Consolas" pitchFamily="49" charset="0"/>
                <a:cs typeface="Consolas" pitchFamily="49" charset="0"/>
              </a:rPr>
              <a:t> </a:t>
            </a:r>
            <a:r>
              <a:rPr lang="en-US" sz="1800" dirty="0" smtClean="0">
                <a:solidFill>
                  <a:srgbClr val="0033CC"/>
                </a:solidFill>
                <a:latin typeface="Consolas" pitchFamily="49" charset="0"/>
                <a:cs typeface="Consolas" pitchFamily="49" charset="0"/>
              </a:rPr>
              <a:t>_</a:t>
            </a:r>
            <a:r>
              <a:rPr lang="en-US" sz="1800" dirty="0" err="1" smtClean="0">
                <a:solidFill>
                  <a:srgbClr val="0033CC"/>
                </a:solidFill>
                <a:latin typeface="Consolas" pitchFamily="49" charset="0"/>
                <a:cs typeface="Consolas" pitchFamily="49" charset="0"/>
              </a:rPr>
              <a:t>repr</a:t>
            </a:r>
            <a:r>
              <a:rPr lang="en-US" sz="1800" dirty="0" smtClean="0">
                <a:solidFill>
                  <a:srgbClr val="0033CC"/>
                </a:solidFill>
                <a:latin typeface="Consolas" pitchFamily="49" charset="0"/>
                <a:cs typeface="Consolas" pitchFamily="49" charset="0"/>
              </a:rPr>
              <a:t>_</a:t>
            </a:r>
            <a:r>
              <a:rPr lang="en-US" sz="1800" spc="-700" dirty="0" smtClean="0">
                <a:solidFill>
                  <a:srgbClr val="0033CC"/>
                </a:solidFill>
                <a:latin typeface="Consolas" pitchFamily="49" charset="0"/>
                <a:cs typeface="Consolas" pitchFamily="49" charset="0"/>
              </a:rPr>
              <a:t> </a:t>
            </a:r>
            <a:r>
              <a:rPr lang="en-US" sz="1800" dirty="0" smtClean="0">
                <a:solidFill>
                  <a:srgbClr val="0033CC"/>
                </a:solidFill>
                <a:latin typeface="Consolas" pitchFamily="49" charset="0"/>
                <a:cs typeface="Consolas" pitchFamily="49" charset="0"/>
              </a:rPr>
              <a:t>_</a:t>
            </a:r>
          </a:p>
          <a:p>
            <a:pPr>
              <a:spcBef>
                <a:spcPts val="600"/>
              </a:spcBef>
            </a:pPr>
            <a:endParaRPr lang="en-US" altLang="en-US" sz="1800" dirty="0" smtClean="0">
              <a:solidFill>
                <a:srgbClr val="0033CC"/>
              </a:solidFill>
              <a:latin typeface="Consolas" pitchFamily="49" charset="0"/>
              <a:ea typeface="ＭＳ Ｐゴシック" panose="020B0600070205080204" pitchFamily="34" charset="-128"/>
              <a:cs typeface="Consolas" pitchFamily="49" charset="0"/>
            </a:endParaRPr>
          </a:p>
          <a:p>
            <a:pPr>
              <a:spcBef>
                <a:spcPts val="0"/>
              </a:spcBef>
            </a:pPr>
            <a:endParaRPr lang="en-US" altLang="en-US" sz="1800" dirty="0" smtClean="0">
              <a:solidFill>
                <a:srgbClr val="0033CC"/>
              </a:solidFill>
              <a:latin typeface="Consolas" pitchFamily="49" charset="0"/>
              <a:ea typeface="ＭＳ Ｐゴシック" panose="020B0600070205080204" pitchFamily="34" charset="-128"/>
              <a:cs typeface="Consolas" pitchFamily="49" charset="0"/>
            </a:endParaRPr>
          </a:p>
          <a:p>
            <a:pPr>
              <a:spcBef>
                <a:spcPts val="0"/>
              </a:spcBef>
              <a:buNone/>
            </a:pPr>
            <a:endParaRPr lang="en-US" altLang="en-US" dirty="0" smtClean="0">
              <a:solidFill>
                <a:schemeClr val="tx1"/>
              </a:solidFill>
              <a:ea typeface="ＭＳ Ｐゴシック" panose="020B0600070205080204" pitchFamily="34" charset="-128"/>
              <a:cs typeface="Consolas" pitchFamily="49" charset="0"/>
            </a:endParaRPr>
          </a:p>
          <a:p>
            <a:r>
              <a:rPr lang="en-US" altLang="en-US" dirty="0" smtClean="0">
                <a:solidFill>
                  <a:schemeClr val="tx1"/>
                </a:solidFill>
                <a:ea typeface="ＭＳ Ｐゴシック" panose="020B0600070205080204" pitchFamily="34" charset="-128"/>
                <a:cs typeface="Consolas" pitchFamily="49" charset="0"/>
              </a:rPr>
              <a:t>Example of converting a Fraction object to a string</a:t>
            </a:r>
            <a:endParaRPr lang="en-US" altLang="en-US" dirty="0" smtClean="0">
              <a:solidFill>
                <a:schemeClr val="tx1"/>
              </a:solidFill>
              <a:ea typeface="ＭＳ Ｐゴシック" panose="020B0600070205080204" pitchFamily="34" charset="-128"/>
            </a:endParaRPr>
          </a:p>
          <a:p>
            <a:endParaRPr lang="en-US" altLang="en-US" dirty="0" smtClean="0">
              <a:ea typeface="ＭＳ Ｐゴシック" panose="020B0600070205080204" pitchFamily="34" charset="-128"/>
            </a:endParaRPr>
          </a:p>
          <a:p>
            <a:endParaRPr lang="en-US" altLang="en-US" dirty="0" smtClean="0">
              <a:ea typeface="ＭＳ Ｐゴシック" panose="020B0600070205080204" pitchFamily="34" charset="-128"/>
            </a:endParaRPr>
          </a:p>
        </p:txBody>
      </p:sp>
      <p:sp>
        <p:nvSpPr>
          <p:cNvPr id="2" name="Date Placeholder 1"/>
          <p:cNvSpPr>
            <a:spLocks noGrp="1"/>
          </p:cNvSpPr>
          <p:nvPr>
            <p:ph type="dt" sz="half" idx="10"/>
          </p:nvPr>
        </p:nvSpPr>
        <p:spPr/>
        <p:txBody>
          <a:bodyPr/>
          <a:lstStyle/>
          <a:p>
            <a:fld id="{1C891338-143A-4E10-BD4B-06A3361E8F1D}" type="datetime1">
              <a:rPr lang="en-US" smtClean="0"/>
              <a:pPr/>
              <a:t>9/15/2020</a:t>
            </a:fld>
            <a:endParaRPr lang="en-US" dirty="0"/>
          </a:p>
        </p:txBody>
      </p:sp>
      <p:sp>
        <p:nvSpPr>
          <p:cNvPr id="7" name="Content Placeholder 2"/>
          <p:cNvSpPr txBox="1">
            <a:spLocks/>
          </p:cNvSpPr>
          <p:nvPr/>
        </p:nvSpPr>
        <p:spPr bwMode="auto">
          <a:xfrm>
            <a:off x="762000" y="2514600"/>
            <a:ext cx="7924800" cy="7620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lr>
                <a:srgbClr val="835E01"/>
              </a:buClr>
              <a:buSzPct val="60000"/>
              <a:buFont typeface="Wingdings" pitchFamily="2" charset="2"/>
              <a:buChar char="q"/>
              <a:defRPr sz="2800">
                <a:solidFill>
                  <a:schemeClr val="tx1"/>
                </a:solidFill>
                <a:latin typeface="+mn-lt"/>
                <a:ea typeface="ＭＳ Ｐゴシック" charset="0"/>
                <a:cs typeface="ＭＳ Ｐゴシック" charset="0"/>
              </a:defRPr>
            </a:lvl1pPr>
            <a:lvl2pPr marL="742950" indent="-285750" algn="l" rtl="0" eaLnBrk="0" fontAlgn="base" hangingPunct="0">
              <a:spcBef>
                <a:spcPct val="20000"/>
              </a:spcBef>
              <a:spcAft>
                <a:spcPct val="0"/>
              </a:spcAft>
              <a:buClr>
                <a:srgbClr val="835E01"/>
              </a:buClr>
              <a:buSzPct val="100000"/>
              <a:buFont typeface="Wingdings" pitchFamily="2" charset="2"/>
              <a:buChar char="§"/>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None/>
              <a:defRPr/>
            </a:pPr>
            <a:r>
              <a:rPr lang="en-US" sz="1800" dirty="0">
                <a:latin typeface="Consolas" pitchFamily="49" charset="0"/>
                <a:cs typeface="Consolas" pitchFamily="49" charset="0"/>
              </a:rPr>
              <a:t>def </a:t>
            </a:r>
            <a:r>
              <a:rPr lang="en-US" sz="1800" dirty="0" smtClean="0">
                <a:solidFill>
                  <a:srgbClr val="0033CC"/>
                </a:solidFill>
                <a:latin typeface="Consolas" pitchFamily="49" charset="0"/>
                <a:cs typeface="Consolas" pitchFamily="49" charset="0"/>
              </a:rPr>
              <a:t>_</a:t>
            </a:r>
            <a:r>
              <a:rPr lang="en-US" sz="1800" spc="-700" dirty="0" smtClean="0">
                <a:solidFill>
                  <a:srgbClr val="0033CC"/>
                </a:solidFill>
                <a:latin typeface="Consolas" pitchFamily="49" charset="0"/>
                <a:cs typeface="Consolas" pitchFamily="49" charset="0"/>
              </a:rPr>
              <a:t> </a:t>
            </a:r>
            <a:r>
              <a:rPr lang="en-US" sz="1800" dirty="0" smtClean="0">
                <a:solidFill>
                  <a:srgbClr val="0033CC"/>
                </a:solidFill>
                <a:latin typeface="Consolas" pitchFamily="49" charset="0"/>
                <a:cs typeface="Consolas" pitchFamily="49" charset="0"/>
              </a:rPr>
              <a:t>_</a:t>
            </a:r>
            <a:r>
              <a:rPr lang="en-US" sz="1800" dirty="0" err="1" smtClean="0">
                <a:solidFill>
                  <a:srgbClr val="0033CC"/>
                </a:solidFill>
                <a:latin typeface="Consolas" pitchFamily="49" charset="0"/>
                <a:cs typeface="Consolas" pitchFamily="49" charset="0"/>
              </a:rPr>
              <a:t>repr</a:t>
            </a:r>
            <a:r>
              <a:rPr lang="en-US" sz="1800" dirty="0" smtClean="0">
                <a:solidFill>
                  <a:srgbClr val="0033CC"/>
                </a:solidFill>
                <a:latin typeface="Consolas" pitchFamily="49" charset="0"/>
                <a:cs typeface="Consolas" pitchFamily="49" charset="0"/>
              </a:rPr>
              <a:t>_</a:t>
            </a:r>
            <a:r>
              <a:rPr lang="en-US" sz="1800" spc="-700" dirty="0" smtClean="0">
                <a:solidFill>
                  <a:srgbClr val="0033CC"/>
                </a:solidFill>
                <a:latin typeface="Consolas" pitchFamily="49" charset="0"/>
                <a:cs typeface="Consolas" pitchFamily="49" charset="0"/>
              </a:rPr>
              <a:t> </a:t>
            </a:r>
            <a:r>
              <a:rPr lang="en-US" sz="1800" dirty="0" smtClean="0">
                <a:solidFill>
                  <a:srgbClr val="0033CC"/>
                </a:solidFill>
                <a:latin typeface="Consolas" pitchFamily="49" charset="0"/>
                <a:cs typeface="Consolas" pitchFamily="49" charset="0"/>
              </a:rPr>
              <a:t>_(</a:t>
            </a:r>
            <a:r>
              <a:rPr lang="en-US" sz="1800" dirty="0" smtClean="0">
                <a:latin typeface="Consolas" pitchFamily="49" charset="0"/>
                <a:cs typeface="Consolas" pitchFamily="49" charset="0"/>
              </a:rPr>
              <a:t>self</a:t>
            </a:r>
            <a:r>
              <a:rPr lang="en-US" sz="1800" dirty="0" smtClean="0">
                <a:solidFill>
                  <a:srgbClr val="0033CC"/>
                </a:solidFill>
                <a:latin typeface="Consolas" pitchFamily="49" charset="0"/>
                <a:cs typeface="Consolas" pitchFamily="49" charset="0"/>
              </a:rPr>
              <a:t>)</a:t>
            </a:r>
            <a:r>
              <a:rPr lang="en-US" sz="1800" dirty="0" smtClean="0">
                <a:latin typeface="Consolas" pitchFamily="49" charset="0"/>
                <a:cs typeface="Consolas" pitchFamily="49" charset="0"/>
              </a:rPr>
              <a:t> </a:t>
            </a:r>
            <a:r>
              <a:rPr lang="en-US" sz="1800" dirty="0">
                <a:latin typeface="Consolas" pitchFamily="49" charset="0"/>
                <a:cs typeface="Consolas" pitchFamily="49" charset="0"/>
              </a:rPr>
              <a:t>:</a:t>
            </a:r>
          </a:p>
          <a:p>
            <a:pPr marL="0" indent="0">
              <a:spcBef>
                <a:spcPts val="0"/>
              </a:spcBef>
              <a:buNone/>
              <a:defRPr/>
            </a:pPr>
            <a:r>
              <a:rPr lang="en-US" sz="1800" dirty="0" smtClean="0">
                <a:latin typeface="Consolas" pitchFamily="49" charset="0"/>
                <a:cs typeface="Consolas" pitchFamily="49" charset="0"/>
              </a:rPr>
              <a:t>   return </a:t>
            </a:r>
            <a:r>
              <a:rPr lang="en-US" sz="1800" dirty="0" err="1" smtClean="0">
                <a:latin typeface="Consolas" pitchFamily="49" charset="0"/>
                <a:cs typeface="Consolas" pitchFamily="49" charset="0"/>
              </a:rPr>
              <a:t>str</a:t>
            </a:r>
            <a:r>
              <a:rPr lang="en-US" sz="1800" dirty="0" smtClean="0">
                <a:latin typeface="Consolas" pitchFamily="49" charset="0"/>
                <a:cs typeface="Consolas" pitchFamily="49" charset="0"/>
              </a:rPr>
              <a:t>(</a:t>
            </a:r>
            <a:r>
              <a:rPr lang="en-US" sz="1800" dirty="0" err="1" smtClean="0">
                <a:latin typeface="Consolas" pitchFamily="49" charset="0"/>
                <a:cs typeface="Consolas" pitchFamily="49" charset="0"/>
              </a:rPr>
              <a:t>self</a:t>
            </a:r>
            <a:r>
              <a:rPr lang="en-US" sz="1800" dirty="0" err="1">
                <a:latin typeface="Consolas" pitchFamily="49" charset="0"/>
                <a:cs typeface="Consolas" pitchFamily="49" charset="0"/>
              </a:rPr>
              <a:t>._</a:t>
            </a:r>
            <a:r>
              <a:rPr lang="en-US" sz="1800" dirty="0" err="1" smtClean="0">
                <a:latin typeface="Consolas" pitchFamily="49" charset="0"/>
                <a:cs typeface="Consolas" pitchFamily="49" charset="0"/>
              </a:rPr>
              <a:t>numerator</a:t>
            </a:r>
            <a:r>
              <a:rPr lang="en-US" sz="1800" dirty="0" smtClean="0">
                <a:latin typeface="Consolas" pitchFamily="49" charset="0"/>
                <a:cs typeface="Consolas" pitchFamily="49" charset="0"/>
              </a:rPr>
              <a:t>) + "/" + </a:t>
            </a:r>
            <a:r>
              <a:rPr lang="en-US" sz="1800" dirty="0" err="1" smtClean="0">
                <a:latin typeface="Consolas" pitchFamily="49" charset="0"/>
                <a:cs typeface="Consolas" pitchFamily="49" charset="0"/>
              </a:rPr>
              <a:t>str</a:t>
            </a:r>
            <a:r>
              <a:rPr lang="en-US" sz="1800" dirty="0" smtClean="0">
                <a:latin typeface="Consolas" pitchFamily="49" charset="0"/>
                <a:cs typeface="Consolas" pitchFamily="49" charset="0"/>
              </a:rPr>
              <a:t>(</a:t>
            </a:r>
            <a:r>
              <a:rPr lang="en-US" sz="1800" dirty="0" err="1" smtClean="0">
                <a:latin typeface="Consolas" pitchFamily="49" charset="0"/>
                <a:cs typeface="Consolas" pitchFamily="49" charset="0"/>
              </a:rPr>
              <a:t>self</a:t>
            </a:r>
            <a:r>
              <a:rPr lang="en-US" sz="1800" dirty="0" err="1">
                <a:latin typeface="Consolas" pitchFamily="49" charset="0"/>
                <a:cs typeface="Consolas" pitchFamily="49" charset="0"/>
              </a:rPr>
              <a:t>._</a:t>
            </a:r>
            <a:r>
              <a:rPr lang="en-US" sz="1800" dirty="0" err="1" smtClean="0">
                <a:latin typeface="Consolas" pitchFamily="49" charset="0"/>
                <a:cs typeface="Consolas" pitchFamily="49" charset="0"/>
              </a:rPr>
              <a:t>denominator</a:t>
            </a:r>
            <a:r>
              <a:rPr lang="en-US" sz="1800" dirty="0" smtClean="0">
                <a:latin typeface="Consolas" pitchFamily="49" charset="0"/>
                <a:cs typeface="Consolas" pitchFamily="49" charset="0"/>
              </a:rPr>
              <a:t>)</a:t>
            </a:r>
          </a:p>
          <a:p>
            <a:pPr marL="0" indent="0">
              <a:spcBef>
                <a:spcPts val="0"/>
              </a:spcBef>
              <a:buFont typeface="Wingdings" pitchFamily="2" charset="2"/>
              <a:buNone/>
              <a:defRPr/>
            </a:pPr>
            <a:r>
              <a:rPr lang="en-US" sz="1800" kern="0" dirty="0" smtClean="0">
                <a:solidFill>
                  <a:srgbClr val="333333"/>
                </a:solidFill>
                <a:latin typeface="Consolas" pitchFamily="49" charset="0"/>
                <a:cs typeface="Consolas" pitchFamily="49" charset="0"/>
              </a:rPr>
              <a:t>    </a:t>
            </a:r>
            <a:endParaRPr lang="en-US" sz="1800" kern="0" dirty="0">
              <a:solidFill>
                <a:srgbClr val="333333"/>
              </a:solidFill>
              <a:latin typeface="Consolas" pitchFamily="49" charset="0"/>
              <a:cs typeface="Consolas" pitchFamily="49" charset="0"/>
            </a:endParaRPr>
          </a:p>
        </p:txBody>
      </p:sp>
      <p:sp>
        <p:nvSpPr>
          <p:cNvPr id="8" name="Content Placeholder 2"/>
          <p:cNvSpPr txBox="1">
            <a:spLocks/>
          </p:cNvSpPr>
          <p:nvPr/>
        </p:nvSpPr>
        <p:spPr bwMode="auto">
          <a:xfrm>
            <a:off x="762000" y="3810000"/>
            <a:ext cx="7924800" cy="7620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lr>
                <a:srgbClr val="835E01"/>
              </a:buClr>
              <a:buSzPct val="60000"/>
              <a:buFont typeface="Wingdings" pitchFamily="2" charset="2"/>
              <a:buChar char="q"/>
              <a:defRPr sz="2800">
                <a:solidFill>
                  <a:schemeClr val="tx1"/>
                </a:solidFill>
                <a:latin typeface="+mn-lt"/>
                <a:ea typeface="ＭＳ Ｐゴシック" charset="0"/>
                <a:cs typeface="ＭＳ Ｐゴシック" charset="0"/>
              </a:defRPr>
            </a:lvl1pPr>
            <a:lvl2pPr marL="742950" indent="-285750" algn="l" rtl="0" eaLnBrk="0" fontAlgn="base" hangingPunct="0">
              <a:spcBef>
                <a:spcPct val="20000"/>
              </a:spcBef>
              <a:spcAft>
                <a:spcPct val="0"/>
              </a:spcAft>
              <a:buClr>
                <a:srgbClr val="835E01"/>
              </a:buClr>
              <a:buSzPct val="100000"/>
              <a:buFont typeface="Wingdings" pitchFamily="2" charset="2"/>
              <a:buChar char="§"/>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None/>
              <a:defRPr/>
            </a:pPr>
            <a:r>
              <a:rPr lang="en-US" sz="1800" dirty="0" smtClean="0">
                <a:latin typeface="Consolas" pitchFamily="49" charset="0"/>
                <a:cs typeface="Consolas" pitchFamily="49" charset="0"/>
              </a:rPr>
              <a:t>print("The fraction is", </a:t>
            </a:r>
            <a:r>
              <a:rPr lang="en-US" sz="1800" dirty="0" err="1" smtClean="0">
                <a:latin typeface="Consolas" pitchFamily="49" charset="0"/>
                <a:cs typeface="Consolas" pitchFamily="49" charset="0"/>
              </a:rPr>
              <a:t>str</a:t>
            </a:r>
            <a:r>
              <a:rPr lang="en-US" sz="1800" dirty="0" smtClean="0">
                <a:latin typeface="Consolas" pitchFamily="49" charset="0"/>
                <a:cs typeface="Consolas" pitchFamily="49" charset="0"/>
              </a:rPr>
              <a:t>(frac1))   # Python runs </a:t>
            </a:r>
            <a:r>
              <a:rPr lang="en-US" sz="1800" dirty="0" smtClean="0">
                <a:solidFill>
                  <a:srgbClr val="0033CC"/>
                </a:solidFill>
                <a:latin typeface="Consolas" pitchFamily="49" charset="0"/>
                <a:cs typeface="Consolas" pitchFamily="49" charset="0"/>
              </a:rPr>
              <a:t>_</a:t>
            </a:r>
            <a:r>
              <a:rPr lang="en-US" sz="1800" spc="-700" dirty="0" smtClean="0">
                <a:solidFill>
                  <a:srgbClr val="0033CC"/>
                </a:solidFill>
                <a:latin typeface="Consolas" pitchFamily="49" charset="0"/>
                <a:cs typeface="Consolas" pitchFamily="49" charset="0"/>
              </a:rPr>
              <a:t> </a:t>
            </a:r>
            <a:r>
              <a:rPr lang="en-US" sz="1800" dirty="0" smtClean="0">
                <a:solidFill>
                  <a:srgbClr val="0033CC"/>
                </a:solidFill>
                <a:latin typeface="Consolas" pitchFamily="49" charset="0"/>
                <a:cs typeface="Consolas" pitchFamily="49" charset="0"/>
              </a:rPr>
              <a:t>_</a:t>
            </a:r>
            <a:r>
              <a:rPr lang="en-US" sz="1800" dirty="0" err="1" smtClean="0">
                <a:solidFill>
                  <a:srgbClr val="0033CC"/>
                </a:solidFill>
                <a:latin typeface="Consolas" pitchFamily="49" charset="0"/>
                <a:cs typeface="Consolas" pitchFamily="49" charset="0"/>
              </a:rPr>
              <a:t>repr</a:t>
            </a:r>
            <a:r>
              <a:rPr lang="en-US" sz="1800" dirty="0" smtClean="0">
                <a:solidFill>
                  <a:srgbClr val="0033CC"/>
                </a:solidFill>
                <a:latin typeface="Consolas" pitchFamily="49" charset="0"/>
                <a:cs typeface="Consolas" pitchFamily="49" charset="0"/>
              </a:rPr>
              <a:t>_</a:t>
            </a:r>
            <a:r>
              <a:rPr lang="en-US" sz="1800" spc="-700" dirty="0" smtClean="0">
                <a:solidFill>
                  <a:srgbClr val="0033CC"/>
                </a:solidFill>
                <a:latin typeface="Consolas" pitchFamily="49" charset="0"/>
                <a:cs typeface="Consolas" pitchFamily="49" charset="0"/>
              </a:rPr>
              <a:t> </a:t>
            </a:r>
            <a:r>
              <a:rPr lang="en-US" sz="1800" dirty="0" smtClean="0">
                <a:solidFill>
                  <a:srgbClr val="0033CC"/>
                </a:solidFill>
                <a:latin typeface="Consolas" pitchFamily="49" charset="0"/>
                <a:cs typeface="Consolas" pitchFamily="49" charset="0"/>
              </a:rPr>
              <a:t>_</a:t>
            </a:r>
          </a:p>
          <a:p>
            <a:pPr marL="0" indent="0">
              <a:buNone/>
              <a:defRPr/>
            </a:pPr>
            <a:r>
              <a:rPr lang="en-US" sz="1800" dirty="0" smtClean="0">
                <a:latin typeface="Consolas" pitchFamily="49" charset="0"/>
                <a:cs typeface="Consolas" pitchFamily="49" charset="0"/>
              </a:rPr>
              <a:t># output:  The fraction is 1/2</a:t>
            </a:r>
            <a:endParaRPr lang="en-US" sz="1800" dirty="0">
              <a:latin typeface="Consolas" pitchFamily="49" charset="0"/>
              <a:cs typeface="Consolas" pitchFamily="49" charset="0"/>
            </a:endParaRPr>
          </a:p>
          <a:p>
            <a:pPr marL="0" indent="0">
              <a:spcBef>
                <a:spcPts val="0"/>
              </a:spcBef>
              <a:buFont typeface="Wingdings" pitchFamily="2" charset="2"/>
              <a:buNone/>
              <a:defRPr/>
            </a:pPr>
            <a:r>
              <a:rPr lang="en-US" sz="1800" dirty="0" smtClean="0">
                <a:latin typeface="Consolas" pitchFamily="49" charset="0"/>
                <a:cs typeface="Consolas" pitchFamily="49" charset="0"/>
              </a:rPr>
              <a:t>    </a:t>
            </a:r>
            <a:endParaRPr lang="en-US" sz="1800" kern="0" dirty="0">
              <a:solidFill>
                <a:srgbClr val="333333"/>
              </a:solidFill>
              <a:latin typeface="Consolas" pitchFamily="49" charset="0"/>
              <a:cs typeface="Consolas" pitchFamily="49" charset="0"/>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txBox="1">
            <a:spLocks/>
          </p:cNvSpPr>
          <p:nvPr/>
        </p:nvSpPr>
        <p:spPr>
          <a:xfrm>
            <a:off x="975359" y="1143000"/>
            <a:ext cx="7543801" cy="4878494"/>
          </a:xfrm>
          <a:prstGeom prst="rect">
            <a:avLst/>
          </a:prstGeom>
        </p:spPr>
        <p:txBody>
          <a:bodyPr vert="horz" lIns="0" tIns="45720" rIns="0" bIns="45720" rtlCol="0">
            <a:normAutofit/>
          </a:bodyPr>
          <a:lstStyle>
            <a:lvl1pPr marL="228600" indent="-228600" algn="l" defTabSz="914400" rtl="0" eaLnBrk="1" latinLnBrk="0" hangingPunct="1">
              <a:lnSpc>
                <a:spcPct val="90000"/>
              </a:lnSpc>
              <a:spcBef>
                <a:spcPts val="1200"/>
              </a:spcBef>
              <a:spcAft>
                <a:spcPts val="200"/>
              </a:spcAft>
              <a:buClrTx/>
              <a:buSzPct val="100000"/>
              <a:buFont typeface="Arial" panose="020B0604020202020204" pitchFamily="34" charset="0"/>
              <a:buChar char="•"/>
              <a:defRPr sz="20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Tx/>
              <a:buFont typeface="Arial" panose="020B0604020202020204" pitchFamily="34" charset="0"/>
              <a:buChar char="•"/>
              <a:defRPr sz="2000" kern="1200">
                <a:solidFill>
                  <a:schemeClr val="tx1">
                    <a:lumMod val="75000"/>
                    <a:lumOff val="25000"/>
                  </a:schemeClr>
                </a:solidFill>
                <a:latin typeface="+mn-lt"/>
                <a:ea typeface="+mn-ea"/>
                <a:cs typeface="+mn-cs"/>
              </a:defRPr>
            </a:lvl2pPr>
            <a:lvl3pPr marL="685800" indent="-228600" algn="l" defTabSz="914400" rtl="0" eaLnBrk="1" latinLnBrk="0" hangingPunct="1">
              <a:lnSpc>
                <a:spcPct val="90000"/>
              </a:lnSpc>
              <a:spcBef>
                <a:spcPts val="200"/>
              </a:spcBef>
              <a:spcAft>
                <a:spcPts val="400"/>
              </a:spcAft>
              <a:buClrTx/>
              <a:buFont typeface="Arial" panose="020B0604020202020204" pitchFamily="34" charset="0"/>
              <a:buChar char="•"/>
              <a:defRPr sz="2000" kern="1200">
                <a:solidFill>
                  <a:schemeClr val="tx1">
                    <a:lumMod val="75000"/>
                    <a:lumOff val="25000"/>
                  </a:schemeClr>
                </a:solidFill>
                <a:latin typeface="+mn-lt"/>
                <a:ea typeface="+mn-ea"/>
                <a:cs typeface="+mn-cs"/>
              </a:defRPr>
            </a:lvl3pPr>
            <a:lvl4pPr marL="914400" indent="-228600" algn="l" defTabSz="914400" rtl="0" eaLnBrk="1" latinLnBrk="0" hangingPunct="1">
              <a:lnSpc>
                <a:spcPct val="90000"/>
              </a:lnSpc>
              <a:spcBef>
                <a:spcPts val="200"/>
              </a:spcBef>
              <a:spcAft>
                <a:spcPts val="400"/>
              </a:spcAft>
              <a:buClrTx/>
              <a:buFont typeface="Arial" panose="020B0604020202020204" pitchFamily="34" charset="0"/>
              <a:buChar char="•"/>
              <a:defRPr sz="2000" kern="1200">
                <a:solidFill>
                  <a:schemeClr val="tx1">
                    <a:lumMod val="75000"/>
                    <a:lumOff val="25000"/>
                  </a:schemeClr>
                </a:solidFill>
                <a:latin typeface="+mn-lt"/>
                <a:ea typeface="+mn-ea"/>
                <a:cs typeface="+mn-cs"/>
              </a:defRPr>
            </a:lvl4pPr>
            <a:lvl5pPr marL="1143000" indent="-228600" algn="l" defTabSz="914400" rtl="0" eaLnBrk="1" latinLnBrk="0" hangingPunct="1">
              <a:lnSpc>
                <a:spcPct val="90000"/>
              </a:lnSpc>
              <a:spcBef>
                <a:spcPts val="200"/>
              </a:spcBef>
              <a:spcAft>
                <a:spcPts val="400"/>
              </a:spcAft>
              <a:buClrTx/>
              <a:buFont typeface="Arial" panose="020B0604020202020204" pitchFamily="34" charset="0"/>
              <a:buChar char="•"/>
              <a:defRPr sz="20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fontAlgn="auto"/>
            <a:r>
              <a:rPr lang="en-US" altLang="en-US" dirty="0" smtClean="0">
                <a:ea typeface="ＭＳ Ｐゴシック" panose="020B0600070205080204" pitchFamily="34" charset="-128"/>
              </a:rPr>
              <a:t>Just as with the string representation, a fraction is commonly used in its decimal or floating point format.</a:t>
            </a:r>
          </a:p>
          <a:p>
            <a:pPr fontAlgn="auto">
              <a:spcBef>
                <a:spcPts val="600"/>
              </a:spcBef>
            </a:pPr>
            <a:r>
              <a:rPr lang="en-US" altLang="en-US" dirty="0" smtClean="0">
                <a:ea typeface="ＭＳ Ｐゴシック" panose="020B0600070205080204" pitchFamily="34" charset="-128"/>
              </a:rPr>
              <a:t>To make our Fraction more user friendly, we use a special method to convert a Fraction object to a floating point format so the user can easily do the following:</a:t>
            </a:r>
          </a:p>
          <a:p>
            <a:pPr fontAlgn="auto">
              <a:spcBef>
                <a:spcPts val="600"/>
              </a:spcBef>
            </a:pPr>
            <a:endParaRPr lang="en-US" altLang="en-US" dirty="0" smtClean="0">
              <a:ea typeface="ＭＳ Ｐゴシック" panose="020B0600070205080204" pitchFamily="34" charset="-128"/>
            </a:endParaRPr>
          </a:p>
          <a:p>
            <a:pPr fontAlgn="auto"/>
            <a:r>
              <a:rPr lang="en-US" altLang="en-US" dirty="0" smtClean="0">
                <a:ea typeface="ＭＳ Ｐゴシック" panose="020B0600070205080204" pitchFamily="34" charset="-128"/>
              </a:rPr>
              <a:t>The special method  </a:t>
            </a:r>
            <a:r>
              <a:rPr lang="en-US" altLang="en-US" sz="1800" dirty="0" smtClean="0">
                <a:solidFill>
                  <a:srgbClr val="0033CC"/>
                </a:solidFill>
                <a:latin typeface="Consolas" panose="020B0609020204030204" pitchFamily="49" charset="0"/>
                <a:ea typeface="ＭＳ Ｐゴシック" panose="020B0600070205080204" pitchFamily="34" charset="-128"/>
                <a:cs typeface="Consolas" panose="020B0609020204030204" pitchFamily="49" charset="0"/>
              </a:rPr>
              <a:t>_</a:t>
            </a:r>
            <a:r>
              <a:rPr lang="en-US" altLang="en-US" sz="1800" spc="-700" dirty="0" smtClean="0">
                <a:solidFill>
                  <a:srgbClr val="0033CC"/>
                </a:solidFill>
                <a:latin typeface="Consolas" panose="020B0609020204030204" pitchFamily="49" charset="0"/>
                <a:ea typeface="ＭＳ Ｐゴシック" panose="020B0600070205080204" pitchFamily="34" charset="-128"/>
                <a:cs typeface="Consolas" panose="020B0609020204030204" pitchFamily="49" charset="0"/>
              </a:rPr>
              <a:t> </a:t>
            </a:r>
            <a:r>
              <a:rPr lang="en-US" altLang="en-US" sz="1800" dirty="0" smtClean="0">
                <a:solidFill>
                  <a:srgbClr val="0033CC"/>
                </a:solidFill>
                <a:latin typeface="Consolas" panose="020B0609020204030204" pitchFamily="49" charset="0"/>
                <a:ea typeface="ＭＳ Ｐゴシック" panose="020B0600070205080204" pitchFamily="34" charset="-128"/>
                <a:cs typeface="Consolas" panose="020B0609020204030204" pitchFamily="49" charset="0"/>
              </a:rPr>
              <a:t>_float_</a:t>
            </a:r>
            <a:r>
              <a:rPr lang="en-US" altLang="en-US" sz="1800" spc="-700" dirty="0" smtClean="0">
                <a:solidFill>
                  <a:srgbClr val="0033CC"/>
                </a:solidFill>
                <a:latin typeface="Consolas" panose="020B0609020204030204" pitchFamily="49" charset="0"/>
                <a:ea typeface="ＭＳ Ｐゴシック" panose="020B0600070205080204" pitchFamily="34" charset="-128"/>
                <a:cs typeface="Consolas" panose="020B0609020204030204" pitchFamily="49" charset="0"/>
              </a:rPr>
              <a:t> </a:t>
            </a:r>
            <a:r>
              <a:rPr lang="en-US" altLang="en-US" sz="1800" dirty="0" smtClean="0">
                <a:solidFill>
                  <a:srgbClr val="0033CC"/>
                </a:solidFill>
                <a:latin typeface="Consolas" panose="020B0609020204030204" pitchFamily="49" charset="0"/>
                <a:ea typeface="ＭＳ Ｐゴシック" panose="020B0600070205080204" pitchFamily="34" charset="-128"/>
                <a:cs typeface="Consolas" panose="020B0609020204030204" pitchFamily="49" charset="0"/>
              </a:rPr>
              <a:t>_</a:t>
            </a:r>
            <a:r>
              <a:rPr lang="en-US" altLang="en-US" sz="1800" dirty="0" smtClean="0">
                <a:solidFill>
                  <a:srgbClr val="0033CC"/>
                </a:solidFill>
                <a:ea typeface="ＭＳ Ｐゴシック" panose="020B0600070205080204" pitchFamily="34" charset="-128"/>
              </a:rPr>
              <a:t>  </a:t>
            </a:r>
            <a:r>
              <a:rPr lang="en-US" altLang="en-US" dirty="0" smtClean="0">
                <a:ea typeface="ＭＳ Ｐゴシック" panose="020B0600070205080204" pitchFamily="34" charset="-128"/>
              </a:rPr>
              <a:t>is used to convert a Fraction object to its equivalent floating point number.</a:t>
            </a:r>
          </a:p>
          <a:p>
            <a:pPr fontAlgn="auto">
              <a:spcBef>
                <a:spcPts val="600"/>
              </a:spcBef>
              <a:buNone/>
            </a:pPr>
            <a:endParaRPr lang="en-US" altLang="en-US" dirty="0" smtClean="0">
              <a:ea typeface="ＭＳ Ｐゴシック" panose="020B0600070205080204" pitchFamily="34" charset="-128"/>
            </a:endParaRPr>
          </a:p>
        </p:txBody>
      </p:sp>
      <p:sp>
        <p:nvSpPr>
          <p:cNvPr id="101378" name="Title 1"/>
          <p:cNvSpPr>
            <a:spLocks noGrp="1"/>
          </p:cNvSpPr>
          <p:nvPr>
            <p:ph type="title"/>
          </p:nvPr>
        </p:nvSpPr>
        <p:spPr/>
        <p:txBody>
          <a:bodyPr>
            <a:normAutofit fontScale="90000"/>
          </a:bodyPr>
          <a:lstStyle/>
          <a:p>
            <a:r>
              <a:rPr lang="en-US" altLang="en-US" dirty="0" smtClean="0">
                <a:ea typeface="ＭＳ Ｐゴシック" panose="020B0600070205080204" pitchFamily="34" charset="-128"/>
              </a:rPr>
              <a:t>Requirement 5: Decimal Representation</a:t>
            </a:r>
          </a:p>
        </p:txBody>
      </p:sp>
      <p:sp>
        <p:nvSpPr>
          <p:cNvPr id="6" name="Content Placeholder 2"/>
          <p:cNvSpPr txBox="1">
            <a:spLocks/>
          </p:cNvSpPr>
          <p:nvPr/>
        </p:nvSpPr>
        <p:spPr bwMode="auto">
          <a:xfrm>
            <a:off x="2895600" y="2743200"/>
            <a:ext cx="3328093" cy="428831"/>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lr>
                <a:srgbClr val="835E01"/>
              </a:buClr>
              <a:buSzPct val="60000"/>
              <a:buFont typeface="Wingdings" pitchFamily="2" charset="2"/>
              <a:buChar char="q"/>
              <a:defRPr sz="2800">
                <a:solidFill>
                  <a:schemeClr val="tx1"/>
                </a:solidFill>
                <a:latin typeface="+mn-lt"/>
                <a:ea typeface="ＭＳ Ｐゴシック" charset="0"/>
                <a:cs typeface="ＭＳ Ｐゴシック" charset="0"/>
              </a:defRPr>
            </a:lvl1pPr>
            <a:lvl2pPr marL="742950" indent="-285750" algn="l" rtl="0" eaLnBrk="0" fontAlgn="base" hangingPunct="0">
              <a:spcBef>
                <a:spcPct val="20000"/>
              </a:spcBef>
              <a:spcAft>
                <a:spcPct val="0"/>
              </a:spcAft>
              <a:buClr>
                <a:srgbClr val="835E01"/>
              </a:buClr>
              <a:buSzPct val="100000"/>
              <a:buFont typeface="Wingdings" pitchFamily="2" charset="2"/>
              <a:buChar char="§"/>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Font typeface="Wingdings" pitchFamily="2" charset="2"/>
              <a:buNone/>
              <a:defRPr/>
            </a:pPr>
            <a:r>
              <a:rPr lang="en-US" sz="1800" dirty="0" err="1" smtClean="0">
                <a:latin typeface="Consolas" pitchFamily="49" charset="0"/>
                <a:cs typeface="Consolas" pitchFamily="49" charset="0"/>
              </a:rPr>
              <a:t>floatNum</a:t>
            </a:r>
            <a:r>
              <a:rPr lang="en-US" sz="1800" dirty="0" smtClean="0">
                <a:latin typeface="Consolas" pitchFamily="49" charset="0"/>
                <a:cs typeface="Consolas" pitchFamily="49" charset="0"/>
              </a:rPr>
              <a:t> </a:t>
            </a:r>
            <a:r>
              <a:rPr lang="en-US" sz="1800" dirty="0">
                <a:latin typeface="Consolas" pitchFamily="49" charset="0"/>
                <a:cs typeface="Consolas" pitchFamily="49" charset="0"/>
              </a:rPr>
              <a:t>= </a:t>
            </a:r>
            <a:r>
              <a:rPr lang="en-US" sz="1800" dirty="0" smtClean="0">
                <a:solidFill>
                  <a:srgbClr val="0033CC"/>
                </a:solidFill>
                <a:latin typeface="Consolas" pitchFamily="49" charset="0"/>
                <a:cs typeface="Consolas" pitchFamily="49" charset="0"/>
              </a:rPr>
              <a:t>float(</a:t>
            </a:r>
            <a:r>
              <a:rPr lang="en-US" sz="1800" dirty="0" smtClean="0">
                <a:latin typeface="Consolas" pitchFamily="49" charset="0"/>
                <a:cs typeface="Consolas" pitchFamily="49" charset="0"/>
              </a:rPr>
              <a:t>frac1</a:t>
            </a:r>
            <a:r>
              <a:rPr lang="en-US" sz="1800" dirty="0" smtClean="0">
                <a:solidFill>
                  <a:srgbClr val="0033CC"/>
                </a:solidFill>
                <a:latin typeface="Consolas" pitchFamily="49" charset="0"/>
                <a:cs typeface="Consolas" pitchFamily="49" charset="0"/>
              </a:rPr>
              <a:t>)</a:t>
            </a:r>
            <a:endParaRPr lang="en-US" sz="1800" kern="0" dirty="0">
              <a:solidFill>
                <a:srgbClr val="0033CC"/>
              </a:solidFill>
              <a:latin typeface="Consolas" pitchFamily="49" charset="0"/>
              <a:cs typeface="Consolas" pitchFamily="49" charset="0"/>
            </a:endParaRPr>
          </a:p>
        </p:txBody>
      </p:sp>
      <p:sp>
        <p:nvSpPr>
          <p:cNvPr id="7" name="Content Placeholder 2"/>
          <p:cNvSpPr txBox="1">
            <a:spLocks/>
          </p:cNvSpPr>
          <p:nvPr/>
        </p:nvSpPr>
        <p:spPr bwMode="auto">
          <a:xfrm>
            <a:off x="1676400" y="3810000"/>
            <a:ext cx="6045546" cy="7620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lr>
                <a:srgbClr val="835E01"/>
              </a:buClr>
              <a:buSzPct val="60000"/>
              <a:buFont typeface="Wingdings" pitchFamily="2" charset="2"/>
              <a:buChar char="q"/>
              <a:defRPr sz="2800">
                <a:solidFill>
                  <a:schemeClr val="tx1"/>
                </a:solidFill>
                <a:latin typeface="+mn-lt"/>
                <a:ea typeface="ＭＳ Ｐゴシック" charset="0"/>
                <a:cs typeface="ＭＳ Ｐゴシック" charset="0"/>
              </a:defRPr>
            </a:lvl1pPr>
            <a:lvl2pPr marL="742950" indent="-285750" algn="l" rtl="0" eaLnBrk="0" fontAlgn="base" hangingPunct="0">
              <a:spcBef>
                <a:spcPct val="20000"/>
              </a:spcBef>
              <a:spcAft>
                <a:spcPct val="0"/>
              </a:spcAft>
              <a:buClr>
                <a:srgbClr val="835E01"/>
              </a:buClr>
              <a:buSzPct val="100000"/>
              <a:buFont typeface="Wingdings" pitchFamily="2" charset="2"/>
              <a:buChar char="§"/>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None/>
              <a:defRPr/>
            </a:pPr>
            <a:r>
              <a:rPr lang="en-US" sz="1800" dirty="0">
                <a:latin typeface="Consolas" pitchFamily="49" charset="0"/>
                <a:cs typeface="Consolas" pitchFamily="49" charset="0"/>
              </a:rPr>
              <a:t>def </a:t>
            </a:r>
            <a:r>
              <a:rPr lang="en-US" altLang="en-US" sz="1800" dirty="0" smtClean="0">
                <a:solidFill>
                  <a:srgbClr val="0033CC"/>
                </a:solidFill>
                <a:latin typeface="Consolas" panose="020B0609020204030204" pitchFamily="49" charset="0"/>
                <a:ea typeface="ＭＳ Ｐゴシック" panose="020B0600070205080204" pitchFamily="34" charset="-128"/>
                <a:cs typeface="Consolas" panose="020B0609020204030204" pitchFamily="49" charset="0"/>
              </a:rPr>
              <a:t>_</a:t>
            </a:r>
            <a:r>
              <a:rPr lang="en-US" altLang="en-US" sz="1800" spc="-700" dirty="0" smtClean="0">
                <a:solidFill>
                  <a:srgbClr val="0033CC"/>
                </a:solidFill>
                <a:latin typeface="Consolas" panose="020B0609020204030204" pitchFamily="49" charset="0"/>
                <a:ea typeface="ＭＳ Ｐゴシック" panose="020B0600070205080204" pitchFamily="34" charset="-128"/>
                <a:cs typeface="Consolas" panose="020B0609020204030204" pitchFamily="49" charset="0"/>
              </a:rPr>
              <a:t> </a:t>
            </a:r>
            <a:r>
              <a:rPr lang="en-US" altLang="en-US" sz="1800" dirty="0" smtClean="0">
                <a:solidFill>
                  <a:srgbClr val="0033CC"/>
                </a:solidFill>
                <a:latin typeface="Consolas" panose="020B0609020204030204" pitchFamily="49" charset="0"/>
                <a:ea typeface="ＭＳ Ｐゴシック" panose="020B0600070205080204" pitchFamily="34" charset="-128"/>
                <a:cs typeface="Consolas" panose="020B0609020204030204" pitchFamily="49" charset="0"/>
              </a:rPr>
              <a:t>_float_</a:t>
            </a:r>
            <a:r>
              <a:rPr lang="en-US" altLang="en-US" sz="1800" spc="-700" dirty="0" smtClean="0">
                <a:solidFill>
                  <a:srgbClr val="0033CC"/>
                </a:solidFill>
                <a:latin typeface="Consolas" panose="020B0609020204030204" pitchFamily="49" charset="0"/>
                <a:ea typeface="ＭＳ Ｐゴシック" panose="020B0600070205080204" pitchFamily="34" charset="-128"/>
                <a:cs typeface="Consolas" panose="020B0609020204030204" pitchFamily="49" charset="0"/>
              </a:rPr>
              <a:t> </a:t>
            </a:r>
            <a:r>
              <a:rPr lang="en-US" altLang="en-US" sz="1800" dirty="0" smtClean="0">
                <a:solidFill>
                  <a:srgbClr val="0033CC"/>
                </a:solidFill>
                <a:latin typeface="Consolas" panose="020B0609020204030204" pitchFamily="49" charset="0"/>
                <a:ea typeface="ＭＳ Ｐゴシック" panose="020B0600070205080204" pitchFamily="34" charset="-128"/>
                <a:cs typeface="Consolas" panose="020B0609020204030204" pitchFamily="49" charset="0"/>
              </a:rPr>
              <a:t>_</a:t>
            </a:r>
            <a:r>
              <a:rPr lang="en-US" altLang="en-US" sz="1800" dirty="0" smtClean="0">
                <a:solidFill>
                  <a:srgbClr val="0033CC"/>
                </a:solidFill>
                <a:ea typeface="ＭＳ Ｐゴシック" panose="020B0600070205080204" pitchFamily="34" charset="-128"/>
              </a:rPr>
              <a:t> (</a:t>
            </a:r>
            <a:r>
              <a:rPr lang="en-US" sz="1800" dirty="0" smtClean="0">
                <a:latin typeface="Consolas" pitchFamily="49" charset="0"/>
                <a:cs typeface="Consolas" pitchFamily="49" charset="0"/>
              </a:rPr>
              <a:t>self</a:t>
            </a:r>
            <a:r>
              <a:rPr lang="en-US" sz="1800" dirty="0">
                <a:solidFill>
                  <a:srgbClr val="0033CC"/>
                </a:solidFill>
                <a:latin typeface="Consolas" pitchFamily="49" charset="0"/>
                <a:cs typeface="Consolas" pitchFamily="49" charset="0"/>
              </a:rPr>
              <a:t>)</a:t>
            </a:r>
            <a:r>
              <a:rPr lang="en-US" sz="1800" dirty="0">
                <a:latin typeface="Consolas" pitchFamily="49" charset="0"/>
                <a:cs typeface="Consolas" pitchFamily="49" charset="0"/>
              </a:rPr>
              <a:t> :</a:t>
            </a:r>
          </a:p>
          <a:p>
            <a:pPr marL="0" indent="0">
              <a:buFont typeface="Wingdings" pitchFamily="2" charset="2"/>
              <a:buNone/>
              <a:defRPr/>
            </a:pPr>
            <a:r>
              <a:rPr lang="en-US" sz="1800" dirty="0" smtClean="0">
                <a:latin typeface="Consolas" pitchFamily="49" charset="0"/>
                <a:cs typeface="Consolas" pitchFamily="49" charset="0"/>
              </a:rPr>
              <a:t>    return </a:t>
            </a:r>
            <a:r>
              <a:rPr lang="en-US" sz="1800" dirty="0">
                <a:latin typeface="Consolas" pitchFamily="49" charset="0"/>
                <a:cs typeface="Consolas" pitchFamily="49" charset="0"/>
              </a:rPr>
              <a:t>self._numerator / self._denominator</a:t>
            </a:r>
            <a:endParaRPr lang="en-US" sz="1800" kern="0" dirty="0">
              <a:solidFill>
                <a:srgbClr val="0033CC"/>
              </a:solidFill>
              <a:latin typeface="Consolas" pitchFamily="49" charset="0"/>
              <a:cs typeface="Consolas" pitchFamily="49" charset="0"/>
            </a:endParaRPr>
          </a:p>
        </p:txBody>
      </p:sp>
      <p:sp>
        <p:nvSpPr>
          <p:cNvPr id="2" name="Date Placeholder 1"/>
          <p:cNvSpPr>
            <a:spLocks noGrp="1"/>
          </p:cNvSpPr>
          <p:nvPr>
            <p:ph type="dt" sz="half" idx="10"/>
          </p:nvPr>
        </p:nvSpPr>
        <p:spPr/>
        <p:txBody>
          <a:bodyPr/>
          <a:lstStyle/>
          <a:p>
            <a:fld id="{9DDFBEB0-87E8-4D7F-A349-13BE9536E45A}" type="datetime1">
              <a:rPr lang="en-US" smtClean="0"/>
              <a:pPr/>
              <a:t>9/15/2020</a:t>
            </a:fld>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txBox="1">
            <a:spLocks/>
          </p:cNvSpPr>
          <p:nvPr/>
        </p:nvSpPr>
        <p:spPr>
          <a:xfrm>
            <a:off x="914400" y="1143000"/>
            <a:ext cx="7543801" cy="5029200"/>
          </a:xfrm>
          <a:prstGeom prst="rect">
            <a:avLst/>
          </a:prstGeom>
        </p:spPr>
        <p:txBody>
          <a:bodyPr vert="horz" lIns="0" tIns="45720" rIns="0" bIns="45720" rtlCol="0">
            <a:normAutofit/>
          </a:bodyPr>
          <a:lstStyle>
            <a:lvl1pPr marL="228600" indent="-228600" algn="l" defTabSz="914400" rtl="0" eaLnBrk="1" latinLnBrk="0" hangingPunct="1">
              <a:lnSpc>
                <a:spcPct val="90000"/>
              </a:lnSpc>
              <a:spcBef>
                <a:spcPts val="1200"/>
              </a:spcBef>
              <a:spcAft>
                <a:spcPts val="200"/>
              </a:spcAft>
              <a:buClrTx/>
              <a:buSzPct val="100000"/>
              <a:buFont typeface="Arial" panose="020B0604020202020204" pitchFamily="34" charset="0"/>
              <a:buChar char="•"/>
              <a:defRPr sz="20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Tx/>
              <a:buFont typeface="Arial" panose="020B0604020202020204" pitchFamily="34" charset="0"/>
              <a:buChar char="•"/>
              <a:defRPr sz="2000" kern="1200">
                <a:solidFill>
                  <a:schemeClr val="tx1">
                    <a:lumMod val="75000"/>
                    <a:lumOff val="25000"/>
                  </a:schemeClr>
                </a:solidFill>
                <a:latin typeface="+mn-lt"/>
                <a:ea typeface="+mn-ea"/>
                <a:cs typeface="+mn-cs"/>
              </a:defRPr>
            </a:lvl2pPr>
            <a:lvl3pPr marL="685800" indent="-228600" algn="l" defTabSz="914400" rtl="0" eaLnBrk="1" latinLnBrk="0" hangingPunct="1">
              <a:lnSpc>
                <a:spcPct val="90000"/>
              </a:lnSpc>
              <a:spcBef>
                <a:spcPts val="200"/>
              </a:spcBef>
              <a:spcAft>
                <a:spcPts val="400"/>
              </a:spcAft>
              <a:buClrTx/>
              <a:buFont typeface="Arial" panose="020B0604020202020204" pitchFamily="34" charset="0"/>
              <a:buChar char="•"/>
              <a:defRPr sz="2000" kern="1200">
                <a:solidFill>
                  <a:schemeClr val="tx1">
                    <a:lumMod val="75000"/>
                    <a:lumOff val="25000"/>
                  </a:schemeClr>
                </a:solidFill>
                <a:latin typeface="+mn-lt"/>
                <a:ea typeface="+mn-ea"/>
                <a:cs typeface="+mn-cs"/>
              </a:defRPr>
            </a:lvl3pPr>
            <a:lvl4pPr marL="914400" indent="-228600" algn="l" defTabSz="914400" rtl="0" eaLnBrk="1" latinLnBrk="0" hangingPunct="1">
              <a:lnSpc>
                <a:spcPct val="90000"/>
              </a:lnSpc>
              <a:spcBef>
                <a:spcPts val="200"/>
              </a:spcBef>
              <a:spcAft>
                <a:spcPts val="400"/>
              </a:spcAft>
              <a:buClrTx/>
              <a:buFont typeface="Arial" panose="020B0604020202020204" pitchFamily="34" charset="0"/>
              <a:buChar char="•"/>
              <a:defRPr sz="2000" kern="1200">
                <a:solidFill>
                  <a:schemeClr val="tx1">
                    <a:lumMod val="75000"/>
                    <a:lumOff val="25000"/>
                  </a:schemeClr>
                </a:solidFill>
                <a:latin typeface="+mn-lt"/>
                <a:ea typeface="+mn-ea"/>
                <a:cs typeface="+mn-cs"/>
              </a:defRPr>
            </a:lvl4pPr>
            <a:lvl5pPr marL="1143000" indent="-228600" algn="l" defTabSz="914400" rtl="0" eaLnBrk="1" latinLnBrk="0" hangingPunct="1">
              <a:lnSpc>
                <a:spcPct val="90000"/>
              </a:lnSpc>
              <a:spcBef>
                <a:spcPts val="200"/>
              </a:spcBef>
              <a:spcAft>
                <a:spcPts val="400"/>
              </a:spcAft>
              <a:buClrTx/>
              <a:buFont typeface="Arial" panose="020B0604020202020204" pitchFamily="34" charset="0"/>
              <a:buChar char="•"/>
              <a:defRPr sz="20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fontAlgn="auto">
              <a:spcBef>
                <a:spcPts val="0"/>
              </a:spcBef>
            </a:pPr>
            <a:r>
              <a:rPr lang="en-US" altLang="en-US" dirty="0" smtClean="0">
                <a:ea typeface="ＭＳ Ｐゴシック" panose="020B0600070205080204" pitchFamily="34" charset="-128"/>
              </a:rPr>
              <a:t>Recall that users of the Fraction class should only access public methods of the class.</a:t>
            </a:r>
          </a:p>
          <a:p>
            <a:pPr fontAlgn="auto">
              <a:spcBef>
                <a:spcPts val="0"/>
              </a:spcBef>
            </a:pPr>
            <a:r>
              <a:rPr lang="en-US" altLang="en-US" dirty="0" smtClean="0">
                <a:ea typeface="ＭＳ Ｐゴシック" panose="020B0600070205080204" pitchFamily="34" charset="-128"/>
              </a:rPr>
              <a:t>If we don’t provide any public method (other than the constructor) that can change the instance variables _numerator, _denominator, and _sign, then the Fraction object will remain immutable.</a:t>
            </a:r>
          </a:p>
          <a:p>
            <a:pPr fontAlgn="auto">
              <a:spcBef>
                <a:spcPts val="0"/>
              </a:spcBef>
            </a:pPr>
            <a:r>
              <a:rPr lang="en-US" altLang="en-US" dirty="0" smtClean="0">
                <a:ea typeface="ＭＳ Ｐゴシック" panose="020B0600070205080204" pitchFamily="34" charset="-128"/>
              </a:rPr>
              <a:t>This means:</a:t>
            </a:r>
          </a:p>
          <a:p>
            <a:pPr lvl="1" fontAlgn="auto">
              <a:spcBef>
                <a:spcPts val="0"/>
              </a:spcBef>
              <a:spcAft>
                <a:spcPts val="0"/>
              </a:spcAft>
            </a:pPr>
            <a:r>
              <a:rPr lang="en-US" altLang="en-US" dirty="0" smtClean="0">
                <a:ea typeface="ＭＳ Ｐゴシック" panose="020B0600070205080204" pitchFamily="34" charset="-128"/>
              </a:rPr>
              <a:t>We don’t write </a:t>
            </a:r>
            <a:r>
              <a:rPr lang="en-US" altLang="en-US" i="1" dirty="0" smtClean="0">
                <a:solidFill>
                  <a:schemeClr val="tx1"/>
                </a:solidFill>
                <a:ea typeface="ＭＳ Ｐゴシック" panose="020B0600070205080204" pitchFamily="34" charset="-128"/>
              </a:rPr>
              <a:t>set</a:t>
            </a:r>
            <a:r>
              <a:rPr lang="en-US" altLang="en-US" dirty="0" smtClean="0">
                <a:ea typeface="ＭＳ Ｐゴシック" panose="020B0600070205080204" pitchFamily="34" charset="-128"/>
              </a:rPr>
              <a:t> methods or </a:t>
            </a:r>
            <a:r>
              <a:rPr lang="en-US" altLang="en-US" dirty="0" err="1" smtClean="0">
                <a:ea typeface="ＭＳ Ｐゴシック" panose="020B0600070205080204" pitchFamily="34" charset="-128"/>
              </a:rPr>
              <a:t>mutators</a:t>
            </a:r>
            <a:r>
              <a:rPr lang="en-US" altLang="en-US" dirty="0" smtClean="0">
                <a:ea typeface="ＭＳ Ｐゴシック" panose="020B0600070205080204" pitchFamily="34" charset="-128"/>
              </a:rPr>
              <a:t> that let the user change the instance variables.</a:t>
            </a:r>
          </a:p>
          <a:p>
            <a:pPr lvl="1" fontAlgn="auto">
              <a:spcBef>
                <a:spcPts val="0"/>
              </a:spcBef>
            </a:pPr>
            <a:r>
              <a:rPr lang="en-US" altLang="en-US" dirty="0" smtClean="0">
                <a:ea typeface="ＭＳ Ｐゴシック" panose="020B0600070205080204" pitchFamily="34" charset="-128"/>
              </a:rPr>
              <a:t>For arithmetic operators, we return a new object and don’t modify the current objects.</a:t>
            </a:r>
          </a:p>
          <a:p>
            <a:pPr fontAlgn="auto">
              <a:spcBef>
                <a:spcPts val="0"/>
              </a:spcBef>
            </a:pPr>
            <a:r>
              <a:rPr lang="en-US" altLang="en-US" dirty="0" smtClean="0">
                <a:ea typeface="ＭＳ Ｐゴシック" panose="020B0600070205080204" pitchFamily="34" charset="-128"/>
              </a:rPr>
              <a:t>To encourage the users to only use public methods, we make sure to use Python standard practice when naming variables and methods:</a:t>
            </a:r>
          </a:p>
          <a:p>
            <a:pPr lvl="1" fontAlgn="auto">
              <a:spcBef>
                <a:spcPts val="0"/>
              </a:spcBef>
              <a:spcAft>
                <a:spcPts val="0"/>
              </a:spcAft>
            </a:pPr>
            <a:r>
              <a:rPr lang="en-US" altLang="en-US" dirty="0" smtClean="0">
                <a:ea typeface="ＭＳ Ｐゴシック" panose="020B0600070205080204" pitchFamily="34" charset="-128"/>
              </a:rPr>
              <a:t>Instance variable names start with underscore</a:t>
            </a:r>
          </a:p>
          <a:p>
            <a:pPr lvl="1" fontAlgn="auto">
              <a:spcBef>
                <a:spcPts val="0"/>
              </a:spcBef>
              <a:spcAft>
                <a:spcPts val="0"/>
              </a:spcAft>
            </a:pPr>
            <a:r>
              <a:rPr lang="en-US" altLang="en-US" dirty="0" smtClean="0">
                <a:ea typeface="ＭＳ Ｐゴシック" panose="020B0600070205080204" pitchFamily="34" charset="-128"/>
              </a:rPr>
              <a:t>Private method names start with underscore</a:t>
            </a:r>
          </a:p>
          <a:p>
            <a:pPr lvl="1" fontAlgn="auto">
              <a:spcBef>
                <a:spcPts val="0"/>
              </a:spcBef>
              <a:spcAft>
                <a:spcPts val="0"/>
              </a:spcAft>
            </a:pPr>
            <a:r>
              <a:rPr lang="en-US" altLang="en-US" dirty="0" smtClean="0">
                <a:ea typeface="ＭＳ Ｐゴシック" panose="020B0600070205080204" pitchFamily="34" charset="-128"/>
              </a:rPr>
              <a:t>Public method names are descriptive, and all public methods have a </a:t>
            </a:r>
            <a:r>
              <a:rPr lang="en-US" altLang="en-US" dirty="0" err="1" smtClean="0">
                <a:ea typeface="ＭＳ Ｐゴシック" panose="020B0600070205080204" pitchFamily="34" charset="-128"/>
              </a:rPr>
              <a:t>docstring</a:t>
            </a:r>
            <a:r>
              <a:rPr lang="en-US" altLang="en-US" dirty="0" smtClean="0">
                <a:ea typeface="ＭＳ Ｐゴシック" panose="020B0600070205080204" pitchFamily="34" charset="-128"/>
              </a:rPr>
              <a:t> to help the user use the class correctly.</a:t>
            </a:r>
          </a:p>
          <a:p>
            <a:pPr fontAlgn="auto">
              <a:spcBef>
                <a:spcPts val="600"/>
              </a:spcBef>
              <a:buNone/>
            </a:pPr>
            <a:endParaRPr lang="en-US" altLang="en-US" dirty="0" smtClean="0">
              <a:ea typeface="ＭＳ Ｐゴシック" panose="020B0600070205080204" pitchFamily="34" charset="-128"/>
            </a:endParaRPr>
          </a:p>
        </p:txBody>
      </p:sp>
      <p:sp>
        <p:nvSpPr>
          <p:cNvPr id="101378" name="Title 1"/>
          <p:cNvSpPr>
            <a:spLocks noGrp="1"/>
          </p:cNvSpPr>
          <p:nvPr>
            <p:ph type="title"/>
          </p:nvPr>
        </p:nvSpPr>
        <p:spPr/>
        <p:txBody>
          <a:bodyPr>
            <a:normAutofit/>
          </a:bodyPr>
          <a:lstStyle/>
          <a:p>
            <a:r>
              <a:rPr lang="en-US" altLang="en-US" dirty="0" smtClean="0">
                <a:ea typeface="ＭＳ Ｐゴシック" panose="020B0600070205080204" pitchFamily="34" charset="-128"/>
              </a:rPr>
              <a:t>Requirement 6: Immutable Fractions</a:t>
            </a:r>
          </a:p>
        </p:txBody>
      </p:sp>
      <p:sp>
        <p:nvSpPr>
          <p:cNvPr id="2" name="Date Placeholder 1"/>
          <p:cNvSpPr>
            <a:spLocks noGrp="1"/>
          </p:cNvSpPr>
          <p:nvPr>
            <p:ph type="dt" sz="half" idx="10"/>
          </p:nvPr>
        </p:nvSpPr>
        <p:spPr/>
        <p:txBody>
          <a:bodyPr/>
          <a:lstStyle/>
          <a:p>
            <a:fld id="{9DDFBEB0-87E8-4D7F-A349-13BE9536E45A}" type="datetime1">
              <a:rPr lang="en-US" smtClean="0"/>
              <a:pPr/>
              <a:t>9/15/2020</a:t>
            </a:fld>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Unit Testing of a Class</a:t>
            </a:r>
            <a:endParaRPr lang="en-US" dirty="0"/>
          </a:p>
        </p:txBody>
      </p:sp>
      <p:sp>
        <p:nvSpPr>
          <p:cNvPr id="4" name="Date Placeholder 3"/>
          <p:cNvSpPr>
            <a:spLocks noGrp="1"/>
          </p:cNvSpPr>
          <p:nvPr>
            <p:ph type="dt" sz="half" idx="10"/>
          </p:nvPr>
        </p:nvSpPr>
        <p:spPr/>
        <p:txBody>
          <a:bodyPr/>
          <a:lstStyle/>
          <a:p>
            <a:fld id="{6EA027FA-825E-4B14-887C-42C87EB1FEDD}" type="datetime1">
              <a:rPr lang="en-US" smtClean="0"/>
              <a:pPr/>
              <a:t>9/15/2020</a:t>
            </a:fld>
            <a:endParaRPr lang="en-US" dirty="0"/>
          </a:p>
        </p:txBody>
      </p:sp>
      <p:sp>
        <p:nvSpPr>
          <p:cNvPr id="2" name="Slide Number Placeholder 1"/>
          <p:cNvSpPr>
            <a:spLocks noGrp="1"/>
          </p:cNvSpPr>
          <p:nvPr>
            <p:ph type="sldNum" sz="quarter" idx="12"/>
          </p:nvPr>
        </p:nvSpPr>
        <p:spPr/>
        <p:txBody>
          <a:bodyPr/>
          <a:lstStyle/>
          <a:p>
            <a:fld id="{9D83B0A6-79E1-4721-A158-A52973EFC467}" type="slidenum">
              <a:rPr lang="en-US" altLang="en-US" smtClean="0"/>
              <a:pPr/>
              <a:t>43</a:t>
            </a:fld>
            <a:endParaRPr lang="en-US" altLang="en-US"/>
          </a:p>
        </p:txBody>
      </p:sp>
    </p:spTree>
    <p:extLst>
      <p:ext uri="{BB962C8B-B14F-4D97-AF65-F5344CB8AC3E}">
        <p14:creationId xmlns:p14="http://schemas.microsoft.com/office/powerpoint/2010/main" xmlns="" val="394601042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title"/>
          </p:nvPr>
        </p:nvSpPr>
        <p:spPr/>
        <p:txBody>
          <a:bodyPr>
            <a:normAutofit/>
          </a:bodyPr>
          <a:lstStyle/>
          <a:p>
            <a:r>
              <a:rPr lang="en-US" altLang="en-US" dirty="0" smtClean="0">
                <a:ea typeface="ＭＳ Ｐゴシック" panose="020B0600070205080204" pitchFamily="34" charset="-128"/>
              </a:rPr>
              <a:t>A Class as a Module</a:t>
            </a:r>
          </a:p>
        </p:txBody>
      </p:sp>
      <p:sp>
        <p:nvSpPr>
          <p:cNvPr id="60419" name="Content Placeholder 2"/>
          <p:cNvSpPr>
            <a:spLocks noGrp="1"/>
          </p:cNvSpPr>
          <p:nvPr>
            <p:ph idx="1"/>
          </p:nvPr>
        </p:nvSpPr>
        <p:spPr>
          <a:xfrm>
            <a:off x="914400" y="1219200"/>
            <a:ext cx="7467600" cy="4724400"/>
          </a:xfrm>
        </p:spPr>
        <p:txBody>
          <a:bodyPr>
            <a:normAutofit/>
          </a:bodyPr>
          <a:lstStyle/>
          <a:p>
            <a:r>
              <a:rPr lang="en-US" altLang="en-US" dirty="0" smtClean="0">
                <a:ea typeface="ＭＳ Ｐゴシック" panose="020B0600070205080204" pitchFamily="34" charset="-128"/>
              </a:rPr>
              <a:t>When we write a class we expect that the class may become a part of a larger program.</a:t>
            </a:r>
          </a:p>
          <a:p>
            <a:pPr>
              <a:spcBef>
                <a:spcPts val="600"/>
              </a:spcBef>
            </a:pPr>
            <a:r>
              <a:rPr lang="en-US" altLang="en-US" dirty="0" smtClean="0">
                <a:ea typeface="ＭＳ Ｐゴシック" panose="020B0600070205080204" pitchFamily="34" charset="-128"/>
              </a:rPr>
              <a:t>This is why we put the class definition in a separate module (file), where the filename is typically the class name but in lowercase.</a:t>
            </a:r>
          </a:p>
          <a:p>
            <a:pPr>
              <a:spcBef>
                <a:spcPts val="600"/>
              </a:spcBef>
            </a:pPr>
            <a:r>
              <a:rPr lang="en-US" altLang="en-US" dirty="0" smtClean="0">
                <a:ea typeface="ＭＳ Ｐゴシック" panose="020B0600070205080204" pitchFamily="34" charset="-128"/>
              </a:rPr>
              <a:t>Example, the </a:t>
            </a:r>
            <a:r>
              <a:rPr lang="en-US" altLang="en-US" dirty="0" err="1" smtClean="0">
                <a:ea typeface="ＭＳ Ｐゴシック" panose="020B0600070205080204" pitchFamily="34" charset="-128"/>
              </a:rPr>
              <a:t>CashRegister</a:t>
            </a:r>
            <a:r>
              <a:rPr lang="en-US" altLang="en-US" dirty="0" smtClean="0">
                <a:ea typeface="ＭＳ Ｐゴシック" panose="020B0600070205080204" pitchFamily="34" charset="-128"/>
              </a:rPr>
              <a:t> class definition can be in a module called </a:t>
            </a:r>
            <a:r>
              <a:rPr lang="en-US" altLang="en-US" i="1" dirty="0" smtClean="0">
                <a:ea typeface="ＭＳ Ｐゴシック" panose="020B0600070205080204" pitchFamily="34" charset="-128"/>
              </a:rPr>
              <a:t>cashRegister.py</a:t>
            </a:r>
          </a:p>
          <a:p>
            <a:pPr>
              <a:spcBef>
                <a:spcPts val="600"/>
              </a:spcBef>
            </a:pPr>
            <a:r>
              <a:rPr lang="en-US" altLang="en-US" dirty="0" smtClean="0">
                <a:ea typeface="ＭＳ Ｐゴシック" panose="020B0600070205080204" pitchFamily="34" charset="-128"/>
              </a:rPr>
              <a:t>When a program needs to work with the </a:t>
            </a:r>
            <a:r>
              <a:rPr lang="en-US" altLang="en-US" dirty="0" err="1" smtClean="0">
                <a:ea typeface="ＭＳ Ｐゴシック" panose="020B0600070205080204" pitchFamily="34" charset="-128"/>
              </a:rPr>
              <a:t>CashRegister</a:t>
            </a:r>
            <a:r>
              <a:rPr lang="en-US" altLang="en-US" dirty="0" smtClean="0">
                <a:ea typeface="ＭＳ Ｐゴシック" panose="020B0600070205080204" pitchFamily="34" charset="-128"/>
              </a:rPr>
              <a:t> class, it needs to import the class</a:t>
            </a:r>
          </a:p>
          <a:p>
            <a:pPr>
              <a:spcBef>
                <a:spcPts val="600"/>
              </a:spcBef>
            </a:pPr>
            <a:endParaRPr lang="en-US" altLang="en-US" dirty="0" smtClean="0">
              <a:ea typeface="ＭＳ Ｐゴシック" panose="020B0600070205080204" pitchFamily="34" charset="-128"/>
            </a:endParaRPr>
          </a:p>
          <a:p>
            <a:r>
              <a:rPr lang="en-US" altLang="en-US" dirty="0" smtClean="0">
                <a:ea typeface="ＭＳ Ｐゴシック" panose="020B0600070205080204" pitchFamily="34" charset="-128"/>
              </a:rPr>
              <a:t>Note that the filename is </a:t>
            </a:r>
            <a:r>
              <a:rPr lang="en-US" altLang="en-US" i="1" dirty="0" smtClean="0">
                <a:ea typeface="ＭＳ Ｐゴシック" panose="020B0600070205080204" pitchFamily="34" charset="-128"/>
              </a:rPr>
              <a:t>cashRegister.py</a:t>
            </a:r>
            <a:r>
              <a:rPr lang="en-US" altLang="en-US" dirty="0" smtClean="0">
                <a:ea typeface="ＭＳ Ｐゴシック" panose="020B0600070205080204" pitchFamily="34" charset="-128"/>
              </a:rPr>
              <a:t>, but the </a:t>
            </a:r>
            <a:r>
              <a:rPr lang="en-US" sz="1800" dirty="0" smtClean="0">
                <a:latin typeface="Consolas" pitchFamily="49" charset="0"/>
                <a:cs typeface="Consolas" pitchFamily="49" charset="0"/>
              </a:rPr>
              <a:t>from </a:t>
            </a:r>
            <a:r>
              <a:rPr lang="en-US" altLang="en-US" dirty="0" smtClean="0">
                <a:ea typeface="ＭＳ Ｐゴシック" panose="020B0600070205080204" pitchFamily="34" charset="-128"/>
              </a:rPr>
              <a:t>statement refers only to </a:t>
            </a:r>
            <a:r>
              <a:rPr lang="en-US" sz="1800" dirty="0" err="1" smtClean="0">
                <a:latin typeface="Consolas" pitchFamily="49" charset="0"/>
                <a:cs typeface="Consolas" pitchFamily="49" charset="0"/>
              </a:rPr>
              <a:t>cashRegister</a:t>
            </a:r>
            <a:r>
              <a:rPr lang="en-US" sz="1800" dirty="0" smtClean="0">
                <a:latin typeface="Consolas" pitchFamily="49" charset="0"/>
                <a:cs typeface="Consolas" pitchFamily="49" charset="0"/>
              </a:rPr>
              <a:t> </a:t>
            </a:r>
            <a:r>
              <a:rPr lang="en-US" altLang="en-US" dirty="0" smtClean="0">
                <a:ea typeface="ＭＳ Ｐゴシック" panose="020B0600070205080204" pitchFamily="34" charset="-128"/>
              </a:rPr>
              <a:t>(no .</a:t>
            </a:r>
            <a:r>
              <a:rPr lang="en-US" altLang="en-US" dirty="0" err="1" smtClean="0">
                <a:ea typeface="ＭＳ Ｐゴシック" panose="020B0600070205080204" pitchFamily="34" charset="-128"/>
              </a:rPr>
              <a:t>py</a:t>
            </a:r>
            <a:r>
              <a:rPr lang="en-US" altLang="en-US" dirty="0" smtClean="0">
                <a:ea typeface="ＭＳ Ｐゴシック" panose="020B0600070205080204" pitchFamily="34" charset="-128"/>
              </a:rPr>
              <a:t> extension).</a:t>
            </a:r>
          </a:p>
        </p:txBody>
      </p:sp>
      <p:sp>
        <p:nvSpPr>
          <p:cNvPr id="2" name="Date Placeholder 1"/>
          <p:cNvSpPr>
            <a:spLocks noGrp="1"/>
          </p:cNvSpPr>
          <p:nvPr>
            <p:ph type="dt" sz="half" idx="10"/>
          </p:nvPr>
        </p:nvSpPr>
        <p:spPr/>
        <p:txBody>
          <a:bodyPr/>
          <a:lstStyle/>
          <a:p>
            <a:fld id="{DDAA55E4-3159-4113-92E3-6F207369792F}" type="datetime1">
              <a:rPr lang="en-US" smtClean="0"/>
              <a:pPr/>
              <a:t>9/15/2020</a:t>
            </a:fld>
            <a:endParaRPr lang="en-US" dirty="0"/>
          </a:p>
        </p:txBody>
      </p:sp>
      <p:sp>
        <p:nvSpPr>
          <p:cNvPr id="5" name="Content Placeholder 2"/>
          <p:cNvSpPr txBox="1">
            <a:spLocks/>
          </p:cNvSpPr>
          <p:nvPr/>
        </p:nvSpPr>
        <p:spPr bwMode="auto">
          <a:xfrm>
            <a:off x="1752601" y="3810000"/>
            <a:ext cx="5181600" cy="3810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a:lstStyle/>
          <a:p>
            <a:pPr>
              <a:defRPr/>
            </a:pPr>
            <a:r>
              <a:rPr lang="en-US" dirty="0" smtClean="0">
                <a:latin typeface="Consolas" pitchFamily="49" charset="0"/>
                <a:cs typeface="Consolas" pitchFamily="49" charset="0"/>
              </a:rPr>
              <a:t> from </a:t>
            </a:r>
            <a:r>
              <a:rPr lang="en-US" dirty="0" err="1" smtClean="0">
                <a:latin typeface="Consolas" pitchFamily="49" charset="0"/>
                <a:cs typeface="Consolas" pitchFamily="49" charset="0"/>
              </a:rPr>
              <a:t>cashRegister</a:t>
            </a:r>
            <a:r>
              <a:rPr lang="en-US" dirty="0" smtClean="0">
                <a:latin typeface="Consolas" pitchFamily="49" charset="0"/>
                <a:cs typeface="Consolas" pitchFamily="49" charset="0"/>
              </a:rPr>
              <a:t> </a:t>
            </a:r>
            <a:r>
              <a:rPr lang="en-US" dirty="0">
                <a:latin typeface="Consolas" pitchFamily="49" charset="0"/>
                <a:cs typeface="Consolas" pitchFamily="49" charset="0"/>
              </a:rPr>
              <a:t>import CashRegister</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title"/>
          </p:nvPr>
        </p:nvSpPr>
        <p:spPr/>
        <p:txBody>
          <a:bodyPr>
            <a:normAutofit/>
          </a:bodyPr>
          <a:lstStyle/>
          <a:p>
            <a:r>
              <a:rPr lang="en-US" altLang="en-US" dirty="0" smtClean="0">
                <a:ea typeface="ＭＳ Ｐゴシック" panose="020B0600070205080204" pitchFamily="34" charset="-128"/>
              </a:rPr>
              <a:t>Unit Testing a Class</a:t>
            </a:r>
          </a:p>
        </p:txBody>
      </p:sp>
      <p:sp>
        <p:nvSpPr>
          <p:cNvPr id="60419" name="Content Placeholder 2"/>
          <p:cNvSpPr>
            <a:spLocks noGrp="1"/>
          </p:cNvSpPr>
          <p:nvPr>
            <p:ph idx="1"/>
          </p:nvPr>
        </p:nvSpPr>
        <p:spPr>
          <a:xfrm>
            <a:off x="914400" y="1143000"/>
            <a:ext cx="7467600" cy="4800600"/>
          </a:xfrm>
        </p:spPr>
        <p:txBody>
          <a:bodyPr/>
          <a:lstStyle/>
          <a:p>
            <a:r>
              <a:rPr lang="en-US" altLang="en-US" dirty="0" smtClean="0">
                <a:ea typeface="ＭＳ Ｐゴシック" panose="020B0600070205080204" pitchFamily="34" charset="-128"/>
              </a:rPr>
              <a:t>As we write a class definition, we need to test each method that we code.</a:t>
            </a:r>
          </a:p>
          <a:p>
            <a:pPr>
              <a:spcBef>
                <a:spcPts val="600"/>
              </a:spcBef>
            </a:pPr>
            <a:r>
              <a:rPr lang="en-US" altLang="en-US" dirty="0" smtClean="0">
                <a:ea typeface="ＭＳ Ｐゴシック" panose="020B0600070205080204" pitchFamily="34" charset="-128"/>
              </a:rPr>
              <a:t>To write the test cases for the methods of a class, at the end of the source file we write a block of code which serves as the </a:t>
            </a:r>
            <a:r>
              <a:rPr lang="en-US" altLang="en-US" b="1" dirty="0" smtClean="0">
                <a:ea typeface="ＭＳ Ｐゴシック" panose="020B0600070205080204" pitchFamily="34" charset="-128"/>
              </a:rPr>
              <a:t>test driver </a:t>
            </a:r>
            <a:r>
              <a:rPr lang="en-US" altLang="en-US" dirty="0" smtClean="0">
                <a:ea typeface="ＭＳ Ｐゴシック" panose="020B0600070205080204" pitchFamily="34" charset="-128"/>
              </a:rPr>
              <a:t>for our class.</a:t>
            </a:r>
          </a:p>
          <a:p>
            <a:pPr>
              <a:spcBef>
                <a:spcPts val="600"/>
              </a:spcBef>
            </a:pPr>
            <a:r>
              <a:rPr lang="en-US" altLang="en-US" dirty="0" smtClean="0">
                <a:ea typeface="ＭＳ Ｐゴシック" panose="020B0600070205080204" pitchFamily="34" charset="-128"/>
              </a:rPr>
              <a:t>A </a:t>
            </a:r>
            <a:r>
              <a:rPr lang="en-US" altLang="en-US" b="1" dirty="0" smtClean="0">
                <a:solidFill>
                  <a:schemeClr val="tx1"/>
                </a:solidFill>
                <a:ea typeface="ＭＳ Ｐゴシック" panose="020B0600070205080204" pitchFamily="34" charset="-128"/>
              </a:rPr>
              <a:t>test driver </a:t>
            </a:r>
            <a:r>
              <a:rPr lang="en-US" altLang="en-US" dirty="0" smtClean="0">
                <a:ea typeface="ＭＳ Ｐゴシック" panose="020B0600070205080204" pitchFamily="34" charset="-128"/>
              </a:rPr>
              <a:t>is a block of code that calls each method in the class at least once so we can verify that each method works as expected.</a:t>
            </a:r>
          </a:p>
          <a:p>
            <a:pPr>
              <a:spcBef>
                <a:spcPts val="600"/>
              </a:spcBef>
            </a:pPr>
            <a:r>
              <a:rPr lang="en-US" altLang="en-US" dirty="0" smtClean="0">
                <a:ea typeface="ＭＳ Ｐゴシック" panose="020B0600070205080204" pitchFamily="34" charset="-128"/>
              </a:rPr>
              <a:t>When we run the source file that has our class definition:</a:t>
            </a:r>
          </a:p>
          <a:p>
            <a:pPr lvl="1">
              <a:spcBef>
                <a:spcPts val="0"/>
              </a:spcBef>
            </a:pPr>
            <a:r>
              <a:rPr lang="en-US" altLang="en-US" dirty="0" smtClean="0">
                <a:ea typeface="ＭＳ Ｐゴシック" panose="020B0600070205080204" pitchFamily="34" charset="-128"/>
              </a:rPr>
              <a:t>The class definition doesn’t run. It is simply our instructions for Python on how a particular object would behave.</a:t>
            </a:r>
          </a:p>
          <a:p>
            <a:pPr lvl="1">
              <a:spcBef>
                <a:spcPts val="0"/>
              </a:spcBef>
            </a:pPr>
            <a:r>
              <a:rPr lang="en-US" altLang="en-US" dirty="0" smtClean="0">
                <a:ea typeface="ＭＳ Ｐゴシック" panose="020B0600070205080204" pitchFamily="34" charset="-128"/>
              </a:rPr>
              <a:t>It is the </a:t>
            </a:r>
            <a:r>
              <a:rPr lang="en-US" altLang="en-US" dirty="0" smtClean="0">
                <a:solidFill>
                  <a:schemeClr val="tx1"/>
                </a:solidFill>
                <a:ea typeface="ＭＳ Ｐゴシック" panose="020B0600070205080204" pitchFamily="34" charset="-128"/>
              </a:rPr>
              <a:t>test driver </a:t>
            </a:r>
            <a:r>
              <a:rPr lang="en-US" altLang="en-US" dirty="0" smtClean="0">
                <a:ea typeface="ＭＳ Ｐゴシック" panose="020B0600070205080204" pitchFamily="34" charset="-128"/>
              </a:rPr>
              <a:t>that runs the methods (drives the methods)</a:t>
            </a:r>
          </a:p>
          <a:p>
            <a:pPr>
              <a:spcBef>
                <a:spcPts val="600"/>
              </a:spcBef>
            </a:pPr>
            <a:r>
              <a:rPr lang="en-US" altLang="en-US" dirty="0" smtClean="0">
                <a:ea typeface="ＭＳ Ｐゴシック" panose="020B0600070205080204" pitchFamily="34" charset="-128"/>
              </a:rPr>
              <a:t>Testing a class with its test driver is called </a:t>
            </a:r>
            <a:r>
              <a:rPr lang="en-US" altLang="en-US" b="1" dirty="0" smtClean="0">
                <a:ea typeface="ＭＳ Ｐゴシック" panose="020B0600070205080204" pitchFamily="34" charset="-128"/>
              </a:rPr>
              <a:t>unit testing.</a:t>
            </a:r>
          </a:p>
          <a:p>
            <a:pPr>
              <a:spcBef>
                <a:spcPts val="600"/>
              </a:spcBef>
            </a:pPr>
            <a:r>
              <a:rPr lang="en-US" altLang="en-US" dirty="0" smtClean="0">
                <a:ea typeface="ＭＳ Ｐゴシック" panose="020B0600070205080204" pitchFamily="34" charset="-128"/>
              </a:rPr>
              <a:t>A class should always be unit tested first before it is integrated into a larger program.</a:t>
            </a:r>
          </a:p>
          <a:p>
            <a:pPr>
              <a:spcBef>
                <a:spcPts val="600"/>
              </a:spcBef>
            </a:pPr>
            <a:endParaRPr lang="en-US" altLang="en-US" dirty="0" smtClean="0">
              <a:latin typeface="Consolas" panose="020B0609020204030204" pitchFamily="49" charset="0"/>
              <a:ea typeface="ＭＳ Ｐゴシック" panose="020B0600070205080204" pitchFamily="34" charset="-128"/>
              <a:cs typeface="Consolas" panose="020B0609020204030204" pitchFamily="49" charset="0"/>
            </a:endParaRPr>
          </a:p>
        </p:txBody>
      </p:sp>
      <p:sp>
        <p:nvSpPr>
          <p:cNvPr id="2" name="Date Placeholder 1"/>
          <p:cNvSpPr>
            <a:spLocks noGrp="1"/>
          </p:cNvSpPr>
          <p:nvPr>
            <p:ph type="dt" sz="half" idx="10"/>
          </p:nvPr>
        </p:nvSpPr>
        <p:spPr/>
        <p:txBody>
          <a:bodyPr/>
          <a:lstStyle/>
          <a:p>
            <a:fld id="{DDAA55E4-3159-4113-92E3-6F207369792F}" type="datetime1">
              <a:rPr lang="en-US" smtClean="0"/>
              <a:pPr/>
              <a:t>9/15/2020</a:t>
            </a:fld>
            <a:endParaRPr 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p:cNvSpPr>
            <a:spLocks noGrp="1"/>
          </p:cNvSpPr>
          <p:nvPr>
            <p:ph type="title"/>
          </p:nvPr>
        </p:nvSpPr>
        <p:spPr/>
        <p:txBody>
          <a:bodyPr/>
          <a:lstStyle/>
          <a:p>
            <a:r>
              <a:rPr lang="en-US" altLang="en-US" dirty="0" smtClean="0">
                <a:ea typeface="ＭＳ Ｐゴシック" panose="020B0600070205080204" pitchFamily="34" charset="-128"/>
              </a:rPr>
              <a:t>Test Driver Plan</a:t>
            </a:r>
          </a:p>
        </p:txBody>
      </p:sp>
      <p:sp>
        <p:nvSpPr>
          <p:cNvPr id="65539" name="Content Placeholder 2"/>
          <p:cNvSpPr>
            <a:spLocks noGrp="1"/>
          </p:cNvSpPr>
          <p:nvPr>
            <p:ph idx="1"/>
          </p:nvPr>
        </p:nvSpPr>
        <p:spPr>
          <a:xfrm>
            <a:off x="822959" y="1143000"/>
            <a:ext cx="7543801" cy="4726094"/>
          </a:xfrm>
        </p:spPr>
        <p:txBody>
          <a:bodyPr/>
          <a:lstStyle/>
          <a:p>
            <a:r>
              <a:rPr lang="en-US" altLang="en-US" dirty="0" smtClean="0">
                <a:ea typeface="ＭＳ Ｐゴシック" panose="020B0600070205080204" pitchFamily="34" charset="-128"/>
              </a:rPr>
              <a:t>When writing test driver code we need to think about the public interface of the class:</a:t>
            </a:r>
          </a:p>
          <a:p>
            <a:pPr lvl="1"/>
            <a:r>
              <a:rPr lang="en-US" altLang="en-US" dirty="0" smtClean="0">
                <a:ea typeface="ＭＳ Ｐゴシック" panose="020B0600070205080204" pitchFamily="34" charset="-128"/>
              </a:rPr>
              <a:t>All public methods should be called at least once</a:t>
            </a:r>
          </a:p>
          <a:p>
            <a:pPr lvl="1"/>
            <a:r>
              <a:rPr lang="en-US" altLang="en-US" dirty="0" smtClean="0">
                <a:ea typeface="ＭＳ Ｐゴシック" panose="020B0600070205080204" pitchFamily="34" charset="-128"/>
              </a:rPr>
              <a:t>If the objects of the same class will interact (such as adding 2 Fraction objects) then we need to create more than one object.</a:t>
            </a:r>
          </a:p>
          <a:p>
            <a:pPr lvl="1"/>
            <a:r>
              <a:rPr lang="en-US" altLang="en-US" dirty="0" smtClean="0">
                <a:ea typeface="ＭＳ Ｐゴシック" panose="020B0600070205080204" pitchFamily="34" charset="-128"/>
              </a:rPr>
              <a:t>Initialize each object with various values: small and large</a:t>
            </a:r>
          </a:p>
          <a:p>
            <a:pPr lvl="1"/>
            <a:r>
              <a:rPr lang="en-US" altLang="en-US" dirty="0" smtClean="0">
                <a:ea typeface="ＭＳ Ｐゴシック" panose="020B0600070205080204" pitchFamily="34" charset="-128"/>
              </a:rPr>
              <a:t>When printing out the result, print the expected value along with the program output value so it’s easy to check.</a:t>
            </a:r>
          </a:p>
          <a:p>
            <a:pPr>
              <a:spcBef>
                <a:spcPts val="600"/>
              </a:spcBef>
            </a:pPr>
            <a:r>
              <a:rPr lang="en-US" altLang="en-US" dirty="0" smtClean="0">
                <a:ea typeface="ＭＳ Ｐゴシック" panose="020B0600070205080204" pitchFamily="34" charset="-128"/>
              </a:rPr>
              <a:t>Planning the test driver is an important step because it helps us understand how our object should behave. This can help us track down errors at an early stage, which is when debugging is simpler.</a:t>
            </a:r>
          </a:p>
        </p:txBody>
      </p:sp>
      <p:sp>
        <p:nvSpPr>
          <p:cNvPr id="2" name="Date Placeholder 1"/>
          <p:cNvSpPr>
            <a:spLocks noGrp="1"/>
          </p:cNvSpPr>
          <p:nvPr>
            <p:ph type="dt" sz="half" idx="10"/>
          </p:nvPr>
        </p:nvSpPr>
        <p:spPr/>
        <p:txBody>
          <a:bodyPr/>
          <a:lstStyle/>
          <a:p>
            <a:fld id="{9D3F5235-6C8B-4FCD-A020-F3DEA8D8855A}" type="datetime1">
              <a:rPr lang="en-US" smtClean="0"/>
              <a:pPr/>
              <a:t>9/15/2020</a:t>
            </a:fld>
            <a:endParaRPr 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Reference to an Object</a:t>
            </a:r>
            <a:endParaRPr lang="en-US" dirty="0"/>
          </a:p>
        </p:txBody>
      </p:sp>
      <p:sp>
        <p:nvSpPr>
          <p:cNvPr id="4" name="Date Placeholder 3"/>
          <p:cNvSpPr>
            <a:spLocks noGrp="1"/>
          </p:cNvSpPr>
          <p:nvPr>
            <p:ph type="dt" sz="half" idx="10"/>
          </p:nvPr>
        </p:nvSpPr>
        <p:spPr/>
        <p:txBody>
          <a:bodyPr/>
          <a:lstStyle/>
          <a:p>
            <a:fld id="{6EA027FA-825E-4B14-887C-42C87EB1FEDD}" type="datetime1">
              <a:rPr lang="en-US" smtClean="0"/>
              <a:pPr/>
              <a:t>9/15/2020</a:t>
            </a:fld>
            <a:endParaRPr lang="en-US" dirty="0"/>
          </a:p>
        </p:txBody>
      </p:sp>
      <p:sp>
        <p:nvSpPr>
          <p:cNvPr id="2" name="Slide Number Placeholder 1"/>
          <p:cNvSpPr>
            <a:spLocks noGrp="1"/>
          </p:cNvSpPr>
          <p:nvPr>
            <p:ph type="sldNum" sz="quarter" idx="12"/>
          </p:nvPr>
        </p:nvSpPr>
        <p:spPr/>
        <p:txBody>
          <a:bodyPr/>
          <a:lstStyle/>
          <a:p>
            <a:fld id="{9D83B0A6-79E1-4721-A158-A52973EFC467}" type="slidenum">
              <a:rPr lang="en-US" altLang="en-US" smtClean="0"/>
              <a:pPr/>
              <a:t>47</a:t>
            </a:fld>
            <a:endParaRPr lang="en-US" altLang="en-US"/>
          </a:p>
        </p:txBody>
      </p:sp>
    </p:spTree>
    <p:extLst>
      <p:ext uri="{BB962C8B-B14F-4D97-AF65-F5344CB8AC3E}">
        <p14:creationId xmlns:p14="http://schemas.microsoft.com/office/powerpoint/2010/main" xmlns="" val="394601042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itle 1"/>
          <p:cNvSpPr>
            <a:spLocks noGrp="1"/>
          </p:cNvSpPr>
          <p:nvPr>
            <p:ph type="title"/>
          </p:nvPr>
        </p:nvSpPr>
        <p:spPr/>
        <p:txBody>
          <a:bodyPr/>
          <a:lstStyle/>
          <a:p>
            <a:r>
              <a:rPr lang="en-US" altLang="en-US" dirty="0" smtClean="0">
                <a:ea typeface="ＭＳ Ｐゴシック" panose="020B0600070205080204" pitchFamily="34" charset="-128"/>
              </a:rPr>
              <a:t>Object References</a:t>
            </a:r>
          </a:p>
        </p:txBody>
      </p:sp>
      <p:sp>
        <p:nvSpPr>
          <p:cNvPr id="79875" name="Content Placeholder 2"/>
          <p:cNvSpPr>
            <a:spLocks noGrp="1"/>
          </p:cNvSpPr>
          <p:nvPr>
            <p:ph idx="1"/>
          </p:nvPr>
        </p:nvSpPr>
        <p:spPr>
          <a:xfrm>
            <a:off x="822959" y="1143000"/>
            <a:ext cx="7543801" cy="4726094"/>
          </a:xfrm>
        </p:spPr>
        <p:txBody>
          <a:bodyPr/>
          <a:lstStyle/>
          <a:p>
            <a:r>
              <a:rPr lang="en-US" altLang="en-US" dirty="0" smtClean="0">
                <a:ea typeface="ＭＳ Ｐゴシック" panose="020B0600070205080204" pitchFamily="34" charset="-128"/>
              </a:rPr>
              <a:t>When an object is created, it takes up memory and resides in a particular memory location.</a:t>
            </a:r>
          </a:p>
          <a:p>
            <a:pPr>
              <a:spcBef>
                <a:spcPts val="600"/>
              </a:spcBef>
            </a:pPr>
            <a:r>
              <a:rPr lang="en-US" altLang="en-US" dirty="0" smtClean="0">
                <a:ea typeface="ＭＳ Ｐゴシック" panose="020B0600070205080204" pitchFamily="34" charset="-128"/>
              </a:rPr>
              <a:t>When we assign the object a variable name, the name is a reference to the memory location where the object is.</a:t>
            </a:r>
          </a:p>
        </p:txBody>
      </p:sp>
      <p:sp>
        <p:nvSpPr>
          <p:cNvPr id="2" name="Date Placeholder 1"/>
          <p:cNvSpPr>
            <a:spLocks noGrp="1"/>
          </p:cNvSpPr>
          <p:nvPr>
            <p:ph type="dt" sz="half" idx="10"/>
          </p:nvPr>
        </p:nvSpPr>
        <p:spPr/>
        <p:txBody>
          <a:bodyPr/>
          <a:lstStyle/>
          <a:p>
            <a:fld id="{81E5720C-0216-4F2C-B458-58DD82044613}" type="datetime1">
              <a:rPr lang="en-US" smtClean="0"/>
              <a:pPr/>
              <a:t>9/15/2020</a:t>
            </a:fld>
            <a:endParaRPr lang="en-US" dirty="0"/>
          </a:p>
        </p:txBody>
      </p:sp>
      <p:sp>
        <p:nvSpPr>
          <p:cNvPr id="10" name="Content Placeholder 2"/>
          <p:cNvSpPr txBox="1">
            <a:spLocks/>
          </p:cNvSpPr>
          <p:nvPr/>
        </p:nvSpPr>
        <p:spPr bwMode="auto">
          <a:xfrm>
            <a:off x="3276600" y="2438400"/>
            <a:ext cx="2895600" cy="428625"/>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a:lstStyle/>
          <a:p>
            <a:pPr marL="342900" indent="-342900" eaLnBrk="0" hangingPunct="0">
              <a:buClr>
                <a:srgbClr val="835E01"/>
              </a:buClr>
              <a:buSzPct val="60000"/>
              <a:buFont typeface="Wingdings" pitchFamily="2" charset="2"/>
              <a:buNone/>
              <a:defRPr/>
            </a:pPr>
            <a:r>
              <a:rPr lang="en-US" kern="0" dirty="0">
                <a:latin typeface="Consolas" pitchFamily="49" charset="0"/>
              </a:rPr>
              <a:t>reg1 = CashRegister</a:t>
            </a:r>
          </a:p>
          <a:p>
            <a:pPr marL="342900" indent="-342900" eaLnBrk="0" hangingPunct="0">
              <a:buClr>
                <a:srgbClr val="835E01"/>
              </a:buClr>
              <a:buSzPct val="60000"/>
              <a:buFont typeface="Wingdings" pitchFamily="2" charset="2"/>
              <a:buNone/>
              <a:defRPr/>
            </a:pPr>
            <a:endParaRPr lang="en-US" kern="0" dirty="0">
              <a:solidFill>
                <a:srgbClr val="333333"/>
              </a:solidFill>
              <a:latin typeface="Consolas" pitchFamily="49" charset="0"/>
            </a:endParaRPr>
          </a:p>
          <a:p>
            <a:pPr marL="342900" indent="-342900" eaLnBrk="0" hangingPunct="0">
              <a:buClr>
                <a:srgbClr val="835E01"/>
              </a:buClr>
              <a:buSzPct val="60000"/>
              <a:buFont typeface="Wingdings" pitchFamily="2" charset="2"/>
              <a:buNone/>
              <a:defRPr/>
            </a:pPr>
            <a:endParaRPr lang="en-US" sz="2000" kern="0" dirty="0">
              <a:solidFill>
                <a:srgbClr val="333333"/>
              </a:solidFill>
              <a:latin typeface="Consolas" pitchFamily="49" charset="0"/>
            </a:endParaRPr>
          </a:p>
        </p:txBody>
      </p:sp>
      <p:grpSp>
        <p:nvGrpSpPr>
          <p:cNvPr id="11" name="Group 10"/>
          <p:cNvGrpSpPr/>
          <p:nvPr/>
        </p:nvGrpSpPr>
        <p:grpSpPr>
          <a:xfrm>
            <a:off x="1143000" y="3124200"/>
            <a:ext cx="3959129" cy="2045732"/>
            <a:chOff x="2667512" y="3505200"/>
            <a:chExt cx="3276600" cy="2045732"/>
          </a:xfrm>
        </p:grpSpPr>
        <p:pic>
          <p:nvPicPr>
            <p:cNvPr id="79879" name="Picture 11" descr="U:\PC\publisher\2013 wiley slides\Ch 5-9, FM\Chapter  9\Media\Illustrations\py_09_05_300dpi.jp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667512" y="3867615"/>
              <a:ext cx="3276600" cy="12366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9880" name="TextBox 6"/>
            <p:cNvSpPr txBox="1">
              <a:spLocks noChangeArrowheads="1"/>
            </p:cNvSpPr>
            <p:nvPr/>
          </p:nvSpPr>
          <p:spPr bwMode="auto">
            <a:xfrm>
              <a:off x="3231954" y="3505200"/>
              <a:ext cx="1457325" cy="369332"/>
            </a:xfrm>
            <a:prstGeom prst="rect">
              <a:avLst/>
            </a:prstGeom>
            <a:noFill/>
            <a:ln>
              <a:noFill/>
            </a:ln>
            <a:extLst/>
          </p:spPr>
          <p:txBody>
            <a:bodyPr>
              <a:spAutoFit/>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dirty="0">
                  <a:solidFill>
                    <a:srgbClr val="C00000"/>
                  </a:solidFill>
                  <a:latin typeface="+mn-lt"/>
                </a:rPr>
                <a:t>Reference</a:t>
              </a:r>
              <a:endParaRPr lang="en-US" altLang="en-US" dirty="0">
                <a:solidFill>
                  <a:srgbClr val="C00000"/>
                </a:solidFill>
                <a:latin typeface="+mn-lt"/>
                <a:cs typeface="Arial" panose="020B0604020202020204" pitchFamily="34" charset="0"/>
              </a:endParaRPr>
            </a:p>
          </p:txBody>
        </p:sp>
        <p:sp>
          <p:nvSpPr>
            <p:cNvPr id="79881" name="TextBox 6"/>
            <p:cNvSpPr txBox="1">
              <a:spLocks noChangeArrowheads="1"/>
            </p:cNvSpPr>
            <p:nvPr/>
          </p:nvSpPr>
          <p:spPr bwMode="auto">
            <a:xfrm>
              <a:off x="4619354" y="5181600"/>
              <a:ext cx="1045853" cy="369332"/>
            </a:xfrm>
            <a:prstGeom prst="rect">
              <a:avLst/>
            </a:prstGeom>
            <a:noFill/>
            <a:ln>
              <a:noFill/>
            </a:ln>
            <a:extLst/>
          </p:spPr>
          <p:txBody>
            <a:bodyPr wrap="square">
              <a:spAutoFit/>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dirty="0">
                  <a:solidFill>
                    <a:srgbClr val="C00000"/>
                  </a:solidFill>
                  <a:latin typeface="+mn-lt"/>
                </a:rPr>
                <a:t>Object</a:t>
              </a:r>
              <a:endParaRPr lang="en-US" altLang="en-US" dirty="0">
                <a:solidFill>
                  <a:srgbClr val="C00000"/>
                </a:solidFill>
                <a:latin typeface="+mn-lt"/>
                <a:cs typeface="Arial" panose="020B0604020202020204" pitchFamily="34" charset="0"/>
              </a:endParaRPr>
            </a:p>
          </p:txBody>
        </p:sp>
      </p:grpSp>
      <p:sp>
        <p:nvSpPr>
          <p:cNvPr id="79882" name="TextBox 6"/>
          <p:cNvSpPr txBox="1">
            <a:spLocks noChangeArrowheads="1"/>
          </p:cNvSpPr>
          <p:nvPr/>
        </p:nvSpPr>
        <p:spPr bwMode="auto">
          <a:xfrm>
            <a:off x="5410200" y="3276600"/>
            <a:ext cx="2286000" cy="1754326"/>
          </a:xfrm>
          <a:prstGeom prst="rect">
            <a:avLst/>
          </a:prstGeom>
          <a:noFill/>
          <a:ln>
            <a:solidFill>
              <a:schemeClr val="tx1"/>
            </a:solidFill>
          </a:ln>
          <a:extLst/>
        </p:spPr>
        <p:txBody>
          <a:bodyPr wrap="square">
            <a:spAutoFit/>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US" altLang="en-US" dirty="0">
                <a:latin typeface="+mn-lt"/>
              </a:rPr>
              <a:t>The constructor returns a reference to the new object, and that reference </a:t>
            </a:r>
            <a:r>
              <a:rPr lang="en-US" altLang="en-US" dirty="0" smtClean="0">
                <a:latin typeface="+mn-lt"/>
              </a:rPr>
              <a:t>is stored </a:t>
            </a:r>
            <a:r>
              <a:rPr lang="en-US" altLang="en-US" dirty="0">
                <a:latin typeface="+mn-lt"/>
              </a:rPr>
              <a:t>in the </a:t>
            </a:r>
            <a:r>
              <a:rPr lang="en-US" altLang="en-US" dirty="0">
                <a:latin typeface="+mn-lt"/>
                <a:cs typeface="Consolas" panose="020B0609020204030204" pitchFamily="49" charset="0"/>
              </a:rPr>
              <a:t>reg1</a:t>
            </a:r>
            <a:r>
              <a:rPr lang="en-US" altLang="en-US" dirty="0">
                <a:latin typeface="+mn-lt"/>
              </a:rPr>
              <a:t> variable.</a:t>
            </a:r>
            <a:endParaRPr lang="en-US" altLang="en-US" dirty="0">
              <a:latin typeface="+mn-lt"/>
              <a:cs typeface="Arial" panose="020B0604020202020204" pitchFamily="34" charset="0"/>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p:txBody>
          <a:bodyPr/>
          <a:lstStyle/>
          <a:p>
            <a:r>
              <a:rPr lang="en-US" altLang="en-US" sz="3600" dirty="0" smtClean="0">
                <a:ea typeface="ＭＳ Ｐゴシック" panose="020B0600070205080204" pitchFamily="34" charset="-128"/>
              </a:rPr>
              <a:t>Shared Reference or Alias</a:t>
            </a:r>
          </a:p>
        </p:txBody>
      </p:sp>
      <p:sp>
        <p:nvSpPr>
          <p:cNvPr id="80899" name="Content Placeholder 2"/>
          <p:cNvSpPr>
            <a:spLocks noGrp="1"/>
          </p:cNvSpPr>
          <p:nvPr>
            <p:ph idx="1"/>
          </p:nvPr>
        </p:nvSpPr>
        <p:spPr>
          <a:xfrm>
            <a:off x="822959" y="1143000"/>
            <a:ext cx="7543801" cy="5029200"/>
          </a:xfrm>
        </p:spPr>
        <p:txBody>
          <a:bodyPr>
            <a:normAutofit lnSpcReduction="10000"/>
          </a:bodyPr>
          <a:lstStyle/>
          <a:p>
            <a:r>
              <a:rPr lang="en-US" altLang="en-US" dirty="0" smtClean="0">
                <a:ea typeface="ＭＳ Ｐゴシック" panose="020B0600070205080204" pitchFamily="34" charset="-128"/>
              </a:rPr>
              <a:t>When we assign an object name to another variable, we create an alias to the existing object.</a:t>
            </a:r>
          </a:p>
          <a:p>
            <a:pPr>
              <a:spcBef>
                <a:spcPts val="600"/>
              </a:spcBef>
            </a:pPr>
            <a:r>
              <a:rPr lang="en-US" altLang="en-US" dirty="0" smtClean="0">
                <a:ea typeface="ＭＳ Ｐゴシック" panose="020B0600070205080204" pitchFamily="34" charset="-128"/>
              </a:rPr>
              <a:t>The object now has 2 shared references.</a:t>
            </a:r>
          </a:p>
          <a:p>
            <a:pPr lvl="1"/>
            <a:r>
              <a:rPr lang="en-US" altLang="en-US" dirty="0" smtClean="0">
                <a:ea typeface="ＭＳ Ｐゴシック" panose="020B0600070205080204" pitchFamily="34" charset="-128"/>
                <a:cs typeface="Times New Roman" panose="02020603050405020304" pitchFamily="18" charset="0"/>
              </a:rPr>
              <a:t>Single Reference</a:t>
            </a:r>
          </a:p>
          <a:p>
            <a:pPr lvl="1"/>
            <a:endParaRPr lang="en-US" altLang="en-US" dirty="0" smtClean="0">
              <a:ea typeface="ＭＳ Ｐゴシック" panose="020B0600070205080204" pitchFamily="34" charset="-128"/>
              <a:cs typeface="Times New Roman" panose="02020603050405020304" pitchFamily="18" charset="0"/>
            </a:endParaRPr>
          </a:p>
          <a:p>
            <a:pPr lvl="1"/>
            <a:endParaRPr lang="en-US" altLang="en-US" dirty="0" smtClean="0">
              <a:ea typeface="ＭＳ Ｐゴシック" panose="020B0600070205080204" pitchFamily="34" charset="-128"/>
              <a:cs typeface="Times New Roman" panose="02020603050405020304" pitchFamily="18" charset="0"/>
            </a:endParaRPr>
          </a:p>
          <a:p>
            <a:pPr lvl="1"/>
            <a:endParaRPr lang="en-US" altLang="en-US" dirty="0" smtClean="0">
              <a:ea typeface="ＭＳ Ｐゴシック" panose="020B0600070205080204" pitchFamily="34" charset="-128"/>
              <a:cs typeface="Times New Roman" panose="02020603050405020304" pitchFamily="18" charset="0"/>
            </a:endParaRPr>
          </a:p>
          <a:p>
            <a:pPr lvl="1"/>
            <a:endParaRPr lang="en-US" altLang="en-US" dirty="0" smtClean="0">
              <a:ea typeface="ＭＳ Ｐゴシック" panose="020B0600070205080204" pitchFamily="34" charset="-128"/>
              <a:cs typeface="Times New Roman" panose="02020603050405020304" pitchFamily="18" charset="0"/>
            </a:endParaRPr>
          </a:p>
          <a:p>
            <a:r>
              <a:rPr lang="en-US" altLang="en-US" dirty="0" smtClean="0">
                <a:ea typeface="ＭＳ Ｐゴシック" panose="020B0600070205080204" pitchFamily="34" charset="-128"/>
                <a:cs typeface="Times New Roman" panose="02020603050405020304" pitchFamily="18" charset="0"/>
              </a:rPr>
              <a:t>It is this shared reference or alias that makes it seem as if an “object” is passed to a function or method.</a:t>
            </a:r>
          </a:p>
          <a:p>
            <a:pPr>
              <a:spcBef>
                <a:spcPts val="600"/>
              </a:spcBef>
            </a:pPr>
            <a:r>
              <a:rPr lang="en-US" altLang="en-US" dirty="0" smtClean="0">
                <a:ea typeface="ＭＳ Ｐゴシック" panose="020B0600070205080204" pitchFamily="34" charset="-128"/>
                <a:cs typeface="Times New Roman" panose="02020603050405020304" pitchFamily="18" charset="0"/>
              </a:rPr>
              <a:t>In reality, the caller passes the name or reference of the object to the called function (</a:t>
            </a:r>
            <a:r>
              <a:rPr lang="en-US" altLang="en-US" dirty="0" err="1" smtClean="0">
                <a:ea typeface="ＭＳ Ｐゴシック" panose="020B0600070205080204" pitchFamily="34" charset="-128"/>
                <a:cs typeface="Times New Roman" panose="02020603050405020304" pitchFamily="18" charset="0"/>
              </a:rPr>
              <a:t>callee</a:t>
            </a:r>
            <a:r>
              <a:rPr lang="en-US" altLang="en-US" dirty="0" smtClean="0">
                <a:ea typeface="ＭＳ Ｐゴシック" panose="020B0600070205080204" pitchFamily="34" charset="-128"/>
                <a:cs typeface="Times New Roman" panose="02020603050405020304" pitchFamily="18" charset="0"/>
              </a:rPr>
              <a:t>). The </a:t>
            </a:r>
            <a:r>
              <a:rPr lang="en-US" altLang="en-US" dirty="0" err="1" smtClean="0">
                <a:ea typeface="ＭＳ Ｐゴシック" panose="020B0600070205080204" pitchFamily="34" charset="-128"/>
                <a:cs typeface="Times New Roman" panose="02020603050405020304" pitchFamily="18" charset="0"/>
              </a:rPr>
              <a:t>callee</a:t>
            </a:r>
            <a:r>
              <a:rPr lang="en-US" altLang="en-US" dirty="0" smtClean="0">
                <a:ea typeface="ＭＳ Ｐゴシック" panose="020B0600070205080204" pitchFamily="34" charset="-128"/>
                <a:cs typeface="Times New Roman" panose="02020603050405020304" pitchFamily="18" charset="0"/>
              </a:rPr>
              <a:t> now has an alias to the object and can do work with the object.</a:t>
            </a:r>
          </a:p>
          <a:p>
            <a:pPr>
              <a:spcBef>
                <a:spcPts val="600"/>
              </a:spcBef>
            </a:pPr>
            <a:r>
              <a:rPr lang="en-US" altLang="en-US" dirty="0" smtClean="0">
                <a:ea typeface="ＭＳ Ｐゴシック" panose="020B0600070205080204" pitchFamily="34" charset="-128"/>
                <a:cs typeface="Times New Roman" panose="02020603050405020304" pitchFamily="18" charset="0"/>
              </a:rPr>
              <a:t>The object can be accessed by the </a:t>
            </a:r>
            <a:r>
              <a:rPr lang="en-US" altLang="en-US" dirty="0" err="1" smtClean="0">
                <a:ea typeface="ＭＳ Ｐゴシック" panose="020B0600070205080204" pitchFamily="34" charset="-128"/>
                <a:cs typeface="Times New Roman" panose="02020603050405020304" pitchFamily="18" charset="0"/>
              </a:rPr>
              <a:t>callee</a:t>
            </a:r>
            <a:r>
              <a:rPr lang="en-US" altLang="en-US" dirty="0" smtClean="0">
                <a:ea typeface="ＭＳ Ｐゴシック" panose="020B0600070205080204" pitchFamily="34" charset="-128"/>
                <a:cs typeface="Times New Roman" panose="02020603050405020304" pitchFamily="18" charset="0"/>
              </a:rPr>
              <a:t> and the caller in the exact same way.</a:t>
            </a:r>
          </a:p>
        </p:txBody>
      </p:sp>
      <p:sp>
        <p:nvSpPr>
          <p:cNvPr id="2" name="Date Placeholder 1"/>
          <p:cNvSpPr>
            <a:spLocks noGrp="1"/>
          </p:cNvSpPr>
          <p:nvPr>
            <p:ph type="dt" sz="half" idx="10"/>
          </p:nvPr>
        </p:nvSpPr>
        <p:spPr/>
        <p:txBody>
          <a:bodyPr/>
          <a:lstStyle/>
          <a:p>
            <a:fld id="{6D5BE46A-E966-4C45-9C28-77AB56691D4F}" type="datetime1">
              <a:rPr lang="en-US" smtClean="0"/>
              <a:pPr/>
              <a:t>9/15/2020</a:t>
            </a:fld>
            <a:endParaRPr lang="en-US" dirty="0"/>
          </a:p>
        </p:txBody>
      </p:sp>
      <p:sp>
        <p:nvSpPr>
          <p:cNvPr id="12" name="Content Placeholder 2"/>
          <p:cNvSpPr txBox="1">
            <a:spLocks/>
          </p:cNvSpPr>
          <p:nvPr/>
        </p:nvSpPr>
        <p:spPr bwMode="auto">
          <a:xfrm>
            <a:off x="1066800" y="2438400"/>
            <a:ext cx="2895600" cy="3810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a:lstStyle/>
          <a:p>
            <a:pPr marL="342900" indent="-342900" eaLnBrk="0" hangingPunct="0">
              <a:buClr>
                <a:srgbClr val="835E01"/>
              </a:buClr>
              <a:buSzPct val="60000"/>
              <a:buFont typeface="Wingdings" pitchFamily="2" charset="2"/>
              <a:buNone/>
              <a:defRPr/>
            </a:pPr>
            <a:r>
              <a:rPr lang="en-US" kern="0" dirty="0">
                <a:latin typeface="Consolas" pitchFamily="49" charset="0"/>
              </a:rPr>
              <a:t>reg1 = </a:t>
            </a:r>
            <a:r>
              <a:rPr lang="en-US" kern="0" dirty="0" err="1" smtClean="0">
                <a:latin typeface="Consolas" pitchFamily="49" charset="0"/>
              </a:rPr>
              <a:t>CashRegister</a:t>
            </a:r>
            <a:r>
              <a:rPr lang="en-US" kern="0" dirty="0" smtClean="0">
                <a:latin typeface="Consolas" pitchFamily="49" charset="0"/>
              </a:rPr>
              <a:t>()</a:t>
            </a:r>
          </a:p>
          <a:p>
            <a:pPr marL="342900" indent="-342900" eaLnBrk="0" hangingPunct="0">
              <a:buClr>
                <a:srgbClr val="835E01"/>
              </a:buClr>
              <a:buSzPct val="60000"/>
              <a:buFont typeface="Wingdings" pitchFamily="2" charset="2"/>
              <a:buNone/>
              <a:defRPr/>
            </a:pPr>
            <a:endParaRPr lang="en-US" kern="0" dirty="0">
              <a:solidFill>
                <a:srgbClr val="333333"/>
              </a:solidFill>
              <a:latin typeface="Consolas" pitchFamily="49" charset="0"/>
            </a:endParaRPr>
          </a:p>
          <a:p>
            <a:pPr marL="342900" indent="-342900" eaLnBrk="0" hangingPunct="0">
              <a:buClr>
                <a:srgbClr val="835E01"/>
              </a:buClr>
              <a:buSzPct val="60000"/>
              <a:buFont typeface="Wingdings" pitchFamily="2" charset="2"/>
              <a:buNone/>
              <a:defRPr/>
            </a:pPr>
            <a:endParaRPr lang="en-US" kern="0" dirty="0">
              <a:solidFill>
                <a:srgbClr val="333333"/>
              </a:solidFill>
              <a:latin typeface="Consolas" pitchFamily="49" charset="0"/>
            </a:endParaRPr>
          </a:p>
        </p:txBody>
      </p:sp>
      <p:sp>
        <p:nvSpPr>
          <p:cNvPr id="13" name="Content Placeholder 2"/>
          <p:cNvSpPr txBox="1">
            <a:spLocks/>
          </p:cNvSpPr>
          <p:nvPr/>
        </p:nvSpPr>
        <p:spPr bwMode="auto">
          <a:xfrm>
            <a:off x="1066800" y="3200400"/>
            <a:ext cx="2895600" cy="3810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a:lstStyle/>
          <a:p>
            <a:pPr marL="342900" indent="-342900" eaLnBrk="0" hangingPunct="0">
              <a:buClr>
                <a:srgbClr val="835E01"/>
              </a:buClr>
              <a:buSzPct val="60000"/>
              <a:buFont typeface="Wingdings" pitchFamily="2" charset="2"/>
              <a:buNone/>
              <a:defRPr/>
            </a:pPr>
            <a:r>
              <a:rPr lang="en-US" kern="0" dirty="0">
                <a:latin typeface="Consolas" pitchFamily="49" charset="0"/>
              </a:rPr>
              <a:t>reg2 = reg1</a:t>
            </a:r>
          </a:p>
          <a:p>
            <a:pPr marL="342900" indent="-342900" eaLnBrk="0" hangingPunct="0">
              <a:buClr>
                <a:srgbClr val="835E01"/>
              </a:buClr>
              <a:buSzPct val="60000"/>
              <a:buFont typeface="Wingdings" pitchFamily="2" charset="2"/>
              <a:buNone/>
              <a:defRPr/>
            </a:pPr>
            <a:endParaRPr lang="en-US" kern="0" dirty="0">
              <a:solidFill>
                <a:srgbClr val="333333"/>
              </a:solidFill>
              <a:latin typeface="Consolas" pitchFamily="49" charset="0"/>
            </a:endParaRPr>
          </a:p>
          <a:p>
            <a:pPr marL="342900" indent="-342900" eaLnBrk="0" hangingPunct="0">
              <a:buClr>
                <a:srgbClr val="835E01"/>
              </a:buClr>
              <a:buSzPct val="60000"/>
              <a:buFont typeface="Wingdings" pitchFamily="2" charset="2"/>
              <a:buNone/>
              <a:defRPr/>
            </a:pPr>
            <a:endParaRPr lang="en-US" kern="0" dirty="0">
              <a:solidFill>
                <a:srgbClr val="333333"/>
              </a:solidFill>
              <a:latin typeface="Consolas" pitchFamily="49" charset="0"/>
            </a:endParaRPr>
          </a:p>
        </p:txBody>
      </p:sp>
      <p:pic>
        <p:nvPicPr>
          <p:cNvPr id="80906" name="Picture 11" descr="U:\PC\publisher\2013 wiley slides\Ch 5-9, FM\Chapter  9\Media\Illustrations\py_09_07_300dpi.jpg"/>
          <p:cNvPicPr>
            <a:picLocks noChangeAspect="1" noChangeArrowheads="1"/>
          </p:cNvPicPr>
          <p:nvPr/>
        </p:nvPicPr>
        <p:blipFill>
          <a:blip r:embed="rId2" cstate="print">
            <a:extLst>
              <a:ext uri="{28A0092B-C50C-407E-A947-70E740481C1C}">
                <a14:useLocalDpi xmlns:a14="http://schemas.microsoft.com/office/drawing/2010/main" xmlns="" val="0"/>
              </a:ext>
            </a:extLst>
          </a:blip>
          <a:srcRect l="9302" t="68967"/>
          <a:stretch>
            <a:fillRect/>
          </a:stretch>
        </p:blipFill>
        <p:spPr bwMode="auto">
          <a:xfrm>
            <a:off x="4419600" y="2057400"/>
            <a:ext cx="4032618" cy="1600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 name="Content Placeholder 2"/>
          <p:cNvSpPr txBox="1">
            <a:spLocks/>
          </p:cNvSpPr>
          <p:nvPr/>
        </p:nvSpPr>
        <p:spPr>
          <a:xfrm>
            <a:off x="762000" y="2879354"/>
            <a:ext cx="7543801" cy="615350"/>
          </a:xfrm>
          <a:prstGeom prst="rect">
            <a:avLst/>
          </a:prstGeom>
        </p:spPr>
        <p:txBody>
          <a:bodyPr vert="horz" lIns="0" tIns="45720" rIns="0" bIns="45720" rtlCol="0">
            <a:normAutofit/>
          </a:bodyPr>
          <a:lstStyle>
            <a:lvl1pPr marL="228600" indent="-228600" algn="l" defTabSz="914400" rtl="0" eaLnBrk="1" latinLnBrk="0" hangingPunct="1">
              <a:lnSpc>
                <a:spcPct val="90000"/>
              </a:lnSpc>
              <a:spcBef>
                <a:spcPts val="1200"/>
              </a:spcBef>
              <a:spcAft>
                <a:spcPts val="200"/>
              </a:spcAft>
              <a:buClrTx/>
              <a:buSzPct val="100000"/>
              <a:buFont typeface="Arial" panose="020B0604020202020204" pitchFamily="34" charset="0"/>
              <a:buChar char="•"/>
              <a:defRPr sz="20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Tx/>
              <a:buFont typeface="Arial" panose="020B0604020202020204" pitchFamily="34" charset="0"/>
              <a:buChar char="•"/>
              <a:defRPr sz="2000" kern="1200">
                <a:solidFill>
                  <a:schemeClr val="tx1">
                    <a:lumMod val="75000"/>
                    <a:lumOff val="25000"/>
                  </a:schemeClr>
                </a:solidFill>
                <a:latin typeface="+mn-lt"/>
                <a:ea typeface="+mn-ea"/>
                <a:cs typeface="+mn-cs"/>
              </a:defRPr>
            </a:lvl2pPr>
            <a:lvl3pPr marL="685800" indent="-228600" algn="l" defTabSz="914400" rtl="0" eaLnBrk="1" latinLnBrk="0" hangingPunct="1">
              <a:lnSpc>
                <a:spcPct val="90000"/>
              </a:lnSpc>
              <a:spcBef>
                <a:spcPts val="200"/>
              </a:spcBef>
              <a:spcAft>
                <a:spcPts val="400"/>
              </a:spcAft>
              <a:buClrTx/>
              <a:buFont typeface="Arial" panose="020B0604020202020204" pitchFamily="34" charset="0"/>
              <a:buChar char="•"/>
              <a:defRPr sz="2000" kern="1200">
                <a:solidFill>
                  <a:schemeClr val="tx1">
                    <a:lumMod val="75000"/>
                    <a:lumOff val="25000"/>
                  </a:schemeClr>
                </a:solidFill>
                <a:latin typeface="+mn-lt"/>
                <a:ea typeface="+mn-ea"/>
                <a:cs typeface="+mn-cs"/>
              </a:defRPr>
            </a:lvl3pPr>
            <a:lvl4pPr marL="914400" indent="-228600" algn="l" defTabSz="914400" rtl="0" eaLnBrk="1" latinLnBrk="0" hangingPunct="1">
              <a:lnSpc>
                <a:spcPct val="90000"/>
              </a:lnSpc>
              <a:spcBef>
                <a:spcPts val="200"/>
              </a:spcBef>
              <a:spcAft>
                <a:spcPts val="400"/>
              </a:spcAft>
              <a:buClrTx/>
              <a:buFont typeface="Arial" panose="020B0604020202020204" pitchFamily="34" charset="0"/>
              <a:buChar char="•"/>
              <a:defRPr sz="2000" kern="1200">
                <a:solidFill>
                  <a:schemeClr val="tx1">
                    <a:lumMod val="75000"/>
                    <a:lumOff val="25000"/>
                  </a:schemeClr>
                </a:solidFill>
                <a:latin typeface="+mn-lt"/>
                <a:ea typeface="+mn-ea"/>
                <a:cs typeface="+mn-cs"/>
              </a:defRPr>
            </a:lvl4pPr>
            <a:lvl5pPr marL="1143000" indent="-228600" algn="l" defTabSz="914400" rtl="0" eaLnBrk="1" latinLnBrk="0" hangingPunct="1">
              <a:lnSpc>
                <a:spcPct val="90000"/>
              </a:lnSpc>
              <a:spcBef>
                <a:spcPts val="200"/>
              </a:spcBef>
              <a:spcAft>
                <a:spcPts val="400"/>
              </a:spcAft>
              <a:buClrTx/>
              <a:buFont typeface="Arial" panose="020B0604020202020204" pitchFamily="34" charset="0"/>
              <a:buChar char="•"/>
              <a:defRPr sz="20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lvl="1" fontAlgn="auto"/>
            <a:r>
              <a:rPr lang="en-US" altLang="en-US" dirty="0" smtClean="0">
                <a:ea typeface="ＭＳ Ｐゴシック" panose="020B0600070205080204" pitchFamily="34" charset="-128"/>
                <a:cs typeface="Times New Roman" panose="02020603050405020304" pitchFamily="18" charset="0"/>
              </a:rPr>
              <a:t>Shared References</a:t>
            </a:r>
          </a:p>
          <a:p>
            <a:pPr lvl="1" fontAlgn="auto"/>
            <a:endParaRPr lang="en-US" altLang="en-US" dirty="0" smtClean="0">
              <a:ea typeface="ＭＳ Ｐゴシック" panose="020B0600070205080204" pitchFamily="34" charset="-128"/>
              <a:cs typeface="Times New Roman" panose="02020603050405020304" pitchFamily="18" charset="0"/>
            </a:endParaRPr>
          </a:p>
          <a:p>
            <a:pPr lvl="1" fontAlgn="auto"/>
            <a:endParaRPr lang="en-US" altLang="en-US" dirty="0" smtClean="0">
              <a:ea typeface="ＭＳ Ｐゴシック" panose="020B0600070205080204" pitchFamily="34" charset="-128"/>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Defining a Class</a:t>
            </a:r>
            <a:endParaRPr lang="en-US" dirty="0"/>
          </a:p>
        </p:txBody>
      </p:sp>
      <p:sp>
        <p:nvSpPr>
          <p:cNvPr id="4" name="Date Placeholder 3"/>
          <p:cNvSpPr>
            <a:spLocks noGrp="1"/>
          </p:cNvSpPr>
          <p:nvPr>
            <p:ph type="dt" sz="half" idx="10"/>
          </p:nvPr>
        </p:nvSpPr>
        <p:spPr/>
        <p:txBody>
          <a:bodyPr/>
          <a:lstStyle/>
          <a:p>
            <a:fld id="{6EA027FA-825E-4B14-887C-42C87EB1FEDD}" type="datetime1">
              <a:rPr lang="en-US" smtClean="0"/>
              <a:pPr/>
              <a:t>9/15/2020</a:t>
            </a:fld>
            <a:endParaRPr lang="en-US" dirty="0"/>
          </a:p>
        </p:txBody>
      </p:sp>
      <p:sp>
        <p:nvSpPr>
          <p:cNvPr id="2" name="Slide Number Placeholder 1"/>
          <p:cNvSpPr>
            <a:spLocks noGrp="1"/>
          </p:cNvSpPr>
          <p:nvPr>
            <p:ph type="sldNum" sz="quarter" idx="12"/>
          </p:nvPr>
        </p:nvSpPr>
        <p:spPr/>
        <p:txBody>
          <a:bodyPr/>
          <a:lstStyle/>
          <a:p>
            <a:fld id="{9D83B0A6-79E1-4721-A158-A52973EFC467}" type="slidenum">
              <a:rPr lang="en-US" altLang="en-US" smtClean="0"/>
              <a:pPr/>
              <a:t>5</a:t>
            </a:fld>
            <a:endParaRPr lang="en-US" altLang="en-US"/>
          </a:p>
        </p:txBody>
      </p:sp>
    </p:spTree>
    <p:extLst>
      <p:ext uri="{BB962C8B-B14F-4D97-AF65-F5344CB8AC3E}">
        <p14:creationId xmlns:p14="http://schemas.microsoft.com/office/powerpoint/2010/main" xmlns="" val="394601042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itle 1"/>
          <p:cNvSpPr>
            <a:spLocks noGrp="1"/>
          </p:cNvSpPr>
          <p:nvPr>
            <p:ph type="title"/>
          </p:nvPr>
        </p:nvSpPr>
        <p:spPr/>
        <p:txBody>
          <a:bodyPr/>
          <a:lstStyle/>
          <a:p>
            <a:r>
              <a:rPr lang="en-US" altLang="en-US" sz="3600" dirty="0" smtClean="0">
                <a:ea typeface="ＭＳ Ｐゴシック" panose="020B0600070205080204" pitchFamily="34" charset="-128"/>
              </a:rPr>
              <a:t>Review: Testing if References are Aliases</a:t>
            </a:r>
          </a:p>
        </p:txBody>
      </p:sp>
      <p:sp>
        <p:nvSpPr>
          <p:cNvPr id="3" name="Content Placeholder 2"/>
          <p:cNvSpPr>
            <a:spLocks noGrp="1"/>
          </p:cNvSpPr>
          <p:nvPr>
            <p:ph idx="1"/>
          </p:nvPr>
        </p:nvSpPr>
        <p:spPr>
          <a:xfrm>
            <a:off x="822959" y="1143000"/>
            <a:ext cx="7543801" cy="1049624"/>
          </a:xfrm>
        </p:spPr>
        <p:txBody>
          <a:bodyPr/>
          <a:lstStyle/>
          <a:p>
            <a:pPr>
              <a:defRPr/>
            </a:pPr>
            <a:r>
              <a:rPr lang="en-US" dirty="0" smtClean="0"/>
              <a:t>To check if references to objects are aliases, use the </a:t>
            </a:r>
            <a:r>
              <a:rPr lang="en-US" sz="1800" dirty="0" smtClean="0">
                <a:solidFill>
                  <a:srgbClr val="0033CC"/>
                </a:solidFill>
                <a:latin typeface="Consolas" pitchFamily="49" charset="0"/>
                <a:cs typeface="Consolas" pitchFamily="49" charset="0"/>
              </a:rPr>
              <a:t>is</a:t>
            </a:r>
            <a:r>
              <a:rPr lang="en-US" dirty="0" smtClean="0">
                <a:solidFill>
                  <a:srgbClr val="0033CC"/>
                </a:solidFill>
                <a:latin typeface="Consolas" pitchFamily="49" charset="0"/>
                <a:cs typeface="Consolas" pitchFamily="49" charset="0"/>
              </a:rPr>
              <a:t> </a:t>
            </a:r>
            <a:r>
              <a:rPr lang="en-US" dirty="0" smtClean="0"/>
              <a:t>operator:</a:t>
            </a:r>
            <a:endParaRPr lang="en-US" dirty="0"/>
          </a:p>
        </p:txBody>
      </p:sp>
      <p:sp>
        <p:nvSpPr>
          <p:cNvPr id="6" name="Content Placeholder 2"/>
          <p:cNvSpPr txBox="1">
            <a:spLocks/>
          </p:cNvSpPr>
          <p:nvPr/>
        </p:nvSpPr>
        <p:spPr bwMode="auto">
          <a:xfrm>
            <a:off x="1066800" y="1600200"/>
            <a:ext cx="7162800" cy="16764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a:lstStyle/>
          <a:p>
            <a:pPr>
              <a:defRPr/>
            </a:pPr>
            <a:r>
              <a:rPr lang="en-US" dirty="0" smtClean="0">
                <a:latin typeface="Consolas" pitchFamily="49" charset="0"/>
                <a:cs typeface="Consolas" pitchFamily="49" charset="0"/>
              </a:rPr>
              <a:t># reg1 and reg2 are references to </a:t>
            </a:r>
            <a:r>
              <a:rPr lang="en-US" dirty="0" err="1" smtClean="0">
                <a:latin typeface="Consolas" pitchFamily="49" charset="0"/>
                <a:cs typeface="Consolas" pitchFamily="49" charset="0"/>
              </a:rPr>
              <a:t>CashRegister</a:t>
            </a:r>
            <a:r>
              <a:rPr lang="en-US" dirty="0" smtClean="0">
                <a:latin typeface="Consolas" pitchFamily="49" charset="0"/>
                <a:cs typeface="Consolas" pitchFamily="49" charset="0"/>
              </a:rPr>
              <a:t> objects</a:t>
            </a:r>
          </a:p>
          <a:p>
            <a:pPr>
              <a:defRPr/>
            </a:pPr>
            <a:r>
              <a:rPr lang="en-US" dirty="0" smtClean="0">
                <a:latin typeface="Consolas" pitchFamily="49" charset="0"/>
                <a:cs typeface="Consolas" pitchFamily="49" charset="0"/>
              </a:rPr>
              <a:t>if </a:t>
            </a:r>
            <a:r>
              <a:rPr lang="en-US" dirty="0">
                <a:latin typeface="Consolas" pitchFamily="49" charset="0"/>
                <a:cs typeface="Consolas" pitchFamily="49" charset="0"/>
              </a:rPr>
              <a:t>reg1 </a:t>
            </a:r>
            <a:r>
              <a:rPr lang="en-US" dirty="0">
                <a:solidFill>
                  <a:srgbClr val="0033CC"/>
                </a:solidFill>
                <a:latin typeface="Consolas" pitchFamily="49" charset="0"/>
                <a:cs typeface="Consolas" pitchFamily="49" charset="0"/>
              </a:rPr>
              <a:t>is</a:t>
            </a:r>
            <a:r>
              <a:rPr lang="en-US" dirty="0">
                <a:latin typeface="Consolas" pitchFamily="49" charset="0"/>
                <a:cs typeface="Consolas" pitchFamily="49" charset="0"/>
              </a:rPr>
              <a:t> reg2 :</a:t>
            </a:r>
          </a:p>
          <a:p>
            <a:pPr>
              <a:defRPr/>
            </a:pPr>
            <a:r>
              <a:rPr lang="en-US" dirty="0">
                <a:latin typeface="Consolas" pitchFamily="49" charset="0"/>
                <a:cs typeface="Consolas" pitchFamily="49" charset="0"/>
              </a:rPr>
              <a:t>    print</a:t>
            </a:r>
            <a:r>
              <a:rPr lang="en-US" dirty="0" smtClean="0">
                <a:latin typeface="Consolas" pitchFamily="49" charset="0"/>
                <a:cs typeface="Consolas" pitchFamily="49" charset="0"/>
              </a:rPr>
              <a:t>("reg1, reg2 </a:t>
            </a:r>
            <a:r>
              <a:rPr lang="en-US" dirty="0">
                <a:latin typeface="Consolas" pitchFamily="49" charset="0"/>
                <a:cs typeface="Consolas" pitchFamily="49" charset="0"/>
              </a:rPr>
              <a:t>are </a:t>
            </a:r>
            <a:r>
              <a:rPr lang="en-US" dirty="0" smtClean="0">
                <a:latin typeface="Consolas" pitchFamily="49" charset="0"/>
                <a:cs typeface="Consolas" pitchFamily="49" charset="0"/>
              </a:rPr>
              <a:t>aliases to the same object.")</a:t>
            </a:r>
            <a:endParaRPr lang="en-US" dirty="0">
              <a:latin typeface="Consolas" pitchFamily="49" charset="0"/>
              <a:cs typeface="Consolas" pitchFamily="49" charset="0"/>
            </a:endParaRPr>
          </a:p>
          <a:p>
            <a:pPr>
              <a:defRPr/>
            </a:pPr>
            <a:r>
              <a:rPr lang="en-US" dirty="0">
                <a:latin typeface="Consolas" pitchFamily="49" charset="0"/>
                <a:cs typeface="Consolas" pitchFamily="49" charset="0"/>
              </a:rPr>
              <a:t>if reg1 </a:t>
            </a:r>
            <a:r>
              <a:rPr lang="en-US" dirty="0">
                <a:solidFill>
                  <a:srgbClr val="0033CC"/>
                </a:solidFill>
                <a:latin typeface="Consolas" pitchFamily="49" charset="0"/>
                <a:cs typeface="Consolas" pitchFamily="49" charset="0"/>
              </a:rPr>
              <a:t>is not</a:t>
            </a:r>
            <a:r>
              <a:rPr lang="en-US" dirty="0">
                <a:latin typeface="Consolas" pitchFamily="49" charset="0"/>
                <a:cs typeface="Consolas" pitchFamily="49" charset="0"/>
              </a:rPr>
              <a:t> reg2 :</a:t>
            </a:r>
          </a:p>
          <a:p>
            <a:pPr>
              <a:defRPr/>
            </a:pPr>
            <a:r>
              <a:rPr lang="en-US" dirty="0">
                <a:latin typeface="Consolas" pitchFamily="49" charset="0"/>
                <a:cs typeface="Consolas" pitchFamily="49" charset="0"/>
              </a:rPr>
              <a:t>    print</a:t>
            </a:r>
            <a:r>
              <a:rPr lang="en-US" dirty="0" smtClean="0">
                <a:latin typeface="Consolas" pitchFamily="49" charset="0"/>
                <a:cs typeface="Consolas" pitchFamily="49" charset="0"/>
              </a:rPr>
              <a:t>("reg1, reg2 </a:t>
            </a:r>
            <a:r>
              <a:rPr lang="en-US" dirty="0">
                <a:latin typeface="Consolas" pitchFamily="49" charset="0"/>
                <a:cs typeface="Consolas" pitchFamily="49" charset="0"/>
              </a:rPr>
              <a:t>refer to different objects.")</a:t>
            </a:r>
            <a:endParaRPr lang="en-US" kern="0" dirty="0">
              <a:solidFill>
                <a:srgbClr val="333333"/>
              </a:solidFill>
              <a:latin typeface="Consolas" pitchFamily="49" charset="0"/>
              <a:cs typeface="Consolas" pitchFamily="49" charset="0"/>
            </a:endParaRPr>
          </a:p>
          <a:p>
            <a:pPr marL="342900" indent="-342900" eaLnBrk="0" hangingPunct="0">
              <a:buClr>
                <a:srgbClr val="835E01"/>
              </a:buClr>
              <a:buSzPct val="60000"/>
              <a:buFont typeface="Wingdings" pitchFamily="2" charset="2"/>
              <a:buNone/>
              <a:defRPr/>
            </a:pPr>
            <a:endParaRPr lang="en-US" kern="0" dirty="0">
              <a:solidFill>
                <a:srgbClr val="333333"/>
              </a:solidFill>
              <a:latin typeface="Consolas" pitchFamily="49" charset="0"/>
              <a:cs typeface="Consolas" pitchFamily="49" charset="0"/>
            </a:endParaRPr>
          </a:p>
        </p:txBody>
      </p:sp>
      <p:sp>
        <p:nvSpPr>
          <p:cNvPr id="7" name="Content Placeholder 2"/>
          <p:cNvSpPr txBox="1">
            <a:spLocks/>
          </p:cNvSpPr>
          <p:nvPr/>
        </p:nvSpPr>
        <p:spPr bwMode="auto">
          <a:xfrm>
            <a:off x="1066800" y="4267200"/>
            <a:ext cx="7086600" cy="6477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a:lstStyle/>
          <a:p>
            <a:pPr>
              <a:defRPr/>
            </a:pPr>
            <a:r>
              <a:rPr lang="en-US" dirty="0">
                <a:latin typeface="Consolas" pitchFamily="49" charset="0"/>
                <a:cs typeface="Consolas" pitchFamily="49" charset="0"/>
              </a:rPr>
              <a:t>if reg1 </a:t>
            </a:r>
            <a:r>
              <a:rPr lang="en-US" dirty="0">
                <a:solidFill>
                  <a:srgbClr val="00B050"/>
                </a:solidFill>
                <a:latin typeface="Consolas" pitchFamily="49" charset="0"/>
                <a:cs typeface="Consolas" pitchFamily="49" charset="0"/>
              </a:rPr>
              <a:t>==</a:t>
            </a:r>
            <a:r>
              <a:rPr lang="en-US" dirty="0">
                <a:latin typeface="Consolas" pitchFamily="49" charset="0"/>
                <a:cs typeface="Consolas" pitchFamily="49" charset="0"/>
              </a:rPr>
              <a:t> reg2 :</a:t>
            </a:r>
          </a:p>
          <a:p>
            <a:pPr>
              <a:defRPr/>
            </a:pPr>
            <a:r>
              <a:rPr lang="en-US" dirty="0">
                <a:latin typeface="Consolas" pitchFamily="49" charset="0"/>
                <a:cs typeface="Consolas" pitchFamily="49" charset="0"/>
              </a:rPr>
              <a:t>    print</a:t>
            </a:r>
            <a:r>
              <a:rPr lang="en-US" dirty="0" smtClean="0">
                <a:latin typeface="Consolas" pitchFamily="49" charset="0"/>
                <a:cs typeface="Consolas" pitchFamily="49" charset="0"/>
              </a:rPr>
              <a:t>("reg1, reg2 contain </a:t>
            </a:r>
            <a:r>
              <a:rPr lang="en-US" dirty="0">
                <a:latin typeface="Consolas" pitchFamily="49" charset="0"/>
                <a:cs typeface="Consolas" pitchFamily="49" charset="0"/>
              </a:rPr>
              <a:t>the same data.")</a:t>
            </a:r>
          </a:p>
          <a:p>
            <a:pPr marL="342900" indent="-342900" eaLnBrk="0" hangingPunct="0">
              <a:buClr>
                <a:srgbClr val="835E01"/>
              </a:buClr>
              <a:buSzPct val="60000"/>
              <a:buFont typeface="Wingdings" pitchFamily="2" charset="2"/>
              <a:buNone/>
              <a:defRPr/>
            </a:pPr>
            <a:endParaRPr lang="en-US" kern="0" dirty="0">
              <a:solidFill>
                <a:srgbClr val="333333"/>
              </a:solidFill>
              <a:latin typeface="Consolas" pitchFamily="49" charset="0"/>
              <a:cs typeface="Consolas" pitchFamily="49" charset="0"/>
            </a:endParaRPr>
          </a:p>
        </p:txBody>
      </p:sp>
      <p:sp>
        <p:nvSpPr>
          <p:cNvPr id="2" name="Date Placeholder 1"/>
          <p:cNvSpPr>
            <a:spLocks noGrp="1"/>
          </p:cNvSpPr>
          <p:nvPr>
            <p:ph type="dt" sz="half" idx="10"/>
          </p:nvPr>
        </p:nvSpPr>
        <p:spPr/>
        <p:txBody>
          <a:bodyPr/>
          <a:lstStyle/>
          <a:p>
            <a:fld id="{D9EB92F8-F6B9-4AD5-B80D-1597952756A0}" type="datetime1">
              <a:rPr lang="en-US" smtClean="0"/>
              <a:pPr/>
              <a:t>9/15/2020</a:t>
            </a:fld>
            <a:endParaRPr lang="en-US" dirty="0"/>
          </a:p>
        </p:txBody>
      </p:sp>
      <p:sp>
        <p:nvSpPr>
          <p:cNvPr id="8" name="Content Placeholder 2"/>
          <p:cNvSpPr txBox="1">
            <a:spLocks/>
          </p:cNvSpPr>
          <p:nvPr/>
        </p:nvSpPr>
        <p:spPr>
          <a:xfrm>
            <a:off x="685800" y="3581400"/>
            <a:ext cx="7543801" cy="820986"/>
          </a:xfrm>
          <a:prstGeom prst="rect">
            <a:avLst/>
          </a:prstGeom>
        </p:spPr>
        <p:txBody>
          <a:bodyPr vert="horz" lIns="0" tIns="45720" rIns="0" bIns="45720" rtlCol="0">
            <a:normAutofit/>
          </a:bodyPr>
          <a:lstStyle>
            <a:lvl1pPr marL="228600" indent="-228600" algn="l" defTabSz="914400" rtl="0" eaLnBrk="1" latinLnBrk="0" hangingPunct="1">
              <a:lnSpc>
                <a:spcPct val="90000"/>
              </a:lnSpc>
              <a:spcBef>
                <a:spcPts val="1200"/>
              </a:spcBef>
              <a:spcAft>
                <a:spcPts val="200"/>
              </a:spcAft>
              <a:buClrTx/>
              <a:buSzPct val="100000"/>
              <a:buFont typeface="Arial" panose="020B0604020202020204" pitchFamily="34" charset="0"/>
              <a:buChar char="•"/>
              <a:defRPr sz="20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Tx/>
              <a:buFont typeface="Arial" panose="020B0604020202020204" pitchFamily="34" charset="0"/>
              <a:buChar char="•"/>
              <a:defRPr sz="2000" kern="1200">
                <a:solidFill>
                  <a:schemeClr val="tx1">
                    <a:lumMod val="75000"/>
                    <a:lumOff val="25000"/>
                  </a:schemeClr>
                </a:solidFill>
                <a:latin typeface="+mn-lt"/>
                <a:ea typeface="+mn-ea"/>
                <a:cs typeface="+mn-cs"/>
              </a:defRPr>
            </a:lvl2pPr>
            <a:lvl3pPr marL="685800" indent="-228600" algn="l" defTabSz="914400" rtl="0" eaLnBrk="1" latinLnBrk="0" hangingPunct="1">
              <a:lnSpc>
                <a:spcPct val="90000"/>
              </a:lnSpc>
              <a:spcBef>
                <a:spcPts val="200"/>
              </a:spcBef>
              <a:spcAft>
                <a:spcPts val="400"/>
              </a:spcAft>
              <a:buClrTx/>
              <a:buFont typeface="Arial" panose="020B0604020202020204" pitchFamily="34" charset="0"/>
              <a:buChar char="•"/>
              <a:defRPr sz="2000" kern="1200">
                <a:solidFill>
                  <a:schemeClr val="tx1">
                    <a:lumMod val="75000"/>
                    <a:lumOff val="25000"/>
                  </a:schemeClr>
                </a:solidFill>
                <a:latin typeface="+mn-lt"/>
                <a:ea typeface="+mn-ea"/>
                <a:cs typeface="+mn-cs"/>
              </a:defRPr>
            </a:lvl3pPr>
            <a:lvl4pPr marL="914400" indent="-228600" algn="l" defTabSz="914400" rtl="0" eaLnBrk="1" latinLnBrk="0" hangingPunct="1">
              <a:lnSpc>
                <a:spcPct val="90000"/>
              </a:lnSpc>
              <a:spcBef>
                <a:spcPts val="200"/>
              </a:spcBef>
              <a:spcAft>
                <a:spcPts val="400"/>
              </a:spcAft>
              <a:buClrTx/>
              <a:buFont typeface="Arial" panose="020B0604020202020204" pitchFamily="34" charset="0"/>
              <a:buChar char="•"/>
              <a:defRPr sz="2000" kern="1200">
                <a:solidFill>
                  <a:schemeClr val="tx1">
                    <a:lumMod val="75000"/>
                    <a:lumOff val="25000"/>
                  </a:schemeClr>
                </a:solidFill>
                <a:latin typeface="+mn-lt"/>
                <a:ea typeface="+mn-ea"/>
                <a:cs typeface="+mn-cs"/>
              </a:defRPr>
            </a:lvl4pPr>
            <a:lvl5pPr marL="1143000" indent="-228600" algn="l" defTabSz="914400" rtl="0" eaLnBrk="1" latinLnBrk="0" hangingPunct="1">
              <a:lnSpc>
                <a:spcPct val="90000"/>
              </a:lnSpc>
              <a:spcBef>
                <a:spcPts val="200"/>
              </a:spcBef>
              <a:spcAft>
                <a:spcPts val="400"/>
              </a:spcAft>
              <a:buClrTx/>
              <a:buFont typeface="Arial" panose="020B0604020202020204" pitchFamily="34" charset="0"/>
              <a:buChar char="•"/>
              <a:defRPr sz="20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fontAlgn="auto">
              <a:defRPr/>
            </a:pPr>
            <a:r>
              <a:rPr lang="en-US" dirty="0" smtClean="0"/>
              <a:t>Contrast the test above with the following, which checks if the </a:t>
            </a:r>
            <a:r>
              <a:rPr lang="en-US" i="1" dirty="0" smtClean="0"/>
              <a:t>data</a:t>
            </a:r>
            <a:r>
              <a:rPr lang="en-US" dirty="0" smtClean="0"/>
              <a:t> in the objects are equal :</a:t>
            </a:r>
            <a:endParaRPr 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itle 1"/>
          <p:cNvSpPr>
            <a:spLocks noGrp="1"/>
          </p:cNvSpPr>
          <p:nvPr>
            <p:ph type="title"/>
          </p:nvPr>
        </p:nvSpPr>
        <p:spPr/>
        <p:txBody>
          <a:bodyPr/>
          <a:lstStyle/>
          <a:p>
            <a:r>
              <a:rPr lang="en-US" altLang="en-US" dirty="0" smtClean="0">
                <a:ea typeface="ＭＳ Ｐゴシック" panose="020B0600070205080204" pitchFamily="34" charset="-128"/>
              </a:rPr>
              <a:t>The </a:t>
            </a:r>
            <a:r>
              <a:rPr lang="en-US" altLang="en-US" sz="3600" dirty="0" smtClean="0">
                <a:solidFill>
                  <a:srgbClr val="0033CC"/>
                </a:solidFill>
                <a:latin typeface="Consolas" panose="020B0609020204030204" pitchFamily="49" charset="0"/>
                <a:ea typeface="ＭＳ Ｐゴシック" panose="020B0600070205080204" pitchFamily="34" charset="-128"/>
              </a:rPr>
              <a:t>None</a:t>
            </a:r>
            <a:r>
              <a:rPr lang="en-US" altLang="en-US" dirty="0" smtClean="0">
                <a:ea typeface="ＭＳ Ｐゴシック" panose="020B0600070205080204" pitchFamily="34" charset="-128"/>
              </a:rPr>
              <a:t> reference</a:t>
            </a:r>
          </a:p>
        </p:txBody>
      </p:sp>
      <p:sp>
        <p:nvSpPr>
          <p:cNvPr id="82947" name="Content Placeholder 2"/>
          <p:cNvSpPr>
            <a:spLocks noGrp="1"/>
          </p:cNvSpPr>
          <p:nvPr>
            <p:ph idx="1"/>
          </p:nvPr>
        </p:nvSpPr>
        <p:spPr>
          <a:xfrm>
            <a:off x="822959" y="1143000"/>
            <a:ext cx="7711441" cy="4953000"/>
          </a:xfrm>
        </p:spPr>
        <p:txBody>
          <a:bodyPr/>
          <a:lstStyle/>
          <a:p>
            <a:pPr>
              <a:spcBef>
                <a:spcPts val="200"/>
              </a:spcBef>
            </a:pPr>
            <a:r>
              <a:rPr lang="en-US" altLang="en-US" dirty="0" smtClean="0">
                <a:ea typeface="ＭＳ Ｐゴシック" panose="020B0600070205080204" pitchFamily="34" charset="-128"/>
              </a:rPr>
              <a:t>A reference may point to </a:t>
            </a:r>
            <a:r>
              <a:rPr lang="en-US" altLang="ja-JP" dirty="0" smtClean="0">
                <a:ea typeface="ＭＳ Ｐゴシック" panose="020B0600070205080204" pitchFamily="34" charset="-128"/>
              </a:rPr>
              <a:t>no object, in which case it has the value </a:t>
            </a:r>
            <a:r>
              <a:rPr lang="en-US" altLang="en-US" sz="1800" dirty="0" smtClean="0">
                <a:solidFill>
                  <a:srgbClr val="0033CC"/>
                </a:solidFill>
                <a:latin typeface="Consolas" panose="020B0609020204030204" pitchFamily="49" charset="0"/>
                <a:ea typeface="ＭＳ Ｐゴシック" panose="020B0600070205080204" pitchFamily="34" charset="-128"/>
              </a:rPr>
              <a:t>None</a:t>
            </a:r>
            <a:r>
              <a:rPr lang="en-US" altLang="ja-JP" dirty="0" smtClean="0">
                <a:ea typeface="ＭＳ Ｐゴシック" panose="020B0600070205080204" pitchFamily="34" charset="-128"/>
              </a:rPr>
              <a:t>.</a:t>
            </a:r>
          </a:p>
          <a:p>
            <a:pPr>
              <a:spcBef>
                <a:spcPts val="200"/>
              </a:spcBef>
            </a:pPr>
            <a:r>
              <a:rPr lang="en-US" altLang="en-US" dirty="0" smtClean="0">
                <a:ea typeface="ＭＳ Ｐゴシック" panose="020B0600070205080204" pitchFamily="34" charset="-128"/>
              </a:rPr>
              <a:t>If we invoke methods of an object when the reference is </a:t>
            </a:r>
            <a:r>
              <a:rPr lang="en-US" altLang="en-US" sz="1800" dirty="0" smtClean="0">
                <a:solidFill>
                  <a:srgbClr val="0033CC"/>
                </a:solidFill>
                <a:latin typeface="Consolas" panose="020B0609020204030204" pitchFamily="49" charset="0"/>
                <a:ea typeface="ＭＳ Ｐゴシック" panose="020B0600070205080204" pitchFamily="34" charset="-128"/>
              </a:rPr>
              <a:t>None</a:t>
            </a:r>
            <a:r>
              <a:rPr lang="en-US" altLang="en-US" dirty="0" smtClean="0">
                <a:solidFill>
                  <a:schemeClr val="tx1"/>
                </a:solidFill>
                <a:ea typeface="ＭＳ Ｐゴシック" panose="020B0600070205080204" pitchFamily="34" charset="-128"/>
              </a:rPr>
              <a:t>, we will get an exception. </a:t>
            </a:r>
          </a:p>
          <a:p>
            <a:pPr>
              <a:spcBef>
                <a:spcPts val="0"/>
              </a:spcBef>
            </a:pPr>
            <a:endParaRPr lang="en-US" altLang="en-US" dirty="0" smtClean="0">
              <a:solidFill>
                <a:schemeClr val="tx1"/>
              </a:solidFill>
              <a:ea typeface="ＭＳ Ｐゴシック" panose="020B0600070205080204" pitchFamily="34" charset="-128"/>
            </a:endParaRPr>
          </a:p>
          <a:p>
            <a:pPr>
              <a:spcBef>
                <a:spcPts val="0"/>
              </a:spcBef>
            </a:pPr>
            <a:endParaRPr lang="en-US" altLang="en-US" dirty="0" smtClean="0">
              <a:solidFill>
                <a:schemeClr val="tx1"/>
              </a:solidFill>
              <a:ea typeface="ＭＳ Ｐゴシック" panose="020B0600070205080204" pitchFamily="34" charset="-128"/>
            </a:endParaRPr>
          </a:p>
          <a:p>
            <a:pPr>
              <a:spcBef>
                <a:spcPts val="0"/>
              </a:spcBef>
            </a:pPr>
            <a:endParaRPr lang="en-US" altLang="en-US" dirty="0" smtClean="0">
              <a:solidFill>
                <a:schemeClr val="tx1"/>
              </a:solidFill>
              <a:ea typeface="ＭＳ Ｐゴシック" panose="020B0600070205080204" pitchFamily="34" charset="-128"/>
            </a:endParaRPr>
          </a:p>
          <a:p>
            <a:pPr marL="228600" lvl="1">
              <a:spcBef>
                <a:spcPts val="0"/>
              </a:spcBef>
              <a:spcAft>
                <a:spcPts val="200"/>
              </a:spcAft>
              <a:buSzPct val="100000"/>
            </a:pPr>
            <a:r>
              <a:rPr lang="en-US" altLang="en-US" dirty="0" smtClean="0">
                <a:ea typeface="ＭＳ Ｐゴシック" panose="020B0600070205080204" pitchFamily="34" charset="-128"/>
              </a:rPr>
              <a:t>To test if a reference is </a:t>
            </a:r>
            <a:r>
              <a:rPr lang="en-US" altLang="en-US" dirty="0" smtClean="0">
                <a:solidFill>
                  <a:srgbClr val="0033CC"/>
                </a:solidFill>
                <a:latin typeface="Consolas" panose="020B0609020204030204" pitchFamily="49" charset="0"/>
                <a:ea typeface="ＭＳ Ｐゴシック" panose="020B0600070205080204" pitchFamily="34" charset="-128"/>
                <a:cs typeface="Consolas" panose="020B0609020204030204" pitchFamily="49" charset="0"/>
              </a:rPr>
              <a:t>None</a:t>
            </a:r>
            <a:r>
              <a:rPr lang="en-US" altLang="en-US" dirty="0" smtClean="0">
                <a:ea typeface="ＭＳ Ｐゴシック" panose="020B0600070205080204" pitchFamily="34" charset="-128"/>
              </a:rPr>
              <a:t> before using it:</a:t>
            </a:r>
          </a:p>
          <a:p>
            <a:pPr marL="228600" lvl="1">
              <a:spcBef>
                <a:spcPts val="0"/>
              </a:spcBef>
              <a:spcAft>
                <a:spcPts val="200"/>
              </a:spcAft>
              <a:buSzPct val="100000"/>
            </a:pPr>
            <a:endParaRPr lang="en-US" altLang="en-US" dirty="0" smtClean="0">
              <a:ea typeface="ＭＳ Ｐゴシック" panose="020B0600070205080204" pitchFamily="34" charset="-128"/>
            </a:endParaRPr>
          </a:p>
          <a:p>
            <a:pPr marL="228600" lvl="1">
              <a:spcBef>
                <a:spcPts val="600"/>
              </a:spcBef>
              <a:spcAft>
                <a:spcPts val="200"/>
              </a:spcAft>
              <a:buSzPct val="100000"/>
              <a:buNone/>
            </a:pPr>
            <a:endParaRPr lang="en-US" altLang="en-US" dirty="0" smtClean="0">
              <a:ea typeface="ＭＳ Ｐゴシック" panose="020B0600070205080204" pitchFamily="34" charset="-128"/>
            </a:endParaRPr>
          </a:p>
          <a:p>
            <a:pPr marL="228600" lvl="1">
              <a:spcBef>
                <a:spcPts val="1200"/>
              </a:spcBef>
              <a:spcAft>
                <a:spcPts val="200"/>
              </a:spcAft>
              <a:buSzPct val="100000"/>
            </a:pPr>
            <a:r>
              <a:rPr lang="en-US" altLang="en-US" dirty="0" smtClean="0">
                <a:ea typeface="ＭＳ Ｐゴシック" panose="020B0600070205080204" pitchFamily="34" charset="-128"/>
              </a:rPr>
              <a:t>The </a:t>
            </a:r>
            <a:r>
              <a:rPr lang="en-US" altLang="en-US" sz="1800" dirty="0" smtClean="0">
                <a:solidFill>
                  <a:srgbClr val="0033CC"/>
                </a:solidFill>
                <a:latin typeface="Consolas" panose="020B0609020204030204" pitchFamily="49" charset="0"/>
                <a:ea typeface="ＭＳ Ｐゴシック" panose="020B0600070205080204" pitchFamily="34" charset="-128"/>
              </a:rPr>
              <a:t>None </a:t>
            </a:r>
            <a:r>
              <a:rPr lang="en-US" altLang="en-US" dirty="0" smtClean="0">
                <a:ea typeface="ＭＳ Ｐゴシック" panose="020B0600070205080204" pitchFamily="34" charset="-128"/>
              </a:rPr>
              <a:t>reference is useful for a function or method to signal that an object is not returned, due to an error or some condition.</a:t>
            </a:r>
          </a:p>
          <a:p>
            <a:pPr marL="457200" lvl="2">
              <a:spcBef>
                <a:spcPts val="0"/>
              </a:spcBef>
              <a:spcAft>
                <a:spcPts val="200"/>
              </a:spcAft>
              <a:buSzPct val="100000"/>
            </a:pPr>
            <a:r>
              <a:rPr lang="en-US" altLang="en-US" dirty="0" smtClean="0">
                <a:ea typeface="ＭＳ Ｐゴシック" panose="020B0600070205080204" pitchFamily="34" charset="-128"/>
              </a:rPr>
              <a:t>The caller can test for the existence of the object before doing work with it.</a:t>
            </a:r>
          </a:p>
          <a:p>
            <a:pPr>
              <a:spcBef>
                <a:spcPts val="200"/>
              </a:spcBef>
            </a:pPr>
            <a:endParaRPr lang="en-US" altLang="en-US" dirty="0" smtClean="0">
              <a:solidFill>
                <a:schemeClr val="tx1"/>
              </a:solidFill>
              <a:ea typeface="ＭＳ Ｐゴシック" panose="020B0600070205080204" pitchFamily="34" charset="-128"/>
            </a:endParaRPr>
          </a:p>
        </p:txBody>
      </p:sp>
      <p:sp>
        <p:nvSpPr>
          <p:cNvPr id="2" name="Date Placeholder 1"/>
          <p:cNvSpPr>
            <a:spLocks noGrp="1"/>
          </p:cNvSpPr>
          <p:nvPr>
            <p:ph type="dt" sz="half" idx="10"/>
          </p:nvPr>
        </p:nvSpPr>
        <p:spPr/>
        <p:txBody>
          <a:bodyPr/>
          <a:lstStyle/>
          <a:p>
            <a:fld id="{148D85D3-51B6-4E0D-85C2-A5C785469201}" type="datetime1">
              <a:rPr lang="en-US" smtClean="0"/>
              <a:pPr/>
              <a:t>9/15/2020</a:t>
            </a:fld>
            <a:endParaRPr lang="en-US" dirty="0"/>
          </a:p>
        </p:txBody>
      </p:sp>
      <p:sp>
        <p:nvSpPr>
          <p:cNvPr id="7" name="Content Placeholder 2"/>
          <p:cNvSpPr txBox="1">
            <a:spLocks/>
          </p:cNvSpPr>
          <p:nvPr/>
        </p:nvSpPr>
        <p:spPr bwMode="auto">
          <a:xfrm>
            <a:off x="990600" y="3276600"/>
            <a:ext cx="7467600" cy="6858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a:lstStyle/>
          <a:p>
            <a:pPr marL="342900" indent="-342900" eaLnBrk="0" hangingPunct="0">
              <a:buClr>
                <a:srgbClr val="835E01"/>
              </a:buClr>
              <a:buSzPct val="60000"/>
              <a:buFont typeface="Wingdings" pitchFamily="2" charset="2"/>
              <a:buNone/>
              <a:defRPr/>
            </a:pPr>
            <a:r>
              <a:rPr lang="en-US" kern="0" dirty="0" smtClean="0">
                <a:latin typeface="Consolas" pitchFamily="49" charset="0"/>
              </a:rPr>
              <a:t>if </a:t>
            </a:r>
            <a:r>
              <a:rPr lang="en-US" kern="0" dirty="0" err="1" smtClean="0">
                <a:latin typeface="Consolas" pitchFamily="49" charset="0"/>
              </a:rPr>
              <a:t>reg</a:t>
            </a:r>
            <a:r>
              <a:rPr lang="en-US" kern="0" dirty="0" smtClean="0">
                <a:latin typeface="Consolas" pitchFamily="49" charset="0"/>
              </a:rPr>
              <a:t> is not </a:t>
            </a:r>
            <a:r>
              <a:rPr lang="en-US" kern="0" dirty="0">
                <a:solidFill>
                  <a:srgbClr val="0033CC"/>
                </a:solidFill>
                <a:latin typeface="Consolas" pitchFamily="49" charset="0"/>
              </a:rPr>
              <a:t>None</a:t>
            </a:r>
            <a:r>
              <a:rPr lang="en-US" kern="0" dirty="0">
                <a:latin typeface="Consolas" pitchFamily="49" charset="0"/>
              </a:rPr>
              <a:t> </a:t>
            </a:r>
            <a:r>
              <a:rPr lang="en-US" kern="0" dirty="0">
                <a:solidFill>
                  <a:srgbClr val="00B0F0"/>
                </a:solidFill>
                <a:latin typeface="Consolas" pitchFamily="49" charset="0"/>
              </a:rPr>
              <a:t>  </a:t>
            </a:r>
            <a:r>
              <a:rPr lang="en-US" kern="0" dirty="0" smtClean="0">
                <a:solidFill>
                  <a:srgbClr val="00B0F0"/>
                </a:solidFill>
                <a:latin typeface="Consolas" pitchFamily="49" charset="0"/>
              </a:rPr>
              <a:t>   # </a:t>
            </a:r>
            <a:r>
              <a:rPr lang="en-US" kern="0" dirty="0" err="1" smtClean="0">
                <a:solidFill>
                  <a:srgbClr val="00B0F0"/>
                </a:solidFill>
                <a:latin typeface="Consolas" pitchFamily="49" charset="0"/>
              </a:rPr>
              <a:t>CashRegister</a:t>
            </a:r>
            <a:r>
              <a:rPr lang="en-US" kern="0" dirty="0" smtClean="0">
                <a:solidFill>
                  <a:srgbClr val="00B0F0"/>
                </a:solidFill>
                <a:latin typeface="Consolas" pitchFamily="49" charset="0"/>
              </a:rPr>
              <a:t> object exists</a:t>
            </a:r>
            <a:endParaRPr lang="en-US" kern="0" dirty="0">
              <a:solidFill>
                <a:srgbClr val="00B0F0"/>
              </a:solidFill>
              <a:latin typeface="Consolas" pitchFamily="49" charset="0"/>
            </a:endParaRPr>
          </a:p>
          <a:p>
            <a:pPr marL="342900" indent="-342900" eaLnBrk="0" hangingPunct="0">
              <a:buClr>
                <a:srgbClr val="835E01"/>
              </a:buClr>
              <a:buSzPct val="60000"/>
              <a:buFont typeface="Wingdings" pitchFamily="2" charset="2"/>
              <a:buNone/>
              <a:defRPr/>
            </a:pPr>
            <a:r>
              <a:rPr lang="en-US" kern="0" dirty="0" smtClean="0">
                <a:latin typeface="Consolas" pitchFamily="49" charset="0"/>
              </a:rPr>
              <a:t>   print(</a:t>
            </a:r>
            <a:r>
              <a:rPr lang="en-US" kern="0" dirty="0" err="1" smtClean="0">
                <a:latin typeface="Consolas" pitchFamily="49" charset="0"/>
              </a:rPr>
              <a:t>reg.getTotal</a:t>
            </a:r>
            <a:r>
              <a:rPr lang="en-US" kern="0" dirty="0" smtClean="0">
                <a:latin typeface="Consolas" pitchFamily="49" charset="0"/>
              </a:rPr>
              <a:t>())</a:t>
            </a:r>
            <a:endParaRPr lang="en-US" kern="0" dirty="0">
              <a:latin typeface="Consolas" pitchFamily="49" charset="0"/>
            </a:endParaRPr>
          </a:p>
        </p:txBody>
      </p:sp>
      <p:sp>
        <p:nvSpPr>
          <p:cNvPr id="8" name="Content Placeholder 2"/>
          <p:cNvSpPr txBox="1">
            <a:spLocks/>
          </p:cNvSpPr>
          <p:nvPr/>
        </p:nvSpPr>
        <p:spPr bwMode="auto">
          <a:xfrm>
            <a:off x="1066800" y="2133600"/>
            <a:ext cx="6781800" cy="6858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a:lstStyle/>
          <a:p>
            <a:pPr marL="342900" indent="-342900" eaLnBrk="0" hangingPunct="0">
              <a:buClr>
                <a:srgbClr val="835E01"/>
              </a:buClr>
              <a:buSzPct val="60000"/>
              <a:buFont typeface="Wingdings" pitchFamily="2" charset="2"/>
              <a:buNone/>
              <a:defRPr/>
            </a:pPr>
            <a:r>
              <a:rPr lang="en-US" kern="0" dirty="0">
                <a:latin typeface="Consolas" pitchFamily="49" charset="0"/>
              </a:rPr>
              <a:t>reg = </a:t>
            </a:r>
            <a:r>
              <a:rPr lang="en-US" kern="0" dirty="0">
                <a:solidFill>
                  <a:srgbClr val="0033CC"/>
                </a:solidFill>
                <a:latin typeface="Consolas" pitchFamily="49" charset="0"/>
              </a:rPr>
              <a:t>None</a:t>
            </a:r>
            <a:endParaRPr lang="en-US" kern="0" dirty="0">
              <a:latin typeface="Consolas" pitchFamily="49" charset="0"/>
            </a:endParaRPr>
          </a:p>
          <a:p>
            <a:pPr marL="342900" indent="-342900" eaLnBrk="0" hangingPunct="0">
              <a:buClr>
                <a:srgbClr val="835E01"/>
              </a:buClr>
              <a:buSzPct val="60000"/>
              <a:buFont typeface="Wingdings" pitchFamily="2" charset="2"/>
              <a:buNone/>
              <a:defRPr/>
            </a:pPr>
            <a:r>
              <a:rPr lang="en-US" kern="0" dirty="0">
                <a:latin typeface="Consolas" pitchFamily="49" charset="0"/>
              </a:rPr>
              <a:t>print(reg.getTotal())   </a:t>
            </a:r>
            <a:r>
              <a:rPr lang="en-US" kern="0">
                <a:solidFill>
                  <a:srgbClr val="00B0F0"/>
                </a:solidFill>
                <a:latin typeface="Consolas" pitchFamily="49" charset="0"/>
              </a:rPr>
              <a:t># </a:t>
            </a:r>
            <a:r>
              <a:rPr lang="en-US" kern="0" smtClean="0">
                <a:solidFill>
                  <a:srgbClr val="00B0F0"/>
                </a:solidFill>
                <a:latin typeface="Consolas" pitchFamily="49" charset="0"/>
              </a:rPr>
              <a:t>Causes a runtime </a:t>
            </a:r>
            <a:r>
              <a:rPr lang="en-US" kern="0" dirty="0">
                <a:solidFill>
                  <a:srgbClr val="00B0F0"/>
                </a:solidFill>
                <a:latin typeface="Consolas" pitchFamily="49" charset="0"/>
              </a:rPr>
              <a:t>e</a:t>
            </a:r>
            <a:r>
              <a:rPr lang="en-US" kern="0" smtClean="0">
                <a:solidFill>
                  <a:srgbClr val="00B0F0"/>
                </a:solidFill>
                <a:latin typeface="Consolas" pitchFamily="49" charset="0"/>
              </a:rPr>
              <a:t>rror</a:t>
            </a:r>
            <a:r>
              <a:rPr lang="en-US" kern="0" dirty="0">
                <a:solidFill>
                  <a:srgbClr val="00B0F0"/>
                </a:solidFill>
                <a:latin typeface="Consolas" pitchFamily="49" charset="0"/>
              </a:rPr>
              <a:t>!</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itle 1"/>
          <p:cNvSpPr>
            <a:spLocks noGrp="1"/>
          </p:cNvSpPr>
          <p:nvPr>
            <p:ph type="title"/>
          </p:nvPr>
        </p:nvSpPr>
        <p:spPr/>
        <p:txBody>
          <a:bodyPr/>
          <a:lstStyle/>
          <a:p>
            <a:r>
              <a:rPr lang="en-US" altLang="en-US" dirty="0" smtClean="0">
                <a:ea typeface="ＭＳ Ｐゴシック" panose="020B0600070205080204" pitchFamily="34" charset="-128"/>
              </a:rPr>
              <a:t>The </a:t>
            </a:r>
            <a:r>
              <a:rPr lang="en-US" altLang="en-US" dirty="0" smtClean="0">
                <a:solidFill>
                  <a:srgbClr val="0033CC"/>
                </a:solidFill>
                <a:latin typeface="Consolas" panose="020B0609020204030204" pitchFamily="49" charset="0"/>
                <a:ea typeface="ＭＳ Ｐゴシック" panose="020B0600070205080204" pitchFamily="34" charset="-128"/>
                <a:cs typeface="Consolas" panose="020B0609020204030204" pitchFamily="49" charset="0"/>
              </a:rPr>
              <a:t>self</a:t>
            </a:r>
            <a:r>
              <a:rPr lang="en-US" altLang="en-US" dirty="0" smtClean="0">
                <a:ea typeface="ＭＳ Ｐゴシック" panose="020B0600070205080204" pitchFamily="34" charset="-128"/>
              </a:rPr>
              <a:t> Reference</a:t>
            </a:r>
          </a:p>
        </p:txBody>
      </p:sp>
      <p:sp>
        <p:nvSpPr>
          <p:cNvPr id="86019" name="Content Placeholder 2"/>
          <p:cNvSpPr>
            <a:spLocks noGrp="1"/>
          </p:cNvSpPr>
          <p:nvPr>
            <p:ph idx="1"/>
          </p:nvPr>
        </p:nvSpPr>
        <p:spPr>
          <a:xfrm>
            <a:off x="822959" y="1143000"/>
            <a:ext cx="7711441" cy="4726094"/>
          </a:xfrm>
        </p:spPr>
        <p:txBody>
          <a:bodyPr/>
          <a:lstStyle/>
          <a:p>
            <a:r>
              <a:rPr lang="en-US" altLang="en-US" dirty="0" smtClean="0">
                <a:ea typeface="ＭＳ Ｐゴシック" panose="020B0600070205080204" pitchFamily="34" charset="-128"/>
              </a:rPr>
              <a:t>We’ve seen that the </a:t>
            </a:r>
            <a:r>
              <a:rPr lang="en-US" sz="1800" dirty="0" smtClean="0">
                <a:solidFill>
                  <a:srgbClr val="0033CC"/>
                </a:solidFill>
                <a:latin typeface="Consolas" pitchFamily="49" charset="0"/>
                <a:cs typeface="Consolas" pitchFamily="49" charset="0"/>
              </a:rPr>
              <a:t>self</a:t>
            </a:r>
            <a:r>
              <a:rPr lang="en-US" altLang="en-US" sz="1800" dirty="0" smtClean="0">
                <a:latin typeface="Consolas" pitchFamily="49" charset="0"/>
                <a:ea typeface="ＭＳ Ｐゴシック" panose="020B0600070205080204" pitchFamily="34" charset="-128"/>
                <a:cs typeface="Consolas" pitchFamily="49" charset="0"/>
              </a:rPr>
              <a:t> </a:t>
            </a:r>
            <a:r>
              <a:rPr lang="en-US" altLang="en-US" dirty="0" smtClean="0">
                <a:ea typeface="ＭＳ Ｐゴシック" panose="020B0600070205080204" pitchFamily="34" charset="-128"/>
              </a:rPr>
              <a:t>reference is used to refer to the current object:</a:t>
            </a:r>
          </a:p>
          <a:p>
            <a:pPr>
              <a:buNone/>
            </a:pPr>
            <a:endParaRPr lang="en-US" altLang="en-US" dirty="0" smtClean="0">
              <a:ea typeface="ＭＳ Ｐゴシック" panose="020B0600070205080204" pitchFamily="34" charset="-128"/>
            </a:endParaRPr>
          </a:p>
          <a:p>
            <a:pPr>
              <a:spcBef>
                <a:spcPts val="0"/>
              </a:spcBef>
            </a:pPr>
            <a:endParaRPr lang="en-US" altLang="en-US" dirty="0" smtClean="0">
              <a:ea typeface="ＭＳ Ｐゴシック" panose="020B0600070205080204" pitchFamily="34" charset="-128"/>
            </a:endParaRPr>
          </a:p>
          <a:p>
            <a:pPr>
              <a:spcBef>
                <a:spcPts val="600"/>
              </a:spcBef>
            </a:pPr>
            <a:r>
              <a:rPr lang="en-US" altLang="en-US" dirty="0" smtClean="0">
                <a:ea typeface="ＭＳ Ｐゴシック" panose="020B0600070205080204" pitchFamily="34" charset="-128"/>
              </a:rPr>
              <a:t>The </a:t>
            </a:r>
            <a:r>
              <a:rPr lang="en-US" sz="1800" dirty="0" smtClean="0">
                <a:solidFill>
                  <a:srgbClr val="0033CC"/>
                </a:solidFill>
                <a:latin typeface="Consolas" pitchFamily="49" charset="0"/>
                <a:cs typeface="Consolas" pitchFamily="49" charset="0"/>
              </a:rPr>
              <a:t>self</a:t>
            </a:r>
            <a:r>
              <a:rPr lang="en-US" altLang="en-US" sz="1800" dirty="0" smtClean="0">
                <a:latin typeface="Consolas" pitchFamily="49" charset="0"/>
                <a:ea typeface="ＭＳ Ｐゴシック" panose="020B0600070205080204" pitchFamily="34" charset="-128"/>
                <a:cs typeface="Consolas" pitchFamily="49" charset="0"/>
              </a:rPr>
              <a:t> </a:t>
            </a:r>
            <a:r>
              <a:rPr lang="en-US" altLang="en-US" dirty="0" smtClean="0">
                <a:ea typeface="ＭＳ Ｐゴシック" panose="020B0600070205080204" pitchFamily="34" charset="-128"/>
              </a:rPr>
              <a:t>reference can also be passed as an input argument.</a:t>
            </a:r>
          </a:p>
          <a:p>
            <a:pPr>
              <a:spcBef>
                <a:spcPts val="600"/>
              </a:spcBef>
            </a:pPr>
            <a:r>
              <a:rPr lang="en-US" altLang="en-US" dirty="0" smtClean="0">
                <a:ea typeface="ＭＳ Ｐゴシック" panose="020B0600070205080204" pitchFamily="34" charset="-128"/>
              </a:rPr>
              <a:t>Suppose we have a </a:t>
            </a:r>
            <a:r>
              <a:rPr lang="en-US" altLang="en-US" dirty="0" smtClean="0">
                <a:solidFill>
                  <a:schemeClr val="tx1"/>
                </a:solidFill>
                <a:latin typeface="Consolas" panose="020B0609020204030204" pitchFamily="49" charset="0"/>
                <a:ea typeface="ＭＳ Ｐゴシック" panose="020B0600070205080204" pitchFamily="34" charset="-128"/>
                <a:cs typeface="Consolas" panose="020B0609020204030204" pitchFamily="49" charset="0"/>
              </a:rPr>
              <a:t>Person</a:t>
            </a:r>
            <a:r>
              <a:rPr lang="en-US" altLang="en-US" dirty="0" smtClean="0">
                <a:ea typeface="ＭＳ Ｐゴシック" panose="020B0600070205080204" pitchFamily="34" charset="-128"/>
              </a:rPr>
              <a:t> class with a method: </a:t>
            </a:r>
            <a:r>
              <a:rPr lang="en-US" altLang="en-US" sz="1800" dirty="0" smtClean="0">
                <a:solidFill>
                  <a:srgbClr val="00B050"/>
                </a:solidFill>
                <a:latin typeface="Consolas" panose="020B0609020204030204" pitchFamily="49" charset="0"/>
                <a:ea typeface="ＭＳ Ｐゴシック" panose="020B0600070205080204" pitchFamily="34" charset="-128"/>
                <a:cs typeface="Consolas" panose="020B0609020204030204" pitchFamily="49" charset="0"/>
              </a:rPr>
              <a:t>likes(self, other)</a:t>
            </a:r>
            <a:r>
              <a:rPr lang="en-US" altLang="en-US" sz="1800" dirty="0" smtClean="0">
                <a:ea typeface="ＭＳ Ｐゴシック" panose="020B0600070205080204" pitchFamily="34" charset="-128"/>
              </a:rPr>
              <a:t> </a:t>
            </a:r>
            <a:r>
              <a:rPr lang="en-US" altLang="en-US" dirty="0" smtClean="0">
                <a:ea typeface="ＭＳ Ｐゴシック" panose="020B0600070205080204" pitchFamily="34" charset="-128"/>
              </a:rPr>
              <a:t>that checks, perhaps from a social network, whether a person likes another person and returns a </a:t>
            </a:r>
            <a:r>
              <a:rPr lang="en-US" altLang="en-US" dirty="0" err="1" smtClean="0">
                <a:ea typeface="ＭＳ Ｐゴシック" panose="020B0600070205080204" pitchFamily="34" charset="-128"/>
              </a:rPr>
              <a:t>boolean</a:t>
            </a:r>
            <a:r>
              <a:rPr lang="en-US" altLang="en-US" dirty="0" smtClean="0">
                <a:ea typeface="ＭＳ Ｐゴシック" panose="020B0600070205080204" pitchFamily="34" charset="-128"/>
              </a:rPr>
              <a:t>.</a:t>
            </a:r>
          </a:p>
          <a:p>
            <a:pPr lvl="1">
              <a:spcBef>
                <a:spcPts val="0"/>
              </a:spcBef>
            </a:pPr>
            <a:r>
              <a:rPr lang="en-US" altLang="en-US" dirty="0" smtClean="0">
                <a:ea typeface="ＭＳ Ｐゴシック" panose="020B0600070205080204" pitchFamily="34" charset="-128"/>
              </a:rPr>
              <a:t>We can write a method to check whether the 2 persons are friends with each other</a:t>
            </a:r>
          </a:p>
        </p:txBody>
      </p:sp>
      <p:sp>
        <p:nvSpPr>
          <p:cNvPr id="2" name="Date Placeholder 1"/>
          <p:cNvSpPr>
            <a:spLocks noGrp="1"/>
          </p:cNvSpPr>
          <p:nvPr>
            <p:ph type="dt" sz="half" idx="10"/>
          </p:nvPr>
        </p:nvSpPr>
        <p:spPr/>
        <p:txBody>
          <a:bodyPr/>
          <a:lstStyle/>
          <a:p>
            <a:fld id="{726BCD4C-D804-4B2C-B1F5-4AEFBD993437}" type="datetime1">
              <a:rPr lang="en-US" smtClean="0"/>
              <a:pPr/>
              <a:t>9/15/2020</a:t>
            </a:fld>
            <a:endParaRPr lang="en-US" dirty="0"/>
          </a:p>
        </p:txBody>
      </p:sp>
      <p:sp>
        <p:nvSpPr>
          <p:cNvPr id="8" name="Content Placeholder 2"/>
          <p:cNvSpPr txBox="1">
            <a:spLocks/>
          </p:cNvSpPr>
          <p:nvPr/>
        </p:nvSpPr>
        <p:spPr bwMode="auto">
          <a:xfrm>
            <a:off x="2057400" y="1524000"/>
            <a:ext cx="4343400" cy="9144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a:lstStyle/>
          <a:p>
            <a:pPr marL="342900" indent="-342900" eaLnBrk="0" hangingPunct="0">
              <a:buClr>
                <a:srgbClr val="835E01"/>
              </a:buClr>
              <a:buSzPct val="60000"/>
              <a:buFont typeface="Wingdings" pitchFamily="2" charset="2"/>
              <a:buNone/>
              <a:defRPr/>
            </a:pPr>
            <a:r>
              <a:rPr lang="en-US" dirty="0" smtClean="0">
                <a:latin typeface="Consolas" pitchFamily="49" charset="0"/>
                <a:cs typeface="Consolas" pitchFamily="49" charset="0"/>
              </a:rPr>
              <a:t> def </a:t>
            </a:r>
            <a:r>
              <a:rPr lang="en-US" dirty="0" err="1" smtClean="0">
                <a:latin typeface="Consolas" pitchFamily="49" charset="0"/>
                <a:cs typeface="Consolas" pitchFamily="49" charset="0"/>
              </a:rPr>
              <a:t>addItem</a:t>
            </a:r>
            <a:r>
              <a:rPr lang="en-US" dirty="0" smtClean="0">
                <a:latin typeface="Consolas" pitchFamily="49" charset="0"/>
                <a:cs typeface="Consolas" pitchFamily="49" charset="0"/>
              </a:rPr>
              <a:t>(</a:t>
            </a:r>
            <a:r>
              <a:rPr lang="en-US" dirty="0" smtClean="0">
                <a:solidFill>
                  <a:srgbClr val="0033CC"/>
                </a:solidFill>
                <a:latin typeface="Consolas" pitchFamily="49" charset="0"/>
                <a:cs typeface="Consolas" pitchFamily="49" charset="0"/>
              </a:rPr>
              <a:t>self</a:t>
            </a:r>
            <a:r>
              <a:rPr lang="en-US" dirty="0" smtClean="0">
                <a:latin typeface="Consolas" pitchFamily="49" charset="0"/>
                <a:cs typeface="Consolas" pitchFamily="49" charset="0"/>
              </a:rPr>
              <a:t>, price) :</a:t>
            </a:r>
            <a:r>
              <a:rPr lang="en-US" kern="0" dirty="0" smtClean="0">
                <a:latin typeface="Consolas" pitchFamily="49" charset="0"/>
                <a:cs typeface="Consolas" pitchFamily="49" charset="0"/>
              </a:rPr>
              <a:t>  </a:t>
            </a:r>
          </a:p>
          <a:p>
            <a:pPr marL="342900" indent="-342900" eaLnBrk="0" hangingPunct="0">
              <a:buClr>
                <a:srgbClr val="835E01"/>
              </a:buClr>
              <a:buSzPct val="60000"/>
              <a:buFont typeface="Wingdings" pitchFamily="2" charset="2"/>
              <a:buNone/>
              <a:defRPr/>
            </a:pPr>
            <a:r>
              <a:rPr lang="en-US" kern="0" dirty="0" smtClean="0">
                <a:latin typeface="Consolas" pitchFamily="49" charset="0"/>
                <a:cs typeface="Consolas" pitchFamily="49" charset="0"/>
              </a:rPr>
              <a:t>    </a:t>
            </a:r>
            <a:r>
              <a:rPr lang="en-US" kern="0" dirty="0" err="1" smtClean="0">
                <a:solidFill>
                  <a:srgbClr val="0033CC"/>
                </a:solidFill>
                <a:latin typeface="Consolas" pitchFamily="49" charset="0"/>
                <a:cs typeface="Consolas" pitchFamily="49" charset="0"/>
              </a:rPr>
              <a:t>self</a:t>
            </a:r>
            <a:r>
              <a:rPr lang="en-US" kern="0" dirty="0" err="1" smtClean="0">
                <a:latin typeface="Consolas" pitchFamily="49" charset="0"/>
                <a:cs typeface="Consolas" pitchFamily="49" charset="0"/>
              </a:rPr>
              <a:t>._totalPrice</a:t>
            </a:r>
            <a:r>
              <a:rPr lang="en-US" kern="0" dirty="0" smtClean="0">
                <a:latin typeface="Consolas" pitchFamily="49" charset="0"/>
                <a:cs typeface="Consolas" pitchFamily="49" charset="0"/>
              </a:rPr>
              <a:t> += price</a:t>
            </a:r>
          </a:p>
          <a:p>
            <a:pPr marL="342900" indent="-342900" eaLnBrk="0" hangingPunct="0">
              <a:buClr>
                <a:srgbClr val="835E01"/>
              </a:buClr>
              <a:buSzPct val="60000"/>
              <a:buFont typeface="Wingdings" pitchFamily="2" charset="2"/>
              <a:buNone/>
              <a:defRPr/>
            </a:pPr>
            <a:r>
              <a:rPr lang="en-US" kern="0" dirty="0" smtClean="0">
                <a:latin typeface="Consolas" pitchFamily="49" charset="0"/>
                <a:cs typeface="Consolas" pitchFamily="49" charset="0"/>
              </a:rPr>
              <a:t>    </a:t>
            </a:r>
            <a:r>
              <a:rPr lang="en-US" kern="0" dirty="0" err="1" smtClean="0">
                <a:solidFill>
                  <a:srgbClr val="0033CC"/>
                </a:solidFill>
                <a:latin typeface="Consolas" pitchFamily="49" charset="0"/>
                <a:cs typeface="Consolas" pitchFamily="49" charset="0"/>
              </a:rPr>
              <a:t>self</a:t>
            </a:r>
            <a:r>
              <a:rPr lang="en-US" kern="0" dirty="0" err="1" smtClean="0">
                <a:latin typeface="Consolas" pitchFamily="49" charset="0"/>
                <a:cs typeface="Consolas" pitchFamily="49" charset="0"/>
              </a:rPr>
              <a:t>._itemCount</a:t>
            </a:r>
            <a:r>
              <a:rPr lang="en-US" kern="0" dirty="0" smtClean="0">
                <a:latin typeface="Consolas" pitchFamily="49" charset="0"/>
                <a:cs typeface="Consolas" pitchFamily="49" charset="0"/>
              </a:rPr>
              <a:t> += 1</a:t>
            </a:r>
            <a:endParaRPr lang="en-US" kern="0" dirty="0">
              <a:latin typeface="Consolas" pitchFamily="49" charset="0"/>
              <a:cs typeface="Consolas" pitchFamily="49" charset="0"/>
            </a:endParaRPr>
          </a:p>
          <a:p>
            <a:pPr marL="342900" indent="-342900" eaLnBrk="0" hangingPunct="0">
              <a:buClr>
                <a:srgbClr val="835E01"/>
              </a:buClr>
              <a:buSzPct val="60000"/>
              <a:buFont typeface="Wingdings" pitchFamily="2" charset="2"/>
              <a:buNone/>
              <a:defRPr/>
            </a:pPr>
            <a:r>
              <a:rPr lang="en-US" kern="0" dirty="0">
                <a:solidFill>
                  <a:srgbClr val="00B0F0"/>
                </a:solidFill>
                <a:latin typeface="Consolas" pitchFamily="49" charset="0"/>
                <a:cs typeface="Consolas" pitchFamily="49" charset="0"/>
              </a:rPr>
              <a:t>  </a:t>
            </a:r>
          </a:p>
          <a:p>
            <a:pPr marL="342900" indent="-342900" eaLnBrk="0" hangingPunct="0">
              <a:buClr>
                <a:srgbClr val="835E01"/>
              </a:buClr>
              <a:buSzPct val="60000"/>
              <a:buFont typeface="Wingdings" pitchFamily="2" charset="2"/>
              <a:buNone/>
              <a:defRPr/>
            </a:pPr>
            <a:r>
              <a:rPr lang="en-US" kern="0" dirty="0">
                <a:solidFill>
                  <a:srgbClr val="00B0F0"/>
                </a:solidFill>
                <a:latin typeface="Consolas" pitchFamily="49" charset="0"/>
                <a:cs typeface="Consolas" pitchFamily="49" charset="0"/>
              </a:rPr>
              <a:t>  </a:t>
            </a:r>
            <a:endParaRPr lang="en-US" kern="0" dirty="0">
              <a:latin typeface="Consolas" pitchFamily="49" charset="0"/>
              <a:cs typeface="Consolas" pitchFamily="49" charset="0"/>
            </a:endParaRPr>
          </a:p>
        </p:txBody>
      </p:sp>
      <p:grpSp>
        <p:nvGrpSpPr>
          <p:cNvPr id="17" name="Group 16"/>
          <p:cNvGrpSpPr/>
          <p:nvPr/>
        </p:nvGrpSpPr>
        <p:grpSpPr>
          <a:xfrm>
            <a:off x="609600" y="4495800"/>
            <a:ext cx="8131617" cy="1207532"/>
            <a:chOff x="609600" y="4800600"/>
            <a:chExt cx="8131617" cy="1207532"/>
          </a:xfrm>
        </p:grpSpPr>
        <p:sp>
          <p:nvSpPr>
            <p:cNvPr id="6" name="Content Placeholder 2"/>
            <p:cNvSpPr txBox="1">
              <a:spLocks/>
            </p:cNvSpPr>
            <p:nvPr/>
          </p:nvSpPr>
          <p:spPr bwMode="auto">
            <a:xfrm>
              <a:off x="990600" y="4800600"/>
              <a:ext cx="6781800" cy="7620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a:lstStyle/>
            <a:p>
              <a:pPr>
                <a:defRPr/>
              </a:pPr>
              <a:r>
                <a:rPr lang="en-US" dirty="0">
                  <a:latin typeface="Consolas" pitchFamily="49" charset="0"/>
                  <a:cs typeface="Consolas" pitchFamily="49" charset="0"/>
                </a:rPr>
                <a:t>def isFriend(self, other) :</a:t>
              </a:r>
            </a:p>
            <a:p>
              <a:pPr>
                <a:defRPr/>
              </a:pPr>
              <a:r>
                <a:rPr lang="en-US" dirty="0">
                  <a:latin typeface="Consolas" pitchFamily="49" charset="0"/>
                  <a:cs typeface="Consolas" pitchFamily="49" charset="0"/>
                </a:rPr>
                <a:t>    return self.</a:t>
              </a:r>
              <a:r>
                <a:rPr lang="en-US" dirty="0">
                  <a:solidFill>
                    <a:srgbClr val="00B050"/>
                  </a:solidFill>
                  <a:latin typeface="Consolas" pitchFamily="49" charset="0"/>
                  <a:cs typeface="Consolas" pitchFamily="49" charset="0"/>
                </a:rPr>
                <a:t>likes(</a:t>
              </a:r>
              <a:r>
                <a:rPr lang="en-US" dirty="0">
                  <a:latin typeface="Consolas" pitchFamily="49" charset="0"/>
                  <a:cs typeface="Consolas" pitchFamily="49" charset="0"/>
                </a:rPr>
                <a:t>other</a:t>
              </a:r>
              <a:r>
                <a:rPr lang="en-US" dirty="0">
                  <a:solidFill>
                    <a:srgbClr val="00B050"/>
                  </a:solidFill>
                  <a:latin typeface="Consolas" pitchFamily="49" charset="0"/>
                  <a:cs typeface="Consolas" pitchFamily="49" charset="0"/>
                </a:rPr>
                <a:t>)</a:t>
              </a:r>
              <a:r>
                <a:rPr lang="en-US" dirty="0">
                  <a:latin typeface="Consolas" pitchFamily="49" charset="0"/>
                  <a:cs typeface="Consolas" pitchFamily="49" charset="0"/>
                </a:rPr>
                <a:t> and other.</a:t>
              </a:r>
              <a:r>
                <a:rPr lang="en-US" dirty="0">
                  <a:solidFill>
                    <a:srgbClr val="00B050"/>
                  </a:solidFill>
                  <a:latin typeface="Consolas" pitchFamily="49" charset="0"/>
                  <a:cs typeface="Consolas" pitchFamily="49" charset="0"/>
                </a:rPr>
                <a:t>likes(</a:t>
              </a:r>
              <a:r>
                <a:rPr lang="en-US" dirty="0">
                  <a:solidFill>
                    <a:srgbClr val="0033CC"/>
                  </a:solidFill>
                  <a:latin typeface="Consolas" pitchFamily="49" charset="0"/>
                  <a:cs typeface="Consolas" pitchFamily="49" charset="0"/>
                </a:rPr>
                <a:t>self</a:t>
              </a:r>
              <a:r>
                <a:rPr lang="en-US" dirty="0">
                  <a:solidFill>
                    <a:srgbClr val="00B050"/>
                  </a:solidFill>
                  <a:latin typeface="Consolas" pitchFamily="49" charset="0"/>
                  <a:cs typeface="Consolas" pitchFamily="49" charset="0"/>
                </a:rPr>
                <a:t>)</a:t>
              </a:r>
              <a:endParaRPr lang="en-US" kern="0" dirty="0">
                <a:solidFill>
                  <a:srgbClr val="00B050"/>
                </a:solidFill>
                <a:latin typeface="Consolas" pitchFamily="49" charset="0"/>
                <a:cs typeface="Consolas" pitchFamily="49" charset="0"/>
              </a:endParaRPr>
            </a:p>
          </p:txBody>
        </p:sp>
        <p:sp>
          <p:nvSpPr>
            <p:cNvPr id="9" name="TextBox 8"/>
            <p:cNvSpPr txBox="1"/>
            <p:nvPr/>
          </p:nvSpPr>
          <p:spPr>
            <a:xfrm>
              <a:off x="609600" y="5638800"/>
              <a:ext cx="3788217" cy="369332"/>
            </a:xfrm>
            <a:prstGeom prst="rect">
              <a:avLst/>
            </a:prstGeom>
            <a:noFill/>
          </p:spPr>
          <p:txBody>
            <a:bodyPr wrap="none" rtlCol="0">
              <a:spAutoFit/>
            </a:bodyPr>
            <a:lstStyle/>
            <a:p>
              <a:r>
                <a:rPr lang="en-US" dirty="0" smtClean="0">
                  <a:solidFill>
                    <a:srgbClr val="C00000"/>
                  </a:solidFill>
                </a:rPr>
                <a:t>Current Person likes other Person?</a:t>
              </a:r>
              <a:endParaRPr lang="en-US" dirty="0">
                <a:solidFill>
                  <a:srgbClr val="C00000"/>
                </a:solidFill>
              </a:endParaRPr>
            </a:p>
          </p:txBody>
        </p:sp>
        <p:sp>
          <p:nvSpPr>
            <p:cNvPr id="10" name="TextBox 9"/>
            <p:cNvSpPr txBox="1"/>
            <p:nvPr/>
          </p:nvSpPr>
          <p:spPr>
            <a:xfrm>
              <a:off x="4953000" y="5638800"/>
              <a:ext cx="3788217" cy="369332"/>
            </a:xfrm>
            <a:prstGeom prst="rect">
              <a:avLst/>
            </a:prstGeom>
            <a:noFill/>
          </p:spPr>
          <p:txBody>
            <a:bodyPr wrap="none" rtlCol="0">
              <a:spAutoFit/>
            </a:bodyPr>
            <a:lstStyle/>
            <a:p>
              <a:r>
                <a:rPr lang="en-US" dirty="0" smtClean="0">
                  <a:solidFill>
                    <a:srgbClr val="C00000"/>
                  </a:solidFill>
                </a:rPr>
                <a:t>Other Person likes current Person?</a:t>
              </a:r>
              <a:endParaRPr lang="en-US" dirty="0">
                <a:solidFill>
                  <a:srgbClr val="C00000"/>
                </a:solidFill>
              </a:endParaRPr>
            </a:p>
          </p:txBody>
        </p:sp>
        <p:cxnSp>
          <p:nvCxnSpPr>
            <p:cNvPr id="12" name="Straight Arrow Connector 11"/>
            <p:cNvCxnSpPr/>
            <p:nvPr/>
          </p:nvCxnSpPr>
          <p:spPr>
            <a:xfrm flipV="1">
              <a:off x="2057400" y="5410200"/>
              <a:ext cx="609600" cy="30480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flipV="1">
              <a:off x="5791200" y="5410200"/>
              <a:ext cx="304800" cy="30480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3429000" y="5410200"/>
              <a:ext cx="609600" cy="30480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flipV="1">
              <a:off x="7010400" y="5410200"/>
              <a:ext cx="304800" cy="30480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Title 1"/>
          <p:cNvSpPr>
            <a:spLocks noGrp="1"/>
          </p:cNvSpPr>
          <p:nvPr>
            <p:ph type="title"/>
          </p:nvPr>
        </p:nvSpPr>
        <p:spPr/>
        <p:txBody>
          <a:bodyPr/>
          <a:lstStyle/>
          <a:p>
            <a:r>
              <a:rPr lang="en-US" altLang="en-US" dirty="0" smtClean="0">
                <a:ea typeface="ＭＳ Ｐゴシック" panose="020B0600070205080204" pitchFamily="34" charset="-128"/>
              </a:rPr>
              <a:t>Object Clean Up</a:t>
            </a:r>
          </a:p>
        </p:txBody>
      </p:sp>
      <p:sp>
        <p:nvSpPr>
          <p:cNvPr id="88067" name="Content Placeholder 2"/>
          <p:cNvSpPr>
            <a:spLocks noGrp="1"/>
          </p:cNvSpPr>
          <p:nvPr>
            <p:ph idx="1"/>
          </p:nvPr>
        </p:nvSpPr>
        <p:spPr>
          <a:xfrm>
            <a:off x="822959" y="1143000"/>
            <a:ext cx="7543801" cy="4726094"/>
          </a:xfrm>
        </p:spPr>
        <p:txBody>
          <a:bodyPr/>
          <a:lstStyle/>
          <a:p>
            <a:r>
              <a:rPr lang="en-US" altLang="en-US" dirty="0" smtClean="0">
                <a:ea typeface="ＭＳ Ｐゴシック" panose="020B0600070205080204" pitchFamily="34" charset="-128"/>
              </a:rPr>
              <a:t>The object and all of its instance variables stay in memory and is available as long as there is at least one reference to it.</a:t>
            </a:r>
          </a:p>
          <a:p>
            <a:pPr>
              <a:spcBef>
                <a:spcPts val="600"/>
              </a:spcBef>
            </a:pPr>
            <a:r>
              <a:rPr lang="en-US" altLang="en-US" dirty="0" smtClean="0">
                <a:ea typeface="ＭＳ Ｐゴシック" panose="020B0600070205080204" pitchFamily="34" charset="-128"/>
              </a:rPr>
              <a:t>When an object has no reference at all, then it is no longer accessible and eventually is removed by a part of the virtual machine called the “garbage collector.”</a:t>
            </a:r>
          </a:p>
          <a:p>
            <a:pPr>
              <a:spcBef>
                <a:spcPts val="600"/>
              </a:spcBef>
            </a:pPr>
            <a:endParaRPr lang="en-US" altLang="en-US" dirty="0" smtClean="0">
              <a:ea typeface="ＭＳ Ｐゴシック" panose="020B0600070205080204" pitchFamily="34" charset="-128"/>
            </a:endParaRPr>
          </a:p>
          <a:p>
            <a:pPr>
              <a:spcBef>
                <a:spcPts val="600"/>
              </a:spcBef>
            </a:pPr>
            <a:endParaRPr lang="en-US" altLang="en-US" dirty="0" smtClean="0">
              <a:ea typeface="ＭＳ Ｐゴシック" panose="020B0600070205080204" pitchFamily="34" charset="-128"/>
            </a:endParaRPr>
          </a:p>
          <a:p>
            <a:pPr>
              <a:spcBef>
                <a:spcPts val="600"/>
              </a:spcBef>
            </a:pPr>
            <a:endParaRPr lang="en-US" altLang="en-US" dirty="0" smtClean="0">
              <a:ea typeface="ＭＳ Ｐゴシック" panose="020B0600070205080204" pitchFamily="34" charset="-128"/>
            </a:endParaRPr>
          </a:p>
          <a:p>
            <a:pPr>
              <a:spcBef>
                <a:spcPts val="600"/>
              </a:spcBef>
            </a:pPr>
            <a:endParaRPr lang="en-US" altLang="en-US" dirty="0" smtClean="0">
              <a:ea typeface="ＭＳ Ｐゴシック" panose="020B0600070205080204" pitchFamily="34" charset="-128"/>
            </a:endParaRPr>
          </a:p>
          <a:p>
            <a:pPr>
              <a:spcBef>
                <a:spcPts val="600"/>
              </a:spcBef>
            </a:pPr>
            <a:r>
              <a:rPr lang="en-US" altLang="en-US" dirty="0" smtClean="0">
                <a:ea typeface="ＭＳ Ｐゴシック" panose="020B0600070205080204" pitchFamily="34" charset="-128"/>
              </a:rPr>
              <a:t>Garbage collection runs whenever Python runs, so we can create objects without worrying about memory leaks.</a:t>
            </a:r>
          </a:p>
          <a:p>
            <a:pPr>
              <a:spcBef>
                <a:spcPts val="600"/>
              </a:spcBef>
            </a:pPr>
            <a:r>
              <a:rPr lang="en-US" altLang="en-US" dirty="0" smtClean="0">
                <a:ea typeface="ＭＳ Ｐゴシック" panose="020B0600070205080204" pitchFamily="34" charset="-128"/>
              </a:rPr>
              <a:t>The garbage collector doesn’t necessarily free the unreferenced objects from memory as soon as the last reference is removed, but it runs efficiently enough for all but extreme memory sensitive cases.</a:t>
            </a:r>
          </a:p>
          <a:p>
            <a:endParaRPr lang="en-US" altLang="en-US" dirty="0" smtClean="0">
              <a:ea typeface="ＭＳ Ｐゴシック" panose="020B0600070205080204" pitchFamily="34" charset="-128"/>
            </a:endParaRPr>
          </a:p>
        </p:txBody>
      </p:sp>
      <p:sp>
        <p:nvSpPr>
          <p:cNvPr id="6" name="Content Placeholder 2"/>
          <p:cNvSpPr txBox="1">
            <a:spLocks/>
          </p:cNvSpPr>
          <p:nvPr/>
        </p:nvSpPr>
        <p:spPr bwMode="auto">
          <a:xfrm>
            <a:off x="990600" y="2743200"/>
            <a:ext cx="7239000" cy="12954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a:lstStyle/>
          <a:p>
            <a:pPr>
              <a:defRPr/>
            </a:pPr>
            <a:r>
              <a:rPr lang="en-US" dirty="0">
                <a:latin typeface="Consolas" pitchFamily="49" charset="0"/>
                <a:cs typeface="Consolas" pitchFamily="49" charset="0"/>
              </a:rPr>
              <a:t>reg1 = CashRegister()   # New object referenced by reg1</a:t>
            </a:r>
          </a:p>
          <a:p>
            <a:pPr>
              <a:defRPr/>
            </a:pPr>
            <a:r>
              <a:rPr lang="en-US" dirty="0">
                <a:latin typeface="Consolas" pitchFamily="49" charset="0"/>
                <a:cs typeface="Consolas" pitchFamily="49" charset="0"/>
              </a:rPr>
              <a:t>reg1 = CashRegister()   </a:t>
            </a:r>
          </a:p>
          <a:p>
            <a:pPr>
              <a:defRPr/>
            </a:pPr>
            <a:r>
              <a:rPr lang="en-US" dirty="0">
                <a:latin typeface="Consolas" pitchFamily="49" charset="0"/>
                <a:cs typeface="Consolas" pitchFamily="49" charset="0"/>
              </a:rPr>
              <a:t>   # Another </a:t>
            </a:r>
            <a:r>
              <a:rPr lang="en-US" dirty="0" smtClean="0">
                <a:latin typeface="Consolas" pitchFamily="49" charset="0"/>
                <a:cs typeface="Consolas" pitchFamily="49" charset="0"/>
              </a:rPr>
              <a:t>object created, </a:t>
            </a:r>
            <a:r>
              <a:rPr lang="en-US" dirty="0">
                <a:latin typeface="Consolas" pitchFamily="49" charset="0"/>
                <a:cs typeface="Consolas" pitchFamily="49" charset="0"/>
              </a:rPr>
              <a:t>referenced by reg1</a:t>
            </a:r>
          </a:p>
          <a:p>
            <a:pPr>
              <a:defRPr/>
            </a:pPr>
            <a:r>
              <a:rPr lang="en-US" dirty="0">
                <a:latin typeface="Consolas" pitchFamily="49" charset="0"/>
                <a:cs typeface="Consolas" pitchFamily="49" charset="0"/>
              </a:rPr>
              <a:t>   # First object will be garbage collected</a:t>
            </a:r>
          </a:p>
          <a:p>
            <a:pPr>
              <a:defRPr/>
            </a:pPr>
            <a:endParaRPr lang="en-US" dirty="0">
              <a:latin typeface="Consolas" pitchFamily="49" charset="0"/>
              <a:cs typeface="Consolas" pitchFamily="49" charset="0"/>
            </a:endParaRPr>
          </a:p>
        </p:txBody>
      </p:sp>
      <p:sp>
        <p:nvSpPr>
          <p:cNvPr id="2" name="Date Placeholder 1"/>
          <p:cNvSpPr>
            <a:spLocks noGrp="1"/>
          </p:cNvSpPr>
          <p:nvPr>
            <p:ph type="dt" sz="half" idx="10"/>
          </p:nvPr>
        </p:nvSpPr>
        <p:spPr/>
        <p:txBody>
          <a:bodyPr/>
          <a:lstStyle/>
          <a:p>
            <a:fld id="{DDF3CFE8-B13A-475B-ABC0-276052B9D336}" type="datetime1">
              <a:rPr lang="en-US" smtClean="0"/>
              <a:pPr/>
              <a:t>9/15/2020</a:t>
            </a:fld>
            <a:endParaRPr lang="en-US"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Content Placeholder 8"/>
          <p:cNvSpPr>
            <a:spLocks noGrp="1"/>
          </p:cNvSpPr>
          <p:nvPr>
            <p:ph idx="1"/>
          </p:nvPr>
        </p:nvSpPr>
        <p:spPr>
          <a:xfrm>
            <a:off x="3526973" y="2557306"/>
            <a:ext cx="2401556" cy="582805"/>
          </a:xfrm>
        </p:spPr>
        <p:txBody>
          <a:bodyPr>
            <a:normAutofit/>
          </a:bodyPr>
          <a:lstStyle/>
          <a:p>
            <a:pPr>
              <a:buNone/>
            </a:pPr>
            <a:r>
              <a:rPr lang="en-US" dirty="0" smtClean="0"/>
              <a:t>End of Chapter 9 Notes</a:t>
            </a:r>
          </a:p>
        </p:txBody>
      </p:sp>
      <p:sp>
        <p:nvSpPr>
          <p:cNvPr id="2" name="Date Placeholder 1"/>
          <p:cNvSpPr>
            <a:spLocks noGrp="1"/>
          </p:cNvSpPr>
          <p:nvPr>
            <p:ph type="dt" sz="half" idx="10"/>
          </p:nvPr>
        </p:nvSpPr>
        <p:spPr/>
        <p:txBody>
          <a:bodyPr/>
          <a:lstStyle/>
          <a:p>
            <a:fld id="{69B00C8C-6F1C-465C-BE21-FD68BEE193CB}" type="datetime1">
              <a:rPr lang="en-US" smtClean="0"/>
              <a:pPr/>
              <a:t>9/15/2020</a:t>
            </a:fld>
            <a:endParaRPr lang="en-US" dirty="0"/>
          </a:p>
        </p:txBody>
      </p:sp>
      <p:sp>
        <p:nvSpPr>
          <p:cNvPr id="3" name="Slide Number Placeholder 2"/>
          <p:cNvSpPr>
            <a:spLocks noGrp="1"/>
          </p:cNvSpPr>
          <p:nvPr>
            <p:ph type="sldNum" sz="quarter" idx="4294967295"/>
          </p:nvPr>
        </p:nvSpPr>
        <p:spPr>
          <a:xfrm>
            <a:off x="7425344" y="6459786"/>
            <a:ext cx="984019" cy="365125"/>
          </a:xfrm>
          <a:prstGeom prst="rect">
            <a:avLst/>
          </a:prstGeom>
        </p:spPr>
        <p:txBody>
          <a:bodyPr/>
          <a:lstStyle/>
          <a:p>
            <a:fld id="{10AC2DB3-9000-4EC8-B97E-74B7B115971C}" type="slidenum">
              <a:rPr lang="en-US" smtClean="0"/>
              <a:pPr/>
              <a:t>54</a:t>
            </a:fld>
            <a:endParaRPr lang="en-US" dirty="0"/>
          </a:p>
        </p:txBody>
      </p:sp>
    </p:spTree>
    <p:extLst>
      <p:ext uri="{BB962C8B-B14F-4D97-AF65-F5344CB8AC3E}">
        <p14:creationId xmlns:p14="http://schemas.microsoft.com/office/powerpoint/2010/main" xmlns="" val="20006428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altLang="en-US" dirty="0" smtClean="0">
                <a:ea typeface="ＭＳ Ｐゴシック" panose="020B0600070205080204" pitchFamily="34" charset="-128"/>
              </a:rPr>
              <a:t>Class Definition</a:t>
            </a:r>
          </a:p>
        </p:txBody>
      </p:sp>
      <p:sp>
        <p:nvSpPr>
          <p:cNvPr id="24579" name="Content Placeholder 2"/>
          <p:cNvSpPr>
            <a:spLocks noGrp="1"/>
          </p:cNvSpPr>
          <p:nvPr>
            <p:ph idx="1"/>
          </p:nvPr>
        </p:nvSpPr>
        <p:spPr>
          <a:xfrm>
            <a:off x="609601" y="1143000"/>
            <a:ext cx="7757160" cy="5181600"/>
          </a:xfrm>
        </p:spPr>
        <p:txBody>
          <a:bodyPr>
            <a:normAutofit/>
          </a:bodyPr>
          <a:lstStyle/>
          <a:p>
            <a:r>
              <a:rPr lang="en-US" altLang="en-US" dirty="0" smtClean="0">
                <a:ea typeface="ＭＳ Ｐゴシック" panose="020B0600070205080204" pitchFamily="34" charset="-128"/>
              </a:rPr>
              <a:t>To implement a class, we define the class so that Python will recognize it as a new data type.</a:t>
            </a:r>
          </a:p>
          <a:p>
            <a:endParaRPr lang="en-US" altLang="en-US" dirty="0" smtClean="0">
              <a:ea typeface="ＭＳ Ｐゴシック" panose="020B0600070205080204" pitchFamily="34" charset="-128"/>
            </a:endParaRPr>
          </a:p>
          <a:p>
            <a:endParaRPr lang="en-US" altLang="en-US" dirty="0" smtClean="0">
              <a:ea typeface="ＭＳ Ｐゴシック" panose="020B0600070205080204" pitchFamily="34" charset="-128"/>
            </a:endParaRPr>
          </a:p>
          <a:p>
            <a:endParaRPr lang="en-US" altLang="en-US" dirty="0" smtClean="0">
              <a:ea typeface="ＭＳ Ｐゴシック" panose="020B0600070205080204" pitchFamily="34" charset="-128"/>
            </a:endParaRPr>
          </a:p>
          <a:p>
            <a:endParaRPr lang="en-US" altLang="en-US" dirty="0" smtClean="0">
              <a:ea typeface="ＭＳ Ｐゴシック" panose="020B0600070205080204" pitchFamily="34" charset="-128"/>
            </a:endParaRPr>
          </a:p>
          <a:p>
            <a:endParaRPr lang="en-US" altLang="en-US" dirty="0" smtClean="0">
              <a:ea typeface="ＭＳ Ｐゴシック" panose="020B0600070205080204" pitchFamily="34" charset="-128"/>
            </a:endParaRPr>
          </a:p>
          <a:p>
            <a:endParaRPr lang="en-US" altLang="en-US" dirty="0" smtClean="0">
              <a:ea typeface="ＭＳ Ｐゴシック" panose="020B0600070205080204" pitchFamily="34" charset="-128"/>
            </a:endParaRPr>
          </a:p>
          <a:p>
            <a:endParaRPr lang="en-US" altLang="en-US" dirty="0" smtClean="0">
              <a:ea typeface="ＭＳ Ｐゴシック" panose="020B0600070205080204" pitchFamily="34" charset="-128"/>
            </a:endParaRPr>
          </a:p>
          <a:p>
            <a:endParaRPr lang="en-US" altLang="en-US" dirty="0" smtClean="0">
              <a:ea typeface="ＭＳ Ｐゴシック" panose="020B0600070205080204" pitchFamily="34" charset="-128"/>
            </a:endParaRPr>
          </a:p>
          <a:p>
            <a:r>
              <a:rPr lang="en-US" altLang="en-US" dirty="0" smtClean="0">
                <a:ea typeface="ＭＳ Ｐゴシック" panose="020B0600070205080204" pitchFamily="34" charset="-128"/>
              </a:rPr>
              <a:t>A class definition is typically coded in its own module (file). The user of the class will import it in order to use it.</a:t>
            </a:r>
          </a:p>
          <a:p>
            <a:pPr>
              <a:spcBef>
                <a:spcPts val="600"/>
              </a:spcBef>
              <a:buNone/>
            </a:pPr>
            <a:endParaRPr lang="en-US" altLang="en-US" dirty="0" smtClean="0">
              <a:ea typeface="ＭＳ Ｐゴシック" panose="020B0600070205080204" pitchFamily="34" charset="-128"/>
            </a:endParaRPr>
          </a:p>
        </p:txBody>
      </p:sp>
      <p:sp>
        <p:nvSpPr>
          <p:cNvPr id="2" name="Date Placeholder 1"/>
          <p:cNvSpPr>
            <a:spLocks noGrp="1"/>
          </p:cNvSpPr>
          <p:nvPr>
            <p:ph type="dt" sz="half" idx="10"/>
          </p:nvPr>
        </p:nvSpPr>
        <p:spPr/>
        <p:txBody>
          <a:bodyPr/>
          <a:lstStyle/>
          <a:p>
            <a:fld id="{BB32F327-250A-4B1C-B1AB-BA68370DBDD9}" type="datetime1">
              <a:rPr lang="en-US" smtClean="0"/>
              <a:pPr/>
              <a:t>9/15/2020</a:t>
            </a:fld>
            <a:endParaRPr lang="en-US" dirty="0"/>
          </a:p>
        </p:txBody>
      </p:sp>
      <p:sp>
        <p:nvSpPr>
          <p:cNvPr id="5" name="Content Placeholder 2"/>
          <p:cNvSpPr txBox="1">
            <a:spLocks/>
          </p:cNvSpPr>
          <p:nvPr/>
        </p:nvSpPr>
        <p:spPr bwMode="auto">
          <a:xfrm>
            <a:off x="914400" y="2362200"/>
            <a:ext cx="7315200" cy="29718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a:lstStyle/>
          <a:p>
            <a:pPr>
              <a:defRPr/>
            </a:pPr>
            <a:r>
              <a:rPr lang="en-US" dirty="0" smtClean="0">
                <a:solidFill>
                  <a:srgbClr val="0033CC"/>
                </a:solidFill>
                <a:latin typeface="Consolas" pitchFamily="49" charset="0"/>
                <a:cs typeface="Consolas" pitchFamily="49" charset="0"/>
              </a:rPr>
              <a:t>class</a:t>
            </a:r>
            <a:r>
              <a:rPr lang="en-US" dirty="0" smtClean="0">
                <a:latin typeface="Consolas" pitchFamily="49" charset="0"/>
                <a:cs typeface="Consolas" pitchFamily="49" charset="0"/>
              </a:rPr>
              <a:t> </a:t>
            </a:r>
            <a:r>
              <a:rPr lang="en-US" dirty="0" err="1" smtClean="0">
                <a:latin typeface="Consolas" pitchFamily="49" charset="0"/>
                <a:cs typeface="Consolas" pitchFamily="49" charset="0"/>
              </a:rPr>
              <a:t>ClassName</a:t>
            </a:r>
            <a:r>
              <a:rPr lang="en-US" dirty="0" smtClean="0">
                <a:latin typeface="Consolas" pitchFamily="49" charset="0"/>
                <a:cs typeface="Consolas" pitchFamily="49" charset="0"/>
              </a:rPr>
              <a:t>:</a:t>
            </a:r>
          </a:p>
          <a:p>
            <a:pPr>
              <a:defRPr/>
            </a:pPr>
            <a:r>
              <a:rPr lang="en-US" dirty="0" smtClean="0">
                <a:latin typeface="Consolas" pitchFamily="49" charset="0"/>
                <a:cs typeface="Consolas" pitchFamily="49" charset="0"/>
              </a:rPr>
              <a:t>   """ </a:t>
            </a:r>
            <a:r>
              <a:rPr lang="en-US" dirty="0" err="1" smtClean="0">
                <a:latin typeface="Consolas" pitchFamily="49" charset="0"/>
                <a:cs typeface="Consolas" pitchFamily="49" charset="0"/>
              </a:rPr>
              <a:t>docstring</a:t>
            </a:r>
            <a:r>
              <a:rPr lang="en-US" dirty="0" smtClean="0">
                <a:latin typeface="Consolas" pitchFamily="49" charset="0"/>
                <a:cs typeface="Consolas" pitchFamily="49" charset="0"/>
              </a:rPr>
              <a:t> to explain the purpose of the class """ </a:t>
            </a:r>
          </a:p>
          <a:p>
            <a:pPr>
              <a:spcBef>
                <a:spcPts val="1200"/>
              </a:spcBef>
              <a:defRPr/>
            </a:pPr>
            <a:r>
              <a:rPr lang="en-US" dirty="0" smtClean="0">
                <a:latin typeface="Consolas" pitchFamily="49" charset="0"/>
                <a:cs typeface="Consolas" pitchFamily="49" charset="0"/>
              </a:rPr>
              <a:t>   def method1(self, other input arguments) :</a:t>
            </a:r>
            <a:br>
              <a:rPr lang="en-US" dirty="0" smtClean="0">
                <a:latin typeface="Consolas" pitchFamily="49" charset="0"/>
                <a:cs typeface="Consolas" pitchFamily="49" charset="0"/>
              </a:rPr>
            </a:br>
            <a:r>
              <a:rPr lang="en-US" dirty="0" smtClean="0">
                <a:latin typeface="Consolas" pitchFamily="49" charset="0"/>
                <a:cs typeface="Consolas" pitchFamily="49" charset="0"/>
              </a:rPr>
              <a:t>      """ </a:t>
            </a:r>
            <a:r>
              <a:rPr lang="en-US" dirty="0" err="1" smtClean="0">
                <a:latin typeface="Consolas" pitchFamily="49" charset="0"/>
                <a:cs typeface="Consolas" pitchFamily="49" charset="0"/>
              </a:rPr>
              <a:t>docstring</a:t>
            </a:r>
            <a:r>
              <a:rPr lang="en-US" dirty="0" smtClean="0">
                <a:latin typeface="Consolas" pitchFamily="49" charset="0"/>
                <a:cs typeface="Consolas" pitchFamily="49" charset="0"/>
              </a:rPr>
              <a:t> for method1 """</a:t>
            </a:r>
          </a:p>
          <a:p>
            <a:pPr>
              <a:defRPr/>
            </a:pPr>
            <a:r>
              <a:rPr lang="en-US" dirty="0" smtClean="0">
                <a:latin typeface="Consolas" pitchFamily="49" charset="0"/>
                <a:cs typeface="Consolas" pitchFamily="49" charset="0"/>
              </a:rPr>
              <a:t>      # code for method1</a:t>
            </a:r>
          </a:p>
          <a:p>
            <a:pPr>
              <a:spcBef>
                <a:spcPts val="1200"/>
              </a:spcBef>
              <a:defRPr/>
            </a:pPr>
            <a:r>
              <a:rPr lang="en-US" dirty="0" smtClean="0">
                <a:latin typeface="Consolas" pitchFamily="49" charset="0"/>
                <a:cs typeface="Consolas" pitchFamily="49" charset="0"/>
              </a:rPr>
              <a:t>   def method2(self, other input arguments) :</a:t>
            </a:r>
            <a:br>
              <a:rPr lang="en-US" dirty="0" smtClean="0">
                <a:latin typeface="Consolas" pitchFamily="49" charset="0"/>
                <a:cs typeface="Consolas" pitchFamily="49" charset="0"/>
              </a:rPr>
            </a:br>
            <a:r>
              <a:rPr lang="en-US" dirty="0" smtClean="0">
                <a:latin typeface="Consolas" pitchFamily="49" charset="0"/>
                <a:cs typeface="Consolas" pitchFamily="49" charset="0"/>
              </a:rPr>
              <a:t>      """ </a:t>
            </a:r>
            <a:r>
              <a:rPr lang="en-US" dirty="0" err="1" smtClean="0">
                <a:latin typeface="Consolas" pitchFamily="49" charset="0"/>
                <a:cs typeface="Consolas" pitchFamily="49" charset="0"/>
              </a:rPr>
              <a:t>docstring</a:t>
            </a:r>
            <a:r>
              <a:rPr lang="en-US" dirty="0" smtClean="0">
                <a:latin typeface="Consolas" pitchFamily="49" charset="0"/>
                <a:cs typeface="Consolas" pitchFamily="49" charset="0"/>
              </a:rPr>
              <a:t> for method2 """</a:t>
            </a:r>
          </a:p>
          <a:p>
            <a:pPr>
              <a:defRPr/>
            </a:pPr>
            <a:r>
              <a:rPr lang="en-US" dirty="0" smtClean="0">
                <a:latin typeface="Consolas" pitchFamily="49" charset="0"/>
                <a:cs typeface="Consolas" pitchFamily="49" charset="0"/>
              </a:rPr>
              <a:t>      # code for method2</a:t>
            </a:r>
          </a:p>
          <a:p>
            <a:pPr>
              <a:defRPr/>
            </a:pPr>
            <a:r>
              <a:rPr lang="en-US" dirty="0" smtClean="0">
                <a:latin typeface="Consolas" pitchFamily="49" charset="0"/>
                <a:cs typeface="Consolas" pitchFamily="49" charset="0"/>
              </a:rPr>
              <a:t/>
            </a:r>
            <a:br>
              <a:rPr lang="en-US" dirty="0" smtClean="0">
                <a:latin typeface="Consolas" pitchFamily="49" charset="0"/>
                <a:cs typeface="Consolas" pitchFamily="49" charset="0"/>
              </a:rPr>
            </a:br>
            <a:r>
              <a:rPr lang="en-US" dirty="0" smtClean="0">
                <a:latin typeface="Consolas" pitchFamily="49" charset="0"/>
                <a:cs typeface="Consolas" pitchFamily="49" charset="0"/>
              </a:rPr>
              <a:t>    </a:t>
            </a:r>
          </a:p>
          <a:p>
            <a:pPr>
              <a:defRPr/>
            </a:pPr>
            <a:endParaRPr lang="en-US" dirty="0" smtClean="0">
              <a:latin typeface="Consolas" pitchFamily="49" charset="0"/>
              <a:cs typeface="Consolas" pitchFamily="49" charset="0"/>
            </a:endParaRPr>
          </a:p>
          <a:p>
            <a:pPr>
              <a:defRPr/>
            </a:pPr>
            <a:r>
              <a:rPr lang="en-US" dirty="0" smtClean="0">
                <a:latin typeface="Consolas" pitchFamily="49" charset="0"/>
                <a:cs typeface="Consolas" pitchFamily="49" charset="0"/>
              </a:rPr>
              <a:t>   </a:t>
            </a:r>
          </a:p>
          <a:p>
            <a:pPr>
              <a:defRPr/>
            </a:pPr>
            <a:r>
              <a:rPr lang="en-US" dirty="0" smtClean="0">
                <a:latin typeface="Consolas" pitchFamily="49" charset="0"/>
                <a:cs typeface="Consolas" pitchFamily="49" charset="0"/>
              </a:rPr>
              <a:t/>
            </a:r>
            <a:br>
              <a:rPr lang="en-US" dirty="0" smtClean="0">
                <a:latin typeface="Consolas" pitchFamily="49" charset="0"/>
                <a:cs typeface="Consolas" pitchFamily="49" charset="0"/>
              </a:rPr>
            </a:br>
            <a:r>
              <a:rPr lang="en-US" dirty="0" smtClean="0">
                <a:latin typeface="Consolas" pitchFamily="49" charset="0"/>
                <a:cs typeface="Consolas" pitchFamily="49" charset="0"/>
              </a:rPr>
              <a:t>  </a:t>
            </a:r>
            <a:endParaRPr lang="en-US" dirty="0">
              <a:latin typeface="Consolas" pitchFamily="49" charset="0"/>
              <a:cs typeface="Consolas" pitchFamily="49" charset="0"/>
            </a:endParaRPr>
          </a:p>
        </p:txBody>
      </p:sp>
      <p:sp>
        <p:nvSpPr>
          <p:cNvPr id="6" name="TextBox 5"/>
          <p:cNvSpPr txBox="1"/>
          <p:nvPr/>
        </p:nvSpPr>
        <p:spPr>
          <a:xfrm>
            <a:off x="2971800" y="1676400"/>
            <a:ext cx="5410200" cy="646331"/>
          </a:xfrm>
          <a:prstGeom prst="rect">
            <a:avLst/>
          </a:prstGeom>
          <a:noFill/>
        </p:spPr>
        <p:txBody>
          <a:bodyPr wrap="square" rtlCol="0">
            <a:spAutoFit/>
          </a:bodyPr>
          <a:lstStyle/>
          <a:p>
            <a:r>
              <a:rPr lang="en-US" dirty="0" smtClean="0">
                <a:solidFill>
                  <a:srgbClr val="C00000"/>
                </a:solidFill>
              </a:rPr>
              <a:t>Define a class with the keyword  </a:t>
            </a:r>
            <a:r>
              <a:rPr lang="en-US" dirty="0" smtClean="0">
                <a:solidFill>
                  <a:srgbClr val="0033CC"/>
                </a:solidFill>
              </a:rPr>
              <a:t>class</a:t>
            </a:r>
            <a:r>
              <a:rPr lang="en-US" dirty="0" smtClean="0">
                <a:solidFill>
                  <a:srgbClr val="C00000"/>
                </a:solidFill>
              </a:rPr>
              <a:t>  and the class name, which starts with an uppercase letter</a:t>
            </a:r>
            <a:endParaRPr lang="en-US" dirty="0">
              <a:solidFill>
                <a:srgbClr val="C00000"/>
              </a:solidFill>
            </a:endParaRPr>
          </a:p>
        </p:txBody>
      </p:sp>
      <p:cxnSp>
        <p:nvCxnSpPr>
          <p:cNvPr id="8" name="Straight Arrow Connector 7"/>
          <p:cNvCxnSpPr/>
          <p:nvPr/>
        </p:nvCxnSpPr>
        <p:spPr>
          <a:xfrm flipH="1">
            <a:off x="2362200" y="1981200"/>
            <a:ext cx="685800" cy="45720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934200" y="3200400"/>
            <a:ext cx="1600200" cy="923330"/>
          </a:xfrm>
          <a:prstGeom prst="rect">
            <a:avLst/>
          </a:prstGeom>
          <a:noFill/>
        </p:spPr>
        <p:txBody>
          <a:bodyPr wrap="square" rtlCol="0">
            <a:spAutoFit/>
          </a:bodyPr>
          <a:lstStyle/>
          <a:p>
            <a:r>
              <a:rPr lang="en-US" dirty="0" smtClean="0">
                <a:solidFill>
                  <a:srgbClr val="C00000"/>
                </a:solidFill>
              </a:rPr>
              <a:t>Define all methods for the class</a:t>
            </a:r>
            <a:endParaRPr lang="en-US" dirty="0">
              <a:solidFill>
                <a:srgbClr val="C00000"/>
              </a:solidFill>
            </a:endParaRPr>
          </a:p>
        </p:txBody>
      </p:sp>
      <p:cxnSp>
        <p:nvCxnSpPr>
          <p:cNvPr id="13" name="Straight Arrow Connector 12"/>
          <p:cNvCxnSpPr/>
          <p:nvPr/>
        </p:nvCxnSpPr>
        <p:spPr>
          <a:xfrm flipH="1" flipV="1">
            <a:off x="6477000" y="3352800"/>
            <a:ext cx="457200" cy="7620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6400800" y="3505200"/>
            <a:ext cx="533400" cy="45720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486400" y="4800600"/>
            <a:ext cx="2557110" cy="369332"/>
          </a:xfrm>
          <a:prstGeom prst="rect">
            <a:avLst/>
          </a:prstGeom>
          <a:noFill/>
        </p:spPr>
        <p:txBody>
          <a:bodyPr wrap="none" rtlCol="0">
            <a:spAutoFit/>
          </a:bodyPr>
          <a:lstStyle/>
          <a:p>
            <a:r>
              <a:rPr lang="en-US" dirty="0" smtClean="0">
                <a:solidFill>
                  <a:srgbClr val="C00000"/>
                </a:solidFill>
              </a:rPr>
              <a:t>Don’t forget </a:t>
            </a:r>
            <a:r>
              <a:rPr lang="en-US" dirty="0" err="1" smtClean="0">
                <a:solidFill>
                  <a:srgbClr val="C00000"/>
                </a:solidFill>
              </a:rPr>
              <a:t>docstrings</a:t>
            </a:r>
            <a:r>
              <a:rPr lang="en-US" dirty="0" smtClean="0">
                <a:solidFill>
                  <a:srgbClr val="C00000"/>
                </a:solidFill>
              </a:rPr>
              <a:t>!</a:t>
            </a:r>
            <a:endParaRPr lang="en-US" dirty="0">
              <a:solidFill>
                <a:srgbClr val="C00000"/>
              </a:solidFill>
            </a:endParaRPr>
          </a:p>
        </p:txBody>
      </p:sp>
      <p:sp>
        <p:nvSpPr>
          <p:cNvPr id="18" name="TextBox 17"/>
          <p:cNvSpPr txBox="1"/>
          <p:nvPr/>
        </p:nvSpPr>
        <p:spPr>
          <a:xfrm>
            <a:off x="914400" y="4953000"/>
            <a:ext cx="1864613" cy="369332"/>
          </a:xfrm>
          <a:prstGeom prst="rect">
            <a:avLst/>
          </a:prstGeom>
          <a:noFill/>
        </p:spPr>
        <p:txBody>
          <a:bodyPr wrap="none" rtlCol="0">
            <a:spAutoFit/>
          </a:bodyPr>
          <a:lstStyle/>
          <a:p>
            <a:r>
              <a:rPr lang="en-US" dirty="0" smtClean="0">
                <a:solidFill>
                  <a:srgbClr val="C00000"/>
                </a:solidFill>
              </a:rPr>
              <a:t>Note indentation</a:t>
            </a:r>
            <a:endParaRPr lang="en-US" dirty="0">
              <a:solidFill>
                <a:srgbClr val="C00000"/>
              </a:solidFill>
            </a:endParaRPr>
          </a:p>
        </p:txBody>
      </p:sp>
      <p:cxnSp>
        <p:nvCxnSpPr>
          <p:cNvPr id="20" name="Straight Arrow Connector 19"/>
          <p:cNvCxnSpPr/>
          <p:nvPr/>
        </p:nvCxnSpPr>
        <p:spPr>
          <a:xfrm flipV="1">
            <a:off x="1295400" y="4572000"/>
            <a:ext cx="0" cy="45720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altLang="en-US" dirty="0" smtClean="0">
                <a:ea typeface="ＭＳ Ｐゴシック" panose="020B0600070205080204" pitchFamily="34" charset="-128"/>
              </a:rPr>
              <a:t>The </a:t>
            </a:r>
            <a:r>
              <a:rPr lang="en-US" altLang="en-US" dirty="0" smtClean="0">
                <a:solidFill>
                  <a:srgbClr val="0033CC"/>
                </a:solidFill>
                <a:ea typeface="ＭＳ Ｐゴシック" panose="020B0600070205080204" pitchFamily="34" charset="-128"/>
              </a:rPr>
              <a:t>self</a:t>
            </a:r>
            <a:r>
              <a:rPr lang="en-US" altLang="en-US" dirty="0" smtClean="0">
                <a:ea typeface="ＭＳ Ｐゴシック" panose="020B0600070205080204" pitchFamily="34" charset="-128"/>
              </a:rPr>
              <a:t> Keyword</a:t>
            </a:r>
          </a:p>
        </p:txBody>
      </p:sp>
      <p:sp>
        <p:nvSpPr>
          <p:cNvPr id="24579" name="Content Placeholder 2"/>
          <p:cNvSpPr>
            <a:spLocks noGrp="1"/>
          </p:cNvSpPr>
          <p:nvPr>
            <p:ph idx="1"/>
          </p:nvPr>
        </p:nvSpPr>
        <p:spPr>
          <a:xfrm>
            <a:off x="609601" y="1143000"/>
            <a:ext cx="7757160" cy="5029200"/>
          </a:xfrm>
        </p:spPr>
        <p:txBody>
          <a:bodyPr>
            <a:normAutofit/>
          </a:bodyPr>
          <a:lstStyle/>
          <a:p>
            <a:r>
              <a:rPr lang="en-US" altLang="en-US" dirty="0" smtClean="0">
                <a:ea typeface="ＭＳ Ｐゴシック" panose="020B0600070205080204" pitchFamily="34" charset="-128"/>
              </a:rPr>
              <a:t>Each method of a class has a </a:t>
            </a:r>
            <a:r>
              <a:rPr lang="en-US" altLang="en-US" b="1" dirty="0" smtClean="0">
                <a:ea typeface="ＭＳ Ｐゴシック" panose="020B0600070205080204" pitchFamily="34" charset="-128"/>
              </a:rPr>
              <a:t>required first input parameter</a:t>
            </a:r>
            <a:r>
              <a:rPr lang="en-US" altLang="en-US" dirty="0" smtClean="0">
                <a:ea typeface="ＭＳ Ｐゴシック" panose="020B0600070205080204" pitchFamily="34" charset="-128"/>
              </a:rPr>
              <a:t>: </a:t>
            </a:r>
            <a:r>
              <a:rPr lang="en-US" altLang="en-US" dirty="0" smtClean="0">
                <a:solidFill>
                  <a:srgbClr val="0033CC"/>
                </a:solidFill>
                <a:ea typeface="ＭＳ Ｐゴシック" panose="020B0600070205080204" pitchFamily="34" charset="-128"/>
              </a:rPr>
              <a:t>self</a:t>
            </a:r>
          </a:p>
          <a:p>
            <a:endParaRPr lang="en-US" altLang="en-US" dirty="0" smtClean="0">
              <a:ea typeface="ＭＳ Ｐゴシック" panose="020B0600070205080204" pitchFamily="34" charset="-128"/>
            </a:endParaRPr>
          </a:p>
          <a:p>
            <a:endParaRPr lang="en-US" altLang="en-US" dirty="0" smtClean="0">
              <a:ea typeface="ＭＳ Ｐゴシック" panose="020B0600070205080204" pitchFamily="34" charset="-128"/>
            </a:endParaRPr>
          </a:p>
          <a:p>
            <a:endParaRPr lang="en-US" altLang="en-US" dirty="0" smtClean="0">
              <a:ea typeface="ＭＳ Ｐゴシック" panose="020B0600070205080204" pitchFamily="34" charset="-128"/>
            </a:endParaRPr>
          </a:p>
          <a:p>
            <a:pPr>
              <a:buNone/>
            </a:pPr>
            <a:endParaRPr lang="en-US" altLang="en-US" dirty="0" smtClean="0">
              <a:ea typeface="ＭＳ Ｐゴシック" panose="020B0600070205080204" pitchFamily="34" charset="-128"/>
            </a:endParaRPr>
          </a:p>
          <a:p>
            <a:r>
              <a:rPr lang="en-US" altLang="en-US" dirty="0" smtClean="0">
                <a:solidFill>
                  <a:srgbClr val="0033CC"/>
                </a:solidFill>
                <a:ea typeface="ＭＳ Ｐゴシック" panose="020B0600070205080204" pitchFamily="34" charset="-128"/>
              </a:rPr>
              <a:t>self</a:t>
            </a:r>
            <a:r>
              <a:rPr lang="en-US" altLang="en-US" dirty="0" smtClean="0">
                <a:ea typeface="ＭＳ Ｐゴシック" panose="020B0600070205080204" pitchFamily="34" charset="-128"/>
              </a:rPr>
              <a:t> is a reference to the current object that is running the method.</a:t>
            </a:r>
          </a:p>
          <a:p>
            <a:r>
              <a:rPr lang="en-US" altLang="en-US" dirty="0" smtClean="0">
                <a:ea typeface="ＭＳ Ｐゴシック" panose="020B0600070205080204" pitchFamily="34" charset="-128"/>
              </a:rPr>
              <a:t>If a function is defined in the class but doesn’t have </a:t>
            </a:r>
            <a:r>
              <a:rPr lang="en-US" altLang="en-US" dirty="0" smtClean="0">
                <a:solidFill>
                  <a:srgbClr val="0033CC"/>
                </a:solidFill>
                <a:ea typeface="ＭＳ Ｐゴシック" panose="020B0600070205080204" pitchFamily="34" charset="-128"/>
              </a:rPr>
              <a:t>self</a:t>
            </a:r>
            <a:r>
              <a:rPr lang="en-US" altLang="en-US" dirty="0" smtClean="0">
                <a:ea typeface="ＭＳ Ｐゴシック" panose="020B0600070205080204" pitchFamily="34" charset="-128"/>
              </a:rPr>
              <a:t> as the first input parameter, it is not considered by Python to be a method of the class. Attempting to call this method from an object will result in an exception.</a:t>
            </a:r>
          </a:p>
          <a:p>
            <a:r>
              <a:rPr lang="en-US" kern="0" dirty="0" smtClean="0">
                <a:solidFill>
                  <a:schemeClr val="tx1"/>
                </a:solidFill>
                <a:cs typeface="Consolas" pitchFamily="49" charset="0"/>
              </a:rPr>
              <a:t>Even though </a:t>
            </a:r>
            <a:r>
              <a:rPr lang="en-US" kern="0" dirty="0" smtClean="0">
                <a:solidFill>
                  <a:srgbClr val="0033CC"/>
                </a:solidFill>
                <a:cs typeface="Consolas" pitchFamily="49" charset="0"/>
              </a:rPr>
              <a:t>self</a:t>
            </a:r>
            <a:r>
              <a:rPr lang="en-US" kern="0" dirty="0" smtClean="0">
                <a:solidFill>
                  <a:schemeClr val="tx1"/>
                </a:solidFill>
                <a:cs typeface="Consolas" pitchFamily="49" charset="0"/>
              </a:rPr>
              <a:t> is the required first input parameter, when we call a method we ignore the </a:t>
            </a:r>
            <a:r>
              <a:rPr lang="en-US" kern="0" dirty="0" smtClean="0">
                <a:solidFill>
                  <a:srgbClr val="0033CC"/>
                </a:solidFill>
                <a:cs typeface="Consolas" pitchFamily="49" charset="0"/>
              </a:rPr>
              <a:t>self</a:t>
            </a:r>
            <a:r>
              <a:rPr lang="en-US" kern="0" dirty="0" smtClean="0">
                <a:solidFill>
                  <a:schemeClr val="tx1"/>
                </a:solidFill>
                <a:cs typeface="Consolas" pitchFamily="49" charset="0"/>
              </a:rPr>
              <a:t> parameter and don’t need to pass anything to it. Python will fill in the </a:t>
            </a:r>
            <a:r>
              <a:rPr lang="en-US" kern="0" dirty="0" smtClean="0">
                <a:solidFill>
                  <a:srgbClr val="0033CC"/>
                </a:solidFill>
                <a:cs typeface="Consolas" pitchFamily="49" charset="0"/>
              </a:rPr>
              <a:t>self</a:t>
            </a:r>
            <a:r>
              <a:rPr lang="en-US" kern="0" dirty="0" smtClean="0">
                <a:solidFill>
                  <a:schemeClr val="tx1"/>
                </a:solidFill>
                <a:cs typeface="Consolas" pitchFamily="49" charset="0"/>
              </a:rPr>
              <a:t> variable with a reference to the current object at run time.</a:t>
            </a:r>
            <a:endParaRPr lang="en-US" altLang="en-US" dirty="0" smtClean="0">
              <a:ea typeface="ＭＳ Ｐゴシック" panose="020B0600070205080204" pitchFamily="34" charset="-128"/>
            </a:endParaRPr>
          </a:p>
          <a:p>
            <a:pPr>
              <a:spcBef>
                <a:spcPts val="600"/>
              </a:spcBef>
              <a:buNone/>
            </a:pPr>
            <a:endParaRPr lang="en-US" altLang="en-US" dirty="0" smtClean="0">
              <a:ea typeface="ＭＳ Ｐゴシック" panose="020B0600070205080204" pitchFamily="34" charset="-128"/>
            </a:endParaRPr>
          </a:p>
        </p:txBody>
      </p:sp>
      <p:sp>
        <p:nvSpPr>
          <p:cNvPr id="2" name="Date Placeholder 1"/>
          <p:cNvSpPr>
            <a:spLocks noGrp="1"/>
          </p:cNvSpPr>
          <p:nvPr>
            <p:ph type="dt" sz="half" idx="10"/>
          </p:nvPr>
        </p:nvSpPr>
        <p:spPr/>
        <p:txBody>
          <a:bodyPr/>
          <a:lstStyle/>
          <a:p>
            <a:fld id="{BB32F327-250A-4B1C-B1AB-BA68370DBDD9}" type="datetime1">
              <a:rPr lang="en-US" smtClean="0"/>
              <a:pPr/>
              <a:t>9/15/2020</a:t>
            </a:fld>
            <a:endParaRPr lang="en-US" dirty="0"/>
          </a:p>
        </p:txBody>
      </p:sp>
      <p:sp>
        <p:nvSpPr>
          <p:cNvPr id="5" name="Content Placeholder 2"/>
          <p:cNvSpPr txBox="1">
            <a:spLocks/>
          </p:cNvSpPr>
          <p:nvPr/>
        </p:nvSpPr>
        <p:spPr bwMode="auto">
          <a:xfrm>
            <a:off x="838200" y="1600200"/>
            <a:ext cx="7315200" cy="16764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a:lstStyle/>
          <a:p>
            <a:pPr>
              <a:defRPr/>
            </a:pPr>
            <a:r>
              <a:rPr lang="en-US" dirty="0" smtClean="0">
                <a:latin typeface="Consolas" pitchFamily="49" charset="0"/>
                <a:cs typeface="Consolas" pitchFamily="49" charset="0"/>
              </a:rPr>
              <a:t>class </a:t>
            </a:r>
            <a:r>
              <a:rPr lang="en-US" dirty="0" err="1" smtClean="0">
                <a:latin typeface="Consolas" pitchFamily="49" charset="0"/>
                <a:cs typeface="Consolas" pitchFamily="49" charset="0"/>
              </a:rPr>
              <a:t>ClassName</a:t>
            </a:r>
            <a:r>
              <a:rPr lang="en-US" dirty="0" smtClean="0">
                <a:latin typeface="Consolas" pitchFamily="49" charset="0"/>
                <a:cs typeface="Consolas" pitchFamily="49" charset="0"/>
              </a:rPr>
              <a:t>:</a:t>
            </a:r>
          </a:p>
          <a:p>
            <a:pPr>
              <a:defRPr/>
            </a:pPr>
            <a:r>
              <a:rPr lang="en-US" dirty="0" smtClean="0">
                <a:latin typeface="Consolas" pitchFamily="49" charset="0"/>
                <a:cs typeface="Consolas" pitchFamily="49" charset="0"/>
              </a:rPr>
              <a:t>   """ </a:t>
            </a:r>
            <a:r>
              <a:rPr lang="en-US" dirty="0" err="1" smtClean="0">
                <a:latin typeface="Consolas" pitchFamily="49" charset="0"/>
                <a:cs typeface="Consolas" pitchFamily="49" charset="0"/>
              </a:rPr>
              <a:t>docstring</a:t>
            </a:r>
            <a:r>
              <a:rPr lang="en-US" dirty="0" smtClean="0">
                <a:latin typeface="Consolas" pitchFamily="49" charset="0"/>
                <a:cs typeface="Consolas" pitchFamily="49" charset="0"/>
              </a:rPr>
              <a:t> to explain the purpose of the class """ </a:t>
            </a:r>
          </a:p>
          <a:p>
            <a:pPr>
              <a:spcBef>
                <a:spcPts val="1200"/>
              </a:spcBef>
              <a:defRPr/>
            </a:pPr>
            <a:r>
              <a:rPr lang="en-US" dirty="0" smtClean="0">
                <a:latin typeface="Consolas" pitchFamily="49" charset="0"/>
                <a:cs typeface="Consolas" pitchFamily="49" charset="0"/>
              </a:rPr>
              <a:t>   def method1(</a:t>
            </a:r>
            <a:r>
              <a:rPr lang="en-US" dirty="0" smtClean="0">
                <a:solidFill>
                  <a:srgbClr val="0033CC"/>
                </a:solidFill>
                <a:latin typeface="Consolas" pitchFamily="49" charset="0"/>
                <a:cs typeface="Consolas" pitchFamily="49" charset="0"/>
              </a:rPr>
              <a:t>self</a:t>
            </a:r>
            <a:r>
              <a:rPr lang="en-US" dirty="0" smtClean="0">
                <a:latin typeface="Consolas" pitchFamily="49" charset="0"/>
                <a:cs typeface="Consolas" pitchFamily="49" charset="0"/>
              </a:rPr>
              <a:t>, other input arguments) :</a:t>
            </a:r>
            <a:br>
              <a:rPr lang="en-US" dirty="0" smtClean="0">
                <a:latin typeface="Consolas" pitchFamily="49" charset="0"/>
                <a:cs typeface="Consolas" pitchFamily="49" charset="0"/>
              </a:rPr>
            </a:br>
            <a:r>
              <a:rPr lang="en-US" dirty="0" smtClean="0">
                <a:latin typeface="Consolas" pitchFamily="49" charset="0"/>
                <a:cs typeface="Consolas" pitchFamily="49" charset="0"/>
              </a:rPr>
              <a:t>      """ </a:t>
            </a:r>
            <a:r>
              <a:rPr lang="en-US" dirty="0" err="1" smtClean="0">
                <a:latin typeface="Consolas" pitchFamily="49" charset="0"/>
                <a:cs typeface="Consolas" pitchFamily="49" charset="0"/>
              </a:rPr>
              <a:t>docstring</a:t>
            </a:r>
            <a:r>
              <a:rPr lang="en-US" dirty="0" smtClean="0">
                <a:latin typeface="Consolas" pitchFamily="49" charset="0"/>
                <a:cs typeface="Consolas" pitchFamily="49" charset="0"/>
              </a:rPr>
              <a:t> for method1 """</a:t>
            </a:r>
          </a:p>
          <a:p>
            <a:pPr>
              <a:defRPr/>
            </a:pPr>
            <a:r>
              <a:rPr lang="en-US" dirty="0" smtClean="0">
                <a:latin typeface="Consolas" pitchFamily="49" charset="0"/>
                <a:cs typeface="Consolas" pitchFamily="49" charset="0"/>
              </a:rPr>
              <a:t>      # code for method1</a:t>
            </a:r>
          </a:p>
          <a:p>
            <a:pPr>
              <a:defRPr/>
            </a:pPr>
            <a:r>
              <a:rPr lang="en-US" dirty="0" smtClean="0">
                <a:latin typeface="Consolas" pitchFamily="49" charset="0"/>
                <a:cs typeface="Consolas" pitchFamily="49" charset="0"/>
              </a:rPr>
              <a:t/>
            </a:r>
            <a:br>
              <a:rPr lang="en-US" dirty="0" smtClean="0">
                <a:latin typeface="Consolas" pitchFamily="49" charset="0"/>
                <a:cs typeface="Consolas" pitchFamily="49" charset="0"/>
              </a:rPr>
            </a:br>
            <a:r>
              <a:rPr lang="en-US" dirty="0" smtClean="0">
                <a:latin typeface="Consolas" pitchFamily="49" charset="0"/>
                <a:cs typeface="Consolas" pitchFamily="49" charset="0"/>
              </a:rPr>
              <a:t>    </a:t>
            </a:r>
          </a:p>
          <a:p>
            <a:pPr>
              <a:defRPr/>
            </a:pPr>
            <a:endParaRPr lang="en-US" dirty="0" smtClean="0">
              <a:latin typeface="Consolas" pitchFamily="49" charset="0"/>
              <a:cs typeface="Consolas" pitchFamily="49" charset="0"/>
            </a:endParaRPr>
          </a:p>
          <a:p>
            <a:pPr>
              <a:defRPr/>
            </a:pPr>
            <a:r>
              <a:rPr lang="en-US" dirty="0" smtClean="0">
                <a:latin typeface="Consolas" pitchFamily="49" charset="0"/>
                <a:cs typeface="Consolas" pitchFamily="49" charset="0"/>
              </a:rPr>
              <a:t>   </a:t>
            </a:r>
          </a:p>
          <a:p>
            <a:pPr>
              <a:defRPr/>
            </a:pPr>
            <a:r>
              <a:rPr lang="en-US" dirty="0" smtClean="0">
                <a:latin typeface="Consolas" pitchFamily="49" charset="0"/>
                <a:cs typeface="Consolas" pitchFamily="49" charset="0"/>
              </a:rPr>
              <a:t/>
            </a:r>
            <a:br>
              <a:rPr lang="en-US" dirty="0" smtClean="0">
                <a:latin typeface="Consolas" pitchFamily="49" charset="0"/>
                <a:cs typeface="Consolas" pitchFamily="49" charset="0"/>
              </a:rPr>
            </a:br>
            <a:r>
              <a:rPr lang="en-US" dirty="0" smtClean="0">
                <a:latin typeface="Consolas" pitchFamily="49" charset="0"/>
                <a:cs typeface="Consolas" pitchFamily="49" charset="0"/>
              </a:rPr>
              <a:t>  </a:t>
            </a:r>
            <a:endParaRPr lang="en-US" dirty="0">
              <a:latin typeface="Consolas" pitchFamily="49" charset="0"/>
              <a:cs typeface="Consolas" pitchFamily="49"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838200" y="1143000"/>
            <a:ext cx="7772399" cy="5016758"/>
          </a:xfrm>
          <a:prstGeom prst="rect">
            <a:avLst/>
          </a:prstGeom>
          <a:noFill/>
        </p:spPr>
        <p:txBody>
          <a:bodyPr wrap="square" rtlCol="0">
            <a:spAutoFit/>
          </a:bodyPr>
          <a:lstStyle/>
          <a:p>
            <a:pPr marL="274320" indent="-274320">
              <a:buFont typeface="Arial" pitchFamily="34" charset="0"/>
              <a:buChar char="•"/>
            </a:pPr>
            <a:r>
              <a:rPr lang="en-US" sz="2000" dirty="0" smtClean="0">
                <a:latin typeface="+mn-lt"/>
              </a:rPr>
              <a:t>We have a </a:t>
            </a:r>
            <a:r>
              <a:rPr lang="en-US" sz="2000" dirty="0" err="1" smtClean="0">
                <a:latin typeface="+mn-lt"/>
              </a:rPr>
              <a:t>CashRegister</a:t>
            </a:r>
            <a:r>
              <a:rPr lang="en-US" sz="2000" dirty="0" smtClean="0">
                <a:latin typeface="+mn-lt"/>
              </a:rPr>
              <a:t> class which keeps track of the number of items that are purchased and the total price for the purchase.</a:t>
            </a:r>
          </a:p>
          <a:p>
            <a:pPr marL="274320" indent="-274320">
              <a:buFont typeface="Arial" pitchFamily="34" charset="0"/>
              <a:buChar char="•"/>
            </a:pPr>
            <a:endParaRPr lang="en-US" sz="2000" dirty="0" smtClean="0">
              <a:latin typeface="+mn-lt"/>
            </a:endParaRPr>
          </a:p>
          <a:p>
            <a:pPr marL="274320" indent="-274320">
              <a:buFont typeface="Arial" pitchFamily="34" charset="0"/>
              <a:buChar char="•"/>
            </a:pPr>
            <a:endParaRPr lang="en-US" sz="2000" dirty="0" smtClean="0">
              <a:latin typeface="+mn-lt"/>
            </a:endParaRPr>
          </a:p>
          <a:p>
            <a:pPr marL="274320" indent="-274320">
              <a:buFont typeface="Arial" pitchFamily="34" charset="0"/>
              <a:buChar char="•"/>
            </a:pPr>
            <a:endParaRPr lang="en-US" sz="2000" dirty="0" smtClean="0">
              <a:latin typeface="+mn-lt"/>
            </a:endParaRPr>
          </a:p>
          <a:p>
            <a:pPr marL="274320" indent="-274320">
              <a:buFont typeface="Arial" pitchFamily="34" charset="0"/>
              <a:buChar char="•"/>
            </a:pPr>
            <a:endParaRPr lang="en-US" sz="2000" dirty="0" smtClean="0">
              <a:latin typeface="+mn-lt"/>
            </a:endParaRPr>
          </a:p>
          <a:p>
            <a:pPr marL="274320" indent="-274320">
              <a:buFont typeface="Arial" pitchFamily="34" charset="0"/>
              <a:buChar char="•"/>
            </a:pPr>
            <a:endParaRPr lang="en-US" sz="2000" dirty="0" smtClean="0">
              <a:latin typeface="+mn-lt"/>
            </a:endParaRPr>
          </a:p>
          <a:p>
            <a:pPr marL="274320" indent="-274320">
              <a:buFont typeface="Arial" pitchFamily="34" charset="0"/>
              <a:buChar char="•"/>
            </a:pPr>
            <a:endParaRPr lang="en-US" sz="2000" dirty="0" smtClean="0">
              <a:latin typeface="+mn-lt"/>
            </a:endParaRPr>
          </a:p>
          <a:p>
            <a:pPr marL="274320" indent="-274320">
              <a:buFont typeface="Arial" pitchFamily="34" charset="0"/>
              <a:buChar char="•"/>
            </a:pPr>
            <a:endParaRPr lang="en-US" sz="2000" dirty="0" smtClean="0">
              <a:latin typeface="+mn-lt"/>
            </a:endParaRPr>
          </a:p>
          <a:p>
            <a:pPr marL="274320" indent="-274320">
              <a:buFont typeface="Arial" pitchFamily="34" charset="0"/>
              <a:buChar char="•"/>
            </a:pPr>
            <a:endParaRPr lang="en-US" sz="2000" dirty="0" smtClean="0">
              <a:latin typeface="+mn-lt"/>
            </a:endParaRPr>
          </a:p>
          <a:p>
            <a:pPr marL="274320" indent="-274320">
              <a:buFont typeface="Arial" pitchFamily="34" charset="0"/>
              <a:buChar char="•"/>
            </a:pPr>
            <a:endParaRPr lang="en-US" sz="2000" dirty="0" smtClean="0">
              <a:latin typeface="+mn-lt"/>
            </a:endParaRPr>
          </a:p>
          <a:p>
            <a:pPr marL="274320" indent="-274320">
              <a:buFont typeface="Arial" pitchFamily="34" charset="0"/>
              <a:buChar char="•"/>
            </a:pPr>
            <a:r>
              <a:rPr lang="en-US" sz="2000" dirty="0" smtClean="0">
                <a:latin typeface="+mn-lt"/>
              </a:rPr>
              <a:t>There are many methods in the </a:t>
            </a:r>
            <a:r>
              <a:rPr lang="en-US" sz="2000" dirty="0" err="1" smtClean="0">
                <a:latin typeface="+mn-lt"/>
              </a:rPr>
              <a:t>CashRegister</a:t>
            </a:r>
            <a:r>
              <a:rPr lang="en-US" sz="2000" dirty="0" smtClean="0">
                <a:latin typeface="+mn-lt"/>
              </a:rPr>
              <a:t> class, only the </a:t>
            </a:r>
            <a:r>
              <a:rPr lang="en-US" sz="2000" dirty="0" err="1" smtClean="0">
                <a:latin typeface="+mn-lt"/>
              </a:rPr>
              <a:t>addItem</a:t>
            </a:r>
            <a:r>
              <a:rPr lang="en-US" sz="2000" dirty="0" smtClean="0">
                <a:latin typeface="+mn-lt"/>
              </a:rPr>
              <a:t> method is shown as an example.</a:t>
            </a:r>
          </a:p>
          <a:p>
            <a:pPr marL="274320" indent="-274320">
              <a:buFont typeface="Arial" pitchFamily="34" charset="0"/>
              <a:buChar char="•"/>
            </a:pPr>
            <a:r>
              <a:rPr lang="en-US" sz="2000" dirty="0" smtClean="0">
                <a:latin typeface="+mn-lt"/>
              </a:rPr>
              <a:t>Note the keyword </a:t>
            </a:r>
            <a:r>
              <a:rPr lang="en-US" sz="2000" dirty="0" smtClean="0">
                <a:solidFill>
                  <a:srgbClr val="0033CC"/>
                </a:solidFill>
                <a:latin typeface="+mn-lt"/>
              </a:rPr>
              <a:t>self</a:t>
            </a:r>
            <a:r>
              <a:rPr lang="en-US" sz="2000" dirty="0" smtClean="0">
                <a:latin typeface="+mn-lt"/>
              </a:rPr>
              <a:t> is the first input argument for the method, and it is also in front of some of the variables, making them instance variables or instance attributes.</a:t>
            </a:r>
          </a:p>
        </p:txBody>
      </p:sp>
      <p:sp>
        <p:nvSpPr>
          <p:cNvPr id="30722" name="Title 1"/>
          <p:cNvSpPr>
            <a:spLocks noGrp="1"/>
          </p:cNvSpPr>
          <p:nvPr>
            <p:ph type="title"/>
          </p:nvPr>
        </p:nvSpPr>
        <p:spPr/>
        <p:txBody>
          <a:bodyPr/>
          <a:lstStyle/>
          <a:p>
            <a:r>
              <a:rPr lang="en-US" altLang="en-US" dirty="0" smtClean="0">
                <a:ea typeface="ＭＳ Ｐゴシック" panose="020B0600070205080204" pitchFamily="34" charset="-128"/>
              </a:rPr>
              <a:t>Example: Class Definition</a:t>
            </a:r>
          </a:p>
        </p:txBody>
      </p:sp>
      <p:sp>
        <p:nvSpPr>
          <p:cNvPr id="8" name="Content Placeholder 2"/>
          <p:cNvSpPr txBox="1">
            <a:spLocks/>
          </p:cNvSpPr>
          <p:nvPr/>
        </p:nvSpPr>
        <p:spPr bwMode="auto">
          <a:xfrm>
            <a:off x="990600" y="1905000"/>
            <a:ext cx="7391400" cy="25146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a:lstStyle/>
          <a:p>
            <a:pPr>
              <a:defRPr/>
            </a:pPr>
            <a:r>
              <a:rPr lang="en-US" dirty="0" smtClean="0">
                <a:latin typeface="Consolas" pitchFamily="49" charset="0"/>
                <a:cs typeface="Consolas" pitchFamily="49" charset="0"/>
              </a:rPr>
              <a:t>class </a:t>
            </a:r>
            <a:r>
              <a:rPr lang="en-US" dirty="0" err="1" smtClean="0">
                <a:latin typeface="Consolas" pitchFamily="49" charset="0"/>
                <a:cs typeface="Consolas" pitchFamily="49" charset="0"/>
              </a:rPr>
              <a:t>CashRegister</a:t>
            </a:r>
            <a:r>
              <a:rPr lang="en-US" dirty="0" smtClean="0">
                <a:latin typeface="Consolas" pitchFamily="49" charset="0"/>
                <a:cs typeface="Consolas" pitchFamily="49" charset="0"/>
              </a:rPr>
              <a:t> :</a:t>
            </a:r>
          </a:p>
          <a:p>
            <a:pPr>
              <a:defRPr/>
            </a:pPr>
            <a:r>
              <a:rPr lang="en-US" dirty="0" smtClean="0">
                <a:solidFill>
                  <a:srgbClr val="00B0F0"/>
                </a:solidFill>
                <a:latin typeface="Consolas" pitchFamily="49" charset="0"/>
                <a:cs typeface="Consolas" pitchFamily="49" charset="0"/>
              </a:rPr>
              <a:t>   """ Cash register keeps track of item count and </a:t>
            </a:r>
            <a:br>
              <a:rPr lang="en-US" dirty="0" smtClean="0">
                <a:solidFill>
                  <a:srgbClr val="00B0F0"/>
                </a:solidFill>
                <a:latin typeface="Consolas" pitchFamily="49" charset="0"/>
                <a:cs typeface="Consolas" pitchFamily="49" charset="0"/>
              </a:rPr>
            </a:br>
            <a:r>
              <a:rPr lang="en-US" dirty="0" smtClean="0">
                <a:solidFill>
                  <a:srgbClr val="00B0F0"/>
                </a:solidFill>
                <a:latin typeface="Consolas" pitchFamily="49" charset="0"/>
                <a:cs typeface="Consolas" pitchFamily="49" charset="0"/>
              </a:rPr>
              <a:t>       total price """ </a:t>
            </a:r>
          </a:p>
          <a:p>
            <a:pPr>
              <a:defRPr/>
            </a:pPr>
            <a:endParaRPr lang="en-US" kern="0" dirty="0">
              <a:solidFill>
                <a:srgbClr val="00B0F0"/>
              </a:solidFill>
              <a:latin typeface="Consolas" pitchFamily="49" charset="0"/>
              <a:cs typeface="Consolas" pitchFamily="49" charset="0"/>
            </a:endParaRPr>
          </a:p>
          <a:p>
            <a:pPr marL="342900" indent="-342900" eaLnBrk="0" hangingPunct="0">
              <a:buClr>
                <a:srgbClr val="835E01"/>
              </a:buClr>
              <a:buSzPct val="60000"/>
              <a:buFont typeface="Wingdings" pitchFamily="2" charset="2"/>
              <a:buNone/>
              <a:defRPr/>
            </a:pPr>
            <a:r>
              <a:rPr lang="en-US" dirty="0" smtClean="0">
                <a:solidFill>
                  <a:srgbClr val="0033CC"/>
                </a:solidFill>
                <a:latin typeface="Consolas" pitchFamily="49" charset="0"/>
                <a:cs typeface="Consolas" pitchFamily="49" charset="0"/>
              </a:rPr>
              <a:t>    </a:t>
            </a:r>
            <a:r>
              <a:rPr lang="en-US" dirty="0" smtClean="0">
                <a:latin typeface="Consolas" pitchFamily="49" charset="0"/>
                <a:cs typeface="Consolas" pitchFamily="49" charset="0"/>
              </a:rPr>
              <a:t>def </a:t>
            </a:r>
            <a:r>
              <a:rPr lang="en-US" dirty="0">
                <a:latin typeface="Consolas" pitchFamily="49" charset="0"/>
                <a:cs typeface="Consolas" pitchFamily="49" charset="0"/>
              </a:rPr>
              <a:t>addItem(</a:t>
            </a:r>
            <a:r>
              <a:rPr lang="en-US" dirty="0">
                <a:solidFill>
                  <a:srgbClr val="0033CC"/>
                </a:solidFill>
                <a:latin typeface="Consolas" pitchFamily="49" charset="0"/>
                <a:cs typeface="Consolas" pitchFamily="49" charset="0"/>
              </a:rPr>
              <a:t>self</a:t>
            </a:r>
            <a:r>
              <a:rPr lang="en-US" dirty="0">
                <a:latin typeface="Consolas" pitchFamily="49" charset="0"/>
                <a:cs typeface="Consolas" pitchFamily="49" charset="0"/>
              </a:rPr>
              <a:t>, price) :</a:t>
            </a:r>
            <a:r>
              <a:rPr lang="en-US" kern="0" dirty="0">
                <a:latin typeface="Consolas" pitchFamily="49" charset="0"/>
                <a:cs typeface="Consolas" pitchFamily="49" charset="0"/>
              </a:rPr>
              <a:t>  </a:t>
            </a:r>
          </a:p>
          <a:p>
            <a:pPr marL="342900" indent="-342900" eaLnBrk="0" hangingPunct="0">
              <a:buClr>
                <a:srgbClr val="835E01"/>
              </a:buClr>
              <a:buSzPct val="60000"/>
              <a:buFont typeface="Wingdings" pitchFamily="2" charset="2"/>
              <a:buNone/>
              <a:defRPr/>
            </a:pPr>
            <a:r>
              <a:rPr lang="en-US" kern="0" dirty="0">
                <a:latin typeface="Consolas" pitchFamily="49" charset="0"/>
                <a:cs typeface="Consolas" pitchFamily="49" charset="0"/>
              </a:rPr>
              <a:t> </a:t>
            </a:r>
            <a:r>
              <a:rPr lang="en-US" kern="0" dirty="0" smtClean="0">
                <a:latin typeface="Consolas" pitchFamily="49" charset="0"/>
                <a:cs typeface="Consolas" pitchFamily="49" charset="0"/>
              </a:rPr>
              <a:t>       </a:t>
            </a:r>
            <a:r>
              <a:rPr lang="en-US" dirty="0" smtClean="0">
                <a:solidFill>
                  <a:srgbClr val="00B0F0"/>
                </a:solidFill>
                <a:latin typeface="Consolas" pitchFamily="49" charset="0"/>
                <a:cs typeface="Consolas" pitchFamily="49" charset="0"/>
              </a:rPr>
              <a:t>""" add price to total and increment count """ </a:t>
            </a:r>
            <a:endParaRPr lang="en-US" kern="0" dirty="0">
              <a:solidFill>
                <a:srgbClr val="00B0F0"/>
              </a:solidFill>
              <a:latin typeface="Consolas" pitchFamily="49" charset="0"/>
              <a:cs typeface="Consolas" pitchFamily="49" charset="0"/>
            </a:endParaRPr>
          </a:p>
          <a:p>
            <a:pPr marL="342900" indent="-342900" eaLnBrk="0" hangingPunct="0">
              <a:buClr>
                <a:srgbClr val="835E01"/>
              </a:buClr>
              <a:buSzPct val="60000"/>
              <a:buFont typeface="Wingdings" pitchFamily="2" charset="2"/>
              <a:buNone/>
              <a:defRPr/>
            </a:pPr>
            <a:r>
              <a:rPr lang="en-US" kern="0" dirty="0">
                <a:latin typeface="Consolas" pitchFamily="49" charset="0"/>
                <a:cs typeface="Consolas" pitchFamily="49" charset="0"/>
              </a:rPr>
              <a:t>  </a:t>
            </a:r>
            <a:r>
              <a:rPr lang="en-US" kern="0" dirty="0" smtClean="0">
                <a:latin typeface="Consolas" pitchFamily="49" charset="0"/>
                <a:cs typeface="Consolas" pitchFamily="49" charset="0"/>
              </a:rPr>
              <a:t>      </a:t>
            </a:r>
            <a:r>
              <a:rPr lang="en-US" kern="0" dirty="0" err="1" smtClean="0">
                <a:solidFill>
                  <a:srgbClr val="0033CC"/>
                </a:solidFill>
                <a:latin typeface="Consolas" pitchFamily="49" charset="0"/>
                <a:cs typeface="Consolas" pitchFamily="49" charset="0"/>
              </a:rPr>
              <a:t>self</a:t>
            </a:r>
            <a:r>
              <a:rPr lang="en-US" kern="0" dirty="0" err="1" smtClean="0">
                <a:latin typeface="Consolas" pitchFamily="49" charset="0"/>
                <a:cs typeface="Consolas" pitchFamily="49" charset="0"/>
              </a:rPr>
              <a:t>._totalPrice</a:t>
            </a:r>
            <a:r>
              <a:rPr lang="en-US" kern="0" dirty="0" smtClean="0">
                <a:latin typeface="Consolas" pitchFamily="49" charset="0"/>
                <a:cs typeface="Consolas" pitchFamily="49" charset="0"/>
              </a:rPr>
              <a:t> += price</a:t>
            </a:r>
          </a:p>
          <a:p>
            <a:pPr marL="342900" indent="-342900" eaLnBrk="0" hangingPunct="0">
              <a:buClr>
                <a:srgbClr val="835E01"/>
              </a:buClr>
              <a:buSzPct val="60000"/>
              <a:buFont typeface="Wingdings" pitchFamily="2" charset="2"/>
              <a:buNone/>
              <a:defRPr/>
            </a:pPr>
            <a:r>
              <a:rPr lang="en-US" kern="0" dirty="0" smtClean="0">
                <a:latin typeface="Consolas" pitchFamily="49" charset="0"/>
                <a:cs typeface="Consolas" pitchFamily="49" charset="0"/>
              </a:rPr>
              <a:t>        </a:t>
            </a:r>
            <a:r>
              <a:rPr lang="en-US" kern="0" dirty="0" err="1" smtClean="0">
                <a:solidFill>
                  <a:srgbClr val="0033CC"/>
                </a:solidFill>
                <a:latin typeface="Consolas" pitchFamily="49" charset="0"/>
                <a:cs typeface="Consolas" pitchFamily="49" charset="0"/>
              </a:rPr>
              <a:t>self</a:t>
            </a:r>
            <a:r>
              <a:rPr lang="en-US" kern="0" dirty="0" err="1" smtClean="0">
                <a:latin typeface="Consolas" pitchFamily="49" charset="0"/>
                <a:cs typeface="Consolas" pitchFamily="49" charset="0"/>
              </a:rPr>
              <a:t>._itemCount</a:t>
            </a:r>
            <a:r>
              <a:rPr lang="en-US" kern="0" dirty="0" smtClean="0">
                <a:latin typeface="Consolas" pitchFamily="49" charset="0"/>
                <a:cs typeface="Consolas" pitchFamily="49" charset="0"/>
              </a:rPr>
              <a:t> += 1</a:t>
            </a:r>
            <a:endParaRPr lang="en-US" kern="0" dirty="0">
              <a:latin typeface="Consolas" pitchFamily="49" charset="0"/>
              <a:cs typeface="Consolas" pitchFamily="49" charset="0"/>
            </a:endParaRPr>
          </a:p>
          <a:p>
            <a:pPr marL="342900" indent="-342900" eaLnBrk="0" hangingPunct="0">
              <a:buClr>
                <a:srgbClr val="835E01"/>
              </a:buClr>
              <a:buSzPct val="60000"/>
              <a:buFont typeface="Wingdings" pitchFamily="2" charset="2"/>
              <a:buNone/>
              <a:defRPr/>
            </a:pPr>
            <a:r>
              <a:rPr lang="en-US" kern="0" dirty="0">
                <a:solidFill>
                  <a:srgbClr val="00B0F0"/>
                </a:solidFill>
                <a:latin typeface="Consolas" pitchFamily="49" charset="0"/>
                <a:cs typeface="Consolas" pitchFamily="49" charset="0"/>
              </a:rPr>
              <a:t>  </a:t>
            </a:r>
          </a:p>
          <a:p>
            <a:pPr marL="342900" indent="-342900" eaLnBrk="0" hangingPunct="0">
              <a:buClr>
                <a:srgbClr val="835E01"/>
              </a:buClr>
              <a:buSzPct val="60000"/>
              <a:buFont typeface="Wingdings" pitchFamily="2" charset="2"/>
              <a:buNone/>
              <a:defRPr/>
            </a:pPr>
            <a:r>
              <a:rPr lang="en-US" kern="0" dirty="0">
                <a:solidFill>
                  <a:srgbClr val="00B0F0"/>
                </a:solidFill>
                <a:latin typeface="Consolas" pitchFamily="49" charset="0"/>
                <a:cs typeface="Consolas" pitchFamily="49" charset="0"/>
              </a:rPr>
              <a:t>  </a:t>
            </a:r>
            <a:endParaRPr lang="en-US" kern="0" dirty="0">
              <a:latin typeface="Consolas" pitchFamily="49" charset="0"/>
              <a:cs typeface="Consolas" pitchFamily="49" charset="0"/>
            </a:endParaRPr>
          </a:p>
        </p:txBody>
      </p:sp>
      <p:sp>
        <p:nvSpPr>
          <p:cNvPr id="2" name="Date Placeholder 1"/>
          <p:cNvSpPr>
            <a:spLocks noGrp="1"/>
          </p:cNvSpPr>
          <p:nvPr>
            <p:ph type="dt" sz="half" idx="10"/>
          </p:nvPr>
        </p:nvSpPr>
        <p:spPr/>
        <p:txBody>
          <a:bodyPr/>
          <a:lstStyle/>
          <a:p>
            <a:fld id="{E4F7788C-94B0-4322-B503-F98C0D80C9C5}" type="datetime1">
              <a:rPr lang="en-US" smtClean="0"/>
              <a:pPr/>
              <a:t>9/15/2020</a:t>
            </a:fld>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Attributes in a Class</a:t>
            </a:r>
            <a:endParaRPr lang="en-US" dirty="0"/>
          </a:p>
        </p:txBody>
      </p:sp>
      <p:sp>
        <p:nvSpPr>
          <p:cNvPr id="4" name="Date Placeholder 3"/>
          <p:cNvSpPr>
            <a:spLocks noGrp="1"/>
          </p:cNvSpPr>
          <p:nvPr>
            <p:ph type="dt" sz="half" idx="10"/>
          </p:nvPr>
        </p:nvSpPr>
        <p:spPr/>
        <p:txBody>
          <a:bodyPr/>
          <a:lstStyle/>
          <a:p>
            <a:fld id="{6EA027FA-825E-4B14-887C-42C87EB1FEDD}" type="datetime1">
              <a:rPr lang="en-US" smtClean="0"/>
              <a:pPr/>
              <a:t>9/15/2020</a:t>
            </a:fld>
            <a:endParaRPr lang="en-US" dirty="0"/>
          </a:p>
        </p:txBody>
      </p:sp>
      <p:sp>
        <p:nvSpPr>
          <p:cNvPr id="2" name="Slide Number Placeholder 1"/>
          <p:cNvSpPr>
            <a:spLocks noGrp="1"/>
          </p:cNvSpPr>
          <p:nvPr>
            <p:ph type="sldNum" sz="quarter" idx="12"/>
          </p:nvPr>
        </p:nvSpPr>
        <p:spPr/>
        <p:txBody>
          <a:bodyPr/>
          <a:lstStyle/>
          <a:p>
            <a:fld id="{9D83B0A6-79E1-4721-A158-A52973EFC467}" type="slidenum">
              <a:rPr lang="en-US" altLang="en-US" smtClean="0"/>
              <a:pPr/>
              <a:t>9</a:t>
            </a:fld>
            <a:endParaRPr lang="en-US" altLang="en-US"/>
          </a:p>
        </p:txBody>
      </p:sp>
    </p:spTree>
    <p:extLst>
      <p:ext uri="{BB962C8B-B14F-4D97-AF65-F5344CB8AC3E}">
        <p14:creationId xmlns:p14="http://schemas.microsoft.com/office/powerpoint/2010/main" xmlns="" val="3946010427"/>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44af493363444fa191aa20d1fd842df69d6d72a"/>
</p:tagLst>
</file>

<file path=ppt/theme/theme1.xml><?xml version="1.0" encoding="utf-8"?>
<a:theme xmlns:a="http://schemas.openxmlformats.org/drawingml/2006/main" name="RMC Presentation">
  <a:themeElements>
    <a:clrScheme name="Custom 1">
      <a:dk1>
        <a:srgbClr val="000000"/>
      </a:dk1>
      <a:lt1>
        <a:sysClr val="window" lastClr="FFFFFF"/>
      </a:lt1>
      <a:dk2>
        <a:srgbClr val="637052"/>
      </a:dk2>
      <a:lt2>
        <a:srgbClr val="CCDDEA"/>
      </a:lt2>
      <a:accent1>
        <a:srgbClr val="FFFF00"/>
      </a:accent1>
      <a:accent2>
        <a:srgbClr val="000000"/>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xmlns="" name="RMC Presentation" id="{F133566A-6107-4ECA-B6E3-BC26A31F9F4B}" vid="{0E2C91F3-DABD-4653-8A6F-0A5A5848A15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11695</TotalTime>
  <Words>4834</Words>
  <Application>Microsoft Office PowerPoint</Application>
  <PresentationFormat>On-screen Show (4:3)</PresentationFormat>
  <Paragraphs>616</Paragraphs>
  <Slides>54</Slides>
  <Notes>10</Notes>
  <HiddenSlides>0</HiddenSlides>
  <MMClips>0</MMClips>
  <ScaleCrop>false</ScaleCrop>
  <HeadingPairs>
    <vt:vector size="4" baseType="variant">
      <vt:variant>
        <vt:lpstr>Theme</vt:lpstr>
      </vt:variant>
      <vt:variant>
        <vt:i4>1</vt:i4>
      </vt:variant>
      <vt:variant>
        <vt:lpstr>Slide Titles</vt:lpstr>
      </vt:variant>
      <vt:variant>
        <vt:i4>54</vt:i4>
      </vt:variant>
    </vt:vector>
  </HeadingPairs>
  <TitlesOfParts>
    <vt:vector size="55" baseType="lpstr">
      <vt:lpstr>RMC Presentation</vt:lpstr>
      <vt:lpstr>Chapter Nine</vt:lpstr>
      <vt:lpstr>Object-Oriented Programming</vt:lpstr>
      <vt:lpstr>Example: a Simple User-Defined Class</vt:lpstr>
      <vt:lpstr>Example: Using a User-Defined Class</vt:lpstr>
      <vt:lpstr>Defining a Class</vt:lpstr>
      <vt:lpstr>Class Definition</vt:lpstr>
      <vt:lpstr>The self Keyword</vt:lpstr>
      <vt:lpstr>Example: Class Definition</vt:lpstr>
      <vt:lpstr>Attributes in a Class</vt:lpstr>
      <vt:lpstr>Instance Attributes (1)</vt:lpstr>
      <vt:lpstr>Instance Attributes (2)</vt:lpstr>
      <vt:lpstr>Local Variables </vt:lpstr>
      <vt:lpstr>Example: Attributes and Local Variables</vt:lpstr>
      <vt:lpstr>Class Attributes</vt:lpstr>
      <vt:lpstr>Methods in a Class</vt:lpstr>
      <vt:lpstr>Instance Methods</vt:lpstr>
      <vt:lpstr>Syntax: Methods</vt:lpstr>
      <vt:lpstr>Private Methods</vt:lpstr>
      <vt:lpstr>Public Interface of a Class (1)</vt:lpstr>
      <vt:lpstr>Public Interface of a Class (2)</vt:lpstr>
      <vt:lpstr>Accessor and Mutator Methods</vt:lpstr>
      <vt:lpstr>Special Methods: Constructors</vt:lpstr>
      <vt:lpstr>Special Methods</vt:lpstr>
      <vt:lpstr>Constructor</vt:lpstr>
      <vt:lpstr>Making Constructors Flexible</vt:lpstr>
      <vt:lpstr>Programming Tip</vt:lpstr>
      <vt:lpstr>Other Special Methods</vt:lpstr>
      <vt:lpstr>Special Method: _ _repr_ _ </vt:lpstr>
      <vt:lpstr>Special Method: Operator Overloading</vt:lpstr>
      <vt:lpstr>Common Special Methods</vt:lpstr>
      <vt:lpstr>Common Special Methods</vt:lpstr>
      <vt:lpstr>Example: Fraction Class</vt:lpstr>
      <vt:lpstr>Writing a Fraction Class</vt:lpstr>
      <vt:lpstr>Requirement 1: Constructor (1)</vt:lpstr>
      <vt:lpstr>Requirement 1 : Constructor (2)</vt:lpstr>
      <vt:lpstr>Private Method : _simplify</vt:lpstr>
      <vt:lpstr>Requirement 2: Add Method (1)</vt:lpstr>
      <vt:lpstr>Requirement 2: Add Method (2)</vt:lpstr>
      <vt:lpstr>Requirement 3: Comparing Fractions</vt:lpstr>
      <vt:lpstr>Requirement 4: String Representation</vt:lpstr>
      <vt:lpstr>Requirement 5: Decimal Representation</vt:lpstr>
      <vt:lpstr>Requirement 6: Immutable Fractions</vt:lpstr>
      <vt:lpstr>Unit Testing of a Class</vt:lpstr>
      <vt:lpstr>A Class as a Module</vt:lpstr>
      <vt:lpstr>Unit Testing a Class</vt:lpstr>
      <vt:lpstr>Test Driver Plan</vt:lpstr>
      <vt:lpstr>Reference to an Object</vt:lpstr>
      <vt:lpstr>Object References</vt:lpstr>
      <vt:lpstr>Shared Reference or Alias</vt:lpstr>
      <vt:lpstr>Review: Testing if References are Aliases</vt:lpstr>
      <vt:lpstr>The None reference</vt:lpstr>
      <vt:lpstr>The self Reference</vt:lpstr>
      <vt:lpstr>Object Clean Up</vt:lpstr>
      <vt:lpstr>Slide 54</vt:lpstr>
    </vt:vector>
  </TitlesOfParts>
  <Company>Technetrain.com</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8:  Objects and Classes</dc:title>
  <dc:subject>Java for Everyone 2e</dc:subject>
  <dc:creator>Clare</dc:creator>
  <dc:description>Based on bjlo_ch08_8.pdf</dc:description>
  <cp:lastModifiedBy>Clare</cp:lastModifiedBy>
  <cp:revision>621</cp:revision>
  <dcterms:created xsi:type="dcterms:W3CDTF">2007-02-01T21:32:19Z</dcterms:created>
  <dcterms:modified xsi:type="dcterms:W3CDTF">2020-09-16T05:05:11Z</dcterms:modified>
  <cp:contentStatus>Final Draft</cp:contentStatus>
</cp:coreProperties>
</file>