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2" r:id="rId1"/>
  </p:sldMasterIdLst>
  <p:notesMasterIdLst>
    <p:notesMasterId r:id="rId36"/>
  </p:notesMasterIdLst>
  <p:sldIdLst>
    <p:sldId id="365" r:id="rId2"/>
    <p:sldId id="368" r:id="rId3"/>
    <p:sldId id="369" r:id="rId4"/>
    <p:sldId id="370" r:id="rId5"/>
    <p:sldId id="371" r:id="rId6"/>
    <p:sldId id="487" r:id="rId7"/>
    <p:sldId id="510" r:id="rId8"/>
    <p:sldId id="488" r:id="rId9"/>
    <p:sldId id="486" r:id="rId10"/>
    <p:sldId id="489" r:id="rId11"/>
    <p:sldId id="511" r:id="rId12"/>
    <p:sldId id="490" r:id="rId13"/>
    <p:sldId id="491" r:id="rId14"/>
    <p:sldId id="492" r:id="rId15"/>
    <p:sldId id="512" r:id="rId16"/>
    <p:sldId id="493" r:id="rId17"/>
    <p:sldId id="494" r:id="rId18"/>
    <p:sldId id="513" r:id="rId19"/>
    <p:sldId id="495" r:id="rId20"/>
    <p:sldId id="514" r:id="rId21"/>
    <p:sldId id="502" r:id="rId22"/>
    <p:sldId id="515" r:id="rId23"/>
    <p:sldId id="496" r:id="rId24"/>
    <p:sldId id="497" r:id="rId25"/>
    <p:sldId id="498" r:id="rId26"/>
    <p:sldId id="499" r:id="rId27"/>
    <p:sldId id="509" r:id="rId28"/>
    <p:sldId id="500" r:id="rId29"/>
    <p:sldId id="506" r:id="rId30"/>
    <p:sldId id="516" r:id="rId31"/>
    <p:sldId id="501" r:id="rId32"/>
    <p:sldId id="507" r:id="rId33"/>
    <p:sldId id="508" r:id="rId34"/>
    <p:sldId id="51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65E01"/>
    <a:srgbClr val="333333"/>
    <a:srgbClr val="9933FF"/>
    <a:srgbClr val="9966FF"/>
    <a:srgbClr val="3853A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7"/>
    <p:restoredTop sz="96322"/>
  </p:normalViewPr>
  <p:slideViewPr>
    <p:cSldViewPr>
      <p:cViewPr varScale="1">
        <p:scale>
          <a:sx n="123" d="100"/>
          <a:sy n="123" d="100"/>
        </p:scale>
        <p:origin x="3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D2A705-F38F-44B0-A927-769803BBCEE0}" type="datetimeFigureOut">
              <a:rPr lang="en-US"/>
              <a:pPr>
                <a:defRPr/>
              </a:pPr>
              <a:t>11/21/22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D29D36F4-DC9E-431B-8DD7-B14DA195EE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79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3FEC6-7DA0-4FFE-B398-32F9FAF7633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35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</a:defRPr>
            </a:lvl1pPr>
          </a:lstStyle>
          <a:p>
            <a:fld id="{812A15FB-3805-41E6-AD30-A284FF82A97D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3BC810C2-70B6-4382-8314-3BDF77433AD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0518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909" y="3442724"/>
            <a:ext cx="7543800" cy="725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03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E716B666-1809-4DC8-A253-EBD4141156DC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A18B9AB3-CF6F-46D9-B671-FD0008AB421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574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77886"/>
            <a:ext cx="7543800" cy="16472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2F897D33-52A4-4145-8931-204C171FD47D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B5D7B3DB-A691-4704-BAE8-061CA729576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801960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271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E9D7957-1A22-4561-B596-D80D991ED116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AA11372-355B-4A80-8A46-617E86BBF7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420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DC4FC-7EDD-41F0-8AA5-AA762213A413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877DF-A9C6-45A7-95D4-F61C928A26B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2381" y="679399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13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8163" y="1256588"/>
            <a:ext cx="4013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56588"/>
            <a:ext cx="40132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609600" cy="304800"/>
          </a:xfrm>
        </p:spPr>
        <p:txBody>
          <a:bodyPr/>
          <a:lstStyle>
            <a:lvl1pPr>
              <a:defRPr/>
            </a:lvl1pPr>
          </a:lstStyle>
          <a:p>
            <a:fld id="{B5D7B3DB-A691-4704-BAE8-061CA729576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>
          <a:xfrm>
            <a:off x="538163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F5A47F-256C-44C8-ADAA-14EEF020F015}" type="datetime1">
              <a:rPr lang="en-US" altLang="en-US" smtClean="0"/>
              <a:pPr/>
              <a:t>11/21/22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5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25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55006"/>
            <a:ext cx="7543801" cy="461408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79C6F39A-8839-4205-9553-C037A6A7090B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1"/>
                </a:solidFill>
                <a:latin typeface="+mn-lt"/>
              </a:defRPr>
            </a:lvl1pPr>
          </a:lstStyle>
          <a:p>
            <a:fld id="{B5D7B3DB-A691-4704-BAE8-061CA729576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1540" y="113368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-1" y="6800964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698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8" r:id="rId4"/>
    <p:sldLayoutId id="2147484199" r:id="rId5"/>
    <p:sldLayoutId id="2147484205" r:id="rId6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Material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Regular Expression, string search, string substitution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2704A-466E-4D24-95EF-BB2FCF9BA4FB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7B3DB-A691-4704-BAE8-061CA729576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Matching One Character: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</a:t>
            </a:r>
            <a:r>
              <a:rPr lang="en-US" altLang="en-US" dirty="0">
                <a:ea typeface="ＭＳ Ｐゴシック" pitchFamily="34" charset="-128"/>
              </a:rPr>
              <a:t>set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711441" cy="5105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In addition to using [ ] to describe a set of characters that can match, we can also use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</a:t>
            </a:r>
            <a:r>
              <a:rPr lang="en-US" altLang="en-US" dirty="0">
                <a:ea typeface="ＭＳ Ｐゴシック" pitchFamily="34" charset="-128"/>
              </a:rPr>
              <a:t>set </a:t>
            </a:r>
            <a:r>
              <a:rPr lang="en-US" altLang="en-US" dirty="0" err="1">
                <a:ea typeface="ＭＳ Ｐゴシック" pitchFamily="34" charset="-128"/>
              </a:rPr>
              <a:t>metacharacter</a:t>
            </a:r>
            <a:r>
              <a:rPr lang="en-US" altLang="en-US" dirty="0">
                <a:ea typeface="ＭＳ Ｐゴシック" pitchFamily="34" charset="-128"/>
              </a:rPr>
              <a:t>, which is a predefined set of characters.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en-US" dirty="0">
                <a:ea typeface="ＭＳ Ｐゴシック" pitchFamily="34" charset="-128"/>
              </a:rPr>
              <a:t>There is no difference in how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works when using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vs. a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</a:t>
            </a:r>
            <a:r>
              <a:rPr lang="en-US" altLang="en-US" dirty="0">
                <a:ea typeface="ＭＳ Ｐゴシック" pitchFamily="34" charset="-128"/>
              </a:rPr>
              <a:t>set, however,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</a:t>
            </a:r>
            <a:r>
              <a:rPr lang="en-US" altLang="en-US" dirty="0">
                <a:ea typeface="ＭＳ Ｐゴシック" pitchFamily="34" charset="-128"/>
              </a:rPr>
              <a:t>set is shorter and can make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simpler to read.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47800" y="2133600"/>
          <a:ext cx="60960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Equivalent set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 \t\n\r\f\v]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non-whitespace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 \t\n\r\f\v]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 (alphanumeric and underscore)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33CC"/>
                          </a:solidFill>
                        </a:rPr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[^a-zA-Z0-9_]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: Repetition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2438400"/>
            <a:ext cx="18288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Repetition: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635241" cy="5105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</a:t>
            </a:r>
            <a:r>
              <a:rPr lang="en-US" altLang="en-US" dirty="0">
                <a:ea typeface="ＭＳ Ｐゴシック" pitchFamily="34" charset="-128"/>
              </a:rPr>
              <a:t>  matches </a:t>
            </a:r>
            <a:r>
              <a:rPr lang="en-US" altLang="en-US" u="sng" dirty="0">
                <a:ea typeface="ＭＳ Ｐゴシック" pitchFamily="34" charset="-128"/>
              </a:rPr>
              <a:t>0 or more </a:t>
            </a:r>
            <a:r>
              <a:rPr lang="en-US" altLang="en-US" dirty="0">
                <a:ea typeface="ＭＳ Ｐゴシック" pitchFamily="34" charset="-128"/>
              </a:rPr>
              <a:t>instances of the </a:t>
            </a:r>
            <a:r>
              <a:rPr lang="en-US" altLang="en-US" u="sng" dirty="0">
                <a:ea typeface="ＭＳ Ｐゴシック" pitchFamily="34" charset="-128"/>
              </a:rPr>
              <a:t>previous</a:t>
            </a:r>
            <a:r>
              <a:rPr lang="en-US" altLang="en-US" dirty="0">
                <a:ea typeface="ＭＳ Ｐゴシック" pitchFamily="34" charset="-128"/>
              </a:rPr>
              <a:t> character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</a:t>
            </a:r>
            <a:r>
              <a:rPr lang="en-US" altLang="en-US" dirty="0">
                <a:ea typeface="ＭＳ Ｐゴシック" pitchFamily="34" charset="-128"/>
              </a:rPr>
              <a:t>c” describes the sequence:  1 ‘a’, 0 or more ‘b’, 1 ‘c’   and matches the underlined part of the following strings: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Strings		           Matched substrings 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</a:t>
            </a:r>
            <a:r>
              <a:rPr lang="en-US" altLang="en-US" u="sng" dirty="0">
                <a:ea typeface="ＭＳ Ｐゴシック" pitchFamily="34" charset="-128"/>
              </a:rPr>
              <a:t>ac</a:t>
            </a:r>
            <a:r>
              <a:rPr lang="en-US" altLang="en-US" dirty="0">
                <a:ea typeface="ＭＳ Ｐゴシック" pitchFamily="34" charset="-128"/>
              </a:rPr>
              <a:t>  dc		    	1 a, 0 b, 1 c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abbbc</a:t>
            </a:r>
            <a:r>
              <a:rPr lang="en-US" altLang="en-US" dirty="0" err="1">
                <a:ea typeface="ＭＳ Ｐゴシック" pitchFamily="34" charset="-128"/>
              </a:rPr>
              <a:t>xyz</a:t>
            </a:r>
            <a:r>
              <a:rPr lang="en-US" altLang="en-US" dirty="0">
                <a:ea typeface="ＭＳ Ｐゴシック" pitchFamily="34" charset="-128"/>
              </a:rPr>
              <a:t>		1 a, 3 b, 1 c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abbbbbbbbc</a:t>
            </a:r>
            <a:r>
              <a:rPr lang="en-US" altLang="en-US" dirty="0" err="1">
                <a:ea typeface="ＭＳ Ｐゴシック" pitchFamily="34" charset="-128"/>
              </a:rPr>
              <a:t>ccc</a:t>
            </a:r>
            <a:r>
              <a:rPr lang="en-US" altLang="en-US" dirty="0">
                <a:ea typeface="ＭＳ Ｐゴシック" pitchFamily="34" charset="-128"/>
              </a:rPr>
              <a:t>		1 a, 8 b, 1 c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abc</a:t>
            </a:r>
            <a:r>
              <a:rPr lang="en-US" altLang="en-US" dirty="0" err="1">
                <a:ea typeface="ＭＳ Ｐゴシック" pitchFamily="34" charset="-128"/>
              </a:rPr>
              <a:t>bbbb</a:t>
            </a:r>
            <a:r>
              <a:rPr lang="en-US" altLang="en-US" dirty="0">
                <a:ea typeface="ＭＳ Ｐゴシック" pitchFamily="34" charset="-128"/>
              </a:rPr>
              <a:t>			1 a, 1 b, 1 c 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Note the matching behavior of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</a:t>
            </a:r>
            <a:r>
              <a:rPr lang="en-US" altLang="en-US" dirty="0">
                <a:ea typeface="ＭＳ Ｐゴシック" pitchFamily="34" charset="-128"/>
              </a:rPr>
              <a:t> above: it matches as many ‘b’ characters as it can, as long as the </a:t>
            </a:r>
            <a:r>
              <a:rPr lang="en-US" altLang="en-US" dirty="0" err="1">
                <a:ea typeface="ＭＳ Ｐゴシック" pitchFamily="34" charset="-128"/>
              </a:rPr>
              <a:t>b’s</a:t>
            </a:r>
            <a:r>
              <a:rPr lang="en-US" altLang="en-US" dirty="0">
                <a:ea typeface="ＭＳ Ｐゴシック" pitchFamily="34" charset="-128"/>
              </a:rPr>
              <a:t> are between ‘a’ and ‘c’.  This behavior of matching as many characters as possible is known as </a:t>
            </a:r>
            <a:r>
              <a:rPr lang="en-US" altLang="en-US" b="1" dirty="0">
                <a:ea typeface="ＭＳ Ｐゴシック" pitchFamily="34" charset="-128"/>
              </a:rPr>
              <a:t>greedy matching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To turn off greedy matching,  add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 after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metacharacter</a:t>
            </a: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*?</a:t>
            </a:r>
            <a:r>
              <a:rPr lang="en-US" altLang="en-US" dirty="0">
                <a:ea typeface="ＭＳ Ｐゴシック" pitchFamily="34" charset="-128"/>
              </a:rPr>
              <a:t>”  will match “a” only because 0 is the minimum number of ‘</a:t>
            </a:r>
            <a:r>
              <a:rPr lang="en-US" altLang="en-US" dirty="0" err="1">
                <a:ea typeface="ＭＳ Ｐゴシック" pitchFamily="34" charset="-128"/>
              </a:rPr>
              <a:t>b’s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00200" y="2438400"/>
            <a:ext cx="1828800" cy="1371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Repetition: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+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+</a:t>
            </a:r>
            <a:r>
              <a:rPr lang="en-US" altLang="en-US" dirty="0">
                <a:ea typeface="ＭＳ Ｐゴシック" pitchFamily="34" charset="-128"/>
              </a:rPr>
              <a:t>  matches </a:t>
            </a:r>
            <a:r>
              <a:rPr lang="en-US" altLang="en-US" u="sng" dirty="0">
                <a:ea typeface="ＭＳ Ｐゴシック" pitchFamily="34" charset="-128"/>
              </a:rPr>
              <a:t>1 or more </a:t>
            </a:r>
            <a:r>
              <a:rPr lang="en-US" altLang="en-US" dirty="0">
                <a:ea typeface="ＭＳ Ｐゴシック" pitchFamily="34" charset="-128"/>
              </a:rPr>
              <a:t>instances of the </a:t>
            </a:r>
            <a:r>
              <a:rPr lang="en-US" altLang="en-US" u="sng" dirty="0">
                <a:ea typeface="ＭＳ Ｐゴシック" pitchFamily="34" charset="-128"/>
              </a:rPr>
              <a:t>previous</a:t>
            </a:r>
            <a:r>
              <a:rPr lang="en-US" altLang="en-US" dirty="0">
                <a:ea typeface="ＭＳ Ｐゴシック" pitchFamily="34" charset="-128"/>
              </a:rPr>
              <a:t> character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+</a:t>
            </a:r>
            <a:r>
              <a:rPr lang="en-US" altLang="en-US" dirty="0" err="1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” describes the sequence:  1 ‘a’, 1 or more ‘b’, 1 ‘c’   and matches the underlined part of the following strings: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Strings		           Matched substrings :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	ac  dc		    	no match, there has to be at least 1 ‘b’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abbbc</a:t>
            </a:r>
            <a:r>
              <a:rPr lang="en-US" altLang="en-US" dirty="0" err="1">
                <a:ea typeface="ＭＳ Ｐゴシック" pitchFamily="34" charset="-128"/>
              </a:rPr>
              <a:t>xyz</a:t>
            </a:r>
            <a:r>
              <a:rPr lang="en-US" altLang="en-US" dirty="0">
                <a:ea typeface="ＭＳ Ｐゴシック" pitchFamily="34" charset="-128"/>
              </a:rPr>
              <a:t>		1 a, 3 b, 1 c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abbbbbbbbc</a:t>
            </a:r>
            <a:r>
              <a:rPr lang="en-US" altLang="en-US" dirty="0" err="1">
                <a:ea typeface="ＭＳ Ｐゴシック" pitchFamily="34" charset="-128"/>
              </a:rPr>
              <a:t>ccc</a:t>
            </a:r>
            <a:r>
              <a:rPr lang="en-US" altLang="en-US" dirty="0">
                <a:ea typeface="ＭＳ Ｐゴシック" pitchFamily="34" charset="-128"/>
              </a:rPr>
              <a:t>		1 a, 8 b, 1 c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u="sng" dirty="0" err="1">
                <a:ea typeface="ＭＳ Ｐゴシック" pitchFamily="34" charset="-128"/>
              </a:rPr>
              <a:t>abc</a:t>
            </a:r>
            <a:r>
              <a:rPr lang="en-US" altLang="en-US" dirty="0" err="1">
                <a:ea typeface="ＭＳ Ｐゴシック" pitchFamily="34" charset="-128"/>
              </a:rPr>
              <a:t>bbbb</a:t>
            </a:r>
            <a:r>
              <a:rPr lang="en-US" altLang="en-US" dirty="0">
                <a:ea typeface="ＭＳ Ｐゴシック" pitchFamily="34" charset="-128"/>
              </a:rPr>
              <a:t>			1 a, 1 b, 1 c 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+</a:t>
            </a:r>
            <a:r>
              <a:rPr lang="en-US" altLang="en-US" dirty="0">
                <a:ea typeface="ＭＳ Ｐゴシック" pitchFamily="34" charset="-128"/>
              </a:rPr>
              <a:t> also uses greedy matching, matching as many of the previous characters as possible.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To turn off greedy matching,  add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 after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+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metacharacter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+?</a:t>
            </a:r>
            <a:r>
              <a:rPr lang="en-US" altLang="en-US" dirty="0">
                <a:ea typeface="ＭＳ Ｐゴシック" pitchFamily="34" charset="-128"/>
              </a:rPr>
              <a:t>”  will match “a” and only 1 ‘b’, no matter how many consecutive ‘</a:t>
            </a:r>
            <a:r>
              <a:rPr lang="en-US" altLang="en-US" dirty="0" err="1">
                <a:ea typeface="ＭＳ Ｐゴシック" pitchFamily="34" charset="-128"/>
              </a:rPr>
              <a:t>b’s</a:t>
            </a:r>
            <a:r>
              <a:rPr lang="en-US" altLang="en-US" dirty="0">
                <a:ea typeface="ＭＳ Ｐゴシック" pitchFamily="34" charset="-128"/>
              </a:rPr>
              <a:t> there are, because 1 is the minimum number of ‘</a:t>
            </a:r>
            <a:r>
              <a:rPr lang="en-US" altLang="en-US" dirty="0" err="1">
                <a:ea typeface="ＭＳ Ｐゴシック" pitchFamily="34" charset="-128"/>
              </a:rPr>
              <a:t>b’s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 matches </a:t>
            </a:r>
            <a:r>
              <a:rPr lang="en-US" altLang="en-US" u="sng" dirty="0">
                <a:ea typeface="ＭＳ Ｐゴシック" pitchFamily="34" charset="-128"/>
              </a:rPr>
              <a:t>0 or 1 </a:t>
            </a:r>
            <a:r>
              <a:rPr lang="en-US" altLang="en-US" dirty="0">
                <a:ea typeface="ＭＳ Ｐゴシック" pitchFamily="34" charset="-128"/>
              </a:rPr>
              <a:t>instance of the </a:t>
            </a:r>
            <a:r>
              <a:rPr lang="en-US" altLang="en-US" u="sng" dirty="0">
                <a:ea typeface="ＭＳ Ｐゴシック" pitchFamily="34" charset="-128"/>
              </a:rPr>
              <a:t>previous</a:t>
            </a:r>
            <a:r>
              <a:rPr lang="en-US" altLang="en-US" dirty="0">
                <a:ea typeface="ＭＳ Ｐゴシック" pitchFamily="34" charset="-128"/>
              </a:rPr>
              <a:t> character.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“short-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term” will match both “</a:t>
            </a:r>
            <a:r>
              <a:rPr lang="en-US" altLang="en-US" dirty="0" err="1">
                <a:ea typeface="ＭＳ Ｐゴシック" pitchFamily="34" charset="-128"/>
              </a:rPr>
              <a:t>shortterm</a:t>
            </a:r>
            <a:r>
              <a:rPr lang="en-US" altLang="en-US" dirty="0">
                <a:ea typeface="ＭＳ Ｐゴシック" pitchFamily="34" charset="-128"/>
              </a:rPr>
              <a:t>” and “short-term”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uses greedy matching. To turn off greedy matching, add another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{m, n}  </a:t>
            </a:r>
            <a:r>
              <a:rPr lang="en-US" altLang="en-US" dirty="0">
                <a:ea typeface="ＭＳ Ｐゴシック" pitchFamily="34" charset="-128"/>
              </a:rPr>
              <a:t>requires that the </a:t>
            </a:r>
            <a:r>
              <a:rPr lang="en-US" altLang="en-US" u="sng" dirty="0">
                <a:ea typeface="ＭＳ Ｐゴシック" pitchFamily="34" charset="-128"/>
              </a:rPr>
              <a:t>previous</a:t>
            </a:r>
            <a:r>
              <a:rPr lang="en-US" altLang="en-US" dirty="0">
                <a:ea typeface="ＭＳ Ｐゴシック" pitchFamily="34" charset="-128"/>
              </a:rPr>
              <a:t> character appear a </a:t>
            </a:r>
            <a:r>
              <a:rPr lang="en-US" altLang="en-US" u="sng" dirty="0">
                <a:ea typeface="ＭＳ Ｐゴシック" pitchFamily="34" charset="-128"/>
              </a:rPr>
              <a:t>minimum of m </a:t>
            </a:r>
            <a:r>
              <a:rPr lang="en-US" altLang="en-US" dirty="0">
                <a:ea typeface="ＭＳ Ｐゴシック" pitchFamily="34" charset="-128"/>
              </a:rPr>
              <a:t>times and a </a:t>
            </a:r>
            <a:r>
              <a:rPr lang="en-US" altLang="en-US" u="sng" dirty="0">
                <a:ea typeface="ＭＳ Ｐゴシック" pitchFamily="34" charset="-128"/>
              </a:rPr>
              <a:t>maximum of n </a:t>
            </a:r>
            <a:r>
              <a:rPr lang="en-US" altLang="en-US" dirty="0">
                <a:ea typeface="ＭＳ Ｐゴシック" pitchFamily="34" charset="-128"/>
              </a:rPr>
              <a:t>times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{1,3}</a:t>
            </a:r>
            <a:r>
              <a:rPr lang="en-US" altLang="en-US" dirty="0">
                <a:ea typeface="ＭＳ Ｐゴシック" pitchFamily="34" charset="-128"/>
              </a:rPr>
              <a:t>c” will match “</a:t>
            </a:r>
            <a:r>
              <a:rPr lang="en-US" altLang="en-US" dirty="0" err="1">
                <a:ea typeface="ＭＳ Ｐゴシック" pitchFamily="34" charset="-128"/>
              </a:rPr>
              <a:t>abc</a:t>
            </a:r>
            <a:r>
              <a:rPr lang="en-US" altLang="en-US" dirty="0">
                <a:ea typeface="ＭＳ Ｐゴシック" pitchFamily="34" charset="-128"/>
              </a:rPr>
              <a:t>”, “</a:t>
            </a:r>
            <a:r>
              <a:rPr lang="en-US" altLang="en-US" dirty="0" err="1">
                <a:ea typeface="ＭＳ Ｐゴシック" pitchFamily="34" charset="-128"/>
              </a:rPr>
              <a:t>abbc</a:t>
            </a:r>
            <a:r>
              <a:rPr lang="en-US" altLang="en-US" dirty="0">
                <a:ea typeface="ＭＳ Ｐゴシック" pitchFamily="34" charset="-128"/>
              </a:rPr>
              <a:t>”, and “</a:t>
            </a:r>
            <a:r>
              <a:rPr lang="en-US" altLang="en-US" dirty="0" err="1">
                <a:ea typeface="ＭＳ Ｐゴシック" pitchFamily="34" charset="-128"/>
              </a:rPr>
              <a:t>abbbc</a:t>
            </a:r>
            <a:r>
              <a:rPr lang="en-US" altLang="en-US" dirty="0">
                <a:ea typeface="ＭＳ Ｐゴシック" pitchFamily="34" charset="-128"/>
              </a:rPr>
              <a:t>”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but will not match “ac” or “</a:t>
            </a:r>
            <a:r>
              <a:rPr lang="en-US" altLang="en-US" dirty="0" err="1">
                <a:ea typeface="ＭＳ Ｐゴシック" pitchFamily="34" charset="-128"/>
              </a:rPr>
              <a:t>abbbbc</a:t>
            </a:r>
            <a:r>
              <a:rPr lang="en-US" altLang="en-US" dirty="0">
                <a:ea typeface="ＭＳ Ｐゴシック" pitchFamily="34" charset="-128"/>
              </a:rPr>
              <a:t>”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m,n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}  </a:t>
            </a:r>
            <a:r>
              <a:rPr lang="en-US" altLang="en-US" dirty="0">
                <a:ea typeface="ＭＳ Ｐゴシック" pitchFamily="34" charset="-128"/>
              </a:rPr>
              <a:t>uses greedy matching. To turn off greedy matching, add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 after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m,n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} </a:t>
            </a:r>
            <a:r>
              <a:rPr lang="en-US" altLang="en-US" dirty="0" err="1">
                <a:ea typeface="ＭＳ Ｐゴシック" pitchFamily="34" charset="-128"/>
              </a:rPr>
              <a:t>metacharacters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{n}</a:t>
            </a:r>
            <a:r>
              <a:rPr lang="en-US" altLang="en-US" dirty="0">
                <a:ea typeface="ＭＳ Ｐゴシック" pitchFamily="34" charset="-128"/>
              </a:rPr>
              <a:t>  requires that the </a:t>
            </a:r>
            <a:r>
              <a:rPr lang="en-US" altLang="en-US" u="sng" dirty="0">
                <a:ea typeface="ＭＳ Ｐゴシック" pitchFamily="34" charset="-128"/>
              </a:rPr>
              <a:t>previous</a:t>
            </a:r>
            <a:r>
              <a:rPr lang="en-US" altLang="en-US" dirty="0">
                <a:ea typeface="ＭＳ Ｐゴシック" pitchFamily="34" charset="-128"/>
              </a:rPr>
              <a:t> character appear </a:t>
            </a:r>
            <a:r>
              <a:rPr lang="en-US" altLang="en-US" u="sng" dirty="0">
                <a:ea typeface="ＭＳ Ｐゴシック" pitchFamily="34" charset="-128"/>
              </a:rPr>
              <a:t>exactly n</a:t>
            </a:r>
            <a:r>
              <a:rPr lang="en-US" altLang="en-US" dirty="0">
                <a:ea typeface="ＭＳ Ｐゴシック" pitchFamily="34" charset="-128"/>
              </a:rPr>
              <a:t> times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{3}</a:t>
            </a:r>
            <a:r>
              <a:rPr lang="en-US" altLang="en-US" dirty="0">
                <a:ea typeface="ＭＳ Ｐゴシック" pitchFamily="34" charset="-128"/>
              </a:rPr>
              <a:t>c”  will match only  “</a:t>
            </a:r>
            <a:r>
              <a:rPr lang="en-US" altLang="en-US" dirty="0" err="1">
                <a:ea typeface="ＭＳ Ｐゴシック" pitchFamily="34" charset="-128"/>
              </a:rPr>
              <a:t>abbbc</a:t>
            </a:r>
            <a:r>
              <a:rPr lang="en-US" altLang="en-US" dirty="0">
                <a:ea typeface="ＭＳ Ｐゴシック" pitchFamily="34" charset="-128"/>
              </a:rPr>
              <a:t>”.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Repetition: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?</a:t>
            </a:r>
            <a:r>
              <a:rPr lang="en-US" altLang="en-US" dirty="0">
                <a:ea typeface="ＭＳ Ｐゴシック" pitchFamily="34" charset="-128"/>
              </a:rPr>
              <a:t>   and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{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m,n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: Anchors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Anchor </a:t>
            </a:r>
            <a:r>
              <a:rPr lang="en-US" altLang="en-US" dirty="0" err="1">
                <a:ea typeface="ＭＳ Ｐゴシック" pitchFamily="34" charset="-128"/>
              </a:rPr>
              <a:t>metacharacters</a:t>
            </a:r>
            <a:r>
              <a:rPr lang="en-US" altLang="en-US" dirty="0">
                <a:ea typeface="ＭＳ Ｐゴシック" pitchFamily="34" charset="-128"/>
              </a:rPr>
              <a:t> do not match a specific character in the text string. They describe a specific position in the text string.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^</a:t>
            </a:r>
            <a:r>
              <a:rPr lang="en-US" altLang="en-US" dirty="0">
                <a:ea typeface="ＭＳ Ｐゴシック" pitchFamily="34" charset="-128"/>
              </a:rPr>
              <a:t>  describes the beginning of the line of text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^</a:t>
            </a:r>
            <a:r>
              <a:rPr lang="en-US" altLang="en-US" dirty="0">
                <a:ea typeface="ＭＳ Ｐゴシック" pitchFamily="34" charset="-128"/>
              </a:rPr>
              <a:t>\d”  matches a digit only if it’s at the beginning of the line of text.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When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^</a:t>
            </a:r>
            <a:r>
              <a:rPr lang="en-US" altLang="en-US" dirty="0">
                <a:ea typeface="ＭＳ Ｐゴシック" pitchFamily="34" charset="-128"/>
              </a:rPr>
              <a:t> anchor appears in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it’s always at the beginning of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pattern.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$</a:t>
            </a:r>
            <a:r>
              <a:rPr lang="en-US" altLang="en-US" dirty="0">
                <a:ea typeface="ＭＳ Ｐゴシック" pitchFamily="34" charset="-128"/>
              </a:rPr>
              <a:t>  describes the end of the line of text.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“\d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$</a:t>
            </a:r>
            <a:r>
              <a:rPr lang="en-US" altLang="en-US" dirty="0">
                <a:ea typeface="ＭＳ Ｐゴシック" pitchFamily="34" charset="-128"/>
              </a:rPr>
              <a:t>” matches a digit only if it’s at the end of the line of text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When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$</a:t>
            </a:r>
            <a:r>
              <a:rPr lang="en-US" altLang="en-US" dirty="0">
                <a:ea typeface="ＭＳ Ｐゴシック" pitchFamily="34" charset="-128"/>
              </a:rPr>
              <a:t> anchor appears in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it’s always at the end of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pattern.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Anchors: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^</a:t>
            </a:r>
            <a:r>
              <a:rPr lang="en-US" altLang="en-US" dirty="0">
                <a:ea typeface="ＭＳ Ｐゴシック" pitchFamily="34" charset="-128"/>
              </a:rPr>
              <a:t>   and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7635241" cy="4953000"/>
          </a:xfrm>
        </p:spPr>
        <p:txBody>
          <a:bodyPr>
            <a:normAutofit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  <a:r>
              <a:rPr lang="en-US" altLang="en-US" dirty="0">
                <a:ea typeface="ＭＳ Ｐゴシック" pitchFamily="34" charset="-128"/>
              </a:rPr>
              <a:t>  describes the beginning or end of a word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  <a:r>
              <a:rPr lang="en-US" altLang="en-US" dirty="0">
                <a:ea typeface="ＭＳ Ｐゴシック" pitchFamily="34" charset="-128"/>
              </a:rPr>
              <a:t> is a sequence of 2 characters, unlike \w or \d, so in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\b needs to have a \ in front.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\\b</a:t>
            </a:r>
            <a:r>
              <a:rPr lang="en-US" altLang="en-US" dirty="0">
                <a:ea typeface="ＭＳ Ｐゴシック" pitchFamily="34" charset="-128"/>
              </a:rPr>
              <a:t>k\w+”  describes the sequence: at beginning of a word there is 1 ‘k’, then 1 or more ‘word’ characters.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This means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matches a ‘k’ only if it’s at the beginning of a word.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  <a:r>
              <a:rPr lang="en-US" altLang="en-US" dirty="0">
                <a:ea typeface="ＭＳ Ｐゴシック" pitchFamily="34" charset="-128"/>
              </a:rPr>
              <a:t> describes </a:t>
            </a:r>
            <a:r>
              <a:rPr lang="en-US" altLang="en-US" i="1" dirty="0">
                <a:ea typeface="ＭＳ Ｐゴシック" pitchFamily="34" charset="-128"/>
              </a:rPr>
              <a:t>not</a:t>
            </a:r>
            <a:r>
              <a:rPr lang="en-US" altLang="en-US" dirty="0">
                <a:ea typeface="ＭＳ Ｐゴシック" pitchFamily="34" charset="-128"/>
              </a:rPr>
              <a:t> at the beginning or end of a word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  <a:r>
              <a:rPr lang="en-US" altLang="en-US" dirty="0">
                <a:ea typeface="ＭＳ Ｐゴシック" pitchFamily="34" charset="-128"/>
              </a:rPr>
              <a:t> is a sequence of 2 characters, unlike \w or \d, so in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\B needs to have a \ in front.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“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\\B</a:t>
            </a:r>
            <a:r>
              <a:rPr lang="en-US" altLang="en-US" dirty="0">
                <a:ea typeface="ＭＳ Ｐゴシック" pitchFamily="34" charset="-128"/>
              </a:rPr>
              <a:t>k\\B” describes the sequence: not at begin or end of a word there is 1 ‘k’, then the next character is also not at begin or end of a word.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This means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matches a ‘k’ in the middle of a word.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Anchors: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  <a:r>
              <a:rPr lang="en-US" altLang="en-US" dirty="0">
                <a:ea typeface="ＭＳ Ｐゴシック" pitchFamily="34" charset="-128"/>
              </a:rPr>
              <a:t>   and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\B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: Group and Alternation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7114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</a:t>
            </a:r>
            <a:r>
              <a:rPr lang="en-US" altLang="en-US" dirty="0">
                <a:ea typeface="ＭＳ Ｐゴシック" pitchFamily="34" charset="-128"/>
              </a:rPr>
              <a:t> groups a series of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characters together for repetition.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</a:t>
            </a:r>
            <a:r>
              <a:rPr lang="en-US" altLang="en-US" dirty="0" err="1">
                <a:ea typeface="ＭＳ Ｐゴシック" pitchFamily="34" charset="-128"/>
              </a:rPr>
              <a:t>abc</a:t>
            </a:r>
            <a:r>
              <a:rPr lang="en-US" altLang="en-US" dirty="0">
                <a:ea typeface="ＭＳ Ｐゴシック" pitchFamily="34" charset="-128"/>
              </a:rPr>
              <a:t>{3}”  describes:  1 ‘a’, 1 ‘b’, 3 ‘c’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and matches the string  </a:t>
            </a:r>
            <a:r>
              <a:rPr lang="en-US" altLang="en-US" dirty="0" err="1">
                <a:ea typeface="ＭＳ Ｐゴシック" pitchFamily="34" charset="-128"/>
              </a:rPr>
              <a:t>abccc</a:t>
            </a:r>
            <a:r>
              <a:rPr lang="en-US" altLang="en-US" dirty="0">
                <a:ea typeface="ＭＳ Ｐゴシック" pitchFamily="34" charset="-128"/>
              </a:rPr>
              <a:t>  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“a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bc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{3}”  describes: 1 ‘a’, 3 ‘</a:t>
            </a:r>
            <a:r>
              <a:rPr lang="en-US" altLang="en-US" dirty="0" err="1">
                <a:ea typeface="ＭＳ Ｐゴシック" pitchFamily="34" charset="-128"/>
              </a:rPr>
              <a:t>bc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and matches the sequence:  </a:t>
            </a:r>
            <a:r>
              <a:rPr lang="en-US" altLang="en-US" dirty="0" err="1">
                <a:ea typeface="ＭＳ Ｐゴシック" pitchFamily="34" charset="-128"/>
              </a:rPr>
              <a:t>abcbcbc</a:t>
            </a:r>
            <a:r>
              <a:rPr lang="en-US" altLang="en-US" dirty="0">
                <a:ea typeface="ＭＳ Ｐゴシック" pitchFamily="34" charset="-128"/>
              </a:rPr>
              <a:t>   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Grouping is also important for back referencing, discussed in later slides.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|</a:t>
            </a:r>
            <a:r>
              <a:rPr lang="en-US" altLang="en-US" dirty="0">
                <a:ea typeface="ＭＳ Ｐゴシック" pitchFamily="34" charset="-128"/>
              </a:rPr>
              <a:t>  is a logical OR of 2 parts of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 “</a:t>
            </a:r>
            <a:r>
              <a:rPr lang="en-US" altLang="en-US" dirty="0" err="1">
                <a:ea typeface="ＭＳ Ｐゴシック" pitchFamily="34" charset="-128"/>
              </a:rPr>
              <a:t>Python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|</a:t>
            </a:r>
            <a:r>
              <a:rPr lang="en-US" altLang="en-US" dirty="0" err="1">
                <a:ea typeface="ＭＳ Ｐゴシック" pitchFamily="34" charset="-128"/>
              </a:rPr>
              <a:t>Perl</a:t>
            </a:r>
            <a:r>
              <a:rPr lang="en-US" altLang="en-US" dirty="0">
                <a:ea typeface="ＭＳ Ｐゴシック" pitchFamily="34" charset="-128"/>
              </a:rPr>
              <a:t>”   matches either “Python” or “Perl”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Grouping: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</a:t>
            </a:r>
            <a:r>
              <a:rPr lang="en-US" altLang="en-US" dirty="0">
                <a:ea typeface="ＭＳ Ｐゴシック" pitchFamily="34" charset="-128"/>
              </a:rPr>
              <a:t>  and Alternation: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|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itchFamily="34" charset="-128"/>
              </a:rPr>
              <a:t>String Search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ＭＳ Ｐゴシック" pitchFamily="34" charset="-128"/>
              </a:rPr>
              <a:t>There are many applications that need to search for strings in a large text input or need to modify a large text input.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Examples: 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User input validation: Did the user enter a telephone number or credit card number or email address in the correct format? 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Search and replace strings in a large text file: We need to change all instances of an HTML tag in a web page.</a:t>
            </a:r>
          </a:p>
          <a:p>
            <a:pPr lvl="1"/>
            <a:r>
              <a:rPr lang="en-US" altLang="ja-JP" dirty="0">
                <a:ea typeface="ＭＳ Ｐゴシック" pitchFamily="34" charset="-128"/>
              </a:rPr>
              <a:t>Renaming multiple files in a directory tree: We want to add cis41A in front of all our .</a:t>
            </a:r>
            <a:r>
              <a:rPr lang="en-US" altLang="ja-JP" dirty="0" err="1">
                <a:ea typeface="ＭＳ Ｐゴシック" pitchFamily="34" charset="-128"/>
              </a:rPr>
              <a:t>py</a:t>
            </a:r>
            <a:r>
              <a:rPr lang="en-US" altLang="ja-JP" dirty="0">
                <a:ea typeface="ＭＳ Ｐゴシック" pitchFamily="34" charset="-128"/>
              </a:rPr>
              <a:t> files, but not other files.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In all these cases, we can use string methods to parse each line of text and use multiple if statements to check and modify different parts of the text string.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But instead of these multiple if statements we can use a single and concise regular expression pattern.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77E1-810F-42D3-9F8E-7E8102ECD7FA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</a:t>
            </a:r>
            <a:r>
              <a:rPr lang="en-US" dirty="0" err="1"/>
              <a:t>Metacharacters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If you want the literal match of a </a:t>
            </a:r>
            <a:r>
              <a:rPr lang="en-US" altLang="en-US" dirty="0" err="1">
                <a:ea typeface="ＭＳ Ｐゴシック" pitchFamily="34" charset="-128"/>
              </a:rPr>
              <a:t>metacharacter</a:t>
            </a:r>
            <a:r>
              <a:rPr lang="en-US" altLang="en-US" dirty="0">
                <a:ea typeface="ＭＳ Ｐゴシック" pitchFamily="34" charset="-128"/>
              </a:rPr>
              <a:t>, use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</a:t>
            </a:r>
            <a:r>
              <a:rPr lang="en-US" altLang="en-US" dirty="0">
                <a:ea typeface="ＭＳ Ｐゴシック" pitchFamily="34" charset="-128"/>
              </a:rPr>
              <a:t>  or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 to ‘escape’ the meta-meaning and get the literal match of the character.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 “5+3”     matches  5555553    (1 or more ‘5’ and a ‘3’)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  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 “5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\+</a:t>
            </a:r>
            <a:r>
              <a:rPr lang="en-US" altLang="en-US" dirty="0">
                <a:ea typeface="ＭＳ Ｐゴシック" pitchFamily="34" charset="-128"/>
              </a:rPr>
              <a:t>3”   matches   5+3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 “5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[+]</a:t>
            </a:r>
            <a:r>
              <a:rPr lang="en-US" altLang="en-US" dirty="0">
                <a:ea typeface="ＭＳ Ｐゴシック" pitchFamily="34" charset="-128"/>
              </a:rPr>
              <a:t>3”  matches   5+3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Literal Meaning of </a:t>
            </a:r>
            <a:r>
              <a:rPr lang="en-US" altLang="en-US" dirty="0" err="1">
                <a:ea typeface="ＭＳ Ｐゴシック" pitchFamily="34" charset="-128"/>
              </a:rPr>
              <a:t>Metacharacters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5105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Format:   </a:t>
            </a:r>
            <a:r>
              <a:rPr lang="en-US" altLang="en-US" dirty="0" err="1">
                <a:ea typeface="ＭＳ Ｐゴシック" pitchFamily="34" charset="-128"/>
              </a:rPr>
              <a:t>Match_object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re.search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inputString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where the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argument is optional,  used for case </a:t>
            </a:r>
            <a:r>
              <a:rPr lang="en-US" altLang="en-US" b="1" u="sng" dirty="0">
                <a:ea typeface="ＭＳ Ｐゴシック" pitchFamily="34" charset="-128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nsensitive search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re</a:t>
            </a:r>
            <a:r>
              <a:rPr lang="en-US" altLang="en-US" dirty="0">
                <a:ea typeface="ＭＳ Ｐゴシック" pitchFamily="34" charset="-128"/>
              </a:rPr>
              <a:t> module provides a search function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en-US" altLang="en-US" dirty="0">
                <a:ea typeface="ＭＳ Ｐゴシック" pitchFamily="34" charset="-128"/>
              </a:rPr>
              <a:t>If there is no match, </a:t>
            </a:r>
            <a:r>
              <a:rPr lang="en-US" altLang="en-US" dirty="0" err="1">
                <a:ea typeface="ＭＳ Ｐゴシック" pitchFamily="34" charset="-128"/>
              </a:rPr>
              <a:t>re.search</a:t>
            </a:r>
            <a:r>
              <a:rPr lang="en-US" altLang="en-US" dirty="0">
                <a:ea typeface="ＭＳ Ｐゴシック" pitchFamily="34" charset="-128"/>
              </a:rPr>
              <a:t> returns None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If there is a match, </a:t>
            </a:r>
            <a:r>
              <a:rPr lang="en-US" altLang="en-US" dirty="0" err="1">
                <a:ea typeface="ＭＳ Ｐゴシック" pitchFamily="34" charset="-128"/>
              </a:rPr>
              <a:t>re.search</a:t>
            </a:r>
            <a:r>
              <a:rPr lang="en-US" altLang="en-US" dirty="0">
                <a:ea typeface="ＭＳ Ｐゴシック" pitchFamily="34" charset="-128"/>
              </a:rPr>
              <a:t> returns a Match object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Find a Match: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search</a:t>
            </a:r>
            <a:r>
              <a:rPr lang="en-US" altLang="en-US" dirty="0">
                <a:ea typeface="ＭＳ Ｐゴシック" pitchFamily="34" charset="-128"/>
              </a:rPr>
              <a:t>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133600"/>
            <a:ext cx="769620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import re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print(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abc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', str1))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print(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('text', str1))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print(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('text', str1,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re.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sre.SRE_Match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object; span=(0, 4), match='Text'&gt;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Based on the search output, we can write a simple test: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spcAft>
                <a:spcPts val="0"/>
              </a:spcAft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Output:</a:t>
            </a:r>
          </a:p>
          <a:p>
            <a:pPr>
              <a:spcBef>
                <a:spcPts val="1800"/>
              </a:spcBef>
            </a:pPr>
            <a:r>
              <a:rPr lang="en-US" altLang="en-US" dirty="0">
                <a:ea typeface="ＭＳ Ｐゴシック" pitchFamily="34" charset="-128"/>
              </a:rPr>
              <a:t>Caution: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If we only need to check whether a text substring is in a string, then there’s no need to import the re module and use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engine.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Simply use:</a:t>
            </a:r>
          </a:p>
          <a:p>
            <a:r>
              <a:rPr lang="en-US" altLang="en-US" dirty="0">
                <a:ea typeface="ＭＳ Ｐゴシック" pitchFamily="34" charset="-128"/>
              </a:rPr>
              <a:t>Use re only when we need to look for a complicated pattern.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Find a Match: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search</a:t>
            </a:r>
            <a:r>
              <a:rPr lang="en-US" altLang="en-US" dirty="0">
                <a:ea typeface="ＭＳ Ｐゴシック" pitchFamily="34" charset="-128"/>
              </a:rPr>
              <a:t>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1600200"/>
            <a:ext cx="739140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regex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"Text"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if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str1):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print("found a match of",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regex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else: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print(“not found”)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3505200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found a match of Text</a:t>
            </a:r>
          </a:p>
        </p:txBody>
      </p:sp>
      <p:sp>
        <p:nvSpPr>
          <p:cNvPr id="8" name="Rectangle 7"/>
          <p:cNvSpPr/>
          <p:nvPr/>
        </p:nvSpPr>
        <p:spPr>
          <a:xfrm>
            <a:off x="2438400" y="4800600"/>
            <a:ext cx="2667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if ‘Text’ in str1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When there is a match, search returns a Match object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Printing the Match object, as above, doesn’t provide much information, but the Match object has several methods that are useful: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Match Object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1600200"/>
            <a:ext cx="76962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print(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('Text', str1))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&lt;_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sre.SRE_Match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object; span=(0, 4), match='Text'&gt;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95400" y="3505199"/>
          <a:ext cx="6477000" cy="23622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7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5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38">
                <a:tc>
                  <a:txBody>
                    <a:bodyPr/>
                    <a:lstStyle/>
                    <a:p>
                      <a:r>
                        <a:rPr lang="en-US" dirty="0"/>
                        <a:t>group()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matched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538">
                <a:tc>
                  <a:txBody>
                    <a:bodyPr/>
                    <a:lstStyle/>
                    <a:p>
                      <a:r>
                        <a:rPr lang="en-US" dirty="0"/>
                        <a:t>start()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start</a:t>
                      </a:r>
                      <a:r>
                        <a:rPr lang="en-US" baseline="0" dirty="0"/>
                        <a:t>ing position of the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538">
                <a:tc>
                  <a:txBody>
                    <a:bodyPr/>
                    <a:lstStyle/>
                    <a:p>
                      <a:r>
                        <a:rPr lang="en-US" dirty="0"/>
                        <a:t>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ending</a:t>
                      </a:r>
                      <a:r>
                        <a:rPr lang="en-US" baseline="0" dirty="0"/>
                        <a:t> position of the match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50">
                <a:tc>
                  <a:txBody>
                    <a:bodyPr/>
                    <a:lstStyle/>
                    <a:p>
                      <a:r>
                        <a:rPr lang="en-US" dirty="0"/>
                        <a:t>span()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</a:t>
                      </a:r>
                      <a:r>
                        <a:rPr lang="en-US" dirty="0" err="1"/>
                        <a:t>tuple</a:t>
                      </a:r>
                      <a:r>
                        <a:rPr lang="en-US" dirty="0"/>
                        <a:t> of (start, end) positions of the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Example: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Match Object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2959" y="1600200"/>
            <a:ext cx="7863841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("\d{2}", str1) 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look for 2 digits, </a:t>
            </a:r>
            <a:b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                                   # m is Match object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'20'           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matched substring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m.start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21		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matched substring starts at index 21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m.end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23		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matched substring ends before index 23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m.span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(21, 23)	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(start index, end index)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Recall that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 </a:t>
            </a:r>
            <a:r>
              <a:rPr lang="en-US" altLang="en-US" dirty="0">
                <a:ea typeface="ＭＳ Ｐゴシック" pitchFamily="34" charset="-128"/>
              </a:rPr>
              <a:t>is used to group parts of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together in order to apply repetition:  “a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bc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)</a:t>
            </a:r>
            <a:r>
              <a:rPr lang="en-US" altLang="en-US" dirty="0">
                <a:ea typeface="ＭＳ Ｐゴシック" pitchFamily="34" charset="-128"/>
              </a:rPr>
              <a:t>{3}”  describes the sequence  1 ‘a’, 3 ‘</a:t>
            </a:r>
            <a:r>
              <a:rPr lang="en-US" altLang="en-US" dirty="0" err="1">
                <a:ea typeface="ＭＳ Ｐゴシック" pitchFamily="34" charset="-128"/>
              </a:rPr>
              <a:t>bc</a:t>
            </a:r>
            <a:r>
              <a:rPr lang="en-US" altLang="en-US" dirty="0">
                <a:ea typeface="ＭＳ Ｐゴシック" pitchFamily="34" charset="-128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 </a:t>
            </a:r>
            <a:r>
              <a:rPr lang="en-US" altLang="en-US" dirty="0">
                <a:ea typeface="ＭＳ Ｐゴシック" pitchFamily="34" charset="-128"/>
              </a:rPr>
              <a:t>also causes the matched substrings inside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 </a:t>
            </a:r>
            <a:r>
              <a:rPr lang="en-US" altLang="en-US" dirty="0">
                <a:ea typeface="ＭＳ Ｐゴシック" pitchFamily="34" charset="-128"/>
              </a:rPr>
              <a:t>to be stored into groups that can be retrieved individually with the group method.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Match Object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group</a:t>
            </a:r>
            <a:r>
              <a:rPr lang="en-US" altLang="en-US" dirty="0">
                <a:ea typeface="ＭＳ Ｐゴシック" pitchFamily="34" charset="-128"/>
              </a:rPr>
              <a:t> Method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2438400"/>
            <a:ext cx="80772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m =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("\d+, \d+", str1)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no ( ) grouping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'1, 20'	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get the matched substring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m =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re.search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\d+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\d+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 str1)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2 groups of \d+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          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'1, 20'	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still get the matched substring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(1)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but now there are also 2 separate groups,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'1'	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one for each ( ) in the 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regex</a:t>
            </a:r>
            <a:endParaRPr lang="en-US" dirty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(2)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Note that the groups are numbered starting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'20'	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from 1 for the first (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search method returns the </a:t>
            </a:r>
            <a:r>
              <a:rPr lang="en-US" altLang="en-US" i="1" dirty="0">
                <a:ea typeface="ＭＳ Ｐゴシック" pitchFamily="34" charset="-128"/>
              </a:rPr>
              <a:t>first</a:t>
            </a:r>
            <a:r>
              <a:rPr lang="en-US" altLang="en-US" dirty="0">
                <a:ea typeface="ＭＳ Ｐゴシック" pitchFamily="34" charset="-128"/>
              </a:rPr>
              <a:t> match of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. To get </a:t>
            </a:r>
            <a:r>
              <a:rPr lang="en-US" altLang="en-US" i="1" dirty="0">
                <a:ea typeface="ＭＳ Ｐゴシック" pitchFamily="34" charset="-128"/>
              </a:rPr>
              <a:t>all</a:t>
            </a:r>
            <a:r>
              <a:rPr lang="en-US" altLang="en-US" dirty="0">
                <a:ea typeface="ＭＳ Ｐゴシック" pitchFamily="34" charset="-128"/>
              </a:rPr>
              <a:t> the matches in a string, there are 2 methods: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findall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finditer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findall</a:t>
            </a:r>
            <a:r>
              <a:rPr lang="en-US" altLang="en-US" dirty="0">
                <a:ea typeface="ＭＳ Ｐゴシック" pitchFamily="34" charset="-128"/>
              </a:rPr>
              <a:t> returns a list of substrings that match.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Format:    </a:t>
            </a:r>
            <a:r>
              <a:rPr lang="en-US" altLang="en-US" dirty="0" err="1">
                <a:ea typeface="ＭＳ Ｐゴシック" pitchFamily="34" charset="-128"/>
              </a:rPr>
              <a:t>strList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re.findall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inputStr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  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where the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argument is optional, used for case insensitive search 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Find All Matches: 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findall</a:t>
            </a:r>
            <a:endParaRPr lang="en-US" altLang="en-US" dirty="0">
              <a:solidFill>
                <a:srgbClr val="0033CC"/>
              </a:solidFill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124200"/>
            <a:ext cx="76962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re.findall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("\d+", str1)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['1', '20', ‘184']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re.findall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('text', str1,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re.</a:t>
            </a:r>
            <a:r>
              <a:rPr lang="en-US" altLang="en-US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['Text']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143000"/>
            <a:ext cx="7635241" cy="50292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finditer</a:t>
            </a:r>
            <a:r>
              <a:rPr lang="en-US" altLang="en-US" dirty="0">
                <a:ea typeface="ＭＳ Ｐゴシック" pitchFamily="34" charset="-128"/>
              </a:rPr>
              <a:t> returns a sequence of Match objects, so we can use a loop to iterate through the </a:t>
            </a:r>
            <a:r>
              <a:rPr lang="en-US" altLang="en-US" dirty="0" err="1">
                <a:ea typeface="ＭＳ Ｐゴシック" pitchFamily="34" charset="-128"/>
              </a:rPr>
              <a:t>iterable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Format:  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re.finditer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inputStr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 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where the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argument is optional, used for case insensitive search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Find All Matches:  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finditer</a:t>
            </a:r>
            <a:endParaRPr lang="en-US" altLang="en-US" dirty="0">
              <a:solidFill>
                <a:srgbClr val="0033CC"/>
              </a:solidFill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2819400"/>
            <a:ext cx="7848600" cy="19082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for m in </a:t>
            </a:r>
            <a:r>
              <a:rPr lang="en-US" dirty="0" err="1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re.finditer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("\d+", str1):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    print(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m.group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(),"at index",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m.start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(),"to",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m.end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())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1 at index 18 to 19	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output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20 at index 21 to 23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184 at index 25 to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itchFamily="34" charset="-128"/>
              </a:rPr>
              <a:t>Regular Expression (1)</a:t>
            </a:r>
          </a:p>
        </p:txBody>
      </p:sp>
      <p:sp>
        <p:nvSpPr>
          <p:cNvPr id="14339" name="Content Placeholder 9"/>
          <p:cNvSpPr>
            <a:spLocks noGrp="1"/>
          </p:cNvSpPr>
          <p:nvPr>
            <p:ph idx="1"/>
          </p:nvPr>
        </p:nvSpPr>
        <p:spPr>
          <a:xfrm>
            <a:off x="838200" y="1219200"/>
            <a:ext cx="7620000" cy="4953000"/>
          </a:xfrm>
        </p:spPr>
        <p:txBody>
          <a:bodyPr>
            <a:normAutofit/>
          </a:bodyPr>
          <a:lstStyle/>
          <a:p>
            <a:r>
              <a:rPr lang="en-US" altLang="en-US" b="1" dirty="0">
                <a:ea typeface="ＭＳ Ｐゴシック" pitchFamily="34" charset="-128"/>
              </a:rPr>
              <a:t>Regular expressions</a:t>
            </a:r>
            <a:r>
              <a:rPr lang="en-US" altLang="en-US" dirty="0">
                <a:ea typeface="ＭＳ Ｐゴシック" pitchFamily="34" charset="-128"/>
              </a:rPr>
              <a:t>, also called </a:t>
            </a:r>
            <a:r>
              <a:rPr lang="en-US" altLang="en-US" b="1" dirty="0">
                <a:ea typeface="ＭＳ Ｐゴシック" pitchFamily="34" charset="-128"/>
              </a:rPr>
              <a:t>re</a:t>
            </a:r>
            <a:r>
              <a:rPr lang="en-US" altLang="en-US" dirty="0">
                <a:ea typeface="ＭＳ Ｐゴシック" pitchFamily="34" charset="-128"/>
              </a:rPr>
              <a:t> or </a:t>
            </a:r>
            <a:r>
              <a:rPr lang="en-US" altLang="en-US" b="1" dirty="0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are text strings that describe a particular search pattern that is used with a line of text.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itchFamily="34" charset="-128"/>
              </a:rPr>
              <a:t>Example:  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 “python 3” is a regex that is used to search for the exact substring “</a:t>
            </a:r>
            <a:r>
              <a:rPr lang="en-US" altLang="en-US" i="1" dirty="0">
                <a:ea typeface="ＭＳ Ｐゴシック" pitchFamily="34" charset="-128"/>
              </a:rPr>
              <a:t>python 3</a:t>
            </a:r>
            <a:r>
              <a:rPr lang="en-US" altLang="en-US" dirty="0">
                <a:ea typeface="ＭＳ Ｐゴシック" pitchFamily="34" charset="-128"/>
              </a:rPr>
              <a:t>” in an input line of text.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“python [23]” is a regex that is used to search for “</a:t>
            </a:r>
            <a:r>
              <a:rPr lang="en-US" altLang="en-US" i="1" dirty="0">
                <a:ea typeface="ＭＳ Ｐゴシック" pitchFamily="34" charset="-128"/>
              </a:rPr>
              <a:t>python 2” or “python 3</a:t>
            </a:r>
            <a:r>
              <a:rPr lang="en-US" altLang="en-US" dirty="0">
                <a:ea typeface="ＭＳ Ｐゴシック" pitchFamily="34" charset="-128"/>
              </a:rPr>
              <a:t>” in an input line of text.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itchFamily="34" charset="-128"/>
              </a:rPr>
              <a:t>We use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if we want to know  “Does the input text contain an instance of this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pattern?”  or “Does the format of the input text follow this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pattern?”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ea typeface="ＭＳ Ｐゴシック" pitchFamily="34" charset="-128"/>
              </a:rPr>
              <a:t>We can be very strict with what we want to match by requiring an exact match to a regex.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Or we can be more flexible with our matching requirement by using special </a:t>
            </a:r>
            <a:r>
              <a:rPr lang="en-US" altLang="en-US" dirty="0" err="1">
                <a:ea typeface="ＭＳ Ｐゴシック" pitchFamily="34" charset="-128"/>
              </a:rPr>
              <a:t>metacharacters</a:t>
            </a:r>
            <a:r>
              <a:rPr lang="en-US" altLang="en-US" dirty="0">
                <a:ea typeface="ＭＳ Ｐゴシック" pitchFamily="34" charset="-128"/>
              </a:rPr>
              <a:t> in the regex.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248A-FD67-42D5-8D85-5E3B67615F77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Substitution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method uses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to remove </a:t>
            </a:r>
            <a:r>
              <a:rPr lang="en-US" altLang="en-US" i="1" dirty="0">
                <a:ea typeface="ＭＳ Ｐゴシック" pitchFamily="34" charset="-128"/>
              </a:rPr>
              <a:t>all</a:t>
            </a:r>
            <a:r>
              <a:rPr lang="en-US" altLang="en-US" dirty="0">
                <a:ea typeface="ＭＳ Ｐゴシック" pitchFamily="34" charset="-128"/>
              </a:rPr>
              <a:t> matched parts of the string, and then replace them with a new substring.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method returns the new string.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Format:   </a:t>
            </a:r>
            <a:r>
              <a:rPr lang="en-US" altLang="en-US" dirty="0" err="1">
                <a:ea typeface="ＭＳ Ｐゴシック" pitchFamily="34" charset="-128"/>
              </a:rPr>
              <a:t>newStr</a:t>
            </a:r>
            <a:r>
              <a:rPr lang="en-US" altLang="en-US" dirty="0">
                <a:ea typeface="ＭＳ Ｐゴシック" pitchFamily="34" charset="-128"/>
              </a:rPr>
              <a:t> =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re.sub</a:t>
            </a:r>
            <a:r>
              <a:rPr lang="en-US" altLang="en-US" dirty="0">
                <a:ea typeface="ＭＳ Ｐゴシック" pitchFamily="34" charset="-128"/>
              </a:rPr>
              <a:t>(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replacement, </a:t>
            </a:r>
            <a:r>
              <a:rPr lang="en-US" altLang="en-US" dirty="0" err="1">
                <a:ea typeface="ＭＳ Ｐゴシック" pitchFamily="34" charset="-128"/>
              </a:rPr>
              <a:t>inputStr</a:t>
            </a:r>
            <a:r>
              <a:rPr lang="en-US" altLang="en-US" dirty="0">
                <a:ea typeface="ＭＳ Ｐゴシック" pitchFamily="34" charset="-128"/>
              </a:rPr>
              <a:t>, num,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)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     where the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argument is optional, used for case insensitive search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argument num is optional when </a:t>
            </a:r>
            <a:r>
              <a:rPr lang="en-US" altLang="en-US" dirty="0" err="1">
                <a:ea typeface="ＭＳ Ｐゴシック" pitchFamily="34" charset="-128"/>
              </a:rPr>
              <a:t>re.</a:t>
            </a:r>
            <a:r>
              <a:rPr lang="en-US" altLang="en-US" dirty="0" err="1">
                <a:latin typeface="Bookman Old Style" pitchFamily="18" charset="0"/>
                <a:ea typeface="ＭＳ Ｐゴシック" pitchFamily="34" charset="-128"/>
                <a:cs typeface="Courier New" pitchFamily="49" charset="0"/>
              </a:rPr>
              <a:t>I</a:t>
            </a:r>
            <a:r>
              <a:rPr lang="en-US" altLang="en-US" dirty="0">
                <a:ea typeface="ＭＳ Ｐゴシック" pitchFamily="34" charset="-128"/>
              </a:rPr>
              <a:t> is not used. When num is not used or when it is 0,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replaces all matched parts of the input string.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0"/>
              </a:spcBef>
            </a:pPr>
            <a:r>
              <a:rPr lang="en-US" altLang="en-US" dirty="0">
                <a:ea typeface="ＭＳ Ｐゴシック" pitchFamily="34" charset="-128"/>
              </a:rPr>
              <a:t>When num is used, it tells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how many of the matched parts of the string to replace.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Substitution: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(1)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276600"/>
            <a:ext cx="74676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("\d+", "*", str1)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'Text with numbers *, *, *!'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105400"/>
            <a:ext cx="74676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("\d+", "*", str1, 1)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'Text with numbers *, 20, 184!'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Substitution is not just for replacing text, we can also use it to add text or remove text from the string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Substitution: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(2)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209800"/>
            <a:ext cx="7772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("^", "Begin: ", str1)     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prepend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text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'Begin: Text with numbers 1, 20, 184!'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("$", " : End", str1)	      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append text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'Text with numbers 1, 20, 184! : End'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("Text", "", str1)			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# remove text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 with numbers 1, 20, 184!'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6352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When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 </a:t>
            </a:r>
            <a:r>
              <a:rPr lang="en-US" altLang="en-US" dirty="0">
                <a:ea typeface="ＭＳ Ｐゴシック" pitchFamily="34" charset="-128"/>
              </a:rPr>
              <a:t>is used to group parts of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 then the substrings that match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( ) </a:t>
            </a:r>
            <a:r>
              <a:rPr lang="en-US" altLang="en-US" dirty="0">
                <a:ea typeface="ＭＳ Ｐゴシック" pitchFamily="34" charset="-128"/>
              </a:rPr>
              <a:t>are stored in individual groups, just like with the search method.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individual groups are numbered starting from 1, just like with the search method, and they can be referenced in the replacement string with the format: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\\N    </a:t>
            </a:r>
            <a:r>
              <a:rPr lang="en-US" altLang="en-US" dirty="0">
                <a:ea typeface="ＭＳ Ｐゴシック" pitchFamily="34" charset="-128"/>
              </a:rPr>
              <a:t>where N is the group number.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 1:  Put 3 asterisks (***) before and after the input string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 2: swap the first and second word of the input string</a:t>
            </a: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Substitution: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sub</a:t>
            </a:r>
            <a:r>
              <a:rPr lang="en-US" altLang="en-US" dirty="0">
                <a:ea typeface="ＭＳ Ｐゴシック" pitchFamily="34" charset="-128"/>
              </a:rPr>
              <a:t> with back reference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276600"/>
            <a:ext cx="7772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.*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 "***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\\1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***",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str1)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'***Text with numbers 1, 20, 184!***'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876800"/>
            <a:ext cx="77724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str1 = "Text with numbers 1, 20, 184!"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&gt;&gt;&gt;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re.sub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\w+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\w+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 "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\\2 \\1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",</a:t>
            </a:r>
            <a:r>
              <a:rPr lang="en-US" dirty="0">
                <a:solidFill>
                  <a:srgbClr val="0033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str1, 1)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 pitchFamily="49" charset="0"/>
                <a:cs typeface="Consolas" pitchFamily="49" charset="0"/>
              </a:rPr>
              <a:t>'with Text numbers 1, 20, 184!'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8"/>
          <p:cNvSpPr>
            <a:spLocks noGrp="1"/>
          </p:cNvSpPr>
          <p:nvPr>
            <p:ph idx="1"/>
          </p:nvPr>
        </p:nvSpPr>
        <p:spPr>
          <a:xfrm>
            <a:off x="3526973" y="2557306"/>
            <a:ext cx="2401556" cy="582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End of </a:t>
            </a:r>
            <a:r>
              <a:rPr lang="en-US" dirty="0" err="1"/>
              <a:t>Regex</a:t>
            </a:r>
            <a:r>
              <a:rPr lang="en-US" dirty="0"/>
              <a:t> Notes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0C8C-6F1C-465C-BE21-FD68BEE193CB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10AC2DB3-9000-4EC8-B97E-74B7B115971C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4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pitchFamily="34" charset="-128"/>
              </a:rPr>
              <a:t>Regular Expression (2)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1" y="1219200"/>
            <a:ext cx="7543800" cy="4614088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ＭＳ Ｐゴシック" pitchFamily="34" charset="-128"/>
              </a:rPr>
              <a:t>Regular expressions for Python are in the </a:t>
            </a:r>
            <a:r>
              <a:rPr lang="en-US" altLang="ja-JP" sz="1800" dirty="0">
                <a:solidFill>
                  <a:srgbClr val="0033CC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re</a:t>
            </a:r>
            <a:r>
              <a:rPr lang="en-US" altLang="ja-JP" dirty="0">
                <a:ea typeface="ＭＳ Ｐゴシック" pitchFamily="34" charset="-128"/>
              </a:rPr>
              <a:t> module, which needs to be imported into our code.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Regular expressions in the code are compiled and executed by a regular expression engine written in C.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Regular expressions are essentially a mini programming language, with a specific set of rules that describes what we’re searching for.</a:t>
            </a:r>
          </a:p>
          <a:p>
            <a:pPr>
              <a:spcBef>
                <a:spcPts val="600"/>
              </a:spcBef>
            </a:pPr>
            <a:r>
              <a:rPr lang="en-US" altLang="ja-JP" dirty="0">
                <a:ea typeface="ＭＳ Ｐゴシック" pitchFamily="34" charset="-128"/>
              </a:rPr>
              <a:t>In the next slides we will discuss the set of rules for regular expression.</a:t>
            </a:r>
          </a:p>
          <a:p>
            <a:pPr>
              <a:buNone/>
            </a:pPr>
            <a:endParaRPr lang="en-US" altLang="ja-JP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9A5-6CB6-4024-939B-00AAC534B446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Matching Characters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406641" cy="4917194"/>
          </a:xfrm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For a part of a string to match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, the entire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pattern (all characters of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) needs to appear in the string and in the same order.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default search behavior of the search engine is to: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pitchFamily="34" charset="-128"/>
              </a:rPr>
              <a:t>Look for a match starting at the </a:t>
            </a:r>
            <a:r>
              <a:rPr lang="en-US" altLang="en-US" i="1" dirty="0">
                <a:ea typeface="ＭＳ Ｐゴシック" pitchFamily="34" charset="-128"/>
              </a:rPr>
              <a:t>beginning</a:t>
            </a:r>
            <a:r>
              <a:rPr lang="en-US" altLang="en-US" dirty="0">
                <a:ea typeface="ＭＳ Ｐゴシック" pitchFamily="34" charset="-128"/>
              </a:rPr>
              <a:t> of the text string.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pitchFamily="34" charset="-128"/>
              </a:rPr>
              <a:t>Keep walking the string and look character by character until a match is found or until the end of the string.</a:t>
            </a:r>
          </a:p>
          <a:p>
            <a:pPr lvl="1">
              <a:spcBef>
                <a:spcPts val="0"/>
              </a:spcBef>
            </a:pPr>
            <a:r>
              <a:rPr lang="en-US" altLang="en-US" dirty="0">
                <a:ea typeface="ＭＳ Ｐゴシック" pitchFamily="34" charset="-128"/>
              </a:rPr>
              <a:t>Stop </a:t>
            </a:r>
            <a:r>
              <a:rPr lang="en-US" altLang="en-US" i="1" dirty="0">
                <a:ea typeface="ＭＳ Ｐゴシック" pitchFamily="34" charset="-128"/>
              </a:rPr>
              <a:t>as soon as a match is found </a:t>
            </a:r>
            <a:r>
              <a:rPr lang="en-US" altLang="en-US" dirty="0">
                <a:ea typeface="ＭＳ Ｐゴシック" pitchFamily="34" charset="-128"/>
              </a:rPr>
              <a:t>or stop at the end of the string if there is no match.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Example: if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is:     </a:t>
            </a:r>
            <a:r>
              <a:rPr lang="en-US" altLang="en-US" sz="1800" dirty="0" err="1">
                <a:solidFill>
                  <a:srgbClr val="FFC000"/>
                </a:solidFill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abcabb</a:t>
            </a:r>
            <a:endParaRPr lang="en-US" altLang="en-US" dirty="0">
              <a:solidFill>
                <a:srgbClr val="FFC000"/>
              </a:solidFill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	   and the string is: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abcabc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xy</a:t>
            </a:r>
            <a:r>
              <a:rPr lang="en-US" altLang="en-US" sz="1800" dirty="0" err="1">
                <a:latin typeface="Consolas" pitchFamily="49" charset="0"/>
                <a:cs typeface="Consolas" pitchFamily="49" charset="0"/>
              </a:rPr>
              <a:t>abcabb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de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abcabb</a:t>
            </a:r>
            <a:endParaRPr lang="en-US" altLang="en-US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Then the matched part of the string is as shown:</a:t>
            </a: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      	   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abcabc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xy</a:t>
            </a:r>
            <a:r>
              <a:rPr lang="en-US" altLang="en-US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abcabb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</a:t>
            </a:r>
            <a:r>
              <a:rPr lang="en-US" altLang="en-US" sz="1800" dirty="0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  de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abcabb</a:t>
            </a:r>
            <a:endParaRPr lang="en-US" altLang="en-US" dirty="0">
              <a:latin typeface="Consolas" pitchFamily="49" charset="0"/>
              <a:ea typeface="ＭＳ Ｐゴシック" pitchFamily="34" charset="-128"/>
              <a:cs typeface="Consolas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Note that the </a:t>
            </a:r>
            <a:r>
              <a:rPr lang="en-US" altLang="en-US" i="1" dirty="0">
                <a:ea typeface="ＭＳ Ｐゴシック" pitchFamily="34" charset="-128"/>
              </a:rPr>
              <a:t>first instance </a:t>
            </a:r>
            <a:r>
              <a:rPr lang="en-US" altLang="en-US" dirty="0">
                <a:ea typeface="ＭＳ Ｐゴシック" pitchFamily="34" charset="-128"/>
              </a:rPr>
              <a:t>of the   </a:t>
            </a:r>
            <a:r>
              <a:rPr lang="en-US" altLang="en-US" sz="1800" dirty="0" err="1">
                <a:latin typeface="Consolas" pitchFamily="49" charset="0"/>
                <a:ea typeface="ＭＳ Ｐゴシック" pitchFamily="34" charset="-128"/>
                <a:cs typeface="Consolas" pitchFamily="49" charset="0"/>
              </a:rPr>
              <a:t>abcabb</a:t>
            </a:r>
            <a:r>
              <a:rPr lang="en-US" altLang="en-US" sz="1800" dirty="0">
                <a:ea typeface="ＭＳ Ｐゴシック" pitchFamily="34" charset="-128"/>
              </a:rPr>
              <a:t>   </a:t>
            </a:r>
            <a:r>
              <a:rPr lang="en-US" altLang="en-US" dirty="0">
                <a:ea typeface="ＭＳ Ｐゴシック" pitchFamily="34" charset="-128"/>
              </a:rPr>
              <a:t>substring is the one that matches.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863840" cy="725767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Simple Characters and </a:t>
            </a:r>
            <a:r>
              <a:rPr lang="en-US" altLang="en-US" dirty="0" err="1">
                <a:ea typeface="ＭＳ Ｐゴシック" pitchFamily="34" charset="-128"/>
              </a:rPr>
              <a:t>Metacharacters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simplest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are for matching individual characters.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Most text characters in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are simple characters that match themselves:  the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“Python 3” matches the 6 letters of “Python”, followed by 1 space, and followed by the digit 3.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Some text characters have special meaning and don’t match themselves. They are called </a:t>
            </a:r>
            <a:r>
              <a:rPr lang="en-US" altLang="en-US" b="1" dirty="0" err="1">
                <a:ea typeface="ＭＳ Ｐゴシック" pitchFamily="34" charset="-128"/>
              </a:rPr>
              <a:t>metacharacters</a:t>
            </a:r>
            <a:r>
              <a:rPr lang="en-US" altLang="en-US" dirty="0">
                <a:ea typeface="ＭＳ Ｐゴシック" pitchFamily="34" charset="-128"/>
              </a:rPr>
              <a:t> and they are:  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In the next slides we discuss the special meaning of each </a:t>
            </a:r>
            <a:r>
              <a:rPr lang="en-US" altLang="en-US" dirty="0" err="1">
                <a:ea typeface="ＭＳ Ｐゴシック" pitchFamily="34" charset="-128"/>
              </a:rPr>
              <a:t>metacharacter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3200400"/>
            <a:ext cx="389882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.   ^   $   *   +   ?   {   }   [   ]   \   |   (   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Metacharacters</a:t>
            </a:r>
            <a:r>
              <a:rPr lang="en-US" dirty="0"/>
              <a:t>: Matching One Character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27FA-825E-4B14-887C-42C87EB1FEDD}" type="datetime1">
              <a:rPr lang="en-US" smtClean="0"/>
              <a:pPr/>
              <a:t>11/21/22</a:t>
            </a:fld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3B0A6-79E1-4721-A158-A52973EFC46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01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Matching One Character:  </a:t>
            </a:r>
            <a:r>
              <a:rPr lang="en-US" altLang="en-US" b="1" dirty="0">
                <a:solidFill>
                  <a:srgbClr val="0033CC"/>
                </a:solidFill>
                <a:ea typeface="ＭＳ Ｐゴシック" pitchFamily="34" charset="-128"/>
              </a:rPr>
              <a:t>.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711441" cy="49530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The  </a:t>
            </a:r>
            <a:r>
              <a:rPr lang="en-US" altLang="en-US" b="1" dirty="0">
                <a:solidFill>
                  <a:srgbClr val="0033CC"/>
                </a:solidFill>
                <a:ea typeface="ＭＳ Ｐゴシック" pitchFamily="34" charset="-128"/>
              </a:rPr>
              <a:t>.</a:t>
            </a:r>
            <a:r>
              <a:rPr lang="en-US" altLang="en-US" dirty="0">
                <a:ea typeface="ＭＳ Ｐゴシック" pitchFamily="34" charset="-128"/>
              </a:rPr>
              <a:t>  (dot) character matches exactly </a:t>
            </a:r>
            <a:r>
              <a:rPr lang="en-US" altLang="en-US" u="sng" dirty="0">
                <a:ea typeface="ＭＳ Ｐゴシック" pitchFamily="34" charset="-128"/>
              </a:rPr>
              <a:t>one</a:t>
            </a:r>
            <a:r>
              <a:rPr lang="en-US" altLang="en-US" dirty="0">
                <a:ea typeface="ＭＳ Ｐゴシック" pitchFamily="34" charset="-128"/>
              </a:rPr>
              <a:t> character of any kind</a:t>
            </a:r>
          </a:p>
          <a:p>
            <a:pPr>
              <a:spcBef>
                <a:spcPts val="200"/>
              </a:spcBef>
            </a:pPr>
            <a:r>
              <a:rPr lang="en-US" altLang="en-US" dirty="0">
                <a:ea typeface="ＭＳ Ｐゴシック" pitchFamily="34" charset="-128"/>
              </a:rPr>
              <a:t> Example: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that matches the sequence: “Python”, 1 space, 1 more character of any kind</a:t>
            </a: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en-US" dirty="0">
                <a:ea typeface="ＭＳ Ｐゴシック" pitchFamily="34" charset="-128"/>
              </a:rPr>
              <a:t>	Example: A </a:t>
            </a:r>
            <a:r>
              <a:rPr lang="en-US" altLang="en-US" dirty="0" err="1">
                <a:ea typeface="ＭＳ Ｐゴシック" pitchFamily="34" charset="-128"/>
              </a:rPr>
              <a:t>regex</a:t>
            </a:r>
            <a:r>
              <a:rPr lang="en-US" altLang="en-US" dirty="0">
                <a:ea typeface="ＭＳ Ｐゴシック" pitchFamily="34" charset="-128"/>
              </a:rPr>
              <a:t> that matches the sequence: “CIS”, 2 characters of any kind, one ‘A’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36675"/>
              </p:ext>
            </p:extLst>
          </p:nvPr>
        </p:nvGraphicFramePr>
        <p:xfrm>
          <a:off x="1143000" y="2209800"/>
          <a:ext cx="6781800" cy="1529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Strings that can match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Strings that don’t match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r>
                        <a:rPr lang="en-US" spc="100" baseline="0" dirty="0"/>
                        <a:t> </a:t>
                      </a:r>
                      <a:r>
                        <a:rPr lang="en-US" b="1" dirty="0">
                          <a:solidFill>
                            <a:srgbClr val="0033CC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Python3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version 3.5.2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  <a:r>
                        <a:rPr lang="en-US" baseline="0" dirty="0"/>
                        <a:t> is </a:t>
                      </a:r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like Python</a:t>
                      </a:r>
                      <a:r>
                        <a:rPr lang="en-US" baseline="0" dirty="0"/>
                        <a:t> 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Pythonista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944962"/>
              </p:ext>
            </p:extLst>
          </p:nvPr>
        </p:nvGraphicFramePr>
        <p:xfrm>
          <a:off x="1219200" y="4724400"/>
          <a:ext cx="6781800" cy="11635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21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Regex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Strings that can match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Strings that don’t match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r>
                        <a:rPr lang="en-US" dirty="0"/>
                        <a:t>CIS</a:t>
                      </a:r>
                      <a:r>
                        <a:rPr lang="en-US" b="1" dirty="0">
                          <a:solidFill>
                            <a:srgbClr val="0033CC"/>
                          </a:solidFill>
                        </a:rPr>
                        <a:t>..</a:t>
                      </a: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CIS41A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CIS21JA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Major:</a:t>
                      </a:r>
                      <a:r>
                        <a:rPr lang="en-US" baseline="0" dirty="0"/>
                        <a:t> ‘</a:t>
                      </a:r>
                      <a:r>
                        <a:rPr lang="en-US" dirty="0"/>
                        <a:t>CIS</a:t>
                      </a:r>
                      <a:r>
                        <a:rPr lang="en-US" baseline="0" dirty="0"/>
                        <a:t>’ All Sections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CIS student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Matching One Character: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>
          <a:xfrm>
            <a:off x="822959" y="1219200"/>
            <a:ext cx="7711441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matches </a:t>
            </a:r>
            <a:r>
              <a:rPr lang="en-US" altLang="en-US" u="sng" dirty="0">
                <a:ea typeface="ＭＳ Ｐゴシック" pitchFamily="34" charset="-128"/>
              </a:rPr>
              <a:t>one</a:t>
            </a:r>
            <a:r>
              <a:rPr lang="en-US" altLang="en-US" dirty="0">
                <a:ea typeface="ＭＳ Ｐゴシック" pitchFamily="34" charset="-128"/>
              </a:rPr>
              <a:t> character in the set of characters inside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Example: “Python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</a:t>
            </a:r>
            <a:r>
              <a:rPr lang="en-US" altLang="en-US" dirty="0">
                <a:ea typeface="ＭＳ Ｐゴシック" pitchFamily="34" charset="-128"/>
              </a:rPr>
              <a:t>23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]</a:t>
            </a:r>
            <a:r>
              <a:rPr lang="en-US" altLang="en-US" dirty="0">
                <a:ea typeface="ＭＳ Ｐゴシック" pitchFamily="34" charset="-128"/>
              </a:rPr>
              <a:t>” matches the sequence: “Python”, 1 space, and either 2 or 3.</a:t>
            </a:r>
            <a:endParaRPr lang="en-US" altLang="en-US" dirty="0">
              <a:solidFill>
                <a:srgbClr val="0033CC"/>
              </a:solidFill>
              <a:ea typeface="ＭＳ Ｐゴシック" pitchFamily="34" charset="-128"/>
            </a:endParaRPr>
          </a:p>
          <a:p>
            <a:pPr lvl="2"/>
            <a:r>
              <a:rPr lang="en-US" altLang="en-US" dirty="0">
                <a:ea typeface="ＭＳ Ｐゴシック" pitchFamily="34" charset="-128"/>
              </a:rPr>
              <a:t>Only one character inside the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matches: the first one that’s encountered.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Characters inside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are listed without any separator in between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If the characters inside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 ]</a:t>
            </a:r>
            <a:r>
              <a:rPr lang="en-US" altLang="en-US" dirty="0">
                <a:ea typeface="ＭＳ Ｐゴシック" pitchFamily="34" charset="-128"/>
              </a:rPr>
              <a:t> are in a range, they can be hyphenated:  [ABCDEF]  is the same as [A-F]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Some common character ranges are: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[A-Z]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 [a-z]</a:t>
            </a:r>
            <a:r>
              <a:rPr lang="en-US" altLang="en-US" dirty="0">
                <a:solidFill>
                  <a:schemeClr val="tx1"/>
                </a:solidFill>
                <a:ea typeface="ＭＳ Ｐゴシック" pitchFamily="34" charset="-128"/>
              </a:rPr>
              <a:t>,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 [0-9]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or their subsets such as:  [0-4]  or  [a-m]</a:t>
            </a:r>
            <a:br>
              <a:rPr lang="en-US" altLang="en-US" dirty="0">
                <a:ea typeface="ＭＳ Ｐゴシック" pitchFamily="34" charset="-128"/>
              </a:rPr>
            </a:br>
            <a:r>
              <a:rPr lang="en-US" altLang="en-US" dirty="0">
                <a:ea typeface="ＭＳ Ｐゴシック" pitchFamily="34" charset="-128"/>
              </a:rPr>
              <a:t>or their supersets such as: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[A-</a:t>
            </a:r>
            <a:r>
              <a:rPr lang="en-US" altLang="en-US" dirty="0" err="1">
                <a:solidFill>
                  <a:srgbClr val="0033CC"/>
                </a:solidFill>
                <a:ea typeface="ＭＳ Ｐゴシック" pitchFamily="34" charset="-128"/>
              </a:rPr>
              <a:t>Za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-z]   </a:t>
            </a:r>
            <a:r>
              <a:rPr lang="en-US" altLang="en-US" dirty="0">
                <a:ea typeface="ＭＳ Ｐゴシック" pitchFamily="34" charset="-128"/>
              </a:rPr>
              <a:t>or   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[A-Za-z0-9]</a:t>
            </a:r>
          </a:p>
          <a:p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[^  ]</a:t>
            </a:r>
            <a:r>
              <a:rPr lang="en-US" altLang="en-US" dirty="0">
                <a:ea typeface="ＭＳ Ｐゴシック" pitchFamily="34" charset="-128"/>
              </a:rPr>
              <a:t> matches </a:t>
            </a:r>
            <a:r>
              <a:rPr lang="en-US" altLang="en-US" u="sng" dirty="0">
                <a:ea typeface="ＭＳ Ｐゴシック" pitchFamily="34" charset="-128"/>
              </a:rPr>
              <a:t>one</a:t>
            </a:r>
            <a:r>
              <a:rPr lang="en-US" altLang="en-US" dirty="0">
                <a:ea typeface="ＭＳ Ｐゴシック" pitchFamily="34" charset="-128"/>
              </a:rPr>
              <a:t> character that’s not in the set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Example: “CIS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[^</a:t>
            </a:r>
            <a:r>
              <a:rPr lang="en-US" altLang="en-US" dirty="0">
                <a:ea typeface="ＭＳ Ｐゴシック" pitchFamily="34" charset="-128"/>
              </a:rPr>
              <a:t>1-3</a:t>
            </a:r>
            <a:r>
              <a:rPr lang="en-US" altLang="en-US" dirty="0">
                <a:solidFill>
                  <a:srgbClr val="0033CC"/>
                </a:solidFill>
                <a:ea typeface="ＭＳ Ｐゴシック" pitchFamily="34" charset="-128"/>
              </a:rPr>
              <a:t>]</a:t>
            </a:r>
            <a:r>
              <a:rPr lang="en-US" altLang="en-US" dirty="0">
                <a:ea typeface="ＭＳ Ｐゴシック" pitchFamily="34" charset="-128"/>
              </a:rPr>
              <a:t>” will match “CIS” followed by one character that’s </a:t>
            </a:r>
            <a:r>
              <a:rPr lang="en-US" altLang="en-US" i="1" dirty="0">
                <a:ea typeface="ＭＳ Ｐゴシック" pitchFamily="34" charset="-128"/>
              </a:rPr>
              <a:t>not</a:t>
            </a:r>
            <a:r>
              <a:rPr lang="en-US" altLang="en-US" dirty="0">
                <a:ea typeface="ＭＳ Ｐゴシック" pitchFamily="34" charset="-128"/>
              </a:rPr>
              <a:t> 1, 2, or 3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F8C2-4B32-4E1C-856A-BF6A83ABF869}" type="datetime1">
              <a:rPr lang="en-US" altLang="en-US" smtClean="0"/>
              <a:pPr/>
              <a:t>11/21/22</a:t>
            </a:fld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B9AB3-CF6F-46D9-B671-FD0008AB421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MC Presentation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00"/>
      </a:accent1>
      <a:accent2>
        <a:srgbClr val="00000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MC Presentation" id="{348D5CB8-6E9A-4E29-B8D9-1CF8AF11B647}" vid="{C72B6EE1-40A5-45FC-8346-91740359B3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RMC Presentation</Template>
  <TotalTime>15035</TotalTime>
  <Words>3732</Words>
  <Application>Microsoft Macintosh PowerPoint</Application>
  <PresentationFormat>On-screen Show (4:3)</PresentationFormat>
  <Paragraphs>491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Bookman Old Style</vt:lpstr>
      <vt:lpstr>Calibri</vt:lpstr>
      <vt:lpstr>Calibri Light</vt:lpstr>
      <vt:lpstr>Consolas</vt:lpstr>
      <vt:lpstr>Wingdings</vt:lpstr>
      <vt:lpstr>RMC Presentation</vt:lpstr>
      <vt:lpstr>Additional Material</vt:lpstr>
      <vt:lpstr>String Search</vt:lpstr>
      <vt:lpstr>Regular Expression (1)</vt:lpstr>
      <vt:lpstr>Regular Expression (2)</vt:lpstr>
      <vt:lpstr>Matching Characters</vt:lpstr>
      <vt:lpstr>Simple Characters and Metacharacters</vt:lpstr>
      <vt:lpstr>Metacharacters: Matching One Character</vt:lpstr>
      <vt:lpstr>Matching One Character:  .</vt:lpstr>
      <vt:lpstr>Matching One Character:  [ ]</vt:lpstr>
      <vt:lpstr>Matching One Character:  \set</vt:lpstr>
      <vt:lpstr>Metacharacters: Repetition</vt:lpstr>
      <vt:lpstr>Repetition:  *</vt:lpstr>
      <vt:lpstr>Repetition:  +</vt:lpstr>
      <vt:lpstr>Repetition:  ?   and   {m,n}</vt:lpstr>
      <vt:lpstr>Metacharacters: Anchors</vt:lpstr>
      <vt:lpstr>Anchors:  ^   and   $</vt:lpstr>
      <vt:lpstr>Anchors:  \b   and   \B</vt:lpstr>
      <vt:lpstr>Metacharacters: Group and Alternation</vt:lpstr>
      <vt:lpstr>Grouping:  ( )  and Alternation:  |</vt:lpstr>
      <vt:lpstr>Matching Metacharacters</vt:lpstr>
      <vt:lpstr>Literal Meaning of Metacharacters</vt:lpstr>
      <vt:lpstr>String Search</vt:lpstr>
      <vt:lpstr>Find a Match: search (1)</vt:lpstr>
      <vt:lpstr>Find a Match: search (2)</vt:lpstr>
      <vt:lpstr>Match Object (1)</vt:lpstr>
      <vt:lpstr>Match Object (2)</vt:lpstr>
      <vt:lpstr>Match Object group Method</vt:lpstr>
      <vt:lpstr>Find All Matches:  findall</vt:lpstr>
      <vt:lpstr>Find All Matches:  finditer</vt:lpstr>
      <vt:lpstr>String Substitution</vt:lpstr>
      <vt:lpstr>Substitution: sub (1)</vt:lpstr>
      <vt:lpstr>Substitution: sub (2)</vt:lpstr>
      <vt:lpstr>Substitution: sub with back reference</vt:lpstr>
      <vt:lpstr>PowerPoint Presentation</vt:lpstr>
    </vt:vector>
  </TitlesOfParts>
  <Company>Technetrain.com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 Inheritance and Interfaces</dc:title>
  <dc:subject>Java for Everyone 2e</dc:subject>
  <dc:creator>James Tam</dc:creator>
  <dc:description>Based on bjlo_ch09_8</dc:description>
  <cp:lastModifiedBy>Surajit Bose</cp:lastModifiedBy>
  <cp:revision>517</cp:revision>
  <dcterms:created xsi:type="dcterms:W3CDTF">2007-02-01T21:32:19Z</dcterms:created>
  <dcterms:modified xsi:type="dcterms:W3CDTF">2022-11-21T11:48:55Z</dcterms:modified>
  <cp:contentStatus>Final Draft</cp:contentStatus>
</cp:coreProperties>
</file>