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92" r:id="rId1"/>
  </p:sldMasterIdLst>
  <p:notesMasterIdLst>
    <p:notesMasterId r:id="rId47"/>
  </p:notesMasterIdLst>
  <p:sldIdLst>
    <p:sldId id="365" r:id="rId2"/>
    <p:sldId id="524" r:id="rId3"/>
    <p:sldId id="525" r:id="rId4"/>
    <p:sldId id="531" r:id="rId5"/>
    <p:sldId id="534" r:id="rId6"/>
    <p:sldId id="535" r:id="rId7"/>
    <p:sldId id="532" r:id="rId8"/>
    <p:sldId id="533" r:id="rId9"/>
    <p:sldId id="530" r:id="rId10"/>
    <p:sldId id="541" r:id="rId11"/>
    <p:sldId id="527" r:id="rId12"/>
    <p:sldId id="537" r:id="rId13"/>
    <p:sldId id="536" r:id="rId14"/>
    <p:sldId id="539" r:id="rId15"/>
    <p:sldId id="538" r:id="rId16"/>
    <p:sldId id="540" r:id="rId17"/>
    <p:sldId id="542" r:id="rId18"/>
    <p:sldId id="543" r:id="rId19"/>
    <p:sldId id="544" r:id="rId20"/>
    <p:sldId id="545" r:id="rId21"/>
    <p:sldId id="546" r:id="rId22"/>
    <p:sldId id="547" r:id="rId23"/>
    <p:sldId id="555" r:id="rId24"/>
    <p:sldId id="556" r:id="rId25"/>
    <p:sldId id="559" r:id="rId26"/>
    <p:sldId id="557" r:id="rId27"/>
    <p:sldId id="558" r:id="rId28"/>
    <p:sldId id="560" r:id="rId29"/>
    <p:sldId id="561" r:id="rId30"/>
    <p:sldId id="563" r:id="rId31"/>
    <p:sldId id="562" r:id="rId32"/>
    <p:sldId id="564" r:id="rId33"/>
    <p:sldId id="550" r:id="rId34"/>
    <p:sldId id="575" r:id="rId35"/>
    <p:sldId id="574" r:id="rId36"/>
    <p:sldId id="548" r:id="rId37"/>
    <p:sldId id="565" r:id="rId38"/>
    <p:sldId id="566" r:id="rId39"/>
    <p:sldId id="567" r:id="rId40"/>
    <p:sldId id="569" r:id="rId41"/>
    <p:sldId id="571" r:id="rId42"/>
    <p:sldId id="573" r:id="rId43"/>
    <p:sldId id="572" r:id="rId44"/>
    <p:sldId id="568" r:id="rId45"/>
    <p:sldId id="517"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33CC"/>
    <a:srgbClr val="9933FF"/>
    <a:srgbClr val="333333"/>
    <a:srgbClr val="865E01"/>
    <a:srgbClr val="9966FF"/>
    <a:srgbClr val="3853A8"/>
    <a:srgbClr val="FFC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60"/>
  </p:normalViewPr>
  <p:slideViewPr>
    <p:cSldViewPr>
      <p:cViewPr>
        <p:scale>
          <a:sx n="90" d="100"/>
          <a:sy n="90" d="100"/>
        </p:scale>
        <p:origin x="-39" y="-36"/>
      </p:cViewPr>
      <p:guideLst>
        <p:guide orient="horz" pos="2160"/>
        <p:guide pos="2880"/>
      </p:guideLst>
    </p:cSldViewPr>
  </p:slideViewPr>
  <p:outlineViewPr>
    <p:cViewPr>
      <p:scale>
        <a:sx n="33" d="100"/>
        <a:sy n="33" d="100"/>
      </p:scale>
      <p:origin x="0" y="8364"/>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dirty="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cs typeface="Arial" pitchFamily="34" charset="0"/>
              </a:defRPr>
            </a:lvl1pPr>
          </a:lstStyle>
          <a:p>
            <a:pPr>
              <a:defRPr/>
            </a:pPr>
            <a:fld id="{67D2A705-F38F-44B0-A927-769803BBCEE0}" type="datetimeFigureOut">
              <a:rPr lang="en-US"/>
              <a:pPr>
                <a:defRPr/>
              </a:pPr>
              <a:t>9/15/2020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dirty="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cs typeface="Arial" panose="020B0604020202020204" pitchFamily="34" charset="0"/>
              </a:defRPr>
            </a:lvl1pPr>
          </a:lstStyle>
          <a:p>
            <a:fld id="{D29D36F4-DC9E-431B-8DD7-B14DA195EEFA}" type="slidenum">
              <a:rPr lang="en-US" altLang="en-US"/>
              <a:pPr/>
              <a:t>‹#›</a:t>
            </a:fld>
            <a:endParaRPr lang="en-US" altLang="en-US"/>
          </a:p>
        </p:txBody>
      </p:sp>
    </p:spTree>
    <p:extLst>
      <p:ext uri="{BB962C8B-B14F-4D97-AF65-F5344CB8AC3E}">
        <p14:creationId xmlns="" xmlns:p14="http://schemas.microsoft.com/office/powerpoint/2010/main" val="36875792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53FEC6-7DA0-4FFE-B398-32F9FAF7633D}" type="slidenum">
              <a:rPr lang="en-US" altLang="en-US" smtClean="0"/>
              <a:pPr/>
              <a:t>2</a:t>
            </a:fld>
            <a:endParaRPr lang="en-US" altLang="en-US"/>
          </a:p>
        </p:txBody>
      </p:sp>
    </p:spTree>
    <p:extLst>
      <p:ext uri="{BB962C8B-B14F-4D97-AF65-F5344CB8AC3E}">
        <p14:creationId xmlns:p14="http://schemas.microsoft.com/office/powerpoint/2010/main" xmlns="" val="3225350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53FEC6-7DA0-4FFE-B398-32F9FAF7633D}" type="slidenum">
              <a:rPr lang="en-US" altLang="en-US" smtClean="0"/>
              <a:pPr/>
              <a:t>9</a:t>
            </a:fld>
            <a:endParaRPr lang="en-US" altLang="en-US"/>
          </a:p>
        </p:txBody>
      </p:sp>
    </p:spTree>
    <p:extLst>
      <p:ext uri="{BB962C8B-B14F-4D97-AF65-F5344CB8AC3E}">
        <p14:creationId xmlns:p14="http://schemas.microsoft.com/office/powerpoint/2010/main" xmlns="" val="3225350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53FEC6-7DA0-4FFE-B398-32F9FAF7633D}" type="slidenum">
              <a:rPr lang="en-US" altLang="en-US" smtClean="0"/>
              <a:pPr/>
              <a:t>22</a:t>
            </a:fld>
            <a:endParaRPr lang="en-US" altLang="en-US"/>
          </a:p>
        </p:txBody>
      </p:sp>
    </p:spTree>
    <p:extLst>
      <p:ext uri="{BB962C8B-B14F-4D97-AF65-F5344CB8AC3E}">
        <p14:creationId xmlns:p14="http://schemas.microsoft.com/office/powerpoint/2010/main" xmlns="" val="3225350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FB74AC-3CE8-4D6F-A296-9F19DA03658C}" type="slidenum">
              <a:rPr lang="en-US" altLang="en-US" smtClean="0"/>
              <a:pPr/>
              <a:t>35</a:t>
            </a:fld>
            <a:endParaRPr lang="en-US" altLang="en-US"/>
          </a:p>
        </p:txBody>
      </p:sp>
    </p:spTree>
    <p:extLst>
      <p:ext uri="{BB962C8B-B14F-4D97-AF65-F5344CB8AC3E}">
        <p14:creationId xmlns="" xmlns:p14="http://schemas.microsoft.com/office/powerpoint/2010/main" val="1975815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53FEC6-7DA0-4FFE-B398-32F9FAF7633D}" type="slidenum">
              <a:rPr lang="en-US" altLang="en-US" smtClean="0"/>
              <a:pPr/>
              <a:t>36</a:t>
            </a:fld>
            <a:endParaRPr lang="en-US" altLang="en-US"/>
          </a:p>
        </p:txBody>
      </p:sp>
    </p:spTree>
    <p:extLst>
      <p:ext uri="{BB962C8B-B14F-4D97-AF65-F5344CB8AC3E}">
        <p14:creationId xmlns:p14="http://schemas.microsoft.com/office/powerpoint/2010/main" xmlns="" val="3225350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sz="1200">
                <a:solidFill>
                  <a:srgbClr val="FFFF00"/>
                </a:solidFill>
              </a:defRPr>
            </a:lvl1pPr>
          </a:lstStyle>
          <a:p>
            <a:fld id="{812A15FB-3805-41E6-AD30-A284FF82A97D}" type="datetime1">
              <a:rPr lang="en-US" altLang="en-US" smtClean="0"/>
              <a:pPr/>
              <a:t>9/15/2020</a:t>
            </a:fld>
            <a:endParaRPr lang="en-US" altLang="en-US"/>
          </a:p>
        </p:txBody>
      </p:sp>
      <p:sp>
        <p:nvSpPr>
          <p:cNvPr id="6" name="Slide Number Placeholder 5"/>
          <p:cNvSpPr>
            <a:spLocks noGrp="1"/>
          </p:cNvSpPr>
          <p:nvPr>
            <p:ph type="sldNum" sz="quarter" idx="12"/>
          </p:nvPr>
        </p:nvSpPr>
        <p:spPr/>
        <p:txBody>
          <a:bodyPr/>
          <a:lstStyle>
            <a:lvl1pPr>
              <a:defRPr sz="1200"/>
            </a:lvl1pPr>
          </a:lstStyle>
          <a:p>
            <a:fld id="{3BC810C2-70B6-4382-8314-3BDF77433AD2}"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800518"/>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p:cNvSpPr>
            <a:spLocks noGrp="1"/>
          </p:cNvSpPr>
          <p:nvPr>
            <p:ph type="title"/>
          </p:nvPr>
        </p:nvSpPr>
        <p:spPr>
          <a:xfrm>
            <a:off x="798909" y="3442724"/>
            <a:ext cx="7543800" cy="725767"/>
          </a:xfrm>
        </p:spPr>
        <p:txBody>
          <a:bodyPr/>
          <a:lstStyle/>
          <a:p>
            <a:r>
              <a:rPr lang="en-US" smtClean="0"/>
              <a:t>Click to edit Master title style</a:t>
            </a:r>
            <a:endParaRPr lang="en-US"/>
          </a:p>
        </p:txBody>
      </p:sp>
    </p:spTree>
    <p:extLst>
      <p:ext uri="{BB962C8B-B14F-4D97-AF65-F5344CB8AC3E}">
        <p14:creationId xmlns="" xmlns:p14="http://schemas.microsoft.com/office/powerpoint/2010/main" val="3610317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z="1200">
                <a:solidFill>
                  <a:schemeClr val="accent1"/>
                </a:solidFill>
              </a:defRPr>
            </a:lvl1pPr>
          </a:lstStyle>
          <a:p>
            <a:fld id="{E716B666-1809-4DC8-A253-EBD4141156DC}" type="datetime1">
              <a:rPr lang="en-US" altLang="en-US" smtClean="0"/>
              <a:pPr/>
              <a:t>9/15/2020</a:t>
            </a:fld>
            <a:endParaRPr lang="en-US" altLang="en-US"/>
          </a:p>
        </p:txBody>
      </p:sp>
      <p:sp>
        <p:nvSpPr>
          <p:cNvPr id="6" name="Slide Number Placeholder 5"/>
          <p:cNvSpPr>
            <a:spLocks noGrp="1"/>
          </p:cNvSpPr>
          <p:nvPr>
            <p:ph type="sldNum" sz="quarter" idx="12"/>
          </p:nvPr>
        </p:nvSpPr>
        <p:spPr/>
        <p:txBody>
          <a:bodyPr/>
          <a:lstStyle>
            <a:lvl1pPr>
              <a:defRPr sz="1200">
                <a:solidFill>
                  <a:schemeClr val="accent1"/>
                </a:solidFill>
              </a:defRPr>
            </a:lvl1pPr>
          </a:lstStyle>
          <a:p>
            <a:fld id="{A18B9AB3-CF6F-46D9-B671-FD0008AB421B}" type="slidenum">
              <a:rPr lang="en-US" altLang="en-US" smtClean="0"/>
              <a:pPr/>
              <a:t>‹#›</a:t>
            </a:fld>
            <a:endParaRPr lang="en-US" altLang="en-US" dirty="0"/>
          </a:p>
        </p:txBody>
      </p:sp>
    </p:spTree>
    <p:extLst>
      <p:ext uri="{BB962C8B-B14F-4D97-AF65-F5344CB8AC3E}">
        <p14:creationId xmlns="" xmlns:p14="http://schemas.microsoft.com/office/powerpoint/2010/main" val="32057411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2677886"/>
            <a:ext cx="7543800" cy="1647226"/>
          </a:xfrm>
        </p:spPr>
        <p:txBody>
          <a:bodyPr anchor="b" anchorCtr="0">
            <a:normAutofit/>
          </a:bodyPr>
          <a:lstStyle>
            <a:lvl1pPr>
              <a:lnSpc>
                <a:spcPct val="85000"/>
              </a:lnSpc>
              <a:defRPr sz="4000" b="0">
                <a:solidFill>
                  <a:schemeClr val="tx1">
                    <a:lumMod val="85000"/>
                    <a:lumOff val="15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z="1200">
                <a:solidFill>
                  <a:schemeClr val="accent1"/>
                </a:solidFill>
              </a:defRPr>
            </a:lvl1pPr>
          </a:lstStyle>
          <a:p>
            <a:fld id="{2F897D33-52A4-4145-8931-204C171FD47D}" type="datetime1">
              <a:rPr lang="en-US" altLang="en-US" smtClean="0"/>
              <a:pPr/>
              <a:t>9/15/2020</a:t>
            </a:fld>
            <a:endParaRPr lang="en-US" altLang="en-US"/>
          </a:p>
        </p:txBody>
      </p:sp>
      <p:sp>
        <p:nvSpPr>
          <p:cNvPr id="6" name="Slide Number Placeholder 5"/>
          <p:cNvSpPr>
            <a:spLocks noGrp="1"/>
          </p:cNvSpPr>
          <p:nvPr>
            <p:ph type="sldNum" sz="quarter" idx="12"/>
          </p:nvPr>
        </p:nvSpPr>
        <p:spPr/>
        <p:txBody>
          <a:bodyPr/>
          <a:lstStyle>
            <a:lvl1pPr>
              <a:defRPr sz="1200">
                <a:solidFill>
                  <a:schemeClr val="accent1"/>
                </a:solidFill>
              </a:defRPr>
            </a:lvl1pPr>
          </a:lstStyle>
          <a:p>
            <a:fld id="{B5D7B3DB-A691-4704-BAE8-061CA7295768}"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801960"/>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32427176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sz="1200"/>
            </a:lvl1pPr>
          </a:lstStyle>
          <a:p>
            <a:fld id="{2E9D7957-1A22-4561-B596-D80D991ED116}" type="datetime1">
              <a:rPr lang="en-US" altLang="en-US" smtClean="0"/>
              <a:pPr/>
              <a:t>9/15/2020</a:t>
            </a:fld>
            <a:endParaRPr lang="en-US" altLang="en-US"/>
          </a:p>
        </p:txBody>
      </p:sp>
      <p:sp>
        <p:nvSpPr>
          <p:cNvPr id="5" name="Slide Number Placeholder 4"/>
          <p:cNvSpPr>
            <a:spLocks noGrp="1"/>
          </p:cNvSpPr>
          <p:nvPr>
            <p:ph type="sldNum" sz="quarter" idx="12"/>
          </p:nvPr>
        </p:nvSpPr>
        <p:spPr/>
        <p:txBody>
          <a:bodyPr/>
          <a:lstStyle>
            <a:lvl1pPr>
              <a:defRPr sz="1200"/>
            </a:lvl1pPr>
          </a:lstStyle>
          <a:p>
            <a:fld id="{EAA11372-355B-4A80-8A46-617E86BBF744}" type="slidenum">
              <a:rPr lang="en-US" altLang="en-US" smtClean="0"/>
              <a:pPr/>
              <a:t>‹#›</a:t>
            </a:fld>
            <a:endParaRPr lang="en-US" altLang="en-US"/>
          </a:p>
        </p:txBody>
      </p:sp>
    </p:spTree>
    <p:extLst>
      <p:ext uri="{BB962C8B-B14F-4D97-AF65-F5344CB8AC3E}">
        <p14:creationId xmlns="" xmlns:p14="http://schemas.microsoft.com/office/powerpoint/2010/main" val="400420507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E1DC4FC-7EDD-41F0-8AA5-AA762213A413}" type="datetime1">
              <a:rPr lang="en-US" altLang="en-US" smtClean="0"/>
              <a:pPr/>
              <a:t>9/15/2020</a:t>
            </a:fld>
            <a:endParaRPr lang="en-US" altLang="en-US"/>
          </a:p>
        </p:txBody>
      </p:sp>
      <p:sp>
        <p:nvSpPr>
          <p:cNvPr id="9" name="Slide Number Placeholder 8"/>
          <p:cNvSpPr>
            <a:spLocks noGrp="1"/>
          </p:cNvSpPr>
          <p:nvPr>
            <p:ph type="sldNum" sz="quarter" idx="12"/>
          </p:nvPr>
        </p:nvSpPr>
        <p:spPr/>
        <p:txBody>
          <a:bodyPr/>
          <a:lstStyle/>
          <a:p>
            <a:fld id="{61A877DF-A9C6-45A7-95D4-F61C928A26BE}" type="slidenum">
              <a:rPr lang="en-US" altLang="en-US" smtClean="0"/>
              <a:pPr/>
              <a:t>‹#›</a:t>
            </a:fld>
            <a:endParaRPr lang="en-US" altLang="en-US"/>
          </a:p>
        </p:txBody>
      </p:sp>
      <p:sp>
        <p:nvSpPr>
          <p:cNvPr id="10" name="Rectangle 9"/>
          <p:cNvSpPr/>
          <p:nvPr/>
        </p:nvSpPr>
        <p:spPr>
          <a:xfrm>
            <a:off x="2381" y="6793992"/>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27213162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7724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8163" y="1256588"/>
            <a:ext cx="40132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3600" y="1256588"/>
            <a:ext cx="40132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8382000" y="6400800"/>
            <a:ext cx="609600" cy="304800"/>
          </a:xfrm>
        </p:spPr>
        <p:txBody>
          <a:bodyPr/>
          <a:lstStyle>
            <a:lvl1pPr>
              <a:defRPr/>
            </a:lvl1pPr>
          </a:lstStyle>
          <a:p>
            <a:fld id="{B5D7B3DB-A691-4704-BAE8-061CA7295768}" type="slidenum">
              <a:rPr lang="en-US" altLang="en-US" smtClean="0"/>
              <a:pPr/>
              <a:t>‹#›</a:t>
            </a:fld>
            <a:endParaRPr lang="en-US" altLang="en-US"/>
          </a:p>
        </p:txBody>
      </p:sp>
      <p:sp>
        <p:nvSpPr>
          <p:cNvPr id="6" name="Date Placeholder 5"/>
          <p:cNvSpPr>
            <a:spLocks noGrp="1"/>
          </p:cNvSpPr>
          <p:nvPr>
            <p:ph type="dt" sz="half" idx="11"/>
          </p:nvPr>
        </p:nvSpPr>
        <p:spPr>
          <a:xfrm>
            <a:off x="538163" y="6400800"/>
            <a:ext cx="1905000" cy="457200"/>
          </a:xfrm>
        </p:spPr>
        <p:txBody>
          <a:bodyPr/>
          <a:lstStyle>
            <a:lvl1pPr>
              <a:defRPr/>
            </a:lvl1pPr>
          </a:lstStyle>
          <a:p>
            <a:fld id="{D6F5A47F-256C-44C8-ADAA-14EEF020F015}" type="datetime1">
              <a:rPr lang="en-US" altLang="en-US" smtClean="0"/>
              <a:pPr/>
              <a:t>9/15/2020</a:t>
            </a:fld>
            <a:endParaRPr lang="en-US" altLang="en-US"/>
          </a:p>
        </p:txBody>
      </p:sp>
    </p:spTree>
    <p:extLst>
      <p:ext uri="{BB962C8B-B14F-4D97-AF65-F5344CB8AC3E}">
        <p14:creationId xmlns="" xmlns:p14="http://schemas.microsoft.com/office/powerpoint/2010/main" val="10191534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725767"/>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22959" y="1255006"/>
            <a:ext cx="7543801" cy="4614088"/>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1200" b="0">
                <a:solidFill>
                  <a:schemeClr val="accent1"/>
                </a:solidFill>
                <a:latin typeface="+mn-lt"/>
              </a:defRPr>
            </a:lvl1pPr>
          </a:lstStyle>
          <a:p>
            <a:fld id="{79C6F39A-8839-4205-9553-C037A6A7090B}" type="datetime1">
              <a:rPr lang="en-US" altLang="en-US" smtClean="0"/>
              <a:pPr/>
              <a:t>9/15/2020</a:t>
            </a:fld>
            <a:endParaRPr lang="en-US"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200" b="0">
                <a:solidFill>
                  <a:schemeClr val="accent1"/>
                </a:solidFill>
                <a:latin typeface="+mn-lt"/>
              </a:defRPr>
            </a:lvl1pPr>
          </a:lstStyle>
          <a:p>
            <a:fld id="{B5D7B3DB-A691-4704-BAE8-061CA7295768}" type="slidenum">
              <a:rPr lang="en-US" altLang="en-US" smtClean="0"/>
              <a:pPr/>
              <a:t>‹#›</a:t>
            </a:fld>
            <a:endParaRPr lang="en-US" altLang="en-US"/>
          </a:p>
        </p:txBody>
      </p:sp>
      <p:cxnSp>
        <p:nvCxnSpPr>
          <p:cNvPr id="10" name="Straight Connector 9"/>
          <p:cNvCxnSpPr/>
          <p:nvPr/>
        </p:nvCxnSpPr>
        <p:spPr>
          <a:xfrm>
            <a:off x="891540" y="1133688"/>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 y="6800964"/>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2036988092"/>
      </p:ext>
    </p:extLst>
  </p:cSld>
  <p:clrMap bg1="lt1" tx1="dk1" bg2="lt2" tx2="dk2" accent1="accent1" accent2="accent2" accent3="accent3" accent4="accent4" accent5="accent5" accent6="accent6" hlink="hlink" folHlink="folHlink"/>
  <p:sldLayoutIdLst>
    <p:sldLayoutId id="2147484193" r:id="rId1"/>
    <p:sldLayoutId id="2147484194" r:id="rId2"/>
    <p:sldLayoutId id="2147484195" r:id="rId3"/>
    <p:sldLayoutId id="2147484198" r:id="rId4"/>
    <p:sldLayoutId id="2147484199" r:id="rId5"/>
    <p:sldLayoutId id="2147484205" r:id="rId6"/>
  </p:sldLayoutIdLst>
  <p:timing>
    <p:tnLst>
      <p:par>
        <p:cTn id="1" dur="indefinite" restart="never" nodeType="tmRoot"/>
      </p:par>
    </p:tnLst>
  </p:timing>
  <p:hf hdr="0" ftr="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Advanced Topics</a:t>
            </a:r>
            <a:endParaRPr lang="en-US" dirty="0"/>
          </a:p>
        </p:txBody>
      </p:sp>
      <p:sp>
        <p:nvSpPr>
          <p:cNvPr id="4" name="Text Placeholder 3"/>
          <p:cNvSpPr>
            <a:spLocks noGrp="1"/>
          </p:cNvSpPr>
          <p:nvPr>
            <p:ph type="body" idx="1"/>
          </p:nvPr>
        </p:nvSpPr>
        <p:spPr/>
        <p:txBody>
          <a:bodyPr/>
          <a:lstStyle/>
          <a:p>
            <a:r>
              <a:rPr lang="en-US" altLang="en-US" dirty="0" smtClean="0">
                <a:solidFill>
                  <a:schemeClr val="tx1"/>
                </a:solidFill>
                <a:ea typeface="Arial Unicode MS" panose="020B0604020202020204" pitchFamily="34" charset="-128"/>
                <a:cs typeface="Arial Unicode MS" panose="020B0604020202020204" pitchFamily="34" charset="-128"/>
              </a:rPr>
              <a:t>Function as First-class object, variable argument list, </a:t>
            </a:r>
            <a:r>
              <a:rPr lang="en-US" altLang="en-US" dirty="0" err="1" smtClean="0">
                <a:solidFill>
                  <a:schemeClr val="tx1"/>
                </a:solidFill>
                <a:ea typeface="Arial Unicode MS" panose="020B0604020202020204" pitchFamily="34" charset="-128"/>
                <a:cs typeface="Arial Unicode MS" panose="020B0604020202020204" pitchFamily="34" charset="-128"/>
              </a:rPr>
              <a:t>iterator</a:t>
            </a:r>
            <a:r>
              <a:rPr lang="en-US" altLang="en-US" dirty="0" smtClean="0">
                <a:solidFill>
                  <a:schemeClr val="tx1"/>
                </a:solidFill>
                <a:ea typeface="Arial Unicode MS" panose="020B0604020202020204" pitchFamily="34" charset="-128"/>
                <a:cs typeface="Arial Unicode MS" panose="020B0604020202020204" pitchFamily="34" charset="-128"/>
              </a:rPr>
              <a:t> and generator, package</a:t>
            </a:r>
            <a:endParaRPr lang="en-US" altLang="en-US" dirty="0">
              <a:solidFill>
                <a:schemeClr val="tx1"/>
              </a:solidFill>
              <a:ea typeface="Arial Unicode MS" panose="020B0604020202020204" pitchFamily="34" charset="-128"/>
              <a:cs typeface="Arial Unicode MS" panose="020B0604020202020204" pitchFamily="34" charset="-128"/>
            </a:endParaRPr>
          </a:p>
        </p:txBody>
      </p:sp>
      <p:sp>
        <p:nvSpPr>
          <p:cNvPr id="7" name="Date Placeholder 6"/>
          <p:cNvSpPr>
            <a:spLocks noGrp="1"/>
          </p:cNvSpPr>
          <p:nvPr>
            <p:ph type="dt" sz="half" idx="10"/>
          </p:nvPr>
        </p:nvSpPr>
        <p:spPr/>
        <p:txBody>
          <a:bodyPr/>
          <a:lstStyle/>
          <a:p>
            <a:fld id="{A8C2704A-466E-4D24-95EF-BB2FCF9BA4FB}" type="datetime1">
              <a:rPr lang="en-US" altLang="en-US" smtClean="0"/>
              <a:pPr/>
              <a:t>9/15/2020</a:t>
            </a:fld>
            <a:endParaRPr lang="en-US" altLang="en-US"/>
          </a:p>
        </p:txBody>
      </p:sp>
      <p:sp>
        <p:nvSpPr>
          <p:cNvPr id="9" name="Slide Number Placeholder 8"/>
          <p:cNvSpPr>
            <a:spLocks noGrp="1"/>
          </p:cNvSpPr>
          <p:nvPr>
            <p:ph type="sldNum" sz="quarter" idx="12"/>
          </p:nvPr>
        </p:nvSpPr>
        <p:spPr/>
        <p:txBody>
          <a:bodyPr/>
          <a:lstStyle/>
          <a:p>
            <a:fld id="{B5D7B3DB-A691-4704-BAE8-061CA7295768}" type="slidenum">
              <a:rPr lang="en-US" altLang="en-US" smtClean="0"/>
              <a:pPr/>
              <a:t>1</a:t>
            </a:fld>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22959" y="1143000"/>
            <a:ext cx="7543801" cy="5105400"/>
          </a:xfrm>
        </p:spPr>
        <p:txBody>
          <a:bodyPr>
            <a:normAutofit/>
          </a:bodyPr>
          <a:lstStyle/>
          <a:p>
            <a:r>
              <a:rPr lang="en-US" dirty="0" smtClean="0"/>
              <a:t>When we pass input arguments to a function, each individual argument is copied and stored in a parameter variable in the function.</a:t>
            </a:r>
          </a:p>
          <a:p>
            <a:endParaRPr lang="en-US" dirty="0" smtClean="0"/>
          </a:p>
          <a:p>
            <a:endParaRPr lang="en-US" dirty="0" smtClean="0"/>
          </a:p>
          <a:p>
            <a:pPr>
              <a:buNone/>
            </a:pPr>
            <a:endParaRPr lang="en-US" dirty="0" smtClean="0"/>
          </a:p>
          <a:p>
            <a:pPr>
              <a:spcBef>
                <a:spcPts val="0"/>
              </a:spcBef>
            </a:pPr>
            <a:endParaRPr lang="en-US" dirty="0" smtClean="0"/>
          </a:p>
          <a:p>
            <a:pPr>
              <a:spcBef>
                <a:spcPts val="0"/>
              </a:spcBef>
            </a:pPr>
            <a:r>
              <a:rPr lang="en-US" dirty="0" smtClean="0"/>
              <a:t>There is an implicit assignment of the argument (var1) into the parameter (n1), similar to the statement:  </a:t>
            </a:r>
            <a:r>
              <a:rPr lang="en-US" sz="1800" dirty="0" smtClean="0">
                <a:latin typeface="Consolas" pitchFamily="49" charset="0"/>
                <a:cs typeface="Consolas" pitchFamily="49" charset="0"/>
              </a:rPr>
              <a:t>n1 = var1</a:t>
            </a:r>
            <a:endParaRPr lang="en-US" dirty="0" smtClean="0">
              <a:latin typeface="Consolas" pitchFamily="49" charset="0"/>
              <a:cs typeface="Consolas" pitchFamily="49" charset="0"/>
            </a:endParaRPr>
          </a:p>
          <a:p>
            <a:pPr>
              <a:spcBef>
                <a:spcPts val="600"/>
              </a:spcBef>
            </a:pPr>
            <a:r>
              <a:rPr lang="en-US" dirty="0" smtClean="0"/>
              <a:t>In the assignment above, var1 is called the right hand side (RHS) and n1 is the left hand side (LHS). RHS and LHS refers to the side of the = assignment operator.</a:t>
            </a:r>
          </a:p>
          <a:p>
            <a:pPr>
              <a:spcBef>
                <a:spcPts val="600"/>
              </a:spcBef>
            </a:pPr>
            <a:r>
              <a:rPr lang="en-US" dirty="0" smtClean="0"/>
              <a:t>When a variable is a RHS variable, it means the data in the variable is being copied and stored somewhere else.</a:t>
            </a:r>
          </a:p>
          <a:p>
            <a:pPr>
              <a:spcBef>
                <a:spcPts val="600"/>
              </a:spcBef>
            </a:pPr>
            <a:r>
              <a:rPr lang="en-US" dirty="0" smtClean="0"/>
              <a:t>When a variable is a LHS variable, it means some data is being stored into the variable.</a:t>
            </a:r>
          </a:p>
        </p:txBody>
      </p:sp>
      <p:sp>
        <p:nvSpPr>
          <p:cNvPr id="3074" name="Rectangle 2"/>
          <p:cNvSpPr>
            <a:spLocks noGrp="1" noChangeArrowheads="1"/>
          </p:cNvSpPr>
          <p:nvPr>
            <p:ph type="title"/>
          </p:nvPr>
        </p:nvSpPr>
        <p:spPr>
          <a:xfrm>
            <a:off x="838200" y="381000"/>
            <a:ext cx="7696200" cy="715962"/>
          </a:xfrm>
        </p:spPr>
        <p:txBody>
          <a:bodyPr>
            <a:normAutofit/>
          </a:bodyPr>
          <a:lstStyle/>
          <a:p>
            <a:pPr eaLnBrk="1" hangingPunct="1"/>
            <a:r>
              <a:rPr lang="en-US" dirty="0" smtClean="0"/>
              <a:t>Review of Argument Passing</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10</a:t>
            </a:fld>
            <a:endParaRPr lang="en-US" dirty="0"/>
          </a:p>
        </p:txBody>
      </p:sp>
      <p:sp>
        <p:nvSpPr>
          <p:cNvPr id="7" name="Content Placeholder 2"/>
          <p:cNvSpPr txBox="1">
            <a:spLocks/>
          </p:cNvSpPr>
          <p:nvPr/>
        </p:nvSpPr>
        <p:spPr bwMode="auto">
          <a:xfrm>
            <a:off x="1600200" y="2590800"/>
            <a:ext cx="6172200" cy="685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1800" dirty="0" smtClean="0">
                <a:latin typeface="Consolas" pitchFamily="49" charset="0"/>
                <a:cs typeface="Consolas" pitchFamily="49" charset="0"/>
              </a:rPr>
              <a:t> def </a:t>
            </a:r>
            <a:r>
              <a:rPr lang="en-US" sz="1800" dirty="0" err="1" smtClean="0">
                <a:latin typeface="Consolas" pitchFamily="49" charset="0"/>
                <a:cs typeface="Consolas" pitchFamily="49" charset="0"/>
              </a:rPr>
              <a:t>aFunction</a:t>
            </a:r>
            <a:r>
              <a:rPr lang="en-US" sz="1800" dirty="0" smtClean="0">
                <a:latin typeface="Consolas" pitchFamily="49" charset="0"/>
                <a:cs typeface="Consolas" pitchFamily="49" charset="0"/>
              </a:rPr>
              <a:t>(n1, n2, n3) :    # LHS variables</a:t>
            </a:r>
          </a:p>
          <a:p>
            <a:pPr>
              <a:defRPr/>
            </a:pPr>
            <a:r>
              <a:rPr lang="en-US" sz="1800" dirty="0" smtClean="0">
                <a:latin typeface="Consolas" pitchFamily="49" charset="0"/>
                <a:cs typeface="Consolas" pitchFamily="49" charset="0"/>
              </a:rPr>
              <a:t>     # code for function</a:t>
            </a:r>
            <a:endParaRPr lang="en-US" sz="1800" dirty="0">
              <a:latin typeface="Consolas" pitchFamily="49" charset="0"/>
              <a:cs typeface="Consolas" pitchFamily="49" charset="0"/>
            </a:endParaRPr>
          </a:p>
        </p:txBody>
      </p:sp>
      <p:sp>
        <p:nvSpPr>
          <p:cNvPr id="8" name="Content Placeholder 2"/>
          <p:cNvSpPr txBox="1">
            <a:spLocks/>
          </p:cNvSpPr>
          <p:nvPr/>
        </p:nvSpPr>
        <p:spPr bwMode="auto">
          <a:xfrm>
            <a:off x="1600200" y="1828800"/>
            <a:ext cx="61722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aFunction</a:t>
            </a:r>
            <a:r>
              <a:rPr lang="en-US" sz="1800" dirty="0" smtClean="0">
                <a:latin typeface="Consolas" pitchFamily="49" charset="0"/>
                <a:cs typeface="Consolas" pitchFamily="49" charset="0"/>
              </a:rPr>
              <a:t>(var1, var2, var3)    # RHS variables</a:t>
            </a:r>
            <a:endParaRPr lang="en-US" sz="1800" dirty="0">
              <a:latin typeface="Consolas" pitchFamily="49" charset="0"/>
              <a:cs typeface="Consolas" pitchFamily="49" charset="0"/>
            </a:endParaRPr>
          </a:p>
        </p:txBody>
      </p:sp>
      <p:cxnSp>
        <p:nvCxnSpPr>
          <p:cNvPr id="12" name="Straight Arrow Connector 11"/>
          <p:cNvCxnSpPr/>
          <p:nvPr/>
        </p:nvCxnSpPr>
        <p:spPr>
          <a:xfrm>
            <a:off x="3352800" y="2133600"/>
            <a:ext cx="304800" cy="533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114800" y="2133600"/>
            <a:ext cx="76200" cy="533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648200" y="2133600"/>
            <a:ext cx="152400" cy="533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81000"/>
            <a:ext cx="7696200" cy="715962"/>
          </a:xfrm>
        </p:spPr>
        <p:txBody>
          <a:bodyPr>
            <a:normAutofit/>
          </a:bodyPr>
          <a:lstStyle/>
          <a:p>
            <a:pPr eaLnBrk="1" hangingPunct="1"/>
            <a:r>
              <a:rPr lang="en-US" dirty="0" smtClean="0"/>
              <a:t>The Case for Argument Unpacking</a:t>
            </a:r>
          </a:p>
        </p:txBody>
      </p:sp>
      <p:sp>
        <p:nvSpPr>
          <p:cNvPr id="3075" name="Rectangle 3"/>
          <p:cNvSpPr>
            <a:spLocks noGrp="1" noChangeArrowheads="1"/>
          </p:cNvSpPr>
          <p:nvPr>
            <p:ph type="body" idx="1"/>
          </p:nvPr>
        </p:nvSpPr>
        <p:spPr>
          <a:xfrm>
            <a:off x="914400" y="1219200"/>
            <a:ext cx="7620000" cy="5105400"/>
          </a:xfrm>
        </p:spPr>
        <p:txBody>
          <a:bodyPr>
            <a:normAutofit/>
          </a:bodyPr>
          <a:lstStyle/>
          <a:p>
            <a:pPr marL="274320" lvl="1" indent="-274320"/>
            <a:r>
              <a:rPr lang="en-US" dirty="0" smtClean="0"/>
              <a:t>We have a list:</a:t>
            </a:r>
          </a:p>
          <a:p>
            <a:pPr>
              <a:spcBef>
                <a:spcPts val="600"/>
              </a:spcBef>
              <a:buNone/>
            </a:pPr>
            <a:r>
              <a:rPr lang="en-US" dirty="0" smtClean="0"/>
              <a:t>	 and a function that has 3 input parameters:</a:t>
            </a:r>
            <a:r>
              <a:rPr lang="en-US" dirty="0" smtClean="0">
                <a:latin typeface="Calibri" pitchFamily="34" charset="0"/>
              </a:rPr>
              <a:t>     </a:t>
            </a:r>
          </a:p>
          <a:p>
            <a:pPr>
              <a:spcBef>
                <a:spcPts val="600"/>
              </a:spcBef>
              <a:buNone/>
            </a:pPr>
            <a:r>
              <a:rPr lang="en-US" dirty="0" smtClean="0">
                <a:latin typeface="Calibri" pitchFamily="34" charset="0"/>
              </a:rPr>
              <a:t>                                                                 </a:t>
            </a:r>
          </a:p>
          <a:p>
            <a:pPr marL="274320" lvl="1" indent="-274320">
              <a:spcBef>
                <a:spcPts val="600"/>
              </a:spcBef>
            </a:pPr>
            <a:endParaRPr lang="en-US" dirty="0" smtClean="0"/>
          </a:p>
          <a:p>
            <a:pPr marL="274320" lvl="1" indent="-274320">
              <a:spcBef>
                <a:spcPts val="400"/>
              </a:spcBef>
            </a:pPr>
            <a:r>
              <a:rPr lang="en-US" dirty="0" smtClean="0"/>
              <a:t>We want to call </a:t>
            </a:r>
            <a:r>
              <a:rPr lang="en-US" sz="1800" dirty="0" err="1" smtClean="0">
                <a:latin typeface="Consolas" pitchFamily="49" charset="0"/>
                <a:cs typeface="Consolas" pitchFamily="49" charset="0"/>
              </a:rPr>
              <a:t>aFunction</a:t>
            </a:r>
            <a:r>
              <a:rPr lang="en-US" sz="1800" dirty="0" smtClean="0"/>
              <a:t> </a:t>
            </a:r>
            <a:r>
              <a:rPr lang="en-US" dirty="0" smtClean="0"/>
              <a:t>and pass to it </a:t>
            </a:r>
            <a:r>
              <a:rPr lang="en-US" sz="1800" dirty="0" err="1" smtClean="0">
                <a:latin typeface="Consolas" pitchFamily="49" charset="0"/>
                <a:cs typeface="Consolas" pitchFamily="49" charset="0"/>
              </a:rPr>
              <a:t>myList</a:t>
            </a:r>
            <a:r>
              <a:rPr lang="en-US" sz="1800" dirty="0" smtClean="0"/>
              <a:t> </a:t>
            </a:r>
            <a:r>
              <a:rPr lang="en-US" dirty="0" smtClean="0"/>
              <a:t>:</a:t>
            </a:r>
          </a:p>
          <a:p>
            <a:pPr lvl="1">
              <a:spcBef>
                <a:spcPts val="0"/>
              </a:spcBef>
              <a:buNone/>
            </a:pPr>
            <a:endParaRPr lang="en-US" dirty="0" smtClean="0"/>
          </a:p>
          <a:p>
            <a:pPr lvl="2">
              <a:spcBef>
                <a:spcPts val="1200"/>
              </a:spcBef>
            </a:pPr>
            <a:r>
              <a:rPr lang="en-US" dirty="0" smtClean="0"/>
              <a:t>It seems that this should work: a list of 3 elements to match a parameter list of size 3.</a:t>
            </a:r>
          </a:p>
          <a:p>
            <a:pPr lvl="2">
              <a:spcBef>
                <a:spcPts val="0"/>
              </a:spcBef>
            </a:pPr>
            <a:r>
              <a:rPr lang="en-US" dirty="0" smtClean="0"/>
              <a:t>But this is an error because </a:t>
            </a:r>
            <a:r>
              <a:rPr lang="en-US" dirty="0" err="1" smtClean="0"/>
              <a:t>myList</a:t>
            </a:r>
            <a:r>
              <a:rPr lang="en-US" dirty="0" smtClean="0"/>
              <a:t> is only </a:t>
            </a:r>
            <a:r>
              <a:rPr lang="en-US" i="1" dirty="0" smtClean="0"/>
              <a:t>one</a:t>
            </a:r>
            <a:r>
              <a:rPr lang="en-US" dirty="0" smtClean="0"/>
              <a:t> object and is therefore only </a:t>
            </a:r>
            <a:r>
              <a:rPr lang="en-US" i="1" dirty="0" smtClean="0"/>
              <a:t>one</a:t>
            </a:r>
            <a:r>
              <a:rPr lang="en-US" dirty="0" smtClean="0"/>
              <a:t> input parameter.</a:t>
            </a:r>
          </a:p>
          <a:p>
            <a:pPr>
              <a:spcBef>
                <a:spcPts val="0"/>
              </a:spcBef>
            </a:pPr>
            <a:r>
              <a:rPr lang="en-US" dirty="0" smtClean="0"/>
              <a:t>We could pass each </a:t>
            </a:r>
            <a:r>
              <a:rPr lang="en-US" sz="1800" dirty="0" err="1" smtClean="0">
                <a:latin typeface="Consolas" pitchFamily="49" charset="0"/>
                <a:cs typeface="Consolas" pitchFamily="49" charset="0"/>
              </a:rPr>
              <a:t>myList</a:t>
            </a:r>
            <a:r>
              <a:rPr lang="en-US" dirty="0" smtClean="0"/>
              <a:t> element individually,</a:t>
            </a:r>
          </a:p>
          <a:p>
            <a:pPr>
              <a:spcBef>
                <a:spcPts val="0"/>
              </a:spcBef>
            </a:pPr>
            <a:endParaRPr lang="en-US" dirty="0" smtClean="0"/>
          </a:p>
          <a:p>
            <a:pPr>
              <a:buNone/>
            </a:pPr>
            <a:r>
              <a:rPr lang="en-US" dirty="0" smtClean="0"/>
              <a:t>	but this can be difficult if the list is long. Therefore, we use argument unpacking.</a:t>
            </a:r>
          </a:p>
          <a:p>
            <a:pPr lvl="2">
              <a:spcBef>
                <a:spcPts val="0"/>
              </a:spcBef>
            </a:pPr>
            <a:endParaRPr lang="en-US"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11</a:t>
            </a:fld>
            <a:endParaRPr lang="en-US" dirty="0"/>
          </a:p>
        </p:txBody>
      </p:sp>
      <p:sp>
        <p:nvSpPr>
          <p:cNvPr id="6" name="Content Placeholder 2"/>
          <p:cNvSpPr txBox="1">
            <a:spLocks/>
          </p:cNvSpPr>
          <p:nvPr/>
        </p:nvSpPr>
        <p:spPr bwMode="auto">
          <a:xfrm>
            <a:off x="2743200" y="1219200"/>
            <a:ext cx="42672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myList</a:t>
            </a:r>
            <a:r>
              <a:rPr lang="en-US" sz="1800" dirty="0" smtClean="0">
                <a:latin typeface="Consolas" pitchFamily="49" charset="0"/>
                <a:cs typeface="Consolas" pitchFamily="49" charset="0"/>
              </a:rPr>
              <a:t> = [1, 2, 3] </a:t>
            </a:r>
            <a:endParaRPr lang="en-US" sz="1800" dirty="0">
              <a:latin typeface="Consolas" pitchFamily="49" charset="0"/>
              <a:cs typeface="Consolas" pitchFamily="49" charset="0"/>
            </a:endParaRPr>
          </a:p>
        </p:txBody>
      </p:sp>
      <p:sp>
        <p:nvSpPr>
          <p:cNvPr id="7" name="Content Placeholder 2"/>
          <p:cNvSpPr txBox="1">
            <a:spLocks/>
          </p:cNvSpPr>
          <p:nvPr/>
        </p:nvSpPr>
        <p:spPr bwMode="auto">
          <a:xfrm>
            <a:off x="2743200" y="1981200"/>
            <a:ext cx="4343400" cy="685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1800" dirty="0" smtClean="0">
                <a:latin typeface="Consolas" pitchFamily="49" charset="0"/>
                <a:cs typeface="Consolas" pitchFamily="49" charset="0"/>
              </a:rPr>
              <a:t> def </a:t>
            </a:r>
            <a:r>
              <a:rPr lang="en-US" sz="1800" dirty="0" err="1" smtClean="0">
                <a:latin typeface="Consolas" pitchFamily="49" charset="0"/>
                <a:cs typeface="Consolas" pitchFamily="49" charset="0"/>
              </a:rPr>
              <a:t>aFunction</a:t>
            </a:r>
            <a:r>
              <a:rPr lang="en-US" sz="1800" dirty="0" smtClean="0">
                <a:latin typeface="Consolas" pitchFamily="49" charset="0"/>
                <a:cs typeface="Consolas" pitchFamily="49" charset="0"/>
              </a:rPr>
              <a:t>(n1, n2, n3) :</a:t>
            </a:r>
          </a:p>
          <a:p>
            <a:pPr>
              <a:defRPr/>
            </a:pPr>
            <a:r>
              <a:rPr lang="en-US" sz="1800" dirty="0" smtClean="0">
                <a:latin typeface="Consolas" pitchFamily="49" charset="0"/>
                <a:cs typeface="Consolas" pitchFamily="49" charset="0"/>
              </a:rPr>
              <a:t>     # code for function</a:t>
            </a:r>
            <a:endParaRPr lang="en-US" sz="1800" dirty="0">
              <a:latin typeface="Consolas" pitchFamily="49" charset="0"/>
              <a:cs typeface="Consolas" pitchFamily="49" charset="0"/>
            </a:endParaRPr>
          </a:p>
        </p:txBody>
      </p:sp>
      <p:sp>
        <p:nvSpPr>
          <p:cNvPr id="8" name="Content Placeholder 2"/>
          <p:cNvSpPr txBox="1">
            <a:spLocks/>
          </p:cNvSpPr>
          <p:nvPr/>
        </p:nvSpPr>
        <p:spPr bwMode="auto">
          <a:xfrm>
            <a:off x="2743200" y="3124200"/>
            <a:ext cx="43434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aFunction</a:t>
            </a: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myList</a:t>
            </a:r>
            <a:r>
              <a:rPr lang="en-US" sz="1800" dirty="0" smtClean="0">
                <a:latin typeface="Consolas" pitchFamily="49" charset="0"/>
                <a:cs typeface="Consolas" pitchFamily="49" charset="0"/>
              </a:rPr>
              <a:t>)       # Error!</a:t>
            </a:r>
            <a:endParaRPr lang="en-US" sz="1800" dirty="0">
              <a:latin typeface="Consolas" pitchFamily="49" charset="0"/>
              <a:cs typeface="Consolas" pitchFamily="49" charset="0"/>
            </a:endParaRPr>
          </a:p>
        </p:txBody>
      </p:sp>
      <p:sp>
        <p:nvSpPr>
          <p:cNvPr id="9" name="Content Placeholder 2"/>
          <p:cNvSpPr txBox="1">
            <a:spLocks/>
          </p:cNvSpPr>
          <p:nvPr/>
        </p:nvSpPr>
        <p:spPr bwMode="auto">
          <a:xfrm>
            <a:off x="2057400" y="5105400"/>
            <a:ext cx="58674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aFunction</a:t>
            </a: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myList</a:t>
            </a:r>
            <a:r>
              <a:rPr lang="en-US" sz="1800" dirty="0" smtClean="0">
                <a:latin typeface="Consolas" pitchFamily="49" charset="0"/>
                <a:cs typeface="Consolas" pitchFamily="49" charset="0"/>
              </a:rPr>
              <a:t>[0], </a:t>
            </a:r>
            <a:r>
              <a:rPr lang="en-US" sz="1800" dirty="0" err="1" smtClean="0">
                <a:latin typeface="Consolas" pitchFamily="49" charset="0"/>
                <a:cs typeface="Consolas" pitchFamily="49" charset="0"/>
              </a:rPr>
              <a:t>myList</a:t>
            </a:r>
            <a:r>
              <a:rPr lang="en-US" sz="1800" dirty="0" smtClean="0">
                <a:latin typeface="Consolas" pitchFamily="49" charset="0"/>
                <a:cs typeface="Consolas" pitchFamily="49" charset="0"/>
              </a:rPr>
              <a:t>[1], </a:t>
            </a:r>
            <a:r>
              <a:rPr lang="en-US" sz="1800" dirty="0" err="1" smtClean="0">
                <a:latin typeface="Consolas" pitchFamily="49" charset="0"/>
                <a:cs typeface="Consolas" pitchFamily="49" charset="0"/>
              </a:rPr>
              <a:t>myList</a:t>
            </a:r>
            <a:r>
              <a:rPr lang="en-US" sz="1800" dirty="0" smtClean="0">
                <a:latin typeface="Consolas" pitchFamily="49" charset="0"/>
                <a:cs typeface="Consolas" pitchFamily="49" charset="0"/>
              </a:rPr>
              <a:t>[2])</a:t>
            </a:r>
            <a:endParaRPr lang="en-US" sz="18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81000"/>
            <a:ext cx="7696200" cy="715962"/>
          </a:xfrm>
        </p:spPr>
        <p:txBody>
          <a:bodyPr>
            <a:normAutofit/>
          </a:bodyPr>
          <a:lstStyle/>
          <a:p>
            <a:r>
              <a:rPr lang="en-US" dirty="0" smtClean="0"/>
              <a:t>The Unpacking </a:t>
            </a:r>
            <a:r>
              <a:rPr lang="en-US" dirty="0" smtClean="0">
                <a:solidFill>
                  <a:schemeClr val="tx1"/>
                </a:solidFill>
                <a:cs typeface="Consolas" pitchFamily="49" charset="0"/>
              </a:rPr>
              <a:t>Operator</a:t>
            </a:r>
            <a:r>
              <a:rPr lang="en-US" dirty="0" smtClean="0"/>
              <a:t>: </a:t>
            </a:r>
            <a:r>
              <a:rPr lang="en-US" dirty="0" smtClean="0">
                <a:solidFill>
                  <a:srgbClr val="0033CC"/>
                </a:solidFill>
                <a:latin typeface="Consolas" pitchFamily="49" charset="0"/>
                <a:cs typeface="Consolas" pitchFamily="49" charset="0"/>
              </a:rPr>
              <a:t>*</a:t>
            </a:r>
            <a:r>
              <a:rPr lang="en-US" dirty="0" smtClean="0">
                <a:solidFill>
                  <a:srgbClr val="0033CC"/>
                </a:solidFill>
                <a:cs typeface="Consolas" pitchFamily="49" charset="0"/>
              </a:rPr>
              <a:t> </a:t>
            </a:r>
            <a:endParaRPr lang="en-US" dirty="0" smtClean="0">
              <a:solidFill>
                <a:schemeClr val="tx1"/>
              </a:solidFill>
              <a:latin typeface="Consolas" pitchFamily="49" charset="0"/>
              <a:cs typeface="Consolas" pitchFamily="49" charset="0"/>
            </a:endParaRPr>
          </a:p>
        </p:txBody>
      </p:sp>
      <p:sp>
        <p:nvSpPr>
          <p:cNvPr id="3075" name="Rectangle 3"/>
          <p:cNvSpPr>
            <a:spLocks noGrp="1" noChangeArrowheads="1"/>
          </p:cNvSpPr>
          <p:nvPr>
            <p:ph type="body" idx="1"/>
          </p:nvPr>
        </p:nvSpPr>
        <p:spPr>
          <a:xfrm>
            <a:off x="914400" y="1143000"/>
            <a:ext cx="7696200" cy="5029200"/>
          </a:xfrm>
        </p:spPr>
        <p:txBody>
          <a:bodyPr>
            <a:normAutofit/>
          </a:bodyPr>
          <a:lstStyle/>
          <a:p>
            <a:pPr eaLnBrk="1" hangingPunct="1"/>
            <a:r>
              <a:rPr lang="en-US" dirty="0" smtClean="0"/>
              <a:t>When we use the </a:t>
            </a:r>
            <a:r>
              <a:rPr lang="en-US" dirty="0" smtClean="0">
                <a:solidFill>
                  <a:srgbClr val="0033CC"/>
                </a:solidFill>
                <a:latin typeface="Consolas" pitchFamily="49" charset="0"/>
                <a:cs typeface="Consolas" pitchFamily="49" charset="0"/>
              </a:rPr>
              <a:t>*</a:t>
            </a:r>
            <a:r>
              <a:rPr lang="en-US" dirty="0" smtClean="0"/>
              <a:t> operator:</a:t>
            </a:r>
          </a:p>
          <a:p>
            <a:pPr marL="685800" lvl="1" indent="-457200">
              <a:spcBef>
                <a:spcPts val="0"/>
              </a:spcBef>
              <a:buFont typeface="+mj-lt"/>
              <a:buAutoNum type="arabicPeriod"/>
            </a:pPr>
            <a:r>
              <a:rPr lang="en-US" dirty="0" smtClean="0"/>
              <a:t>In front of a sequence data type (list or </a:t>
            </a:r>
            <a:r>
              <a:rPr lang="en-US" dirty="0" err="1" smtClean="0"/>
              <a:t>tuple</a:t>
            </a:r>
            <a:r>
              <a:rPr lang="en-US" dirty="0" smtClean="0"/>
              <a:t>) </a:t>
            </a:r>
          </a:p>
          <a:p>
            <a:pPr marL="685800" lvl="1" indent="-457200">
              <a:spcBef>
                <a:spcPts val="0"/>
              </a:spcBef>
              <a:buFont typeface="+mj-lt"/>
              <a:buAutoNum type="arabicPeriod"/>
            </a:pPr>
            <a:r>
              <a:rPr lang="en-US" dirty="0" smtClean="0"/>
              <a:t>And the sequence is being used in RHS context </a:t>
            </a:r>
          </a:p>
          <a:p>
            <a:pPr marL="685800" lvl="1" indent="-457200">
              <a:spcBef>
                <a:spcPts val="0"/>
              </a:spcBef>
              <a:buFont typeface="+mj-lt"/>
              <a:buAutoNum type="arabicPeriod"/>
            </a:pPr>
            <a:r>
              <a:rPr lang="en-US" dirty="0" smtClean="0"/>
              <a:t>Where the LHS is made of multiple variables</a:t>
            </a:r>
          </a:p>
          <a:p>
            <a:pPr lvl="1">
              <a:spcBef>
                <a:spcPts val="0"/>
              </a:spcBef>
              <a:buNone/>
            </a:pPr>
            <a:r>
              <a:rPr lang="en-US" dirty="0" smtClean="0"/>
              <a:t>Then Python will interpret the </a:t>
            </a:r>
            <a:r>
              <a:rPr lang="en-US" dirty="0" smtClean="0">
                <a:solidFill>
                  <a:srgbClr val="0033CC"/>
                </a:solidFill>
              </a:rPr>
              <a:t>*</a:t>
            </a:r>
            <a:r>
              <a:rPr lang="en-US" dirty="0" smtClean="0"/>
              <a:t> as the </a:t>
            </a:r>
            <a:r>
              <a:rPr lang="en-US" b="1" dirty="0" smtClean="0"/>
              <a:t>unpacking</a:t>
            </a:r>
            <a:r>
              <a:rPr lang="en-US" dirty="0" smtClean="0"/>
              <a:t> operator.</a:t>
            </a:r>
          </a:p>
          <a:p>
            <a:pPr eaLnBrk="1" hangingPunct="1">
              <a:spcBef>
                <a:spcPts val="600"/>
              </a:spcBef>
            </a:pPr>
            <a:r>
              <a:rPr lang="en-US" dirty="0" smtClean="0"/>
              <a:t>Example of using the unpacking operator with the call to </a:t>
            </a:r>
            <a:r>
              <a:rPr lang="en-US" sz="1800" dirty="0" err="1" smtClean="0">
                <a:latin typeface="Consolas" pitchFamily="49" charset="0"/>
                <a:cs typeface="Consolas" pitchFamily="49" charset="0"/>
              </a:rPr>
              <a:t>aFunction</a:t>
            </a:r>
            <a:r>
              <a:rPr lang="en-US" dirty="0" smtClean="0"/>
              <a:t>:</a:t>
            </a:r>
          </a:p>
          <a:p>
            <a:pPr eaLnBrk="1" hangingPunct="1">
              <a:spcBef>
                <a:spcPts val="600"/>
              </a:spcBef>
            </a:pPr>
            <a:endParaRPr lang="en-US" dirty="0" smtClean="0"/>
          </a:p>
          <a:p>
            <a:pPr marL="685800" lvl="1" indent="-457200">
              <a:spcBef>
                <a:spcPts val="600"/>
              </a:spcBef>
              <a:buFont typeface="+mj-lt"/>
              <a:buAutoNum type="arabicPeriod"/>
            </a:pPr>
            <a:r>
              <a:rPr lang="en-US" dirty="0" smtClean="0"/>
              <a:t>The </a:t>
            </a:r>
            <a:r>
              <a:rPr lang="en-US" dirty="0" smtClean="0">
                <a:solidFill>
                  <a:srgbClr val="0033CC"/>
                </a:solidFill>
              </a:rPr>
              <a:t>*</a:t>
            </a:r>
            <a:r>
              <a:rPr lang="en-US" dirty="0" smtClean="0"/>
              <a:t> is in front of the sequence </a:t>
            </a:r>
            <a:r>
              <a:rPr lang="en-US" sz="1800" dirty="0" err="1" smtClean="0">
                <a:latin typeface="Consolas" pitchFamily="49" charset="0"/>
                <a:cs typeface="Consolas" pitchFamily="49" charset="0"/>
              </a:rPr>
              <a:t>myList</a:t>
            </a:r>
            <a:endParaRPr lang="en-US" dirty="0" smtClean="0">
              <a:latin typeface="Consolas" pitchFamily="49" charset="0"/>
              <a:cs typeface="Consolas" pitchFamily="49" charset="0"/>
            </a:endParaRPr>
          </a:p>
          <a:p>
            <a:pPr marL="685800" lvl="1" indent="-457200">
              <a:spcBef>
                <a:spcPts val="0"/>
              </a:spcBef>
              <a:buFont typeface="+mj-lt"/>
              <a:buAutoNum type="arabicPeriod"/>
            </a:pPr>
            <a:r>
              <a:rPr lang="en-US" dirty="0" smtClean="0"/>
              <a:t>Since </a:t>
            </a:r>
            <a:r>
              <a:rPr lang="en-US" sz="1800" dirty="0" err="1" smtClean="0">
                <a:latin typeface="Consolas" pitchFamily="49" charset="0"/>
                <a:cs typeface="Consolas" pitchFamily="49" charset="0"/>
              </a:rPr>
              <a:t>myList</a:t>
            </a:r>
            <a:r>
              <a:rPr lang="en-US" sz="1800" dirty="0" smtClean="0"/>
              <a:t> </a:t>
            </a:r>
            <a:r>
              <a:rPr lang="en-US" dirty="0" smtClean="0"/>
              <a:t>is passed to </a:t>
            </a:r>
            <a:r>
              <a:rPr lang="en-US" sz="1800" dirty="0" err="1" smtClean="0">
                <a:latin typeface="Consolas" pitchFamily="49" charset="0"/>
                <a:cs typeface="Consolas" pitchFamily="49" charset="0"/>
              </a:rPr>
              <a:t>aFunction</a:t>
            </a:r>
            <a:r>
              <a:rPr lang="en-US" dirty="0" smtClean="0"/>
              <a:t>, it has RHS context</a:t>
            </a:r>
          </a:p>
          <a:p>
            <a:pPr marL="685800" lvl="1" indent="-457200">
              <a:spcBef>
                <a:spcPts val="0"/>
              </a:spcBef>
              <a:buFont typeface="+mj-lt"/>
              <a:buAutoNum type="arabicPeriod"/>
            </a:pPr>
            <a:r>
              <a:rPr lang="en-US" dirty="0" smtClean="0"/>
              <a:t>Since </a:t>
            </a:r>
            <a:r>
              <a:rPr lang="en-US" dirty="0" err="1" smtClean="0"/>
              <a:t>aFunction</a:t>
            </a:r>
            <a:r>
              <a:rPr lang="en-US" dirty="0" smtClean="0"/>
              <a:t> has multiple input parameters, the LHS has multiple variables</a:t>
            </a:r>
          </a:p>
          <a:p>
            <a:pPr marL="320040" lvl="1">
              <a:spcBef>
                <a:spcPts val="0"/>
              </a:spcBef>
              <a:buNone/>
            </a:pPr>
            <a:r>
              <a:rPr lang="en-US" dirty="0" smtClean="0"/>
              <a:t>	Therefore Python </a:t>
            </a:r>
            <a:r>
              <a:rPr lang="en-US" b="1" dirty="0" smtClean="0"/>
              <a:t>unpack</a:t>
            </a:r>
            <a:r>
              <a:rPr lang="en-US" dirty="0" smtClean="0"/>
              <a:t>s </a:t>
            </a:r>
            <a:r>
              <a:rPr lang="en-US" sz="1800" dirty="0" err="1" smtClean="0">
                <a:latin typeface="Consolas" pitchFamily="49" charset="0"/>
                <a:cs typeface="Consolas" pitchFamily="49" charset="0"/>
              </a:rPr>
              <a:t>myList</a:t>
            </a:r>
            <a:r>
              <a:rPr lang="en-US" dirty="0" smtClean="0"/>
              <a:t> into 3 separate values, which matches the 3 required parameters of </a:t>
            </a:r>
            <a:r>
              <a:rPr lang="en-US" sz="1800" dirty="0" err="1" smtClean="0">
                <a:latin typeface="Consolas" pitchFamily="49" charset="0"/>
                <a:cs typeface="Consolas" pitchFamily="49" charset="0"/>
              </a:rPr>
              <a:t>aFunction</a:t>
            </a:r>
            <a:r>
              <a:rPr lang="en-US" dirty="0" smtClean="0"/>
              <a:t>.</a:t>
            </a:r>
            <a:endParaRPr lang="en-US" dirty="0" smtClean="0">
              <a:latin typeface="Calibri" pitchFamily="34" charset="0"/>
            </a:endParaRPr>
          </a:p>
          <a:p>
            <a:pPr>
              <a:spcBef>
                <a:spcPts val="600"/>
              </a:spcBef>
            </a:pPr>
            <a:r>
              <a:rPr lang="en-US" dirty="0" smtClean="0"/>
              <a:t>The unpacking operator is often used in argument passing, to unpack a sequence of data into individual parameters for the function.</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12</a:t>
            </a:fld>
            <a:endParaRPr lang="en-US" dirty="0"/>
          </a:p>
        </p:txBody>
      </p:sp>
      <p:sp>
        <p:nvSpPr>
          <p:cNvPr id="7" name="Content Placeholder 2"/>
          <p:cNvSpPr txBox="1">
            <a:spLocks/>
          </p:cNvSpPr>
          <p:nvPr/>
        </p:nvSpPr>
        <p:spPr bwMode="auto">
          <a:xfrm>
            <a:off x="2590800" y="3200400"/>
            <a:ext cx="32766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aFunction</a:t>
            </a:r>
            <a:r>
              <a:rPr lang="en-US" sz="1800" dirty="0" smtClean="0">
                <a:latin typeface="Consolas" pitchFamily="49" charset="0"/>
                <a:cs typeface="Consolas" pitchFamily="49" charset="0"/>
              </a:rPr>
              <a:t>(</a:t>
            </a:r>
            <a:r>
              <a:rPr lang="en-US" sz="1800" dirty="0" smtClean="0">
                <a:solidFill>
                  <a:srgbClr val="0033CC"/>
                </a:solidFill>
                <a:latin typeface="Consolas" pitchFamily="49" charset="0"/>
                <a:cs typeface="Consolas" pitchFamily="49" charset="0"/>
              </a:rPr>
              <a:t>*</a:t>
            </a:r>
            <a:r>
              <a:rPr lang="en-US" sz="1800" dirty="0" err="1" smtClean="0">
                <a:latin typeface="Consolas" pitchFamily="49" charset="0"/>
                <a:cs typeface="Consolas" pitchFamily="49" charset="0"/>
              </a:rPr>
              <a:t>myList</a:t>
            </a:r>
            <a:r>
              <a:rPr lang="en-US" sz="1800" dirty="0" smtClean="0">
                <a:latin typeface="Consolas" pitchFamily="49" charset="0"/>
                <a:cs typeface="Consolas" pitchFamily="49" charset="0"/>
              </a:rPr>
              <a:t>)</a:t>
            </a:r>
          </a:p>
          <a:p>
            <a:pPr>
              <a:defRPr/>
            </a:pPr>
            <a:r>
              <a:rPr lang="en-US" sz="1800" dirty="0" smtClean="0">
                <a:latin typeface="Consolas" pitchFamily="49" charset="0"/>
                <a:cs typeface="Consolas" pitchFamily="49" charset="0"/>
              </a:rPr>
              <a:t>     </a:t>
            </a:r>
            <a:endParaRPr lang="en-US" sz="18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81000"/>
            <a:ext cx="7696200" cy="715962"/>
          </a:xfrm>
        </p:spPr>
        <p:txBody>
          <a:bodyPr>
            <a:normAutofit/>
          </a:bodyPr>
          <a:lstStyle/>
          <a:p>
            <a:r>
              <a:rPr lang="en-US" dirty="0" smtClean="0"/>
              <a:t>Argument Unpacking</a:t>
            </a:r>
            <a:endParaRPr lang="en-US" dirty="0" smtClean="0">
              <a:solidFill>
                <a:schemeClr val="tx1"/>
              </a:solidFill>
              <a:latin typeface="Consolas" pitchFamily="49" charset="0"/>
              <a:cs typeface="Consolas" pitchFamily="49" charset="0"/>
            </a:endParaRPr>
          </a:p>
        </p:txBody>
      </p:sp>
      <p:sp>
        <p:nvSpPr>
          <p:cNvPr id="3075" name="Rectangle 3"/>
          <p:cNvSpPr>
            <a:spLocks noGrp="1" noChangeArrowheads="1"/>
          </p:cNvSpPr>
          <p:nvPr>
            <p:ph type="body" idx="1"/>
          </p:nvPr>
        </p:nvSpPr>
        <p:spPr>
          <a:xfrm>
            <a:off x="914400" y="1143000"/>
            <a:ext cx="7772400" cy="4953000"/>
          </a:xfrm>
        </p:spPr>
        <p:txBody>
          <a:bodyPr>
            <a:normAutofit/>
          </a:bodyPr>
          <a:lstStyle/>
          <a:p>
            <a:pPr eaLnBrk="1" hangingPunct="1">
              <a:spcBef>
                <a:spcPts val="600"/>
              </a:spcBef>
            </a:pPr>
            <a:r>
              <a:rPr lang="en-US" dirty="0" smtClean="0"/>
              <a:t>Argument unpacking is simplest when the input sequence is the same size as the function’s parameter list</a:t>
            </a:r>
          </a:p>
          <a:p>
            <a:pPr eaLnBrk="1" hangingPunct="1">
              <a:spcBef>
                <a:spcPts val="600"/>
              </a:spcBef>
            </a:pPr>
            <a:endParaRPr lang="en-US" dirty="0" smtClean="0"/>
          </a:p>
          <a:p>
            <a:pPr eaLnBrk="1" hangingPunct="1">
              <a:spcBef>
                <a:spcPts val="1800"/>
              </a:spcBef>
            </a:pPr>
            <a:r>
              <a:rPr lang="en-US" dirty="0" smtClean="0"/>
              <a:t>But argument unpacking can also work when the input sequence is shorter than the parameter list.</a:t>
            </a:r>
          </a:p>
          <a:p>
            <a:pPr eaLnBrk="1" hangingPunct="1">
              <a:spcBef>
                <a:spcPts val="600"/>
              </a:spcBef>
            </a:pPr>
            <a:r>
              <a:rPr lang="en-US" dirty="0" smtClean="0"/>
              <a:t>If </a:t>
            </a:r>
            <a:r>
              <a:rPr lang="en-US" sz="1800" dirty="0" err="1" smtClean="0">
                <a:latin typeface="Consolas" pitchFamily="49" charset="0"/>
                <a:cs typeface="Consolas" pitchFamily="49" charset="0"/>
              </a:rPr>
              <a:t>functionB</a:t>
            </a:r>
            <a:r>
              <a:rPr lang="en-US" dirty="0" smtClean="0"/>
              <a:t> has 5 input parameters and </a:t>
            </a:r>
            <a:r>
              <a:rPr lang="en-US" sz="1800" dirty="0" err="1" smtClean="0">
                <a:latin typeface="Consolas" pitchFamily="49" charset="0"/>
                <a:cs typeface="Consolas" pitchFamily="49" charset="0"/>
              </a:rPr>
              <a:t>myList</a:t>
            </a:r>
            <a:r>
              <a:rPr lang="en-US" dirty="0" smtClean="0"/>
              <a:t> has 3 elements, the function call can be:</a:t>
            </a:r>
          </a:p>
          <a:p>
            <a:pPr eaLnBrk="1" hangingPunct="1">
              <a:spcBef>
                <a:spcPts val="600"/>
              </a:spcBef>
            </a:pPr>
            <a:endParaRPr lang="en-US" dirty="0" smtClean="0"/>
          </a:p>
          <a:p>
            <a:pPr eaLnBrk="1" hangingPunct="1">
              <a:spcBef>
                <a:spcPts val="600"/>
              </a:spcBef>
            </a:pPr>
            <a:endParaRPr lang="en-US" dirty="0" smtClean="0"/>
          </a:p>
          <a:p>
            <a:r>
              <a:rPr lang="en-US" dirty="0" smtClean="0"/>
              <a:t>Likewise, if </a:t>
            </a:r>
            <a:r>
              <a:rPr lang="en-US" sz="1800" dirty="0" err="1" smtClean="0">
                <a:latin typeface="Consolas" pitchFamily="49" charset="0"/>
                <a:cs typeface="Consolas" pitchFamily="49" charset="0"/>
              </a:rPr>
              <a:t>functionC</a:t>
            </a:r>
            <a:r>
              <a:rPr lang="en-US" dirty="0" smtClean="0"/>
              <a:t> has a short parameter list and </a:t>
            </a:r>
            <a:r>
              <a:rPr lang="en-US" sz="1800" dirty="0" err="1" smtClean="0">
                <a:latin typeface="Consolas" pitchFamily="49" charset="0"/>
                <a:cs typeface="Consolas" pitchFamily="49" charset="0"/>
              </a:rPr>
              <a:t>myList</a:t>
            </a:r>
            <a:r>
              <a:rPr lang="en-US" dirty="0" smtClean="0"/>
              <a:t> is longer, then we can use a slice to select a portion of </a:t>
            </a:r>
            <a:r>
              <a:rPr lang="en-US" sz="1800" dirty="0" err="1" smtClean="0">
                <a:latin typeface="Consolas" pitchFamily="49" charset="0"/>
                <a:cs typeface="Consolas" pitchFamily="49" charset="0"/>
              </a:rPr>
              <a:t>myList</a:t>
            </a:r>
            <a:r>
              <a:rPr lang="en-US" sz="1800" dirty="0" smtClean="0"/>
              <a:t> </a:t>
            </a:r>
            <a:r>
              <a:rPr lang="en-US" dirty="0" smtClean="0"/>
              <a:t>and then unpack this </a:t>
            </a:r>
            <a:r>
              <a:rPr lang="en-US" dirty="0" err="1" smtClean="0"/>
              <a:t>sublist</a:t>
            </a:r>
            <a:r>
              <a:rPr lang="en-US" dirty="0" smtClean="0"/>
              <a:t>.</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13</a:t>
            </a:fld>
            <a:endParaRPr lang="en-US" dirty="0"/>
          </a:p>
        </p:txBody>
      </p:sp>
      <p:sp>
        <p:nvSpPr>
          <p:cNvPr id="7" name="Content Placeholder 2"/>
          <p:cNvSpPr txBox="1">
            <a:spLocks/>
          </p:cNvSpPr>
          <p:nvPr/>
        </p:nvSpPr>
        <p:spPr bwMode="auto">
          <a:xfrm>
            <a:off x="1219200" y="3657600"/>
            <a:ext cx="7162800" cy="685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functionB</a:t>
            </a:r>
            <a:r>
              <a:rPr lang="en-US" sz="1800" dirty="0" smtClean="0">
                <a:latin typeface="Consolas" pitchFamily="49" charset="0"/>
                <a:cs typeface="Consolas" pitchFamily="49" charset="0"/>
              </a:rPr>
              <a:t>(</a:t>
            </a:r>
            <a:r>
              <a:rPr lang="en-US" sz="1800" dirty="0" smtClean="0">
                <a:solidFill>
                  <a:srgbClr val="0033CC"/>
                </a:solidFill>
                <a:latin typeface="Consolas" pitchFamily="49" charset="0"/>
                <a:cs typeface="Consolas" pitchFamily="49" charset="0"/>
              </a:rPr>
              <a:t>*</a:t>
            </a:r>
            <a:r>
              <a:rPr lang="en-US" sz="1800" dirty="0" err="1" smtClean="0">
                <a:latin typeface="Consolas" pitchFamily="49" charset="0"/>
                <a:cs typeface="Consolas" pitchFamily="49" charset="0"/>
              </a:rPr>
              <a:t>myList</a:t>
            </a:r>
            <a:r>
              <a:rPr lang="en-US" sz="1800" dirty="0" smtClean="0">
                <a:latin typeface="Consolas" pitchFamily="49" charset="0"/>
                <a:cs typeface="Consolas" pitchFamily="49" charset="0"/>
              </a:rPr>
              <a:t>, 4, 5)   # unpacks into (1,2,3,4,5)</a:t>
            </a:r>
          </a:p>
          <a:p>
            <a:pPr>
              <a:defRPr/>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functionB</a:t>
            </a:r>
            <a:r>
              <a:rPr lang="en-US" sz="1800" dirty="0" smtClean="0">
                <a:latin typeface="Consolas" pitchFamily="49" charset="0"/>
                <a:cs typeface="Consolas" pitchFamily="49" charset="0"/>
              </a:rPr>
              <a:t>(-2, </a:t>
            </a:r>
            <a:r>
              <a:rPr lang="en-US" sz="1800" dirty="0" smtClean="0">
                <a:solidFill>
                  <a:srgbClr val="0033CC"/>
                </a:solidFill>
                <a:latin typeface="Consolas" pitchFamily="49" charset="0"/>
                <a:cs typeface="Consolas" pitchFamily="49" charset="0"/>
              </a:rPr>
              <a:t>*</a:t>
            </a:r>
            <a:r>
              <a:rPr lang="en-US" sz="1800" dirty="0" err="1" smtClean="0">
                <a:latin typeface="Consolas" pitchFamily="49" charset="0"/>
                <a:cs typeface="Consolas" pitchFamily="49" charset="0"/>
              </a:rPr>
              <a:t>myList</a:t>
            </a:r>
            <a:r>
              <a:rPr lang="en-US" sz="1800" dirty="0" smtClean="0">
                <a:latin typeface="Consolas" pitchFamily="49" charset="0"/>
                <a:cs typeface="Consolas" pitchFamily="49" charset="0"/>
              </a:rPr>
              <a:t>, 0)  # unpacks into (-2,1,2,3,0)  </a:t>
            </a:r>
          </a:p>
          <a:p>
            <a:pPr>
              <a:defRPr/>
            </a:pPr>
            <a:r>
              <a:rPr lang="en-US" sz="1800" dirty="0" smtClean="0">
                <a:latin typeface="Consolas" pitchFamily="49" charset="0"/>
                <a:cs typeface="Consolas" pitchFamily="49" charset="0"/>
              </a:rPr>
              <a:t>      </a:t>
            </a:r>
            <a:endParaRPr lang="en-US" sz="1800" dirty="0">
              <a:latin typeface="Consolas" pitchFamily="49" charset="0"/>
              <a:cs typeface="Consolas" pitchFamily="49" charset="0"/>
            </a:endParaRPr>
          </a:p>
        </p:txBody>
      </p:sp>
      <p:sp>
        <p:nvSpPr>
          <p:cNvPr id="9" name="Content Placeholder 2"/>
          <p:cNvSpPr txBox="1">
            <a:spLocks/>
          </p:cNvSpPr>
          <p:nvPr/>
        </p:nvSpPr>
        <p:spPr bwMode="auto">
          <a:xfrm>
            <a:off x="1219200" y="1828800"/>
            <a:ext cx="70866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aFunction</a:t>
            </a:r>
            <a:r>
              <a:rPr lang="en-US" sz="1800" dirty="0" smtClean="0">
                <a:latin typeface="Consolas" pitchFamily="49" charset="0"/>
                <a:cs typeface="Consolas" pitchFamily="49" charset="0"/>
              </a:rPr>
              <a:t>(</a:t>
            </a:r>
            <a:r>
              <a:rPr lang="en-US" sz="1800" dirty="0" smtClean="0">
                <a:solidFill>
                  <a:srgbClr val="0033CC"/>
                </a:solidFill>
                <a:latin typeface="Consolas" pitchFamily="49" charset="0"/>
                <a:cs typeface="Consolas" pitchFamily="49" charset="0"/>
              </a:rPr>
              <a:t>*</a:t>
            </a:r>
            <a:r>
              <a:rPr lang="en-US" sz="1800" dirty="0" err="1" smtClean="0">
                <a:latin typeface="Consolas" pitchFamily="49" charset="0"/>
                <a:cs typeface="Consolas" pitchFamily="49" charset="0"/>
              </a:rPr>
              <a:t>myList</a:t>
            </a:r>
            <a:r>
              <a:rPr lang="en-US" sz="1800" dirty="0" smtClean="0">
                <a:latin typeface="Consolas" pitchFamily="49" charset="0"/>
                <a:cs typeface="Consolas" pitchFamily="49" charset="0"/>
              </a:rPr>
              <a:t>)      # 3 elements into 3 parameters</a:t>
            </a:r>
          </a:p>
          <a:p>
            <a:pPr>
              <a:defRPr/>
            </a:pPr>
            <a:r>
              <a:rPr lang="en-US" sz="1800" dirty="0" smtClean="0">
                <a:latin typeface="Consolas" pitchFamily="49" charset="0"/>
                <a:cs typeface="Consolas" pitchFamily="49" charset="0"/>
              </a:rPr>
              <a:t>     </a:t>
            </a:r>
            <a:endParaRPr lang="en-US" sz="18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81000"/>
            <a:ext cx="7696200" cy="715962"/>
          </a:xfrm>
        </p:spPr>
        <p:txBody>
          <a:bodyPr>
            <a:normAutofit/>
          </a:bodyPr>
          <a:lstStyle/>
          <a:p>
            <a:r>
              <a:rPr lang="en-US" dirty="0" smtClean="0"/>
              <a:t>The Packing </a:t>
            </a:r>
            <a:r>
              <a:rPr lang="en-US" dirty="0" smtClean="0">
                <a:solidFill>
                  <a:schemeClr val="tx1"/>
                </a:solidFill>
                <a:cs typeface="Consolas" pitchFamily="49" charset="0"/>
              </a:rPr>
              <a:t>Operator</a:t>
            </a:r>
            <a:r>
              <a:rPr lang="en-US" dirty="0" smtClean="0"/>
              <a:t>: </a:t>
            </a:r>
            <a:r>
              <a:rPr lang="en-US" dirty="0" smtClean="0">
                <a:solidFill>
                  <a:srgbClr val="0033CC"/>
                </a:solidFill>
                <a:latin typeface="Consolas" pitchFamily="49" charset="0"/>
                <a:cs typeface="Consolas" pitchFamily="49" charset="0"/>
              </a:rPr>
              <a:t>*</a:t>
            </a:r>
            <a:r>
              <a:rPr lang="en-US" dirty="0" smtClean="0">
                <a:solidFill>
                  <a:srgbClr val="0033CC"/>
                </a:solidFill>
                <a:cs typeface="Consolas" pitchFamily="49" charset="0"/>
              </a:rPr>
              <a:t> </a:t>
            </a:r>
            <a:endParaRPr lang="en-US" dirty="0" smtClean="0">
              <a:solidFill>
                <a:schemeClr val="tx1"/>
              </a:solidFill>
              <a:latin typeface="Consolas" pitchFamily="49" charset="0"/>
              <a:cs typeface="Consolas" pitchFamily="49" charset="0"/>
            </a:endParaRPr>
          </a:p>
        </p:txBody>
      </p:sp>
      <p:sp>
        <p:nvSpPr>
          <p:cNvPr id="3075" name="Rectangle 3"/>
          <p:cNvSpPr>
            <a:spLocks noGrp="1" noChangeArrowheads="1"/>
          </p:cNvSpPr>
          <p:nvPr>
            <p:ph type="body" idx="1"/>
          </p:nvPr>
        </p:nvSpPr>
        <p:spPr>
          <a:xfrm>
            <a:off x="914400" y="1143000"/>
            <a:ext cx="7772400" cy="5257800"/>
          </a:xfrm>
        </p:spPr>
        <p:txBody>
          <a:bodyPr>
            <a:normAutofit/>
          </a:bodyPr>
          <a:lstStyle/>
          <a:p>
            <a:pPr eaLnBrk="1" hangingPunct="1">
              <a:spcBef>
                <a:spcPts val="600"/>
              </a:spcBef>
            </a:pPr>
            <a:r>
              <a:rPr lang="en-US" dirty="0" smtClean="0"/>
              <a:t>The </a:t>
            </a:r>
            <a:r>
              <a:rPr lang="en-US" dirty="0" smtClean="0">
                <a:solidFill>
                  <a:srgbClr val="0033CC"/>
                </a:solidFill>
              </a:rPr>
              <a:t>*</a:t>
            </a:r>
            <a:r>
              <a:rPr lang="en-US" dirty="0" smtClean="0"/>
              <a:t> operator also works the opposite way: to pack individual data values into a sequence data type.</a:t>
            </a:r>
          </a:p>
          <a:p>
            <a:pPr>
              <a:spcBef>
                <a:spcPts val="600"/>
              </a:spcBef>
            </a:pPr>
            <a:r>
              <a:rPr lang="en-US" dirty="0" smtClean="0"/>
              <a:t>When we use the </a:t>
            </a:r>
            <a:r>
              <a:rPr lang="en-US" dirty="0" smtClean="0">
                <a:solidFill>
                  <a:srgbClr val="0033CC"/>
                </a:solidFill>
              </a:rPr>
              <a:t>*</a:t>
            </a:r>
            <a:r>
              <a:rPr lang="en-US" dirty="0" smtClean="0"/>
              <a:t> operator:</a:t>
            </a:r>
          </a:p>
          <a:p>
            <a:pPr lvl="1">
              <a:spcBef>
                <a:spcPts val="0"/>
              </a:spcBef>
            </a:pPr>
            <a:r>
              <a:rPr lang="en-US" dirty="0" smtClean="0"/>
              <a:t>In front of a sequence data type</a:t>
            </a:r>
          </a:p>
          <a:p>
            <a:pPr lvl="1">
              <a:spcBef>
                <a:spcPts val="0"/>
              </a:spcBef>
            </a:pPr>
            <a:r>
              <a:rPr lang="en-US" dirty="0" smtClean="0"/>
              <a:t>And the sequence is used in a LHS context</a:t>
            </a:r>
          </a:p>
          <a:p>
            <a:pPr lvl="1">
              <a:spcBef>
                <a:spcPts val="0"/>
              </a:spcBef>
            </a:pPr>
            <a:r>
              <a:rPr lang="en-US" dirty="0" smtClean="0"/>
              <a:t>And the RHS is made of multiple data values</a:t>
            </a:r>
          </a:p>
          <a:p>
            <a:pPr lvl="1">
              <a:spcBef>
                <a:spcPts val="0"/>
              </a:spcBef>
              <a:buNone/>
            </a:pPr>
            <a:r>
              <a:rPr lang="en-US" dirty="0" smtClean="0"/>
              <a:t>Then Python will interpret the </a:t>
            </a:r>
            <a:r>
              <a:rPr lang="en-US" dirty="0" smtClean="0">
                <a:solidFill>
                  <a:srgbClr val="0033CC"/>
                </a:solidFill>
              </a:rPr>
              <a:t>*</a:t>
            </a:r>
            <a:r>
              <a:rPr lang="en-US" dirty="0" smtClean="0"/>
              <a:t> as the </a:t>
            </a:r>
            <a:r>
              <a:rPr lang="en-US" b="1" dirty="0" smtClean="0"/>
              <a:t>packing</a:t>
            </a:r>
            <a:r>
              <a:rPr lang="en-US" dirty="0" smtClean="0"/>
              <a:t> operator.</a:t>
            </a:r>
          </a:p>
          <a:p>
            <a:pPr eaLnBrk="1" hangingPunct="1">
              <a:spcBef>
                <a:spcPts val="500"/>
              </a:spcBef>
            </a:pPr>
            <a:r>
              <a:rPr lang="en-US" dirty="0" smtClean="0"/>
              <a:t>If we write a function definition such as:</a:t>
            </a:r>
          </a:p>
          <a:p>
            <a:pPr eaLnBrk="1" hangingPunct="1">
              <a:spcBef>
                <a:spcPts val="600"/>
              </a:spcBef>
            </a:pPr>
            <a:endParaRPr lang="en-US" dirty="0" smtClean="0"/>
          </a:p>
          <a:p>
            <a:pPr eaLnBrk="1" hangingPunct="1">
              <a:spcBef>
                <a:spcPts val="600"/>
              </a:spcBef>
              <a:buNone/>
            </a:pPr>
            <a:r>
              <a:rPr lang="en-US" dirty="0" smtClean="0"/>
              <a:t>	</a:t>
            </a:r>
          </a:p>
          <a:p>
            <a:pPr eaLnBrk="1" hangingPunct="1">
              <a:spcBef>
                <a:spcPts val="0"/>
              </a:spcBef>
              <a:buNone/>
            </a:pPr>
            <a:r>
              <a:rPr lang="en-US" dirty="0" smtClean="0"/>
              <a:t>	Then we’re forcing the caller to pass exactly 3 input arguments.</a:t>
            </a:r>
          </a:p>
          <a:p>
            <a:pPr>
              <a:spcBef>
                <a:spcPts val="600"/>
              </a:spcBef>
            </a:pPr>
            <a:r>
              <a:rPr lang="en-US" dirty="0" smtClean="0"/>
              <a:t>Even if we add default parameters, the user is still limited to the number of parameters that we specify.</a:t>
            </a:r>
          </a:p>
          <a:p>
            <a:pPr>
              <a:spcBef>
                <a:spcPts val="600"/>
              </a:spcBef>
            </a:pPr>
            <a:r>
              <a:rPr lang="en-US" dirty="0" smtClean="0"/>
              <a:t>But if we use the packing operator in the parameter list, then we allow the user to pass in any number of input arguments.</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14</a:t>
            </a:fld>
            <a:endParaRPr lang="en-US" dirty="0"/>
          </a:p>
        </p:txBody>
      </p:sp>
      <p:sp>
        <p:nvSpPr>
          <p:cNvPr id="8" name="Content Placeholder 2"/>
          <p:cNvSpPr txBox="1">
            <a:spLocks/>
          </p:cNvSpPr>
          <p:nvPr/>
        </p:nvSpPr>
        <p:spPr bwMode="auto">
          <a:xfrm>
            <a:off x="2438400" y="3810000"/>
            <a:ext cx="4343400" cy="609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1800" dirty="0" smtClean="0">
                <a:latin typeface="Consolas" pitchFamily="49" charset="0"/>
                <a:cs typeface="Consolas" pitchFamily="49" charset="0"/>
              </a:rPr>
              <a:t> def </a:t>
            </a:r>
            <a:r>
              <a:rPr lang="en-US" sz="1800" dirty="0" err="1" smtClean="0">
                <a:latin typeface="Consolas" pitchFamily="49" charset="0"/>
                <a:cs typeface="Consolas" pitchFamily="49" charset="0"/>
              </a:rPr>
              <a:t>aFunction</a:t>
            </a:r>
            <a:r>
              <a:rPr lang="en-US" sz="1800" dirty="0" smtClean="0">
                <a:latin typeface="Consolas" pitchFamily="49" charset="0"/>
                <a:cs typeface="Consolas" pitchFamily="49" charset="0"/>
              </a:rPr>
              <a:t>(n1, n2, n3) :</a:t>
            </a:r>
          </a:p>
          <a:p>
            <a:pPr>
              <a:defRPr/>
            </a:pPr>
            <a:r>
              <a:rPr lang="en-US" sz="1800" dirty="0" smtClean="0">
                <a:latin typeface="Consolas" pitchFamily="49" charset="0"/>
                <a:cs typeface="Consolas" pitchFamily="49" charset="0"/>
              </a:rPr>
              <a:t>     # code for function</a:t>
            </a:r>
            <a:endParaRPr lang="en-US" sz="18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81000"/>
            <a:ext cx="7696200" cy="715962"/>
          </a:xfrm>
        </p:spPr>
        <p:txBody>
          <a:bodyPr>
            <a:normAutofit/>
          </a:bodyPr>
          <a:lstStyle/>
          <a:p>
            <a:r>
              <a:rPr lang="en-US" dirty="0" smtClean="0"/>
              <a:t>Argument Packing</a:t>
            </a:r>
            <a:r>
              <a:rPr lang="en-US" dirty="0" smtClean="0">
                <a:solidFill>
                  <a:srgbClr val="0033CC"/>
                </a:solidFill>
                <a:cs typeface="Consolas" pitchFamily="49" charset="0"/>
              </a:rPr>
              <a:t> </a:t>
            </a:r>
            <a:endParaRPr lang="en-US" dirty="0" smtClean="0">
              <a:solidFill>
                <a:schemeClr val="tx1"/>
              </a:solidFill>
              <a:latin typeface="Consolas" pitchFamily="49" charset="0"/>
              <a:cs typeface="Consolas" pitchFamily="49" charset="0"/>
            </a:endParaRPr>
          </a:p>
        </p:txBody>
      </p:sp>
      <p:sp>
        <p:nvSpPr>
          <p:cNvPr id="3075" name="Rectangle 3"/>
          <p:cNvSpPr>
            <a:spLocks noGrp="1" noChangeArrowheads="1"/>
          </p:cNvSpPr>
          <p:nvPr>
            <p:ph type="body" idx="1"/>
          </p:nvPr>
        </p:nvSpPr>
        <p:spPr>
          <a:xfrm>
            <a:off x="914400" y="1143000"/>
            <a:ext cx="7772400" cy="5105400"/>
          </a:xfrm>
        </p:spPr>
        <p:txBody>
          <a:bodyPr>
            <a:normAutofit/>
          </a:bodyPr>
          <a:lstStyle/>
          <a:p>
            <a:pPr eaLnBrk="1" hangingPunct="1">
              <a:spcBef>
                <a:spcPts val="600"/>
              </a:spcBef>
            </a:pPr>
            <a:r>
              <a:rPr lang="en-US" dirty="0" smtClean="0"/>
              <a:t>The caller can pass in any number of input arguments if we write </a:t>
            </a:r>
            <a:r>
              <a:rPr lang="en-US" sz="1800" dirty="0" err="1" smtClean="0">
                <a:latin typeface="Consolas" pitchFamily="49" charset="0"/>
                <a:cs typeface="Consolas" pitchFamily="49" charset="0"/>
              </a:rPr>
              <a:t>aFunction</a:t>
            </a:r>
            <a:r>
              <a:rPr lang="en-US" dirty="0" smtClean="0"/>
              <a:t> as: </a:t>
            </a:r>
          </a:p>
          <a:p>
            <a:pPr>
              <a:spcBef>
                <a:spcPts val="600"/>
              </a:spcBef>
            </a:pPr>
            <a:endParaRPr lang="en-US" dirty="0" smtClean="0"/>
          </a:p>
          <a:p>
            <a:pPr>
              <a:spcBef>
                <a:spcPts val="600"/>
              </a:spcBef>
            </a:pPr>
            <a:endParaRPr lang="en-US" dirty="0" smtClean="0"/>
          </a:p>
          <a:p>
            <a:pPr lvl="1"/>
            <a:r>
              <a:rPr lang="en-US" dirty="0" smtClean="0"/>
              <a:t>The </a:t>
            </a:r>
            <a:r>
              <a:rPr lang="en-US" dirty="0" smtClean="0">
                <a:solidFill>
                  <a:srgbClr val="0033CC"/>
                </a:solidFill>
              </a:rPr>
              <a:t>*</a:t>
            </a:r>
            <a:r>
              <a:rPr lang="en-US" dirty="0" smtClean="0"/>
              <a:t> operator is in front a sequence data type (the parameter list)</a:t>
            </a:r>
          </a:p>
          <a:p>
            <a:pPr lvl="1"/>
            <a:r>
              <a:rPr lang="en-US" dirty="0" smtClean="0"/>
              <a:t>And the parameter list always has LHS context</a:t>
            </a:r>
          </a:p>
          <a:p>
            <a:pPr lvl="1">
              <a:spcBef>
                <a:spcPts val="0"/>
              </a:spcBef>
            </a:pPr>
            <a:r>
              <a:rPr lang="en-US" dirty="0" smtClean="0"/>
              <a:t>And the caller can pass multiple arguments, which means the RHS is made of multiple values.</a:t>
            </a:r>
          </a:p>
          <a:p>
            <a:pPr marL="228600" lvl="1">
              <a:spcBef>
                <a:spcPts val="0"/>
              </a:spcBef>
              <a:buNone/>
            </a:pPr>
            <a:r>
              <a:rPr lang="en-US" dirty="0" smtClean="0"/>
              <a:t>	Therefore Python will </a:t>
            </a:r>
            <a:r>
              <a:rPr lang="en-US" b="1" dirty="0" smtClean="0"/>
              <a:t>pack</a:t>
            </a:r>
            <a:r>
              <a:rPr lang="en-US" dirty="0" smtClean="0"/>
              <a:t> all input arguments, no matter how many, into the input parameter sequence called </a:t>
            </a:r>
            <a:r>
              <a:rPr lang="en-US" sz="1800" dirty="0" smtClean="0">
                <a:latin typeface="Consolas" pitchFamily="49" charset="0"/>
                <a:cs typeface="Consolas" pitchFamily="49" charset="0"/>
              </a:rPr>
              <a:t>values.</a:t>
            </a:r>
            <a:endParaRPr lang="en-US" dirty="0" smtClean="0"/>
          </a:p>
          <a:p>
            <a:pPr>
              <a:spcBef>
                <a:spcPts val="600"/>
              </a:spcBef>
            </a:pPr>
            <a:r>
              <a:rPr lang="en-US" dirty="0" smtClean="0"/>
              <a:t>With functions, Python packs input parameters into </a:t>
            </a:r>
            <a:r>
              <a:rPr lang="en-US" dirty="0" smtClean="0">
                <a:cs typeface="Consolas" pitchFamily="49" charset="0"/>
              </a:rPr>
              <a:t>a </a:t>
            </a:r>
            <a:r>
              <a:rPr lang="en-US" dirty="0" err="1" smtClean="0">
                <a:cs typeface="Consolas" pitchFamily="49" charset="0"/>
              </a:rPr>
              <a:t>tuple</a:t>
            </a:r>
            <a:r>
              <a:rPr lang="en-US" dirty="0" smtClean="0">
                <a:cs typeface="Consolas" pitchFamily="49" charset="0"/>
              </a:rPr>
              <a:t>, so </a:t>
            </a:r>
            <a:r>
              <a:rPr lang="en-US" sz="1800" dirty="0" smtClean="0">
                <a:latin typeface="Consolas" pitchFamily="49" charset="0"/>
                <a:cs typeface="Consolas" pitchFamily="49" charset="0"/>
              </a:rPr>
              <a:t>values</a:t>
            </a:r>
            <a:r>
              <a:rPr lang="en-US" dirty="0" smtClean="0">
                <a:cs typeface="Consolas" pitchFamily="49" charset="0"/>
              </a:rPr>
              <a:t> is a </a:t>
            </a:r>
            <a:r>
              <a:rPr lang="en-US" dirty="0" err="1" smtClean="0">
                <a:cs typeface="Consolas" pitchFamily="49" charset="0"/>
              </a:rPr>
              <a:t>tuple</a:t>
            </a:r>
            <a:r>
              <a:rPr lang="en-US" dirty="0" smtClean="0">
                <a:cs typeface="Consolas" pitchFamily="49" charset="0"/>
              </a:rPr>
              <a:t>.</a:t>
            </a:r>
            <a:endParaRPr lang="en-US" dirty="0" smtClean="0"/>
          </a:p>
          <a:p>
            <a:pPr>
              <a:spcBef>
                <a:spcPts val="600"/>
              </a:spcBef>
            </a:pPr>
            <a:r>
              <a:rPr lang="en-US" dirty="0" smtClean="0"/>
              <a:t>We can use </a:t>
            </a:r>
            <a:r>
              <a:rPr lang="en-US" dirty="0" err="1" smtClean="0"/>
              <a:t>tuple</a:t>
            </a:r>
            <a:r>
              <a:rPr lang="en-US" dirty="0" smtClean="0"/>
              <a:t> operators and methods to work with </a:t>
            </a:r>
            <a:r>
              <a:rPr lang="en-US" sz="1800" dirty="0" smtClean="0">
                <a:latin typeface="Consolas" pitchFamily="49" charset="0"/>
                <a:cs typeface="Consolas" pitchFamily="49" charset="0"/>
              </a:rPr>
              <a:t>values</a:t>
            </a:r>
            <a:r>
              <a:rPr lang="en-US" dirty="0" smtClean="0"/>
              <a:t>.</a:t>
            </a:r>
          </a:p>
          <a:p>
            <a:pPr eaLnBrk="1" hangingPunct="1">
              <a:spcBef>
                <a:spcPts val="600"/>
              </a:spcBef>
            </a:pPr>
            <a:r>
              <a:rPr lang="en-US" dirty="0" smtClean="0"/>
              <a:t>The concept of argument packing is so common in Python that there is a standard name for the packed argument </a:t>
            </a:r>
            <a:r>
              <a:rPr lang="en-US" dirty="0" err="1" smtClean="0"/>
              <a:t>tuple</a:t>
            </a:r>
            <a:r>
              <a:rPr lang="en-US" dirty="0" smtClean="0"/>
              <a:t>: </a:t>
            </a:r>
            <a:r>
              <a:rPr lang="en-US" sz="1800" b="1" dirty="0" err="1" smtClean="0">
                <a:latin typeface="Consolas" pitchFamily="49" charset="0"/>
                <a:cs typeface="Consolas" pitchFamily="49" charset="0"/>
              </a:rPr>
              <a:t>args</a:t>
            </a:r>
            <a:endParaRPr lang="en-US" b="1" dirty="0" smtClean="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15</a:t>
            </a:fld>
            <a:endParaRPr lang="en-US" dirty="0"/>
          </a:p>
        </p:txBody>
      </p:sp>
      <p:sp>
        <p:nvSpPr>
          <p:cNvPr id="8" name="Content Placeholder 2"/>
          <p:cNvSpPr txBox="1">
            <a:spLocks/>
          </p:cNvSpPr>
          <p:nvPr/>
        </p:nvSpPr>
        <p:spPr bwMode="auto">
          <a:xfrm>
            <a:off x="2514600" y="1752600"/>
            <a:ext cx="4343400" cy="685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1800" dirty="0" smtClean="0">
                <a:latin typeface="Consolas" pitchFamily="49" charset="0"/>
                <a:cs typeface="Consolas" pitchFamily="49" charset="0"/>
              </a:rPr>
              <a:t> def </a:t>
            </a:r>
            <a:r>
              <a:rPr lang="en-US" sz="1800" dirty="0" err="1" smtClean="0">
                <a:latin typeface="Consolas" pitchFamily="49" charset="0"/>
                <a:cs typeface="Consolas" pitchFamily="49" charset="0"/>
              </a:rPr>
              <a:t>aFunction</a:t>
            </a:r>
            <a:r>
              <a:rPr lang="en-US" sz="1800" dirty="0" smtClean="0">
                <a:latin typeface="Consolas" pitchFamily="49" charset="0"/>
                <a:cs typeface="Consolas" pitchFamily="49" charset="0"/>
              </a:rPr>
              <a:t>(</a:t>
            </a:r>
            <a:r>
              <a:rPr lang="en-US" sz="1800" dirty="0" smtClean="0">
                <a:solidFill>
                  <a:srgbClr val="0033CC"/>
                </a:solidFill>
                <a:latin typeface="Consolas" pitchFamily="49" charset="0"/>
                <a:cs typeface="Consolas" pitchFamily="49" charset="0"/>
              </a:rPr>
              <a:t>*</a:t>
            </a:r>
            <a:r>
              <a:rPr lang="en-US" sz="1800" dirty="0" smtClean="0">
                <a:latin typeface="Consolas" pitchFamily="49" charset="0"/>
                <a:cs typeface="Consolas" pitchFamily="49" charset="0"/>
              </a:rPr>
              <a:t>values) :</a:t>
            </a:r>
          </a:p>
          <a:p>
            <a:pPr>
              <a:defRPr/>
            </a:pPr>
            <a:r>
              <a:rPr lang="en-US" sz="1800" dirty="0" smtClean="0">
                <a:latin typeface="Consolas" pitchFamily="49" charset="0"/>
                <a:cs typeface="Consolas" pitchFamily="49" charset="0"/>
              </a:rPr>
              <a:t>     # code for function</a:t>
            </a:r>
            <a:endParaRPr lang="en-US" sz="18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81000"/>
            <a:ext cx="7696200" cy="715962"/>
          </a:xfrm>
        </p:spPr>
        <p:txBody>
          <a:bodyPr>
            <a:normAutofit/>
          </a:bodyPr>
          <a:lstStyle/>
          <a:p>
            <a:r>
              <a:rPr lang="en-US" dirty="0" smtClean="0"/>
              <a:t>Example: Argument Packing</a:t>
            </a:r>
            <a:r>
              <a:rPr lang="en-US" dirty="0" smtClean="0">
                <a:solidFill>
                  <a:srgbClr val="0033CC"/>
                </a:solidFill>
                <a:cs typeface="Consolas" pitchFamily="49" charset="0"/>
              </a:rPr>
              <a:t> </a:t>
            </a:r>
            <a:endParaRPr lang="en-US" dirty="0" smtClean="0">
              <a:solidFill>
                <a:schemeClr val="tx1"/>
              </a:solidFill>
              <a:latin typeface="Consolas" pitchFamily="49" charset="0"/>
              <a:cs typeface="Consolas" pitchFamily="49" charset="0"/>
            </a:endParaRPr>
          </a:p>
        </p:txBody>
      </p:sp>
      <p:sp>
        <p:nvSpPr>
          <p:cNvPr id="3075" name="Rectangle 3"/>
          <p:cNvSpPr>
            <a:spLocks noGrp="1" noChangeArrowheads="1"/>
          </p:cNvSpPr>
          <p:nvPr>
            <p:ph type="body" idx="1"/>
          </p:nvPr>
        </p:nvSpPr>
        <p:spPr>
          <a:xfrm>
            <a:off x="914400" y="1143000"/>
            <a:ext cx="7772400" cy="4953000"/>
          </a:xfrm>
        </p:spPr>
        <p:txBody>
          <a:bodyPr>
            <a:normAutofit/>
          </a:bodyPr>
          <a:lstStyle/>
          <a:p>
            <a:pPr eaLnBrk="1" hangingPunct="1">
              <a:spcBef>
                <a:spcPts val="600"/>
              </a:spcBef>
            </a:pPr>
            <a:r>
              <a:rPr lang="en-US" dirty="0" smtClean="0"/>
              <a:t>We have a function called </a:t>
            </a:r>
            <a:r>
              <a:rPr lang="en-US" sz="1800" dirty="0" smtClean="0">
                <a:latin typeface="Consolas" pitchFamily="49" charset="0"/>
                <a:cs typeface="Consolas" pitchFamily="49" charset="0"/>
              </a:rPr>
              <a:t>summing</a:t>
            </a:r>
            <a:r>
              <a:rPr lang="en-US" dirty="0" smtClean="0"/>
              <a:t> that calculates the total of all individual integers that are passed in:</a:t>
            </a:r>
          </a:p>
          <a:p>
            <a:pPr eaLnBrk="1" hangingPunct="1">
              <a:spcBef>
                <a:spcPts val="600"/>
              </a:spcBef>
            </a:pPr>
            <a:endParaRPr lang="en-US" dirty="0" smtClean="0"/>
          </a:p>
          <a:p>
            <a:pPr eaLnBrk="1" hangingPunct="1">
              <a:spcBef>
                <a:spcPts val="600"/>
              </a:spcBef>
            </a:pPr>
            <a:endParaRPr lang="en-US" dirty="0" smtClean="0"/>
          </a:p>
          <a:p>
            <a:pPr eaLnBrk="1" hangingPunct="1">
              <a:spcBef>
                <a:spcPts val="600"/>
              </a:spcBef>
            </a:pPr>
            <a:endParaRPr lang="en-US" dirty="0" smtClean="0"/>
          </a:p>
          <a:p>
            <a:pPr eaLnBrk="1" hangingPunct="1">
              <a:spcBef>
                <a:spcPts val="600"/>
              </a:spcBef>
            </a:pPr>
            <a:endParaRPr lang="en-US" dirty="0" smtClean="0"/>
          </a:p>
          <a:p>
            <a:pPr eaLnBrk="1" hangingPunct="1">
              <a:spcBef>
                <a:spcPts val="0"/>
              </a:spcBef>
            </a:pPr>
            <a:endParaRPr lang="en-US" dirty="0" smtClean="0"/>
          </a:p>
          <a:p>
            <a:pPr eaLnBrk="1" hangingPunct="1">
              <a:spcBef>
                <a:spcPts val="0"/>
              </a:spcBef>
            </a:pPr>
            <a:r>
              <a:rPr lang="en-US" dirty="0" smtClean="0">
                <a:cs typeface="Consolas" pitchFamily="49" charset="0"/>
              </a:rPr>
              <a:t>Since </a:t>
            </a:r>
            <a:r>
              <a:rPr lang="en-US" sz="1800" dirty="0" smtClean="0">
                <a:latin typeface="Consolas" pitchFamily="49" charset="0"/>
                <a:cs typeface="Consolas" pitchFamily="49" charset="0"/>
              </a:rPr>
              <a:t>summing</a:t>
            </a:r>
            <a:r>
              <a:rPr lang="en-US" dirty="0" smtClean="0"/>
              <a:t> can now accept any number of input integers, we can call it and pass it any number of arguments:</a:t>
            </a:r>
            <a:endParaRPr lang="en-US" b="1" dirty="0" smtClean="0"/>
          </a:p>
          <a:p>
            <a:pPr eaLnBrk="1" hangingPunct="1">
              <a:spcBef>
                <a:spcPts val="600"/>
              </a:spcBef>
              <a:buNone/>
            </a:pPr>
            <a:endParaRPr lang="en-US" dirty="0" smtClean="0"/>
          </a:p>
          <a:p>
            <a:pPr eaLnBrk="1" hangingPunct="1">
              <a:spcBef>
                <a:spcPts val="600"/>
              </a:spcBef>
            </a:pPr>
            <a:endParaRPr lang="en-US" dirty="0" smtClean="0"/>
          </a:p>
          <a:p>
            <a:pPr eaLnBrk="1" hangingPunct="1">
              <a:spcBef>
                <a:spcPts val="600"/>
              </a:spcBef>
              <a:buNone/>
            </a:pPr>
            <a:endParaRPr lang="en-US" dirty="0" smtClean="0"/>
          </a:p>
          <a:p>
            <a:pPr>
              <a:spcBef>
                <a:spcPts val="600"/>
              </a:spcBef>
              <a:buNone/>
            </a:pPr>
            <a:endParaRPr lang="en-US"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16</a:t>
            </a:fld>
            <a:endParaRPr lang="en-US" dirty="0"/>
          </a:p>
        </p:txBody>
      </p:sp>
      <p:sp>
        <p:nvSpPr>
          <p:cNvPr id="8" name="Content Placeholder 2"/>
          <p:cNvSpPr txBox="1">
            <a:spLocks/>
          </p:cNvSpPr>
          <p:nvPr/>
        </p:nvSpPr>
        <p:spPr bwMode="auto">
          <a:xfrm>
            <a:off x="1066800" y="1828800"/>
            <a:ext cx="7620000" cy="1524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indent="0" eaLnBrk="1" hangingPunct="1">
              <a:buNone/>
            </a:pPr>
            <a:r>
              <a:rPr lang="en-US" sz="1800" dirty="0" smtClean="0">
                <a:latin typeface="Consolas" pitchFamily="49" charset="0"/>
                <a:cs typeface="Consolas" pitchFamily="49" charset="0"/>
              </a:rPr>
              <a:t>def summing(</a:t>
            </a:r>
            <a:r>
              <a:rPr lang="en-US" sz="1800" dirty="0" smtClean="0">
                <a:solidFill>
                  <a:srgbClr val="0033CC"/>
                </a:solidFill>
                <a:latin typeface="Consolas" pitchFamily="49" charset="0"/>
                <a:cs typeface="Consolas" pitchFamily="49" charset="0"/>
              </a:rPr>
              <a:t>*</a:t>
            </a:r>
            <a:r>
              <a:rPr lang="en-US" sz="1800" dirty="0" err="1" smtClean="0">
                <a:solidFill>
                  <a:srgbClr val="0033CC"/>
                </a:solidFill>
                <a:latin typeface="Consolas" pitchFamily="49" charset="0"/>
                <a:cs typeface="Consolas" pitchFamily="49" charset="0"/>
              </a:rPr>
              <a:t>args</a:t>
            </a:r>
            <a:r>
              <a:rPr lang="en-US" sz="1800" dirty="0" smtClean="0">
                <a:latin typeface="Consolas" pitchFamily="49" charset="0"/>
                <a:cs typeface="Consolas" pitchFamily="49" charset="0"/>
              </a:rPr>
              <a:t>) :   # standard name for packed </a:t>
            </a:r>
            <a:r>
              <a:rPr lang="en-US" sz="1800" u="sng" dirty="0" smtClean="0">
                <a:latin typeface="Consolas" pitchFamily="49" charset="0"/>
                <a:cs typeface="Consolas" pitchFamily="49" charset="0"/>
              </a:rPr>
              <a:t>arg</a:t>
            </a:r>
            <a:r>
              <a:rPr lang="en-US" sz="1800" dirty="0" smtClean="0">
                <a:latin typeface="Consolas" pitchFamily="49" charset="0"/>
                <a:cs typeface="Consolas" pitchFamily="49" charset="0"/>
              </a:rPr>
              <a:t>ument</a:t>
            </a:r>
            <a:r>
              <a:rPr lang="en-US" sz="1800" u="sng" dirty="0" smtClean="0">
                <a:latin typeface="Consolas" pitchFamily="49" charset="0"/>
                <a:cs typeface="Consolas" pitchFamily="49" charset="0"/>
              </a:rPr>
              <a:t>s</a:t>
            </a:r>
          </a:p>
          <a:p>
            <a:pPr marL="0" indent="0" eaLnBrk="1" hangingPunct="1">
              <a:spcBef>
                <a:spcPts val="0"/>
              </a:spcBef>
              <a:buNone/>
            </a:pPr>
            <a:r>
              <a:rPr lang="en-US" sz="1800" dirty="0" smtClean="0">
                <a:latin typeface="Consolas" pitchFamily="49" charset="0"/>
                <a:cs typeface="Consolas" pitchFamily="49" charset="0"/>
              </a:rPr>
              <a:t>   total = 0</a:t>
            </a:r>
          </a:p>
          <a:p>
            <a:pPr marL="0" indent="0" eaLnBrk="1" hangingPunct="1">
              <a:spcBef>
                <a:spcPts val="0"/>
              </a:spcBef>
              <a:buNone/>
            </a:pPr>
            <a:r>
              <a:rPr lang="en-US" sz="1800" dirty="0" smtClean="0">
                <a:latin typeface="Consolas" pitchFamily="49" charset="0"/>
                <a:cs typeface="Consolas" pitchFamily="49" charset="0"/>
              </a:rPr>
              <a:t>   for value in </a:t>
            </a:r>
            <a:r>
              <a:rPr lang="en-US" sz="1800" dirty="0" err="1" smtClean="0">
                <a:solidFill>
                  <a:srgbClr val="0033CC"/>
                </a:solidFill>
                <a:latin typeface="Consolas" pitchFamily="49" charset="0"/>
                <a:cs typeface="Consolas" pitchFamily="49" charset="0"/>
              </a:rPr>
              <a:t>args</a:t>
            </a:r>
            <a:r>
              <a:rPr lang="en-US" sz="1800" dirty="0" smtClean="0">
                <a:latin typeface="Consolas" pitchFamily="49" charset="0"/>
                <a:cs typeface="Consolas" pitchFamily="49" charset="0"/>
              </a:rPr>
              <a:t> :    # </a:t>
            </a:r>
            <a:r>
              <a:rPr lang="en-US" sz="1800" dirty="0" err="1" smtClean="0">
                <a:solidFill>
                  <a:srgbClr val="0033CC"/>
                </a:solidFill>
                <a:latin typeface="Consolas" pitchFamily="49" charset="0"/>
                <a:cs typeface="Consolas" pitchFamily="49" charset="0"/>
              </a:rPr>
              <a:t>args</a:t>
            </a:r>
            <a:r>
              <a:rPr lang="en-US" sz="1800" dirty="0" smtClean="0">
                <a:latin typeface="Consolas" pitchFamily="49" charset="0"/>
                <a:cs typeface="Consolas" pitchFamily="49" charset="0"/>
              </a:rPr>
              <a:t> is a </a:t>
            </a:r>
            <a:r>
              <a:rPr lang="en-US" sz="1800" dirty="0" err="1" smtClean="0">
                <a:latin typeface="Consolas" pitchFamily="49" charset="0"/>
                <a:cs typeface="Consolas" pitchFamily="49" charset="0"/>
              </a:rPr>
              <a:t>tuple</a:t>
            </a:r>
            <a:endParaRPr lang="en-US" sz="1800" dirty="0" smtClean="0">
              <a:latin typeface="Consolas" pitchFamily="49" charset="0"/>
              <a:cs typeface="Consolas" pitchFamily="49" charset="0"/>
            </a:endParaRPr>
          </a:p>
          <a:p>
            <a:pPr marL="0" indent="0" eaLnBrk="1" hangingPunct="1">
              <a:spcBef>
                <a:spcPts val="0"/>
              </a:spcBef>
              <a:buNone/>
            </a:pPr>
            <a:r>
              <a:rPr lang="en-US" sz="1800" dirty="0" smtClean="0">
                <a:latin typeface="Consolas" pitchFamily="49" charset="0"/>
                <a:cs typeface="Consolas" pitchFamily="49" charset="0"/>
              </a:rPr>
              <a:t>       total += value</a:t>
            </a:r>
          </a:p>
          <a:p>
            <a:pPr marL="0" indent="0" eaLnBrk="1" hangingPunct="1">
              <a:spcBef>
                <a:spcPts val="0"/>
              </a:spcBef>
              <a:buNone/>
            </a:pPr>
            <a:r>
              <a:rPr lang="en-US" sz="1800" dirty="0" smtClean="0">
                <a:latin typeface="Consolas" pitchFamily="49" charset="0"/>
                <a:cs typeface="Consolas" pitchFamily="49" charset="0"/>
              </a:rPr>
              <a:t>   return total </a:t>
            </a:r>
          </a:p>
        </p:txBody>
      </p:sp>
      <p:sp>
        <p:nvSpPr>
          <p:cNvPr id="6" name="Content Placeholder 2"/>
          <p:cNvSpPr txBox="1">
            <a:spLocks/>
          </p:cNvSpPr>
          <p:nvPr/>
        </p:nvSpPr>
        <p:spPr bwMode="auto">
          <a:xfrm>
            <a:off x="1066800" y="4191000"/>
            <a:ext cx="7620000" cy="990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indent="0" eaLnBrk="1" hangingPunct="1">
              <a:buNone/>
            </a:pPr>
            <a:r>
              <a:rPr lang="en-US" sz="1800" dirty="0" smtClean="0">
                <a:latin typeface="Consolas" pitchFamily="49" charset="0"/>
                <a:cs typeface="Consolas" pitchFamily="49" charset="0"/>
              </a:rPr>
              <a:t>print(summing(1,2,3,4,5))        # print: 15</a:t>
            </a:r>
          </a:p>
          <a:p>
            <a:pPr marL="0" indent="0" eaLnBrk="1" hangingPunct="1">
              <a:buNone/>
            </a:pPr>
            <a:r>
              <a:rPr lang="en-US" sz="1800" dirty="0" smtClean="0">
                <a:latin typeface="Consolas" pitchFamily="49" charset="0"/>
                <a:cs typeface="Consolas" pitchFamily="49" charset="0"/>
              </a:rPr>
              <a:t>print(summing(-10,4))            # print: -6</a:t>
            </a:r>
          </a:p>
          <a:p>
            <a:pPr marL="0" indent="0" eaLnBrk="1" hangingPunct="1">
              <a:buNone/>
            </a:pPr>
            <a:r>
              <a:rPr lang="en-US" sz="1800" dirty="0" smtClean="0">
                <a:latin typeface="Consolas" pitchFamily="49" charset="0"/>
                <a:cs typeface="Consolas" pitchFamily="49" charset="0"/>
              </a:rPr>
              <a:t>print(summing())                 # print: 0</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81000"/>
            <a:ext cx="7696200" cy="715962"/>
          </a:xfrm>
        </p:spPr>
        <p:txBody>
          <a:bodyPr>
            <a:normAutofit/>
          </a:bodyPr>
          <a:lstStyle/>
          <a:p>
            <a:r>
              <a:rPr lang="en-US" dirty="0" smtClean="0"/>
              <a:t>Review: Keyword Arguments</a:t>
            </a:r>
            <a:endParaRPr lang="en-US" dirty="0" smtClean="0">
              <a:solidFill>
                <a:schemeClr val="tx1"/>
              </a:solidFill>
              <a:latin typeface="Consolas" pitchFamily="49" charset="0"/>
              <a:cs typeface="Consolas" pitchFamily="49" charset="0"/>
            </a:endParaRPr>
          </a:p>
        </p:txBody>
      </p:sp>
      <p:sp>
        <p:nvSpPr>
          <p:cNvPr id="3075" name="Rectangle 3"/>
          <p:cNvSpPr>
            <a:spLocks noGrp="1" noChangeArrowheads="1"/>
          </p:cNvSpPr>
          <p:nvPr>
            <p:ph type="body" idx="1"/>
          </p:nvPr>
        </p:nvSpPr>
        <p:spPr>
          <a:xfrm>
            <a:off x="914400" y="1143000"/>
            <a:ext cx="7696200" cy="4953000"/>
          </a:xfrm>
        </p:spPr>
        <p:txBody>
          <a:bodyPr>
            <a:normAutofit/>
          </a:bodyPr>
          <a:lstStyle/>
          <a:p>
            <a:pPr eaLnBrk="1" hangingPunct="1">
              <a:spcBef>
                <a:spcPts val="600"/>
              </a:spcBef>
            </a:pPr>
            <a:r>
              <a:rPr lang="en-US" dirty="0" smtClean="0"/>
              <a:t>Recall that when calling a function, we can pass arguments based on their position in the argument list or by specifying the argument names.</a:t>
            </a:r>
          </a:p>
          <a:p>
            <a:pPr eaLnBrk="1" hangingPunct="1">
              <a:spcBef>
                <a:spcPts val="600"/>
              </a:spcBef>
            </a:pPr>
            <a:r>
              <a:rPr lang="en-US" dirty="0" smtClean="0"/>
              <a:t>Example of a function definition:</a:t>
            </a:r>
          </a:p>
          <a:p>
            <a:pPr eaLnBrk="1" hangingPunct="1">
              <a:spcBef>
                <a:spcPts val="600"/>
              </a:spcBef>
              <a:buNone/>
            </a:pPr>
            <a:endParaRPr lang="en-US" dirty="0" smtClean="0"/>
          </a:p>
          <a:p>
            <a:pPr eaLnBrk="1" hangingPunct="1">
              <a:spcBef>
                <a:spcPts val="600"/>
              </a:spcBef>
              <a:buNone/>
            </a:pPr>
            <a:endParaRPr lang="en-US" dirty="0" smtClean="0"/>
          </a:p>
          <a:p>
            <a:pPr lvl="1">
              <a:spcBef>
                <a:spcPts val="600"/>
              </a:spcBef>
              <a:buNone/>
            </a:pPr>
            <a:r>
              <a:rPr lang="en-US" dirty="0" smtClean="0"/>
              <a:t>And the function call:</a:t>
            </a:r>
          </a:p>
          <a:p>
            <a:pPr lvl="1">
              <a:spcBef>
                <a:spcPts val="600"/>
              </a:spcBef>
              <a:buNone/>
            </a:pPr>
            <a:endParaRPr lang="en-US" dirty="0" smtClean="0"/>
          </a:p>
          <a:p>
            <a:pPr lvl="1">
              <a:spcBef>
                <a:spcPts val="600"/>
              </a:spcBef>
            </a:pPr>
            <a:r>
              <a:rPr lang="en-US" sz="1800" dirty="0" smtClean="0">
                <a:latin typeface="Consolas" pitchFamily="49" charset="0"/>
                <a:cs typeface="Consolas" pitchFamily="49" charset="0"/>
              </a:rPr>
              <a:t>"Star Wars"</a:t>
            </a:r>
            <a:r>
              <a:rPr lang="en-US" dirty="0" smtClean="0">
                <a:cs typeface="Consolas" pitchFamily="49" charset="0"/>
              </a:rPr>
              <a:t> is a </a:t>
            </a:r>
            <a:r>
              <a:rPr lang="en-US" i="1" dirty="0" smtClean="0">
                <a:cs typeface="Consolas" pitchFamily="49" charset="0"/>
              </a:rPr>
              <a:t>positional</a:t>
            </a:r>
            <a:r>
              <a:rPr lang="en-US" dirty="0" smtClean="0">
                <a:cs typeface="Consolas" pitchFamily="49" charset="0"/>
              </a:rPr>
              <a:t> argument, it’s passed based on its </a:t>
            </a:r>
            <a:r>
              <a:rPr lang="en-US" i="1" dirty="0" smtClean="0">
                <a:cs typeface="Consolas" pitchFamily="49" charset="0"/>
              </a:rPr>
              <a:t>position</a:t>
            </a:r>
            <a:r>
              <a:rPr lang="en-US" dirty="0" smtClean="0">
                <a:cs typeface="Consolas" pitchFamily="49" charset="0"/>
              </a:rPr>
              <a:t> in the parameter list.</a:t>
            </a:r>
          </a:p>
          <a:p>
            <a:pPr lvl="1">
              <a:spcBef>
                <a:spcPts val="0"/>
              </a:spcBef>
            </a:pPr>
            <a:r>
              <a:rPr lang="en-US" sz="1800" dirty="0" smtClean="0">
                <a:latin typeface="Consolas" pitchFamily="49" charset="0"/>
                <a:cs typeface="Consolas" pitchFamily="49" charset="0"/>
              </a:rPr>
              <a:t>"PG"</a:t>
            </a:r>
            <a:r>
              <a:rPr lang="en-US" dirty="0" smtClean="0">
                <a:cs typeface="Consolas" pitchFamily="49" charset="0"/>
              </a:rPr>
              <a:t> and 1977 are </a:t>
            </a:r>
            <a:r>
              <a:rPr lang="en-US" i="1" dirty="0" smtClean="0">
                <a:cs typeface="Consolas" pitchFamily="49" charset="0"/>
              </a:rPr>
              <a:t>keyword</a:t>
            </a:r>
            <a:r>
              <a:rPr lang="en-US" dirty="0" smtClean="0">
                <a:cs typeface="Consolas" pitchFamily="49" charset="0"/>
              </a:rPr>
              <a:t> arguments, they are passed based on the </a:t>
            </a:r>
            <a:r>
              <a:rPr lang="en-US" i="1" dirty="0" smtClean="0">
                <a:cs typeface="Consolas" pitchFamily="49" charset="0"/>
              </a:rPr>
              <a:t>named</a:t>
            </a:r>
            <a:r>
              <a:rPr lang="en-US" dirty="0" smtClean="0">
                <a:cs typeface="Consolas" pitchFamily="49" charset="0"/>
              </a:rPr>
              <a:t> parameter.</a:t>
            </a:r>
          </a:p>
          <a:p>
            <a:pPr>
              <a:spcBef>
                <a:spcPts val="600"/>
              </a:spcBef>
            </a:pPr>
            <a:r>
              <a:rPr lang="en-US" dirty="0" smtClean="0"/>
              <a:t>A function can use keyword argument packing in its parameter list to allow the caller to pass any number of keyword arguments.</a:t>
            </a:r>
          </a:p>
          <a:p>
            <a:pPr>
              <a:spcBef>
                <a:spcPts val="600"/>
              </a:spcBef>
            </a:pPr>
            <a:endParaRPr lang="en-US" dirty="0" smtClean="0"/>
          </a:p>
          <a:p>
            <a:pPr>
              <a:spcBef>
                <a:spcPts val="600"/>
              </a:spcBef>
            </a:pPr>
            <a:endParaRPr lang="en-US"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17</a:t>
            </a:fld>
            <a:endParaRPr lang="en-US" dirty="0"/>
          </a:p>
        </p:txBody>
      </p:sp>
      <p:sp>
        <p:nvSpPr>
          <p:cNvPr id="6" name="Content Placeholder 2"/>
          <p:cNvSpPr txBox="1">
            <a:spLocks/>
          </p:cNvSpPr>
          <p:nvPr/>
        </p:nvSpPr>
        <p:spPr bwMode="auto">
          <a:xfrm>
            <a:off x="1524000" y="2133600"/>
            <a:ext cx="6553200" cy="685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indent="0" eaLnBrk="1" hangingPunct="1">
              <a:buNone/>
            </a:pPr>
            <a:r>
              <a:rPr lang="en-US" sz="1800" dirty="0" smtClean="0">
                <a:latin typeface="Consolas" pitchFamily="49" charset="0"/>
                <a:cs typeface="Consolas" pitchFamily="49" charset="0"/>
              </a:rPr>
              <a:t>def </a:t>
            </a:r>
            <a:r>
              <a:rPr lang="en-US" sz="1800" dirty="0" err="1" smtClean="0">
                <a:latin typeface="Consolas" pitchFamily="49" charset="0"/>
                <a:cs typeface="Consolas" pitchFamily="49" charset="0"/>
              </a:rPr>
              <a:t>printMovie</a:t>
            </a:r>
            <a:r>
              <a:rPr lang="en-US" sz="1800" dirty="0" smtClean="0">
                <a:latin typeface="Consolas" pitchFamily="49" charset="0"/>
                <a:cs typeface="Consolas" pitchFamily="49" charset="0"/>
              </a:rPr>
              <a:t>(name, year, rating) :</a:t>
            </a:r>
            <a:br>
              <a:rPr lang="en-US" sz="1800" dirty="0" smtClean="0">
                <a:latin typeface="Consolas" pitchFamily="49" charset="0"/>
                <a:cs typeface="Consolas" pitchFamily="49" charset="0"/>
              </a:rPr>
            </a:br>
            <a:r>
              <a:rPr lang="en-US" sz="1800" dirty="0" smtClean="0">
                <a:latin typeface="Consolas" pitchFamily="49" charset="0"/>
                <a:cs typeface="Consolas" pitchFamily="49" charset="0"/>
              </a:rPr>
              <a:t>   # code for function</a:t>
            </a:r>
          </a:p>
        </p:txBody>
      </p:sp>
      <p:sp>
        <p:nvSpPr>
          <p:cNvPr id="7" name="Content Placeholder 2"/>
          <p:cNvSpPr txBox="1">
            <a:spLocks/>
          </p:cNvSpPr>
          <p:nvPr/>
        </p:nvSpPr>
        <p:spPr bwMode="auto">
          <a:xfrm>
            <a:off x="1524000" y="3276600"/>
            <a:ext cx="66294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indent="0" eaLnBrk="1" hangingPunct="1">
              <a:buNone/>
            </a:pPr>
            <a:r>
              <a:rPr lang="en-US" sz="1800" dirty="0" err="1" smtClean="0">
                <a:latin typeface="Consolas" pitchFamily="49" charset="0"/>
                <a:cs typeface="Consolas" pitchFamily="49" charset="0"/>
              </a:rPr>
              <a:t>printMovie</a:t>
            </a:r>
            <a:r>
              <a:rPr lang="en-US" sz="1800" dirty="0" smtClean="0">
                <a:latin typeface="Consolas" pitchFamily="49" charset="0"/>
                <a:cs typeface="Consolas" pitchFamily="49" charset="0"/>
              </a:rPr>
              <a:t>("Star Wars", rating="PG", year=1977)</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81000"/>
            <a:ext cx="7696200" cy="715962"/>
          </a:xfrm>
        </p:spPr>
        <p:txBody>
          <a:bodyPr>
            <a:normAutofit/>
          </a:bodyPr>
          <a:lstStyle/>
          <a:p>
            <a:r>
              <a:rPr lang="en-US" dirty="0" smtClean="0"/>
              <a:t>Keyword Argument Packing: </a:t>
            </a:r>
            <a:r>
              <a:rPr lang="en-US" dirty="0" smtClean="0">
                <a:solidFill>
                  <a:srgbClr val="0033CC"/>
                </a:solidFill>
              </a:rPr>
              <a:t>**</a:t>
            </a:r>
            <a:endParaRPr lang="en-US" dirty="0" smtClean="0">
              <a:solidFill>
                <a:srgbClr val="0033CC"/>
              </a:solidFill>
              <a:latin typeface="Consolas" pitchFamily="49" charset="0"/>
              <a:cs typeface="Consolas" pitchFamily="49" charset="0"/>
            </a:endParaRPr>
          </a:p>
        </p:txBody>
      </p:sp>
      <p:sp>
        <p:nvSpPr>
          <p:cNvPr id="3075" name="Rectangle 3"/>
          <p:cNvSpPr>
            <a:spLocks noGrp="1" noChangeArrowheads="1"/>
          </p:cNvSpPr>
          <p:nvPr>
            <p:ph type="body" idx="1"/>
          </p:nvPr>
        </p:nvSpPr>
        <p:spPr>
          <a:xfrm>
            <a:off x="914400" y="1143000"/>
            <a:ext cx="7772400" cy="4953000"/>
          </a:xfrm>
        </p:spPr>
        <p:txBody>
          <a:bodyPr>
            <a:normAutofit/>
          </a:bodyPr>
          <a:lstStyle/>
          <a:p>
            <a:pPr eaLnBrk="1" hangingPunct="1">
              <a:spcBef>
                <a:spcPts val="600"/>
              </a:spcBef>
            </a:pPr>
            <a:r>
              <a:rPr lang="en-US" dirty="0" smtClean="0"/>
              <a:t>Because keyword arguments are in pairs:    parameter name = value</a:t>
            </a:r>
            <a:br>
              <a:rPr lang="en-US" dirty="0" smtClean="0"/>
            </a:br>
            <a:r>
              <a:rPr lang="en-US" dirty="0" smtClean="0"/>
              <a:t>they are packed into a dictionary. </a:t>
            </a:r>
          </a:p>
          <a:p>
            <a:pPr eaLnBrk="1" hangingPunct="1">
              <a:spcBef>
                <a:spcPts val="600"/>
              </a:spcBef>
            </a:pPr>
            <a:r>
              <a:rPr lang="en-US" dirty="0" smtClean="0"/>
              <a:t>The keyword argument dictionary consists of a </a:t>
            </a:r>
            <a:r>
              <a:rPr lang="en-US" dirty="0" err="1" smtClean="0"/>
              <a:t>tuple</a:t>
            </a:r>
            <a:r>
              <a:rPr lang="en-US" dirty="0" smtClean="0"/>
              <a:t> of parameter names </a:t>
            </a:r>
            <a:r>
              <a:rPr lang="en-US" dirty="0" smtClean="0">
                <a:solidFill>
                  <a:srgbClr val="0033CC"/>
                </a:solidFill>
              </a:rPr>
              <a:t>zip</a:t>
            </a:r>
            <a:r>
              <a:rPr lang="en-US" dirty="0" smtClean="0"/>
              <a:t>ped with a </a:t>
            </a:r>
            <a:r>
              <a:rPr lang="en-US" dirty="0" err="1" smtClean="0"/>
              <a:t>tuple</a:t>
            </a:r>
            <a:r>
              <a:rPr lang="en-US" dirty="0" smtClean="0"/>
              <a:t> of parameter values.</a:t>
            </a:r>
          </a:p>
          <a:p>
            <a:pPr eaLnBrk="1" hangingPunct="1">
              <a:spcBef>
                <a:spcPts val="600"/>
              </a:spcBef>
            </a:pPr>
            <a:r>
              <a:rPr lang="en-US" dirty="0" smtClean="0"/>
              <a:t>To pack the 2 </a:t>
            </a:r>
            <a:r>
              <a:rPr lang="en-US" dirty="0" err="1" smtClean="0"/>
              <a:t>tuples</a:t>
            </a:r>
            <a:r>
              <a:rPr lang="en-US" dirty="0" smtClean="0"/>
              <a:t> into the dictionary, we use the </a:t>
            </a:r>
            <a:r>
              <a:rPr lang="en-US" dirty="0" smtClean="0">
                <a:solidFill>
                  <a:srgbClr val="0033CC"/>
                </a:solidFill>
              </a:rPr>
              <a:t>**</a:t>
            </a:r>
            <a:r>
              <a:rPr lang="en-US" dirty="0" smtClean="0"/>
              <a:t> operator.</a:t>
            </a:r>
          </a:p>
          <a:p>
            <a:pPr>
              <a:spcBef>
                <a:spcPts val="600"/>
              </a:spcBef>
            </a:pPr>
            <a:r>
              <a:rPr lang="en-US" dirty="0" smtClean="0"/>
              <a:t>The standard name for the keyword argument dictionary is </a:t>
            </a:r>
            <a:r>
              <a:rPr lang="en-US" b="1" dirty="0" err="1" smtClean="0"/>
              <a:t>kwargs</a:t>
            </a:r>
            <a:r>
              <a:rPr lang="en-US" dirty="0" smtClean="0"/>
              <a:t>, for </a:t>
            </a:r>
            <a:r>
              <a:rPr lang="en-US" u="sng" dirty="0" smtClean="0"/>
              <a:t>k</a:t>
            </a:r>
            <a:r>
              <a:rPr lang="en-US" dirty="0" smtClean="0"/>
              <a:t>ey</a:t>
            </a:r>
            <a:r>
              <a:rPr lang="en-US" u="sng" dirty="0" smtClean="0"/>
              <a:t>w</a:t>
            </a:r>
            <a:r>
              <a:rPr lang="en-US" dirty="0" smtClean="0"/>
              <a:t>ord </a:t>
            </a:r>
            <a:r>
              <a:rPr lang="en-US" u="sng" dirty="0" smtClean="0"/>
              <a:t>arg</a:t>
            </a:r>
            <a:r>
              <a:rPr lang="en-US" dirty="0" smtClean="0"/>
              <a:t>ument</a:t>
            </a:r>
            <a:r>
              <a:rPr lang="en-US" u="sng" dirty="0" smtClean="0"/>
              <a:t>s</a:t>
            </a:r>
            <a:r>
              <a:rPr lang="en-US" dirty="0" smtClean="0"/>
              <a:t>.</a:t>
            </a:r>
          </a:p>
          <a:p>
            <a:pPr>
              <a:spcBef>
                <a:spcPts val="600"/>
              </a:spcBef>
            </a:pPr>
            <a:r>
              <a:rPr lang="en-US" dirty="0" smtClean="0"/>
              <a:t> Here’s the </a:t>
            </a:r>
            <a:r>
              <a:rPr lang="en-US" sz="1800" dirty="0" err="1" smtClean="0">
                <a:latin typeface="Consolas" pitchFamily="49" charset="0"/>
                <a:cs typeface="Consolas" pitchFamily="49" charset="0"/>
              </a:rPr>
              <a:t>printMovie</a:t>
            </a:r>
            <a:r>
              <a:rPr lang="en-US" dirty="0" smtClean="0"/>
              <a:t> function definition that accept all keyword arguments:</a:t>
            </a:r>
          </a:p>
          <a:p>
            <a:pPr eaLnBrk="1" hangingPunct="1">
              <a:spcBef>
                <a:spcPts val="600"/>
              </a:spcBef>
              <a:buNone/>
            </a:pPr>
            <a:endParaRPr lang="en-US" dirty="0" smtClean="0"/>
          </a:p>
          <a:p>
            <a:pPr eaLnBrk="1" hangingPunct="1">
              <a:spcBef>
                <a:spcPts val="600"/>
              </a:spcBef>
              <a:buNone/>
            </a:pPr>
            <a:endParaRPr lang="en-US" dirty="0" smtClean="0"/>
          </a:p>
          <a:p>
            <a:pPr lvl="1">
              <a:spcBef>
                <a:spcPts val="600"/>
              </a:spcBef>
              <a:buNone/>
            </a:pPr>
            <a:r>
              <a:rPr lang="en-US" dirty="0" smtClean="0"/>
              <a:t>And some sample function call:</a:t>
            </a:r>
          </a:p>
          <a:p>
            <a:pPr>
              <a:spcBef>
                <a:spcPts val="600"/>
              </a:spcBef>
            </a:pPr>
            <a:endParaRPr lang="en-US" dirty="0" smtClean="0"/>
          </a:p>
          <a:p>
            <a:pPr>
              <a:spcBef>
                <a:spcPts val="600"/>
              </a:spcBef>
            </a:pPr>
            <a:endParaRPr lang="en-US"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18</a:t>
            </a:fld>
            <a:endParaRPr lang="en-US" dirty="0"/>
          </a:p>
        </p:txBody>
      </p:sp>
      <p:sp>
        <p:nvSpPr>
          <p:cNvPr id="6" name="Content Placeholder 2"/>
          <p:cNvSpPr txBox="1">
            <a:spLocks/>
          </p:cNvSpPr>
          <p:nvPr/>
        </p:nvSpPr>
        <p:spPr bwMode="auto">
          <a:xfrm>
            <a:off x="1371600" y="4114800"/>
            <a:ext cx="6781800" cy="685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indent="0" eaLnBrk="1" hangingPunct="1">
              <a:buNone/>
            </a:pPr>
            <a:r>
              <a:rPr lang="en-US" sz="1800" dirty="0" smtClean="0">
                <a:latin typeface="Consolas" pitchFamily="49" charset="0"/>
                <a:cs typeface="Consolas" pitchFamily="49" charset="0"/>
              </a:rPr>
              <a:t>def </a:t>
            </a:r>
            <a:r>
              <a:rPr lang="en-US" sz="1800" dirty="0" err="1" smtClean="0">
                <a:latin typeface="Consolas" pitchFamily="49" charset="0"/>
                <a:cs typeface="Consolas" pitchFamily="49" charset="0"/>
              </a:rPr>
              <a:t>printMovie</a:t>
            </a:r>
            <a:r>
              <a:rPr lang="en-US" sz="1800" dirty="0" smtClean="0">
                <a:latin typeface="Consolas" pitchFamily="49" charset="0"/>
                <a:cs typeface="Consolas" pitchFamily="49" charset="0"/>
              </a:rPr>
              <a:t>(</a:t>
            </a:r>
            <a:r>
              <a:rPr lang="en-US" sz="1800" dirty="0" smtClean="0">
                <a:solidFill>
                  <a:srgbClr val="0033CC"/>
                </a:solidFill>
                <a:latin typeface="Consolas" pitchFamily="49" charset="0"/>
                <a:cs typeface="Consolas" pitchFamily="49" charset="0"/>
              </a:rPr>
              <a:t>**</a:t>
            </a:r>
            <a:r>
              <a:rPr lang="en-US" sz="1800" dirty="0" err="1" smtClean="0">
                <a:solidFill>
                  <a:srgbClr val="0033CC"/>
                </a:solidFill>
                <a:latin typeface="Consolas" pitchFamily="49" charset="0"/>
                <a:cs typeface="Consolas" pitchFamily="49" charset="0"/>
              </a:rPr>
              <a:t>kwargs</a:t>
            </a:r>
            <a:r>
              <a:rPr lang="en-US" sz="1800" dirty="0" smtClean="0">
                <a:latin typeface="Consolas" pitchFamily="49" charset="0"/>
                <a:cs typeface="Consolas" pitchFamily="49" charset="0"/>
              </a:rPr>
              <a:t>) :</a:t>
            </a:r>
            <a:br>
              <a:rPr lang="en-US" sz="1800" dirty="0" smtClean="0">
                <a:latin typeface="Consolas" pitchFamily="49" charset="0"/>
                <a:cs typeface="Consolas" pitchFamily="49" charset="0"/>
              </a:rPr>
            </a:br>
            <a:r>
              <a:rPr lang="en-US" sz="1800" dirty="0" smtClean="0">
                <a:latin typeface="Consolas" pitchFamily="49" charset="0"/>
                <a:cs typeface="Consolas" pitchFamily="49" charset="0"/>
              </a:rPr>
              <a:t>   # code for function</a:t>
            </a:r>
          </a:p>
        </p:txBody>
      </p:sp>
      <p:sp>
        <p:nvSpPr>
          <p:cNvPr id="7" name="Content Placeholder 2"/>
          <p:cNvSpPr txBox="1">
            <a:spLocks/>
          </p:cNvSpPr>
          <p:nvPr/>
        </p:nvSpPr>
        <p:spPr bwMode="auto">
          <a:xfrm>
            <a:off x="1371600" y="5257800"/>
            <a:ext cx="67818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indent="0" eaLnBrk="1" hangingPunct="1">
              <a:buNone/>
            </a:pPr>
            <a:r>
              <a:rPr lang="en-US" sz="1800" dirty="0" err="1" smtClean="0">
                <a:latin typeface="Consolas" pitchFamily="49" charset="0"/>
                <a:cs typeface="Consolas" pitchFamily="49" charset="0"/>
              </a:rPr>
              <a:t>printMovie</a:t>
            </a:r>
            <a:r>
              <a:rPr lang="en-US" sz="1800" dirty="0" smtClean="0">
                <a:latin typeface="Consolas" pitchFamily="49" charset="0"/>
                <a:cs typeface="Consolas" pitchFamily="49" charset="0"/>
              </a:rPr>
              <a:t>(name="Star Wars", rating="PG", year=1977)</a:t>
            </a:r>
          </a:p>
        </p:txBody>
      </p:sp>
      <p:sp>
        <p:nvSpPr>
          <p:cNvPr id="8" name="Content Placeholder 2"/>
          <p:cNvSpPr txBox="1">
            <a:spLocks/>
          </p:cNvSpPr>
          <p:nvPr/>
        </p:nvSpPr>
        <p:spPr bwMode="auto">
          <a:xfrm>
            <a:off x="1371600" y="5715000"/>
            <a:ext cx="67818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indent="0" eaLnBrk="1" hangingPunct="1">
              <a:buNone/>
            </a:pPr>
            <a:r>
              <a:rPr lang="en-US" sz="1800" dirty="0" err="1" smtClean="0">
                <a:latin typeface="Consolas" pitchFamily="49" charset="0"/>
                <a:cs typeface="Consolas" pitchFamily="49" charset="0"/>
              </a:rPr>
              <a:t>printMovie</a:t>
            </a:r>
            <a:r>
              <a:rPr lang="en-US" sz="1800" dirty="0" smtClean="0">
                <a:latin typeface="Consolas" pitchFamily="49" charset="0"/>
                <a:cs typeface="Consolas" pitchFamily="49" charset="0"/>
              </a:rPr>
              <a:t>(name="The Last Jedi", year=2017)</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81000"/>
            <a:ext cx="7696200" cy="715962"/>
          </a:xfrm>
        </p:spPr>
        <p:txBody>
          <a:bodyPr>
            <a:normAutofit/>
          </a:bodyPr>
          <a:lstStyle/>
          <a:p>
            <a:r>
              <a:rPr lang="en-US" dirty="0" smtClean="0"/>
              <a:t>Example: Keyword Argument Packing</a:t>
            </a:r>
            <a:endParaRPr lang="en-US" dirty="0" smtClean="0">
              <a:solidFill>
                <a:srgbClr val="0033CC"/>
              </a:solidFill>
              <a:latin typeface="Consolas" pitchFamily="49" charset="0"/>
              <a:cs typeface="Consolas" pitchFamily="49" charset="0"/>
            </a:endParaRPr>
          </a:p>
        </p:txBody>
      </p:sp>
      <p:sp>
        <p:nvSpPr>
          <p:cNvPr id="3075" name="Rectangle 3"/>
          <p:cNvSpPr>
            <a:spLocks noGrp="1" noChangeArrowheads="1"/>
          </p:cNvSpPr>
          <p:nvPr>
            <p:ph type="body" idx="1"/>
          </p:nvPr>
        </p:nvSpPr>
        <p:spPr>
          <a:xfrm>
            <a:off x="914400" y="1143000"/>
            <a:ext cx="7772400" cy="4953000"/>
          </a:xfrm>
        </p:spPr>
        <p:txBody>
          <a:bodyPr>
            <a:normAutofit/>
          </a:bodyPr>
          <a:lstStyle/>
          <a:p>
            <a:pPr>
              <a:spcBef>
                <a:spcPts val="600"/>
              </a:spcBef>
            </a:pPr>
            <a:r>
              <a:rPr lang="en-US" dirty="0" smtClean="0"/>
              <a:t>To support the function call with all keyword arguments,</a:t>
            </a:r>
          </a:p>
          <a:p>
            <a:pPr>
              <a:spcBef>
                <a:spcPts val="600"/>
              </a:spcBef>
              <a:buNone/>
            </a:pPr>
            <a:endParaRPr lang="en-US" dirty="0" smtClean="0"/>
          </a:p>
          <a:p>
            <a:pPr lvl="1">
              <a:spcBef>
                <a:spcPts val="1200"/>
              </a:spcBef>
              <a:buNone/>
            </a:pPr>
            <a:r>
              <a:rPr lang="en-US" dirty="0" smtClean="0"/>
              <a:t>we can write the following function definition:</a:t>
            </a:r>
          </a:p>
          <a:p>
            <a:pPr lvl="1">
              <a:spcBef>
                <a:spcPts val="1200"/>
              </a:spcBef>
              <a:buNone/>
            </a:pPr>
            <a:endParaRPr lang="en-US" dirty="0" smtClean="0"/>
          </a:p>
          <a:p>
            <a:pPr lvl="1">
              <a:spcBef>
                <a:spcPts val="1200"/>
              </a:spcBef>
              <a:buNone/>
            </a:pPr>
            <a:endParaRPr lang="en-US" dirty="0" smtClean="0"/>
          </a:p>
          <a:p>
            <a:pPr lvl="1">
              <a:spcBef>
                <a:spcPts val="1200"/>
              </a:spcBef>
              <a:buNone/>
            </a:pPr>
            <a:endParaRPr lang="en-US" dirty="0" smtClean="0"/>
          </a:p>
          <a:p>
            <a:pPr lvl="1">
              <a:spcBef>
                <a:spcPts val="1200"/>
              </a:spcBef>
              <a:buNone/>
            </a:pPr>
            <a:endParaRPr lang="en-US" dirty="0" smtClean="0"/>
          </a:p>
          <a:p>
            <a:pPr>
              <a:spcBef>
                <a:spcPts val="600"/>
              </a:spcBef>
            </a:pPr>
            <a:endParaRPr lang="en-US"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19</a:t>
            </a:fld>
            <a:endParaRPr lang="en-US" dirty="0"/>
          </a:p>
        </p:txBody>
      </p:sp>
      <p:sp>
        <p:nvSpPr>
          <p:cNvPr id="6" name="Content Placeholder 2"/>
          <p:cNvSpPr txBox="1">
            <a:spLocks/>
          </p:cNvSpPr>
          <p:nvPr/>
        </p:nvSpPr>
        <p:spPr bwMode="auto">
          <a:xfrm>
            <a:off x="1295400" y="2362200"/>
            <a:ext cx="4419600" cy="1219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indent="0" eaLnBrk="1" hangingPunct="1">
              <a:buNone/>
            </a:pPr>
            <a:r>
              <a:rPr lang="en-US" sz="1800" dirty="0" smtClean="0">
                <a:latin typeface="Consolas" pitchFamily="49" charset="0"/>
                <a:cs typeface="Consolas" pitchFamily="49" charset="0"/>
              </a:rPr>
              <a:t>def </a:t>
            </a:r>
            <a:r>
              <a:rPr lang="en-US" sz="1800" dirty="0" err="1" smtClean="0">
                <a:latin typeface="Consolas" pitchFamily="49" charset="0"/>
                <a:cs typeface="Consolas" pitchFamily="49" charset="0"/>
              </a:rPr>
              <a:t>printMovie</a:t>
            </a:r>
            <a:r>
              <a:rPr lang="en-US" sz="1800" dirty="0" smtClean="0">
                <a:latin typeface="Consolas" pitchFamily="49" charset="0"/>
                <a:cs typeface="Consolas" pitchFamily="49" charset="0"/>
              </a:rPr>
              <a:t>(</a:t>
            </a:r>
            <a:r>
              <a:rPr lang="en-US" sz="1800" dirty="0" smtClean="0">
                <a:solidFill>
                  <a:srgbClr val="0033CC"/>
                </a:solidFill>
                <a:latin typeface="Consolas" pitchFamily="49" charset="0"/>
                <a:cs typeface="Consolas" pitchFamily="49" charset="0"/>
              </a:rPr>
              <a:t>**</a:t>
            </a:r>
            <a:r>
              <a:rPr lang="en-US" sz="1800" dirty="0" err="1" smtClean="0">
                <a:solidFill>
                  <a:srgbClr val="0033CC"/>
                </a:solidFill>
                <a:latin typeface="Consolas" pitchFamily="49" charset="0"/>
                <a:cs typeface="Consolas" pitchFamily="49" charset="0"/>
              </a:rPr>
              <a:t>kwargs</a:t>
            </a:r>
            <a:r>
              <a:rPr lang="en-US" sz="1800" dirty="0" smtClean="0">
                <a:latin typeface="Consolas" pitchFamily="49" charset="0"/>
                <a:cs typeface="Consolas" pitchFamily="49" charset="0"/>
              </a:rPr>
              <a:t>) :</a:t>
            </a:r>
            <a:br>
              <a:rPr lang="en-US" sz="1800" dirty="0" smtClean="0">
                <a:latin typeface="Consolas" pitchFamily="49" charset="0"/>
                <a:cs typeface="Consolas" pitchFamily="49" charset="0"/>
              </a:rPr>
            </a:br>
            <a:r>
              <a:rPr lang="en-US" sz="1800" dirty="0" smtClean="0">
                <a:latin typeface="Consolas" pitchFamily="49" charset="0"/>
                <a:cs typeface="Consolas" pitchFamily="49" charset="0"/>
              </a:rPr>
              <a:t>    for </a:t>
            </a:r>
            <a:r>
              <a:rPr lang="en-US" sz="1800" dirty="0" err="1" smtClean="0">
                <a:latin typeface="Consolas" pitchFamily="49" charset="0"/>
                <a:cs typeface="Consolas" pitchFamily="49" charset="0"/>
              </a:rPr>
              <a:t>k,v</a:t>
            </a:r>
            <a:r>
              <a:rPr lang="en-US" sz="1800" dirty="0" smtClean="0">
                <a:latin typeface="Consolas" pitchFamily="49" charset="0"/>
                <a:cs typeface="Consolas" pitchFamily="49" charset="0"/>
              </a:rPr>
              <a:t> in </a:t>
            </a:r>
            <a:r>
              <a:rPr lang="en-US" sz="1800" dirty="0" err="1" smtClean="0">
                <a:solidFill>
                  <a:srgbClr val="0033CC"/>
                </a:solidFill>
                <a:latin typeface="Consolas" pitchFamily="49" charset="0"/>
                <a:cs typeface="Consolas" pitchFamily="49" charset="0"/>
              </a:rPr>
              <a:t>kwargs</a:t>
            </a:r>
            <a:r>
              <a:rPr lang="en-US" sz="1800" dirty="0" err="1" smtClean="0">
                <a:latin typeface="Consolas" pitchFamily="49" charset="0"/>
                <a:cs typeface="Consolas" pitchFamily="49" charset="0"/>
              </a:rPr>
              <a:t>.items</a:t>
            </a:r>
            <a:r>
              <a:rPr lang="en-US" sz="1800" dirty="0" smtClean="0">
                <a:latin typeface="Consolas" pitchFamily="49" charset="0"/>
                <a:cs typeface="Consolas" pitchFamily="49" charset="0"/>
              </a:rPr>
              <a:t>() :</a:t>
            </a:r>
          </a:p>
          <a:p>
            <a:pPr marL="0" indent="0" eaLnBrk="1" hangingPunct="1">
              <a:buNone/>
            </a:pPr>
            <a:r>
              <a:rPr lang="en-US" sz="1800" dirty="0" smtClean="0">
                <a:latin typeface="Consolas" pitchFamily="49" charset="0"/>
                <a:cs typeface="Consolas" pitchFamily="49" charset="0"/>
              </a:rPr>
              <a:t>        print(k, "=", v)</a:t>
            </a:r>
          </a:p>
        </p:txBody>
      </p:sp>
      <p:sp>
        <p:nvSpPr>
          <p:cNvPr id="7" name="Content Placeholder 2"/>
          <p:cNvSpPr txBox="1">
            <a:spLocks/>
          </p:cNvSpPr>
          <p:nvPr/>
        </p:nvSpPr>
        <p:spPr bwMode="auto">
          <a:xfrm>
            <a:off x="1295400" y="1524000"/>
            <a:ext cx="67818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indent="0" eaLnBrk="1" hangingPunct="1">
              <a:buNone/>
            </a:pPr>
            <a:r>
              <a:rPr lang="en-US" sz="1800" dirty="0" err="1" smtClean="0">
                <a:latin typeface="Consolas" pitchFamily="49" charset="0"/>
                <a:cs typeface="Consolas" pitchFamily="49" charset="0"/>
              </a:rPr>
              <a:t>printMovie</a:t>
            </a:r>
            <a:r>
              <a:rPr lang="en-US" sz="1800" dirty="0" smtClean="0">
                <a:latin typeface="Consolas" pitchFamily="49" charset="0"/>
                <a:cs typeface="Consolas" pitchFamily="49" charset="0"/>
              </a:rPr>
              <a:t>(name="Star Wars", rating="PG", year=1977)</a:t>
            </a:r>
          </a:p>
        </p:txBody>
      </p:sp>
      <p:sp>
        <p:nvSpPr>
          <p:cNvPr id="8" name="TextBox 7"/>
          <p:cNvSpPr txBox="1"/>
          <p:nvPr/>
        </p:nvSpPr>
        <p:spPr>
          <a:xfrm>
            <a:off x="6019800" y="2362200"/>
            <a:ext cx="2041969" cy="1200329"/>
          </a:xfrm>
          <a:prstGeom prst="rect">
            <a:avLst/>
          </a:prstGeom>
          <a:noFill/>
          <a:ln>
            <a:solidFill>
              <a:srgbClr val="333333"/>
            </a:solidFill>
          </a:ln>
        </p:spPr>
        <p:txBody>
          <a:bodyPr wrap="none" rtlCol="0">
            <a:spAutoFit/>
          </a:bodyPr>
          <a:lstStyle/>
          <a:p>
            <a:r>
              <a:rPr lang="en-US" dirty="0" smtClean="0"/>
              <a:t>Print output:</a:t>
            </a:r>
          </a:p>
          <a:p>
            <a:r>
              <a:rPr lang="en-US" dirty="0" smtClean="0"/>
              <a:t>name = Star Wars</a:t>
            </a:r>
          </a:p>
          <a:p>
            <a:r>
              <a:rPr lang="en-US" dirty="0" smtClean="0"/>
              <a:t>rating = PG</a:t>
            </a:r>
          </a:p>
          <a:p>
            <a:r>
              <a:rPr lang="en-US" dirty="0" smtClean="0"/>
              <a:t>year = 1977</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Functions: First Class Objects</a:t>
            </a:r>
            <a:endParaRPr lang="en-US" dirty="0"/>
          </a:p>
        </p:txBody>
      </p:sp>
      <p:sp>
        <p:nvSpPr>
          <p:cNvPr id="4" name="Date Placeholder 3"/>
          <p:cNvSpPr>
            <a:spLocks noGrp="1"/>
          </p:cNvSpPr>
          <p:nvPr>
            <p:ph type="dt" sz="half" idx="10"/>
          </p:nvPr>
        </p:nvSpPr>
        <p:spPr/>
        <p:txBody>
          <a:bodyPr/>
          <a:lstStyle/>
          <a:p>
            <a:fld id="{6EA027FA-825E-4B14-887C-42C87EB1FEDD}" type="datetime1">
              <a:rPr lang="en-US" smtClean="0"/>
              <a:pPr/>
              <a:t>9/15/2020</a:t>
            </a:fld>
            <a:endParaRPr lang="en-US" dirty="0"/>
          </a:p>
        </p:txBody>
      </p:sp>
      <p:sp>
        <p:nvSpPr>
          <p:cNvPr id="2" name="Slide Number Placeholder 1"/>
          <p:cNvSpPr>
            <a:spLocks noGrp="1"/>
          </p:cNvSpPr>
          <p:nvPr>
            <p:ph type="sldNum" sz="quarter" idx="12"/>
          </p:nvPr>
        </p:nvSpPr>
        <p:spPr/>
        <p:txBody>
          <a:bodyPr/>
          <a:lstStyle/>
          <a:p>
            <a:fld id="{9D83B0A6-79E1-4721-A158-A52973EFC467}" type="slidenum">
              <a:rPr lang="en-US" altLang="en-US" smtClean="0"/>
              <a:pPr/>
              <a:t>2</a:t>
            </a:fld>
            <a:endParaRPr lang="en-US" altLang="en-US"/>
          </a:p>
        </p:txBody>
      </p:sp>
    </p:spTree>
    <p:extLst>
      <p:ext uri="{BB962C8B-B14F-4D97-AF65-F5344CB8AC3E}">
        <p14:creationId xmlns:p14="http://schemas.microsoft.com/office/powerpoint/2010/main" xmlns="" val="39460104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81000"/>
            <a:ext cx="7696200" cy="715962"/>
          </a:xfrm>
        </p:spPr>
        <p:txBody>
          <a:bodyPr>
            <a:normAutofit/>
          </a:bodyPr>
          <a:lstStyle/>
          <a:p>
            <a:r>
              <a:rPr lang="en-US" dirty="0" smtClean="0"/>
              <a:t>Variable Length Argument List</a:t>
            </a:r>
            <a:endParaRPr lang="en-US" dirty="0" smtClean="0">
              <a:solidFill>
                <a:srgbClr val="0033CC"/>
              </a:solidFill>
              <a:latin typeface="Consolas" pitchFamily="49" charset="0"/>
              <a:cs typeface="Consolas" pitchFamily="49" charset="0"/>
            </a:endParaRPr>
          </a:p>
        </p:txBody>
      </p:sp>
      <p:sp>
        <p:nvSpPr>
          <p:cNvPr id="3075" name="Rectangle 3"/>
          <p:cNvSpPr>
            <a:spLocks noGrp="1" noChangeArrowheads="1"/>
          </p:cNvSpPr>
          <p:nvPr>
            <p:ph type="body" idx="1"/>
          </p:nvPr>
        </p:nvSpPr>
        <p:spPr>
          <a:xfrm>
            <a:off x="914400" y="1143000"/>
            <a:ext cx="7543800" cy="4953000"/>
          </a:xfrm>
        </p:spPr>
        <p:txBody>
          <a:bodyPr>
            <a:normAutofit/>
          </a:bodyPr>
          <a:lstStyle/>
          <a:p>
            <a:pPr>
              <a:spcBef>
                <a:spcPts val="600"/>
              </a:spcBef>
            </a:pPr>
            <a:r>
              <a:rPr lang="en-US" dirty="0" smtClean="0"/>
              <a:t>For a function to have a variable length argument list, it must be able to handle any number of positional arguments </a:t>
            </a:r>
            <a:r>
              <a:rPr lang="en-US" i="1" dirty="0" smtClean="0"/>
              <a:t>and</a:t>
            </a:r>
            <a:r>
              <a:rPr lang="en-US" dirty="0" smtClean="0"/>
              <a:t> keyword arguments.</a:t>
            </a:r>
          </a:p>
          <a:p>
            <a:pPr>
              <a:spcBef>
                <a:spcPts val="600"/>
              </a:spcBef>
            </a:pPr>
            <a:r>
              <a:rPr lang="en-US" dirty="0" smtClean="0"/>
              <a:t>This means the function should use both </a:t>
            </a:r>
            <a:r>
              <a:rPr lang="en-US" sz="1800" dirty="0" smtClean="0">
                <a:solidFill>
                  <a:srgbClr val="0033CC"/>
                </a:solidFill>
                <a:latin typeface="Consolas" pitchFamily="49" charset="0"/>
                <a:cs typeface="Consolas" pitchFamily="49" charset="0"/>
              </a:rPr>
              <a:t>*</a:t>
            </a:r>
            <a:r>
              <a:rPr lang="en-US" sz="1800" dirty="0" err="1" smtClean="0">
                <a:solidFill>
                  <a:srgbClr val="0033CC"/>
                </a:solidFill>
                <a:latin typeface="Consolas" pitchFamily="49" charset="0"/>
                <a:cs typeface="Consolas" pitchFamily="49" charset="0"/>
              </a:rPr>
              <a:t>args</a:t>
            </a:r>
            <a:r>
              <a:rPr lang="en-US" sz="1800" dirty="0" smtClean="0">
                <a:solidFill>
                  <a:srgbClr val="0033CC"/>
                </a:solidFill>
                <a:latin typeface="Consolas" pitchFamily="49" charset="0"/>
                <a:cs typeface="Consolas" pitchFamily="49" charset="0"/>
              </a:rPr>
              <a:t> </a:t>
            </a:r>
            <a:r>
              <a:rPr lang="en-US" dirty="0" smtClean="0"/>
              <a:t>and </a:t>
            </a:r>
            <a:r>
              <a:rPr lang="en-US" sz="1800" dirty="0" smtClean="0">
                <a:solidFill>
                  <a:srgbClr val="0033CC"/>
                </a:solidFill>
                <a:latin typeface="Consolas" pitchFamily="49" charset="0"/>
                <a:cs typeface="Consolas" pitchFamily="49" charset="0"/>
              </a:rPr>
              <a:t>**</a:t>
            </a:r>
            <a:r>
              <a:rPr lang="en-US" sz="1800" dirty="0" err="1" smtClean="0">
                <a:solidFill>
                  <a:srgbClr val="0033CC"/>
                </a:solidFill>
                <a:latin typeface="Consolas" pitchFamily="49" charset="0"/>
                <a:cs typeface="Consolas" pitchFamily="49" charset="0"/>
              </a:rPr>
              <a:t>kwargs</a:t>
            </a:r>
            <a:r>
              <a:rPr lang="en-US" dirty="0" smtClean="0">
                <a:solidFill>
                  <a:schemeClr val="tx1"/>
                </a:solidFill>
              </a:rPr>
              <a:t>.</a:t>
            </a:r>
          </a:p>
          <a:p>
            <a:pPr>
              <a:spcBef>
                <a:spcPts val="600"/>
              </a:spcBef>
            </a:pPr>
            <a:r>
              <a:rPr lang="en-US" dirty="0" smtClean="0"/>
              <a:t>Here is the </a:t>
            </a:r>
            <a:r>
              <a:rPr lang="en-US" dirty="0" err="1" smtClean="0"/>
              <a:t>printMovie</a:t>
            </a:r>
            <a:r>
              <a:rPr lang="en-US" dirty="0" smtClean="0"/>
              <a:t> with a variable length argument list:</a:t>
            </a:r>
          </a:p>
          <a:p>
            <a:pPr>
              <a:spcBef>
                <a:spcPts val="600"/>
              </a:spcBef>
            </a:pPr>
            <a:endParaRPr lang="en-US" dirty="0" smtClean="0"/>
          </a:p>
          <a:p>
            <a:pPr>
              <a:spcBef>
                <a:spcPts val="600"/>
              </a:spcBef>
            </a:pPr>
            <a:endParaRPr lang="en-US" dirty="0" smtClean="0"/>
          </a:p>
          <a:p>
            <a:pPr>
              <a:spcBef>
                <a:spcPts val="600"/>
              </a:spcBef>
            </a:pPr>
            <a:endParaRPr lang="en-US" dirty="0" smtClean="0"/>
          </a:p>
          <a:p>
            <a:pPr>
              <a:spcBef>
                <a:spcPts val="600"/>
              </a:spcBef>
            </a:pPr>
            <a:endParaRPr lang="en-US" dirty="0" smtClean="0"/>
          </a:p>
          <a:p>
            <a:pPr>
              <a:spcBef>
                <a:spcPts val="600"/>
              </a:spcBef>
            </a:pPr>
            <a:endParaRPr lang="en-US" dirty="0" smtClean="0"/>
          </a:p>
          <a:p>
            <a:pPr>
              <a:spcBef>
                <a:spcPts val="600"/>
              </a:spcBef>
            </a:pPr>
            <a:endParaRPr lang="en-US" dirty="0" smtClean="0"/>
          </a:p>
          <a:p>
            <a:pPr>
              <a:spcBef>
                <a:spcPts val="600"/>
              </a:spcBef>
            </a:pPr>
            <a:r>
              <a:rPr lang="en-US" dirty="0" smtClean="0"/>
              <a:t>When the function is called, all positional arguments go into the </a:t>
            </a:r>
            <a:r>
              <a:rPr lang="en-US" sz="1800" dirty="0" err="1" smtClean="0">
                <a:solidFill>
                  <a:srgbClr val="0033CC"/>
                </a:solidFill>
                <a:latin typeface="Consolas" pitchFamily="49" charset="0"/>
                <a:cs typeface="Consolas" pitchFamily="49" charset="0"/>
              </a:rPr>
              <a:t>args</a:t>
            </a:r>
            <a:r>
              <a:rPr lang="en-US" dirty="0" smtClean="0">
                <a:solidFill>
                  <a:srgbClr val="0033CC"/>
                </a:solidFill>
                <a:latin typeface="Consolas" pitchFamily="49" charset="0"/>
                <a:cs typeface="Consolas" pitchFamily="49" charset="0"/>
              </a:rPr>
              <a:t> </a:t>
            </a:r>
            <a:r>
              <a:rPr lang="en-US" dirty="0" err="1" smtClean="0"/>
              <a:t>tuple</a:t>
            </a:r>
            <a:r>
              <a:rPr lang="en-US" dirty="0" smtClean="0"/>
              <a:t> and all the keyword – argument pairs go into the </a:t>
            </a:r>
            <a:r>
              <a:rPr lang="en-US" sz="1800" dirty="0" err="1" smtClean="0">
                <a:solidFill>
                  <a:srgbClr val="0033CC"/>
                </a:solidFill>
                <a:latin typeface="Consolas" pitchFamily="49" charset="0"/>
                <a:cs typeface="Consolas" pitchFamily="49" charset="0"/>
              </a:rPr>
              <a:t>kwargs</a:t>
            </a:r>
            <a:r>
              <a:rPr lang="en-US" dirty="0" smtClean="0">
                <a:solidFill>
                  <a:srgbClr val="0033CC"/>
                </a:solidFill>
                <a:latin typeface="Consolas" pitchFamily="49" charset="0"/>
                <a:cs typeface="Consolas" pitchFamily="49" charset="0"/>
              </a:rPr>
              <a:t> </a:t>
            </a:r>
            <a:r>
              <a:rPr lang="en-US" dirty="0" smtClean="0"/>
              <a:t>dictionary.</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20</a:t>
            </a:fld>
            <a:endParaRPr lang="en-US" dirty="0"/>
          </a:p>
        </p:txBody>
      </p:sp>
      <p:sp>
        <p:nvSpPr>
          <p:cNvPr id="6" name="Content Placeholder 2"/>
          <p:cNvSpPr txBox="1">
            <a:spLocks/>
          </p:cNvSpPr>
          <p:nvPr/>
        </p:nvSpPr>
        <p:spPr bwMode="auto">
          <a:xfrm>
            <a:off x="1905000" y="2819400"/>
            <a:ext cx="5638800" cy="2133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indent="0" eaLnBrk="1" hangingPunct="1">
              <a:buNone/>
            </a:pPr>
            <a:r>
              <a:rPr lang="en-US" sz="1800" dirty="0" smtClean="0">
                <a:latin typeface="Consolas" pitchFamily="49" charset="0"/>
                <a:cs typeface="Consolas" pitchFamily="49" charset="0"/>
              </a:rPr>
              <a:t>def </a:t>
            </a:r>
            <a:r>
              <a:rPr lang="en-US" sz="1800" dirty="0" err="1" smtClean="0">
                <a:latin typeface="Consolas" pitchFamily="49" charset="0"/>
                <a:cs typeface="Consolas" pitchFamily="49" charset="0"/>
              </a:rPr>
              <a:t>printMovie</a:t>
            </a:r>
            <a:r>
              <a:rPr lang="en-US" sz="1800" dirty="0" smtClean="0">
                <a:latin typeface="Consolas" pitchFamily="49" charset="0"/>
                <a:cs typeface="Consolas" pitchFamily="49" charset="0"/>
              </a:rPr>
              <a:t>(</a:t>
            </a:r>
            <a:r>
              <a:rPr lang="en-US" sz="1800" dirty="0" smtClean="0">
                <a:solidFill>
                  <a:srgbClr val="0033CC"/>
                </a:solidFill>
                <a:latin typeface="Consolas" pitchFamily="49" charset="0"/>
                <a:cs typeface="Consolas" pitchFamily="49" charset="0"/>
              </a:rPr>
              <a:t>*</a:t>
            </a:r>
            <a:r>
              <a:rPr lang="en-US" sz="1800" dirty="0" err="1" smtClean="0">
                <a:solidFill>
                  <a:srgbClr val="0033CC"/>
                </a:solidFill>
                <a:latin typeface="Consolas" pitchFamily="49" charset="0"/>
                <a:cs typeface="Consolas" pitchFamily="49" charset="0"/>
              </a:rPr>
              <a:t>args</a:t>
            </a:r>
            <a:r>
              <a:rPr lang="en-US" sz="1800" dirty="0" smtClean="0">
                <a:solidFill>
                  <a:srgbClr val="0033CC"/>
                </a:solidFill>
                <a:latin typeface="Consolas" pitchFamily="49" charset="0"/>
                <a:cs typeface="Consolas" pitchFamily="49" charset="0"/>
              </a:rPr>
              <a:t>, **</a:t>
            </a:r>
            <a:r>
              <a:rPr lang="en-US" sz="1800" dirty="0" err="1" smtClean="0">
                <a:solidFill>
                  <a:srgbClr val="0033CC"/>
                </a:solidFill>
                <a:latin typeface="Consolas" pitchFamily="49" charset="0"/>
                <a:cs typeface="Consolas" pitchFamily="49" charset="0"/>
              </a:rPr>
              <a:t>kwargs</a:t>
            </a:r>
            <a:r>
              <a:rPr lang="en-US" sz="1800" dirty="0" smtClean="0">
                <a:latin typeface="Consolas" pitchFamily="49" charset="0"/>
                <a:cs typeface="Consolas" pitchFamily="49" charset="0"/>
              </a:rPr>
              <a:t>) :</a:t>
            </a:r>
          </a:p>
          <a:p>
            <a:pPr marL="0" indent="0" eaLnBrk="1" hangingPunct="1">
              <a:buNone/>
            </a:pPr>
            <a:r>
              <a:rPr lang="en-US" sz="1800" dirty="0" smtClean="0">
                <a:latin typeface="Consolas" pitchFamily="49" charset="0"/>
                <a:cs typeface="Consolas" pitchFamily="49" charset="0"/>
              </a:rPr>
              <a:t>    print("Positional arguments:")</a:t>
            </a:r>
          </a:p>
          <a:p>
            <a:pPr marL="0" indent="0" eaLnBrk="1" hangingPunct="1">
              <a:buNone/>
            </a:pPr>
            <a:r>
              <a:rPr lang="en-US" sz="1800" dirty="0" smtClean="0">
                <a:latin typeface="Consolas" pitchFamily="49" charset="0"/>
                <a:cs typeface="Consolas" pitchFamily="49" charset="0"/>
              </a:rPr>
              <a:t>    for value in </a:t>
            </a:r>
            <a:r>
              <a:rPr lang="en-US" sz="1800" dirty="0" err="1" smtClean="0">
                <a:solidFill>
                  <a:srgbClr val="0033CC"/>
                </a:solidFill>
                <a:latin typeface="Consolas" pitchFamily="49" charset="0"/>
                <a:cs typeface="Consolas" pitchFamily="49" charset="0"/>
              </a:rPr>
              <a:t>args</a:t>
            </a:r>
            <a:r>
              <a:rPr lang="en-US" sz="1800" dirty="0" smtClean="0">
                <a:latin typeface="Consolas" pitchFamily="49" charset="0"/>
                <a:cs typeface="Consolas" pitchFamily="49" charset="0"/>
              </a:rPr>
              <a:t> :</a:t>
            </a:r>
          </a:p>
          <a:p>
            <a:pPr marL="0" indent="0" eaLnBrk="1" hangingPunct="1">
              <a:buNone/>
            </a:pPr>
            <a:r>
              <a:rPr lang="en-US" sz="1800" dirty="0" smtClean="0">
                <a:latin typeface="Consolas" pitchFamily="49" charset="0"/>
                <a:cs typeface="Consolas" pitchFamily="49" charset="0"/>
              </a:rPr>
              <a:t>        print(value) </a:t>
            </a:r>
          </a:p>
          <a:p>
            <a:pPr marL="0" indent="0" eaLnBrk="1" hangingPunct="1">
              <a:buNone/>
            </a:pPr>
            <a:r>
              <a:rPr lang="en-US" sz="1800" dirty="0" smtClean="0">
                <a:latin typeface="Consolas" pitchFamily="49" charset="0"/>
                <a:cs typeface="Consolas" pitchFamily="49" charset="0"/>
              </a:rPr>
              <a:t>    print("Keyword arguments:")</a:t>
            </a:r>
            <a:br>
              <a:rPr lang="en-US" sz="1800" dirty="0" smtClean="0">
                <a:latin typeface="Consolas" pitchFamily="49" charset="0"/>
                <a:cs typeface="Consolas" pitchFamily="49" charset="0"/>
              </a:rPr>
            </a:br>
            <a:r>
              <a:rPr lang="en-US" sz="1800" dirty="0" smtClean="0">
                <a:latin typeface="Consolas" pitchFamily="49" charset="0"/>
                <a:cs typeface="Consolas" pitchFamily="49" charset="0"/>
              </a:rPr>
              <a:t>    for </a:t>
            </a:r>
            <a:r>
              <a:rPr lang="en-US" sz="1800" dirty="0" err="1" smtClean="0">
                <a:latin typeface="Consolas" pitchFamily="49" charset="0"/>
                <a:cs typeface="Consolas" pitchFamily="49" charset="0"/>
              </a:rPr>
              <a:t>k,v</a:t>
            </a:r>
            <a:r>
              <a:rPr lang="en-US" sz="1800" dirty="0" smtClean="0">
                <a:latin typeface="Consolas" pitchFamily="49" charset="0"/>
                <a:cs typeface="Consolas" pitchFamily="49" charset="0"/>
              </a:rPr>
              <a:t> in </a:t>
            </a:r>
            <a:r>
              <a:rPr lang="en-US" sz="1800" dirty="0" err="1" smtClean="0">
                <a:solidFill>
                  <a:srgbClr val="0033CC"/>
                </a:solidFill>
                <a:latin typeface="Consolas" pitchFamily="49" charset="0"/>
                <a:cs typeface="Consolas" pitchFamily="49" charset="0"/>
              </a:rPr>
              <a:t>kwargs</a:t>
            </a:r>
            <a:r>
              <a:rPr lang="en-US" sz="1800" dirty="0" err="1" smtClean="0">
                <a:latin typeface="Consolas" pitchFamily="49" charset="0"/>
                <a:cs typeface="Consolas" pitchFamily="49" charset="0"/>
              </a:rPr>
              <a:t>.items</a:t>
            </a:r>
            <a:r>
              <a:rPr lang="en-US" sz="1800" dirty="0" smtClean="0">
                <a:latin typeface="Consolas" pitchFamily="49" charset="0"/>
                <a:cs typeface="Consolas" pitchFamily="49" charset="0"/>
              </a:rPr>
              <a:t>() :</a:t>
            </a:r>
          </a:p>
          <a:p>
            <a:pPr marL="0" indent="0" eaLnBrk="1" hangingPunct="1">
              <a:buNone/>
            </a:pPr>
            <a:r>
              <a:rPr lang="en-US" sz="1800" dirty="0" smtClean="0">
                <a:latin typeface="Consolas" pitchFamily="49" charset="0"/>
                <a:cs typeface="Consolas" pitchFamily="49" charset="0"/>
              </a:rPr>
              <a:t>        print(k, "=", v)</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81000"/>
            <a:ext cx="7696200" cy="715962"/>
          </a:xfrm>
        </p:spPr>
        <p:txBody>
          <a:bodyPr>
            <a:normAutofit/>
          </a:bodyPr>
          <a:lstStyle/>
          <a:p>
            <a:r>
              <a:rPr lang="en-US" dirty="0" smtClean="0"/>
              <a:t>Use of Variable Length Argument List</a:t>
            </a:r>
            <a:endParaRPr lang="en-US" dirty="0" smtClean="0">
              <a:solidFill>
                <a:srgbClr val="0033CC"/>
              </a:solidFill>
              <a:latin typeface="Consolas" pitchFamily="49" charset="0"/>
              <a:cs typeface="Consolas" pitchFamily="49" charset="0"/>
            </a:endParaRPr>
          </a:p>
        </p:txBody>
      </p:sp>
      <p:sp>
        <p:nvSpPr>
          <p:cNvPr id="3075" name="Rectangle 3"/>
          <p:cNvSpPr>
            <a:spLocks noGrp="1" noChangeArrowheads="1"/>
          </p:cNvSpPr>
          <p:nvPr>
            <p:ph type="body" idx="1"/>
          </p:nvPr>
        </p:nvSpPr>
        <p:spPr>
          <a:xfrm>
            <a:off x="914400" y="1143000"/>
            <a:ext cx="7543800" cy="4953000"/>
          </a:xfrm>
        </p:spPr>
        <p:txBody>
          <a:bodyPr>
            <a:normAutofit/>
          </a:bodyPr>
          <a:lstStyle/>
          <a:p>
            <a:pPr>
              <a:spcBef>
                <a:spcPts val="600"/>
              </a:spcBef>
            </a:pPr>
            <a:r>
              <a:rPr lang="en-US" dirty="0" smtClean="0"/>
              <a:t>Variable length argument lists are useful when we want to refer to the input arguments as a grouping.</a:t>
            </a:r>
          </a:p>
          <a:p>
            <a:pPr>
              <a:spcBef>
                <a:spcPts val="600"/>
              </a:spcBef>
            </a:pPr>
            <a:r>
              <a:rPr lang="en-US" dirty="0" smtClean="0"/>
              <a:t>Case 1:</a:t>
            </a:r>
          </a:p>
          <a:p>
            <a:pPr>
              <a:spcBef>
                <a:spcPts val="600"/>
              </a:spcBef>
              <a:buNone/>
            </a:pPr>
            <a:r>
              <a:rPr lang="en-US" dirty="0" smtClean="0"/>
              <a:t>	In an inheritance hierarchy, if a subclass constructor needs to pass input arguments to the </a:t>
            </a:r>
            <a:r>
              <a:rPr lang="en-US" dirty="0" err="1" smtClean="0"/>
              <a:t>superclass</a:t>
            </a:r>
            <a:r>
              <a:rPr lang="en-US" dirty="0" smtClean="0"/>
              <a:t> constructor, it simply passes </a:t>
            </a:r>
            <a:r>
              <a:rPr lang="en-US" dirty="0" err="1" smtClean="0"/>
              <a:t>args</a:t>
            </a:r>
            <a:r>
              <a:rPr lang="en-US" dirty="0" smtClean="0"/>
              <a:t> and </a:t>
            </a:r>
            <a:r>
              <a:rPr lang="en-US" dirty="0" err="1" smtClean="0"/>
              <a:t>kwargs</a:t>
            </a:r>
            <a:r>
              <a:rPr lang="en-US" dirty="0" smtClean="0"/>
              <a:t> to the </a:t>
            </a:r>
            <a:r>
              <a:rPr lang="en-US" dirty="0" err="1" smtClean="0"/>
              <a:t>superclass</a:t>
            </a:r>
            <a:r>
              <a:rPr lang="en-US" dirty="0" smtClean="0"/>
              <a:t> constructor. There is no need to copy individual arguments to pass to the </a:t>
            </a:r>
            <a:r>
              <a:rPr lang="en-US" dirty="0" err="1" smtClean="0"/>
              <a:t>superclass</a:t>
            </a:r>
            <a:r>
              <a:rPr lang="en-US" dirty="0" smtClean="0"/>
              <a:t>.</a:t>
            </a:r>
          </a:p>
          <a:p>
            <a:pPr>
              <a:spcBef>
                <a:spcPts val="600"/>
              </a:spcBef>
            </a:pPr>
            <a:r>
              <a:rPr lang="en-US" dirty="0" smtClean="0"/>
              <a:t>Case 2:</a:t>
            </a:r>
          </a:p>
          <a:p>
            <a:pPr>
              <a:spcBef>
                <a:spcPts val="600"/>
              </a:spcBef>
              <a:buNone/>
            </a:pPr>
            <a:r>
              <a:rPr lang="en-US" dirty="0" smtClean="0"/>
              <a:t>	When </a:t>
            </a:r>
            <a:r>
              <a:rPr lang="en-US" dirty="0" err="1" smtClean="0"/>
              <a:t>functionA</a:t>
            </a:r>
            <a:r>
              <a:rPr lang="en-US" dirty="0" smtClean="0"/>
              <a:t> is passed as an argument to another </a:t>
            </a:r>
            <a:r>
              <a:rPr lang="en-US" dirty="0" err="1" smtClean="0"/>
              <a:t>functionB</a:t>
            </a:r>
            <a:r>
              <a:rPr lang="en-US" dirty="0" smtClean="0"/>
              <a:t>, </a:t>
            </a:r>
            <a:r>
              <a:rPr lang="en-US" dirty="0" err="1" smtClean="0"/>
              <a:t>functionA’s</a:t>
            </a:r>
            <a:r>
              <a:rPr lang="en-US" dirty="0" smtClean="0"/>
              <a:t> argument list can also be passed to function B. </a:t>
            </a:r>
            <a:br>
              <a:rPr lang="en-US" dirty="0" smtClean="0"/>
            </a:br>
            <a:r>
              <a:rPr lang="en-US" dirty="0" smtClean="0"/>
              <a:t>This way </a:t>
            </a:r>
            <a:r>
              <a:rPr lang="en-US" dirty="0" err="1" smtClean="0"/>
              <a:t>functionB</a:t>
            </a:r>
            <a:r>
              <a:rPr lang="en-US" dirty="0" smtClean="0"/>
              <a:t> can call </a:t>
            </a:r>
            <a:r>
              <a:rPr lang="en-US" dirty="0" err="1" smtClean="0"/>
              <a:t>functionA</a:t>
            </a:r>
            <a:r>
              <a:rPr lang="en-US" dirty="0" smtClean="0"/>
              <a:t> as needed.</a:t>
            </a:r>
          </a:p>
          <a:p>
            <a:pPr lvl="1">
              <a:spcBef>
                <a:spcPts val="600"/>
              </a:spcBef>
            </a:pPr>
            <a:r>
              <a:rPr lang="en-US" dirty="0" smtClean="0"/>
              <a:t>This is the basis for the concept of closures and decorators in Python, which are covered in CIS 41B.</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Iterator</a:t>
            </a:r>
            <a:r>
              <a:rPr lang="en-US" dirty="0" smtClean="0"/>
              <a:t> and Generator</a:t>
            </a:r>
            <a:endParaRPr lang="en-US" dirty="0"/>
          </a:p>
        </p:txBody>
      </p:sp>
      <p:sp>
        <p:nvSpPr>
          <p:cNvPr id="4" name="Date Placeholder 3"/>
          <p:cNvSpPr>
            <a:spLocks noGrp="1"/>
          </p:cNvSpPr>
          <p:nvPr>
            <p:ph type="dt" sz="half" idx="10"/>
          </p:nvPr>
        </p:nvSpPr>
        <p:spPr/>
        <p:txBody>
          <a:bodyPr/>
          <a:lstStyle/>
          <a:p>
            <a:fld id="{6EA027FA-825E-4B14-887C-42C87EB1FEDD}" type="datetime1">
              <a:rPr lang="en-US" smtClean="0"/>
              <a:pPr/>
              <a:t>9/15/2020</a:t>
            </a:fld>
            <a:endParaRPr lang="en-US" dirty="0"/>
          </a:p>
        </p:txBody>
      </p:sp>
      <p:sp>
        <p:nvSpPr>
          <p:cNvPr id="2" name="Slide Number Placeholder 1"/>
          <p:cNvSpPr>
            <a:spLocks noGrp="1"/>
          </p:cNvSpPr>
          <p:nvPr>
            <p:ph type="sldNum" sz="quarter" idx="12"/>
          </p:nvPr>
        </p:nvSpPr>
        <p:spPr/>
        <p:txBody>
          <a:bodyPr/>
          <a:lstStyle/>
          <a:p>
            <a:fld id="{9D83B0A6-79E1-4721-A158-A52973EFC467}" type="slidenum">
              <a:rPr lang="en-US" altLang="en-US" smtClean="0"/>
              <a:pPr/>
              <a:t>22</a:t>
            </a:fld>
            <a:endParaRPr lang="en-US" altLang="en-US"/>
          </a:p>
        </p:txBody>
      </p:sp>
    </p:spTree>
    <p:extLst>
      <p:ext uri="{BB962C8B-B14F-4D97-AF65-F5344CB8AC3E}">
        <p14:creationId xmlns:p14="http://schemas.microsoft.com/office/powerpoint/2010/main" xmlns="" val="3946010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81000"/>
            <a:ext cx="7696200" cy="715962"/>
          </a:xfrm>
        </p:spPr>
        <p:txBody>
          <a:bodyPr>
            <a:normAutofit/>
          </a:bodyPr>
          <a:lstStyle/>
          <a:p>
            <a:r>
              <a:rPr lang="en-US" dirty="0" err="1" smtClean="0"/>
              <a:t>Iterator</a:t>
            </a:r>
            <a:endParaRPr lang="en-US" dirty="0" smtClean="0">
              <a:solidFill>
                <a:srgbClr val="0033CC"/>
              </a:solidFill>
              <a:latin typeface="Consolas" pitchFamily="49" charset="0"/>
              <a:cs typeface="Consolas" pitchFamily="49" charset="0"/>
            </a:endParaRPr>
          </a:p>
        </p:txBody>
      </p:sp>
      <p:sp>
        <p:nvSpPr>
          <p:cNvPr id="3075" name="Rectangle 3"/>
          <p:cNvSpPr>
            <a:spLocks noGrp="1" noChangeArrowheads="1"/>
          </p:cNvSpPr>
          <p:nvPr>
            <p:ph type="body" idx="1"/>
          </p:nvPr>
        </p:nvSpPr>
        <p:spPr>
          <a:xfrm>
            <a:off x="838200" y="1143000"/>
            <a:ext cx="7696200" cy="4953000"/>
          </a:xfrm>
        </p:spPr>
        <p:txBody>
          <a:bodyPr>
            <a:normAutofit/>
          </a:bodyPr>
          <a:lstStyle/>
          <a:p>
            <a:pPr>
              <a:spcBef>
                <a:spcPts val="600"/>
              </a:spcBef>
            </a:pPr>
            <a:r>
              <a:rPr lang="en-US" dirty="0" smtClean="0"/>
              <a:t>An </a:t>
            </a:r>
            <a:r>
              <a:rPr lang="en-US" dirty="0" err="1" smtClean="0"/>
              <a:t>iterator</a:t>
            </a:r>
            <a:r>
              <a:rPr lang="en-US" dirty="0" smtClean="0"/>
              <a:t> is an object of a container class that returns one data at a time from the sequence of data that it has.</a:t>
            </a:r>
          </a:p>
          <a:p>
            <a:pPr>
              <a:spcBef>
                <a:spcPts val="600"/>
              </a:spcBef>
            </a:pPr>
            <a:r>
              <a:rPr lang="en-US" dirty="0" smtClean="0"/>
              <a:t>Characteristics of an </a:t>
            </a:r>
            <a:r>
              <a:rPr lang="en-US" dirty="0" err="1" smtClean="0"/>
              <a:t>iterator</a:t>
            </a:r>
            <a:r>
              <a:rPr lang="en-US" dirty="0" smtClean="0"/>
              <a:t>:</a:t>
            </a:r>
          </a:p>
          <a:p>
            <a:pPr lvl="1">
              <a:spcBef>
                <a:spcPts val="0"/>
              </a:spcBef>
            </a:pPr>
            <a:r>
              <a:rPr lang="en-US" dirty="0" smtClean="0"/>
              <a:t>Works with a sequence of data, either from a container or from its own generated data.</a:t>
            </a:r>
          </a:p>
          <a:p>
            <a:pPr lvl="1">
              <a:spcBef>
                <a:spcPts val="0"/>
              </a:spcBef>
            </a:pPr>
            <a:r>
              <a:rPr lang="en-US" dirty="0" smtClean="0"/>
              <a:t>Has a  </a:t>
            </a:r>
            <a:r>
              <a:rPr lang="en-US" sz="1800" dirty="0" smtClean="0">
                <a:solidFill>
                  <a:srgbClr val="0033CC"/>
                </a:solidFill>
                <a:latin typeface="Consolas" pitchFamily="49" charset="0"/>
                <a:cs typeface="Consolas" pitchFamily="49" charset="0"/>
              </a:rPr>
              <a:t>_</a:t>
            </a:r>
            <a:r>
              <a:rPr lang="en-US" sz="1800" spc="-700" dirty="0" smtClean="0">
                <a:solidFill>
                  <a:srgbClr val="0033CC"/>
                </a:solidFill>
                <a:latin typeface="Consolas" pitchFamily="49" charset="0"/>
                <a:cs typeface="Consolas" pitchFamily="49" charset="0"/>
              </a:rPr>
              <a:t> </a:t>
            </a:r>
            <a:r>
              <a:rPr lang="en-US" sz="1800" dirty="0" smtClean="0">
                <a:solidFill>
                  <a:srgbClr val="0033CC"/>
                </a:solidFill>
                <a:latin typeface="Consolas" pitchFamily="49" charset="0"/>
                <a:cs typeface="Consolas" pitchFamily="49" charset="0"/>
              </a:rPr>
              <a:t>_next_</a:t>
            </a:r>
            <a:r>
              <a:rPr lang="en-US" sz="1800" spc="-700" dirty="0" smtClean="0">
                <a:solidFill>
                  <a:srgbClr val="0033CC"/>
                </a:solidFill>
                <a:latin typeface="Consolas" pitchFamily="49" charset="0"/>
                <a:cs typeface="Consolas" pitchFamily="49" charset="0"/>
              </a:rPr>
              <a:t> </a:t>
            </a:r>
            <a:r>
              <a:rPr lang="en-US" sz="1800" dirty="0" smtClean="0">
                <a:solidFill>
                  <a:srgbClr val="0033CC"/>
                </a:solidFill>
                <a:latin typeface="Consolas" pitchFamily="49" charset="0"/>
                <a:cs typeface="Consolas" pitchFamily="49" charset="0"/>
              </a:rPr>
              <a:t>_ </a:t>
            </a:r>
            <a:r>
              <a:rPr lang="en-US" dirty="0" smtClean="0"/>
              <a:t>method that returns the next data in the container.</a:t>
            </a:r>
          </a:p>
          <a:p>
            <a:pPr lvl="1">
              <a:spcBef>
                <a:spcPts val="0"/>
              </a:spcBef>
            </a:pPr>
            <a:r>
              <a:rPr lang="en-US" dirty="0" smtClean="0"/>
              <a:t>Has an  </a:t>
            </a:r>
            <a:r>
              <a:rPr lang="en-US" sz="1800" dirty="0" smtClean="0">
                <a:solidFill>
                  <a:srgbClr val="0033CC"/>
                </a:solidFill>
                <a:latin typeface="Consolas" pitchFamily="49" charset="0"/>
                <a:cs typeface="Consolas" pitchFamily="49" charset="0"/>
              </a:rPr>
              <a:t>_</a:t>
            </a:r>
            <a:r>
              <a:rPr lang="en-US" sz="1800" spc="-700" dirty="0" smtClean="0">
                <a:solidFill>
                  <a:srgbClr val="0033CC"/>
                </a:solidFill>
                <a:latin typeface="Consolas" pitchFamily="49" charset="0"/>
                <a:cs typeface="Consolas" pitchFamily="49" charset="0"/>
              </a:rPr>
              <a:t> </a:t>
            </a:r>
            <a:r>
              <a:rPr lang="en-US" sz="1800" dirty="0" smtClean="0">
                <a:solidFill>
                  <a:srgbClr val="0033CC"/>
                </a:solidFill>
                <a:latin typeface="Consolas" pitchFamily="49" charset="0"/>
                <a:cs typeface="Consolas" pitchFamily="49" charset="0"/>
              </a:rPr>
              <a:t>_</a:t>
            </a:r>
            <a:r>
              <a:rPr lang="en-US" sz="1800" dirty="0" err="1" smtClean="0">
                <a:solidFill>
                  <a:srgbClr val="0033CC"/>
                </a:solidFill>
                <a:latin typeface="Consolas" pitchFamily="49" charset="0"/>
                <a:cs typeface="Consolas" pitchFamily="49" charset="0"/>
              </a:rPr>
              <a:t>iter</a:t>
            </a:r>
            <a:r>
              <a:rPr lang="en-US" sz="1800" dirty="0" smtClean="0">
                <a:solidFill>
                  <a:srgbClr val="0033CC"/>
                </a:solidFill>
                <a:latin typeface="Consolas" pitchFamily="49" charset="0"/>
                <a:cs typeface="Consolas" pitchFamily="49" charset="0"/>
              </a:rPr>
              <a:t>_</a:t>
            </a:r>
            <a:r>
              <a:rPr lang="en-US" sz="1800" spc="-700" dirty="0" smtClean="0">
                <a:solidFill>
                  <a:srgbClr val="0033CC"/>
                </a:solidFill>
                <a:latin typeface="Consolas" pitchFamily="49" charset="0"/>
                <a:cs typeface="Consolas" pitchFamily="49" charset="0"/>
              </a:rPr>
              <a:t> </a:t>
            </a:r>
            <a:r>
              <a:rPr lang="en-US" sz="1800" dirty="0" smtClean="0">
                <a:solidFill>
                  <a:srgbClr val="0033CC"/>
                </a:solidFill>
                <a:latin typeface="Consolas" pitchFamily="49" charset="0"/>
                <a:cs typeface="Consolas" pitchFamily="49" charset="0"/>
              </a:rPr>
              <a:t>_ </a:t>
            </a:r>
            <a:r>
              <a:rPr lang="en-US" dirty="0" smtClean="0"/>
              <a:t>method that returns itself.</a:t>
            </a:r>
          </a:p>
          <a:p>
            <a:pPr>
              <a:spcBef>
                <a:spcPts val="600"/>
              </a:spcBef>
            </a:pPr>
            <a:r>
              <a:rPr lang="en-US" dirty="0" smtClean="0"/>
              <a:t>Example:</a:t>
            </a:r>
          </a:p>
          <a:p>
            <a:pPr>
              <a:spcBef>
                <a:spcPts val="600"/>
              </a:spcBef>
            </a:pPr>
            <a:endParaRPr lang="en-US" dirty="0" smtClean="0"/>
          </a:p>
          <a:p>
            <a:pPr>
              <a:spcBef>
                <a:spcPts val="600"/>
              </a:spcBef>
            </a:pPr>
            <a:endParaRPr lang="en-US" dirty="0" smtClean="0"/>
          </a:p>
          <a:p>
            <a:pPr>
              <a:spcBef>
                <a:spcPts val="600"/>
              </a:spcBef>
            </a:pPr>
            <a:endParaRPr lang="en-US" dirty="0" smtClean="0"/>
          </a:p>
          <a:p>
            <a:pPr lvl="1">
              <a:spcBef>
                <a:spcPts val="1200"/>
              </a:spcBef>
              <a:buNone/>
            </a:pPr>
            <a:endParaRPr lang="en-US" dirty="0" smtClean="0"/>
          </a:p>
          <a:p>
            <a:pPr lvl="1">
              <a:spcBef>
                <a:spcPts val="1200"/>
              </a:spcBef>
              <a:buNone/>
            </a:pPr>
            <a:endParaRPr lang="en-US" dirty="0" smtClean="0"/>
          </a:p>
          <a:p>
            <a:pPr>
              <a:spcBef>
                <a:spcPts val="600"/>
              </a:spcBef>
            </a:pPr>
            <a:endParaRPr lang="en-US"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23</a:t>
            </a:fld>
            <a:endParaRPr lang="en-US" dirty="0"/>
          </a:p>
        </p:txBody>
      </p:sp>
      <p:sp>
        <p:nvSpPr>
          <p:cNvPr id="6" name="Content Placeholder 2"/>
          <p:cNvSpPr txBox="1">
            <a:spLocks/>
          </p:cNvSpPr>
          <p:nvPr/>
        </p:nvSpPr>
        <p:spPr bwMode="auto">
          <a:xfrm>
            <a:off x="1219200" y="3810000"/>
            <a:ext cx="7162800" cy="2133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indent="0" eaLnBrk="1" hangingPunct="1">
              <a:buNone/>
            </a:pPr>
            <a:r>
              <a:rPr lang="en-US" sz="1800" dirty="0" smtClean="0">
                <a:latin typeface="Consolas" pitchFamily="49" charset="0"/>
                <a:cs typeface="Consolas" pitchFamily="49" charset="0"/>
              </a:rPr>
              <a:t>L = [1, 2, 3, 4]     # L is a list or a container</a:t>
            </a:r>
          </a:p>
          <a:p>
            <a:pPr marL="0" indent="0" eaLnBrk="1" hangingPunct="1">
              <a:buNone/>
            </a:pPr>
            <a:r>
              <a:rPr lang="en-US" sz="1800" dirty="0" smtClean="0">
                <a:latin typeface="Consolas" pitchFamily="49" charset="0"/>
                <a:cs typeface="Consolas" pitchFamily="49" charset="0"/>
              </a:rPr>
              <a:t>I = </a:t>
            </a:r>
            <a:r>
              <a:rPr lang="en-US" sz="1800" dirty="0" err="1" smtClean="0">
                <a:solidFill>
                  <a:srgbClr val="0033CC"/>
                </a:solidFill>
                <a:latin typeface="Consolas" pitchFamily="49" charset="0"/>
                <a:cs typeface="Consolas" pitchFamily="49" charset="0"/>
              </a:rPr>
              <a:t>iter</a:t>
            </a:r>
            <a:r>
              <a:rPr lang="en-US" sz="1800" dirty="0" smtClean="0">
                <a:latin typeface="Consolas" pitchFamily="49" charset="0"/>
                <a:cs typeface="Consolas" pitchFamily="49" charset="0"/>
              </a:rPr>
              <a:t>(L)          # </a:t>
            </a:r>
            <a:r>
              <a:rPr lang="en-US" sz="1800" dirty="0" smtClean="0">
                <a:solidFill>
                  <a:srgbClr val="0033CC"/>
                </a:solidFill>
                <a:latin typeface="Consolas" pitchFamily="49" charset="0"/>
                <a:cs typeface="Consolas" pitchFamily="49" charset="0"/>
              </a:rPr>
              <a:t>_</a:t>
            </a:r>
            <a:r>
              <a:rPr lang="en-US" sz="1800" spc="-700" dirty="0" smtClean="0">
                <a:solidFill>
                  <a:srgbClr val="0033CC"/>
                </a:solidFill>
                <a:latin typeface="Consolas" pitchFamily="49" charset="0"/>
                <a:cs typeface="Consolas" pitchFamily="49" charset="0"/>
              </a:rPr>
              <a:t> </a:t>
            </a:r>
            <a:r>
              <a:rPr lang="en-US" sz="1800" dirty="0" smtClean="0">
                <a:solidFill>
                  <a:srgbClr val="0033CC"/>
                </a:solidFill>
                <a:latin typeface="Consolas" pitchFamily="49" charset="0"/>
                <a:cs typeface="Consolas" pitchFamily="49" charset="0"/>
              </a:rPr>
              <a:t>_</a:t>
            </a:r>
            <a:r>
              <a:rPr lang="en-US" sz="1800" dirty="0" err="1" smtClean="0">
                <a:solidFill>
                  <a:srgbClr val="0033CC"/>
                </a:solidFill>
                <a:latin typeface="Consolas" pitchFamily="49" charset="0"/>
                <a:cs typeface="Consolas" pitchFamily="49" charset="0"/>
              </a:rPr>
              <a:t>iter</a:t>
            </a:r>
            <a:r>
              <a:rPr lang="en-US" sz="1800" dirty="0" smtClean="0">
                <a:solidFill>
                  <a:srgbClr val="0033CC"/>
                </a:solidFill>
                <a:latin typeface="Consolas" pitchFamily="49" charset="0"/>
                <a:cs typeface="Consolas" pitchFamily="49" charset="0"/>
              </a:rPr>
              <a:t>_</a:t>
            </a:r>
            <a:r>
              <a:rPr lang="en-US" sz="1800" spc="-700" dirty="0" smtClean="0">
                <a:solidFill>
                  <a:srgbClr val="0033CC"/>
                </a:solidFill>
                <a:latin typeface="Consolas" pitchFamily="49" charset="0"/>
                <a:cs typeface="Consolas" pitchFamily="49" charset="0"/>
              </a:rPr>
              <a:t> </a:t>
            </a:r>
            <a:r>
              <a:rPr lang="en-US" sz="1800" dirty="0" smtClean="0">
                <a:solidFill>
                  <a:srgbClr val="0033CC"/>
                </a:solidFill>
                <a:latin typeface="Consolas" pitchFamily="49" charset="0"/>
                <a:cs typeface="Consolas" pitchFamily="49" charset="0"/>
              </a:rPr>
              <a:t>_ </a:t>
            </a:r>
            <a:r>
              <a:rPr lang="en-US" sz="1800" dirty="0" smtClean="0">
                <a:latin typeface="Consolas" pitchFamily="49" charset="0"/>
                <a:cs typeface="Consolas" pitchFamily="49" charset="0"/>
              </a:rPr>
              <a:t>is called, it creates</a:t>
            </a:r>
          </a:p>
          <a:p>
            <a:pPr marL="0" indent="0" eaLnBrk="1" hangingPunct="1">
              <a:buNone/>
            </a:pPr>
            <a:r>
              <a:rPr lang="en-US" sz="1800" dirty="0" smtClean="0">
                <a:latin typeface="Consolas" pitchFamily="49" charset="0"/>
                <a:cs typeface="Consolas" pitchFamily="49" charset="0"/>
              </a:rPr>
              <a:t>                     # an </a:t>
            </a:r>
            <a:r>
              <a:rPr lang="en-US" sz="1800" dirty="0" err="1" smtClean="0">
                <a:latin typeface="Consolas" pitchFamily="49" charset="0"/>
                <a:cs typeface="Consolas" pitchFamily="49" charset="0"/>
              </a:rPr>
              <a:t>iterator</a:t>
            </a:r>
            <a:r>
              <a:rPr lang="en-US" sz="1800" dirty="0" smtClean="0">
                <a:latin typeface="Consolas" pitchFamily="49" charset="0"/>
                <a:cs typeface="Consolas" pitchFamily="49" charset="0"/>
              </a:rPr>
              <a:t> I from the list L.</a:t>
            </a:r>
          </a:p>
          <a:p>
            <a:pPr marL="0" indent="0" eaLnBrk="1" hangingPunct="1">
              <a:buNone/>
            </a:pPr>
            <a:r>
              <a:rPr lang="en-US" sz="1800" dirty="0" smtClean="0">
                <a:latin typeface="Consolas" pitchFamily="49" charset="0"/>
                <a:cs typeface="Consolas" pitchFamily="49" charset="0"/>
              </a:rPr>
              <a:t>                     # I gets the data sequence of L.</a:t>
            </a:r>
          </a:p>
          <a:p>
            <a:pPr marL="0" indent="0" eaLnBrk="1" hangingPunct="1">
              <a:buNone/>
            </a:pPr>
            <a:r>
              <a:rPr lang="en-US" sz="1800" dirty="0" smtClean="0">
                <a:latin typeface="Consolas" pitchFamily="49" charset="0"/>
                <a:cs typeface="Consolas" pitchFamily="49" charset="0"/>
              </a:rPr>
              <a:t># Using </a:t>
            </a:r>
            <a:r>
              <a:rPr lang="en-US" sz="1800" dirty="0" err="1" smtClean="0">
                <a:latin typeface="Consolas" pitchFamily="49" charset="0"/>
                <a:cs typeface="Consolas" pitchFamily="49" charset="0"/>
              </a:rPr>
              <a:t>iterator</a:t>
            </a:r>
            <a:r>
              <a:rPr lang="en-US" sz="1800" dirty="0" smtClean="0">
                <a:latin typeface="Consolas" pitchFamily="49" charset="0"/>
                <a:cs typeface="Consolas" pitchFamily="49" charset="0"/>
              </a:rPr>
              <a:t> I</a:t>
            </a:r>
          </a:p>
          <a:p>
            <a:pPr marL="0" indent="0" eaLnBrk="1" hangingPunct="1">
              <a:buNone/>
            </a:pPr>
            <a:r>
              <a:rPr lang="en-US" sz="1800" dirty="0" smtClean="0">
                <a:latin typeface="Consolas" pitchFamily="49" charset="0"/>
                <a:cs typeface="Consolas" pitchFamily="49" charset="0"/>
              </a:rPr>
              <a:t>print(</a:t>
            </a:r>
            <a:r>
              <a:rPr lang="en-US" sz="1800" dirty="0" smtClean="0">
                <a:solidFill>
                  <a:srgbClr val="0033CC"/>
                </a:solidFill>
                <a:latin typeface="Consolas" pitchFamily="49" charset="0"/>
                <a:cs typeface="Consolas" pitchFamily="49" charset="0"/>
              </a:rPr>
              <a:t>next</a:t>
            </a:r>
            <a:r>
              <a:rPr lang="en-US" sz="1800" dirty="0" smtClean="0">
                <a:latin typeface="Consolas" pitchFamily="49" charset="0"/>
                <a:cs typeface="Consolas" pitchFamily="49" charset="0"/>
              </a:rPr>
              <a:t>(I))       # </a:t>
            </a:r>
            <a:r>
              <a:rPr lang="en-US" sz="1800" dirty="0" smtClean="0">
                <a:solidFill>
                  <a:srgbClr val="0033CC"/>
                </a:solidFill>
                <a:latin typeface="Consolas" pitchFamily="49" charset="0"/>
                <a:cs typeface="Consolas" pitchFamily="49" charset="0"/>
              </a:rPr>
              <a:t>_</a:t>
            </a:r>
            <a:r>
              <a:rPr lang="en-US" sz="1800" spc="-700" dirty="0" smtClean="0">
                <a:solidFill>
                  <a:srgbClr val="0033CC"/>
                </a:solidFill>
                <a:latin typeface="Consolas" pitchFamily="49" charset="0"/>
                <a:cs typeface="Consolas" pitchFamily="49" charset="0"/>
              </a:rPr>
              <a:t> </a:t>
            </a:r>
            <a:r>
              <a:rPr lang="en-US" sz="1800" dirty="0" smtClean="0">
                <a:solidFill>
                  <a:srgbClr val="0033CC"/>
                </a:solidFill>
                <a:latin typeface="Consolas" pitchFamily="49" charset="0"/>
                <a:cs typeface="Consolas" pitchFamily="49" charset="0"/>
              </a:rPr>
              <a:t>_next_</a:t>
            </a:r>
            <a:r>
              <a:rPr lang="en-US" sz="1800" spc="-700" dirty="0" smtClean="0">
                <a:solidFill>
                  <a:srgbClr val="0033CC"/>
                </a:solidFill>
                <a:latin typeface="Consolas" pitchFamily="49" charset="0"/>
                <a:cs typeface="Consolas" pitchFamily="49" charset="0"/>
              </a:rPr>
              <a:t> </a:t>
            </a:r>
            <a:r>
              <a:rPr lang="en-US" sz="1800" dirty="0" smtClean="0">
                <a:solidFill>
                  <a:srgbClr val="0033CC"/>
                </a:solidFill>
                <a:latin typeface="Consolas" pitchFamily="49" charset="0"/>
                <a:cs typeface="Consolas" pitchFamily="49" charset="0"/>
              </a:rPr>
              <a:t>_ </a:t>
            </a:r>
            <a:r>
              <a:rPr lang="en-US" sz="1800" dirty="0" smtClean="0">
                <a:latin typeface="Consolas" pitchFamily="49" charset="0"/>
                <a:cs typeface="Consolas" pitchFamily="49" charset="0"/>
              </a:rPr>
              <a:t>is called, print: 1</a:t>
            </a:r>
          </a:p>
          <a:p>
            <a:pPr marL="0" indent="0" eaLnBrk="1" hangingPunct="1"/>
            <a:r>
              <a:rPr lang="en-US" sz="1800" dirty="0" smtClean="0">
                <a:latin typeface="Consolas" pitchFamily="49" charset="0"/>
                <a:cs typeface="Consolas" pitchFamily="49" charset="0"/>
              </a:rPr>
              <a:t>print(</a:t>
            </a:r>
            <a:r>
              <a:rPr lang="en-US" sz="1800" dirty="0" smtClean="0">
                <a:solidFill>
                  <a:srgbClr val="0033CC"/>
                </a:solidFill>
                <a:latin typeface="Consolas" pitchFamily="49" charset="0"/>
                <a:cs typeface="Consolas" pitchFamily="49" charset="0"/>
              </a:rPr>
              <a:t>next</a:t>
            </a:r>
            <a:r>
              <a:rPr lang="en-US" sz="1800" dirty="0" smtClean="0">
                <a:latin typeface="Consolas" pitchFamily="49" charset="0"/>
                <a:cs typeface="Consolas" pitchFamily="49" charset="0"/>
              </a:rPr>
              <a:t>(I))       # </a:t>
            </a:r>
            <a:r>
              <a:rPr lang="en-US" sz="1800" dirty="0" smtClean="0">
                <a:solidFill>
                  <a:srgbClr val="0033CC"/>
                </a:solidFill>
                <a:latin typeface="Consolas" pitchFamily="49" charset="0"/>
                <a:cs typeface="Consolas" pitchFamily="49" charset="0"/>
              </a:rPr>
              <a:t>_</a:t>
            </a:r>
            <a:r>
              <a:rPr lang="en-US" sz="1800" spc="-700" dirty="0" smtClean="0">
                <a:solidFill>
                  <a:srgbClr val="0033CC"/>
                </a:solidFill>
                <a:latin typeface="Consolas" pitchFamily="49" charset="0"/>
                <a:cs typeface="Consolas" pitchFamily="49" charset="0"/>
              </a:rPr>
              <a:t> </a:t>
            </a:r>
            <a:r>
              <a:rPr lang="en-US" sz="1800" dirty="0" smtClean="0">
                <a:solidFill>
                  <a:srgbClr val="0033CC"/>
                </a:solidFill>
                <a:latin typeface="Consolas" pitchFamily="49" charset="0"/>
                <a:cs typeface="Consolas" pitchFamily="49" charset="0"/>
              </a:rPr>
              <a:t>_next_</a:t>
            </a:r>
            <a:r>
              <a:rPr lang="en-US" sz="1800" spc="-700" dirty="0" smtClean="0">
                <a:solidFill>
                  <a:srgbClr val="0033CC"/>
                </a:solidFill>
                <a:latin typeface="Consolas" pitchFamily="49" charset="0"/>
                <a:cs typeface="Consolas" pitchFamily="49" charset="0"/>
              </a:rPr>
              <a:t> </a:t>
            </a:r>
            <a:r>
              <a:rPr lang="en-US" sz="1800" dirty="0" smtClean="0">
                <a:solidFill>
                  <a:srgbClr val="0033CC"/>
                </a:solidFill>
                <a:latin typeface="Consolas" pitchFamily="49" charset="0"/>
                <a:cs typeface="Consolas" pitchFamily="49" charset="0"/>
              </a:rPr>
              <a:t>_ </a:t>
            </a:r>
            <a:r>
              <a:rPr lang="en-US" sz="1800" dirty="0" smtClean="0">
                <a:latin typeface="Consolas" pitchFamily="49" charset="0"/>
                <a:cs typeface="Consolas" pitchFamily="49" charset="0"/>
              </a:rPr>
              <a:t>is called, print: 2</a:t>
            </a:r>
          </a:p>
          <a:p>
            <a:pPr marL="0" indent="0" eaLnBrk="1" hangingPunct="1">
              <a:buNone/>
            </a:pPr>
            <a:endParaRPr lang="en-US" sz="1800" dirty="0" smtClean="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81000"/>
            <a:ext cx="7696200" cy="715962"/>
          </a:xfrm>
        </p:spPr>
        <p:txBody>
          <a:bodyPr>
            <a:normAutofit/>
          </a:bodyPr>
          <a:lstStyle/>
          <a:p>
            <a:r>
              <a:rPr lang="en-US" dirty="0" err="1" smtClean="0"/>
              <a:t>Iterator</a:t>
            </a:r>
            <a:r>
              <a:rPr lang="en-US" dirty="0" smtClean="0"/>
              <a:t> Usage (1)</a:t>
            </a:r>
            <a:endParaRPr lang="en-US" dirty="0" smtClean="0">
              <a:solidFill>
                <a:srgbClr val="0033CC"/>
              </a:solidFill>
              <a:latin typeface="Consolas" pitchFamily="49" charset="0"/>
              <a:cs typeface="Consolas" pitchFamily="49" charset="0"/>
            </a:endParaRPr>
          </a:p>
        </p:txBody>
      </p:sp>
      <p:sp>
        <p:nvSpPr>
          <p:cNvPr id="3075" name="Rectangle 3"/>
          <p:cNvSpPr>
            <a:spLocks noGrp="1" noChangeArrowheads="1"/>
          </p:cNvSpPr>
          <p:nvPr>
            <p:ph type="body" idx="1"/>
          </p:nvPr>
        </p:nvSpPr>
        <p:spPr>
          <a:xfrm>
            <a:off x="838200" y="1143000"/>
            <a:ext cx="7696200" cy="4953000"/>
          </a:xfrm>
        </p:spPr>
        <p:txBody>
          <a:bodyPr>
            <a:normAutofit/>
          </a:bodyPr>
          <a:lstStyle/>
          <a:p>
            <a:pPr>
              <a:spcBef>
                <a:spcPts val="600"/>
              </a:spcBef>
            </a:pPr>
            <a:r>
              <a:rPr lang="en-US" dirty="0" err="1" smtClean="0"/>
              <a:t>Iterators</a:t>
            </a:r>
            <a:r>
              <a:rPr lang="en-US" dirty="0" smtClean="0"/>
              <a:t> are used in many places in Python code, whenever there is a need to fetch one data value at a time from a sequence of data.</a:t>
            </a:r>
          </a:p>
          <a:p>
            <a:pPr>
              <a:spcBef>
                <a:spcPts val="600"/>
              </a:spcBef>
            </a:pPr>
            <a:r>
              <a:rPr lang="en-US" dirty="0" smtClean="0"/>
              <a:t>The </a:t>
            </a:r>
            <a:r>
              <a:rPr lang="en-US" sz="1800" dirty="0" smtClean="0">
                <a:latin typeface="Consolas" pitchFamily="49" charset="0"/>
                <a:cs typeface="Consolas" pitchFamily="49" charset="0"/>
              </a:rPr>
              <a:t>for</a:t>
            </a:r>
            <a:r>
              <a:rPr lang="en-US" sz="1800" dirty="0" smtClean="0">
                <a:cs typeface="Consolas" pitchFamily="49" charset="0"/>
              </a:rPr>
              <a:t> </a:t>
            </a:r>
            <a:r>
              <a:rPr lang="en-US" sz="1800" dirty="0" smtClean="0">
                <a:latin typeface="Consolas" pitchFamily="49" charset="0"/>
                <a:cs typeface="Consolas" pitchFamily="49" charset="0"/>
              </a:rPr>
              <a:t>in</a:t>
            </a:r>
            <a:r>
              <a:rPr lang="en-US" sz="1800" dirty="0" smtClean="0">
                <a:cs typeface="Consolas" pitchFamily="49" charset="0"/>
              </a:rPr>
              <a:t> </a:t>
            </a:r>
            <a:r>
              <a:rPr lang="en-US" dirty="0" smtClean="0"/>
              <a:t>loop uses an </a:t>
            </a:r>
            <a:r>
              <a:rPr lang="en-US" dirty="0" err="1" smtClean="0"/>
              <a:t>iterator</a:t>
            </a:r>
            <a:r>
              <a:rPr lang="en-US" dirty="0" smtClean="0"/>
              <a:t> “under the hood.”</a:t>
            </a:r>
          </a:p>
          <a:p>
            <a:pPr>
              <a:spcBef>
                <a:spcPts val="600"/>
              </a:spcBef>
            </a:pPr>
            <a:r>
              <a:rPr lang="en-US" dirty="0" smtClean="0"/>
              <a:t>The for loop : </a:t>
            </a:r>
          </a:p>
          <a:p>
            <a:pPr>
              <a:spcBef>
                <a:spcPts val="600"/>
              </a:spcBef>
              <a:buNone/>
            </a:pPr>
            <a:r>
              <a:rPr lang="en-US" dirty="0" smtClean="0"/>
              <a:t>	</a:t>
            </a:r>
          </a:p>
          <a:p>
            <a:pPr>
              <a:spcBef>
                <a:spcPts val="600"/>
              </a:spcBef>
              <a:buNone/>
            </a:pPr>
            <a:r>
              <a:rPr lang="en-US" dirty="0" smtClean="0"/>
              <a:t>	actually generates the following code that uses an </a:t>
            </a:r>
            <a:r>
              <a:rPr lang="en-US" dirty="0" err="1" smtClean="0"/>
              <a:t>iterator</a:t>
            </a:r>
            <a:r>
              <a:rPr lang="en-US" dirty="0" smtClean="0"/>
              <a:t> to get each element of L:</a:t>
            </a:r>
          </a:p>
          <a:p>
            <a:pPr>
              <a:spcBef>
                <a:spcPts val="600"/>
              </a:spcBef>
              <a:buNone/>
            </a:pPr>
            <a:endParaRPr lang="en-US" dirty="0" smtClean="0"/>
          </a:p>
          <a:p>
            <a:pPr>
              <a:spcBef>
                <a:spcPts val="600"/>
              </a:spcBef>
              <a:buNone/>
            </a:pPr>
            <a:r>
              <a:rPr lang="en-US" dirty="0" smtClean="0"/>
              <a:t>   </a:t>
            </a:r>
          </a:p>
          <a:p>
            <a:pPr>
              <a:spcBef>
                <a:spcPts val="600"/>
              </a:spcBef>
            </a:pPr>
            <a:endParaRPr lang="en-US" dirty="0" smtClean="0"/>
          </a:p>
          <a:p>
            <a:pPr>
              <a:spcBef>
                <a:spcPts val="600"/>
              </a:spcBef>
              <a:buNone/>
            </a:pPr>
            <a:endParaRPr lang="en-US" dirty="0" smtClean="0"/>
          </a:p>
          <a:p>
            <a:r>
              <a:rPr lang="en-US" dirty="0" err="1" smtClean="0"/>
              <a:t>Iterators</a:t>
            </a:r>
            <a:r>
              <a:rPr lang="en-US" dirty="0" smtClean="0"/>
              <a:t> are also used “under the hood” to implement </a:t>
            </a:r>
            <a:r>
              <a:rPr lang="en-US" b="1" dirty="0" smtClean="0"/>
              <a:t>range</a:t>
            </a:r>
            <a:r>
              <a:rPr lang="en-US" dirty="0" smtClean="0"/>
              <a:t>(), </a:t>
            </a:r>
            <a:r>
              <a:rPr lang="en-US" b="1" dirty="0" smtClean="0"/>
              <a:t>enumerate</a:t>
            </a:r>
            <a:r>
              <a:rPr lang="en-US" dirty="0" smtClean="0"/>
              <a:t>(), and </a:t>
            </a:r>
            <a:r>
              <a:rPr lang="en-US" b="1" dirty="0" smtClean="0"/>
              <a:t>zip</a:t>
            </a:r>
            <a:r>
              <a:rPr lang="en-US" dirty="0" smtClean="0"/>
              <a:t>(). All are functions that allow us to fetch one data at a time from a sequence of data.</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24</a:t>
            </a:fld>
            <a:endParaRPr lang="en-US" dirty="0"/>
          </a:p>
        </p:txBody>
      </p:sp>
      <p:sp>
        <p:nvSpPr>
          <p:cNvPr id="6" name="Content Placeholder 2"/>
          <p:cNvSpPr txBox="1">
            <a:spLocks/>
          </p:cNvSpPr>
          <p:nvPr/>
        </p:nvSpPr>
        <p:spPr bwMode="auto">
          <a:xfrm>
            <a:off x="1066800" y="3581400"/>
            <a:ext cx="7467600" cy="1447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80000"/>
              </a:lnSpc>
              <a:buNone/>
            </a:pPr>
            <a:r>
              <a:rPr lang="en-US" sz="1800" dirty="0" smtClean="0">
                <a:latin typeface="Consolas" pitchFamily="49" charset="0"/>
                <a:cs typeface="Consolas" pitchFamily="49" charset="0"/>
              </a:rPr>
              <a:t>I = </a:t>
            </a:r>
            <a:r>
              <a:rPr lang="en-US" sz="1800" dirty="0" err="1" smtClean="0">
                <a:solidFill>
                  <a:srgbClr val="0033CC"/>
                </a:solidFill>
                <a:latin typeface="Consolas" pitchFamily="49" charset="0"/>
                <a:cs typeface="Consolas" pitchFamily="49" charset="0"/>
              </a:rPr>
              <a:t>iter</a:t>
            </a:r>
            <a:r>
              <a:rPr lang="en-US" sz="1800" dirty="0" smtClean="0">
                <a:latin typeface="Consolas" pitchFamily="49" charset="0"/>
                <a:cs typeface="Consolas" pitchFamily="49" charset="0"/>
              </a:rPr>
              <a:t>(L)           # create an </a:t>
            </a:r>
            <a:r>
              <a:rPr lang="en-US" sz="1800" dirty="0" err="1" smtClean="0">
                <a:latin typeface="Consolas" pitchFamily="49" charset="0"/>
                <a:cs typeface="Consolas" pitchFamily="49" charset="0"/>
              </a:rPr>
              <a:t>iterator</a:t>
            </a:r>
            <a:r>
              <a:rPr lang="en-US" sz="1800" dirty="0" smtClean="0">
                <a:latin typeface="Consolas" pitchFamily="49" charset="0"/>
                <a:cs typeface="Consolas" pitchFamily="49" charset="0"/>
              </a:rPr>
              <a:t> I from L</a:t>
            </a:r>
          </a:p>
          <a:p>
            <a:pPr eaLnBrk="1" hangingPunct="1">
              <a:lnSpc>
                <a:spcPct val="80000"/>
              </a:lnSpc>
              <a:buNone/>
            </a:pPr>
            <a:r>
              <a:rPr lang="en-US" sz="1800" dirty="0" smtClean="0">
                <a:latin typeface="Consolas" pitchFamily="49" charset="0"/>
                <a:cs typeface="Consolas" pitchFamily="49" charset="0"/>
              </a:rPr>
              <a:t>while True :</a:t>
            </a:r>
          </a:p>
          <a:p>
            <a:pPr eaLnBrk="1" hangingPunct="1">
              <a:lnSpc>
                <a:spcPct val="80000"/>
              </a:lnSpc>
              <a:buNone/>
            </a:pPr>
            <a:r>
              <a:rPr lang="en-US" sz="1800" dirty="0" smtClean="0">
                <a:latin typeface="Consolas" pitchFamily="49" charset="0"/>
                <a:cs typeface="Consolas" pitchFamily="49" charset="0"/>
              </a:rPr>
              <a:t>   try :</a:t>
            </a:r>
          </a:p>
          <a:p>
            <a:pPr eaLnBrk="1" hangingPunct="1">
              <a:lnSpc>
                <a:spcPct val="80000"/>
              </a:lnSpc>
              <a:buNone/>
            </a:pPr>
            <a:r>
              <a:rPr lang="en-US" sz="1800" dirty="0" smtClean="0">
                <a:latin typeface="Consolas" pitchFamily="49" charset="0"/>
                <a:cs typeface="Consolas" pitchFamily="49" charset="0"/>
              </a:rPr>
              <a:t>       print(</a:t>
            </a:r>
            <a:r>
              <a:rPr lang="en-US" sz="1800" dirty="0" smtClean="0">
                <a:solidFill>
                  <a:srgbClr val="0033CC"/>
                </a:solidFill>
                <a:latin typeface="Consolas" pitchFamily="49" charset="0"/>
                <a:cs typeface="Consolas" pitchFamily="49" charset="0"/>
              </a:rPr>
              <a:t>next</a:t>
            </a:r>
            <a:r>
              <a:rPr lang="en-US" sz="1800" dirty="0" smtClean="0">
                <a:latin typeface="Consolas" pitchFamily="49" charset="0"/>
                <a:cs typeface="Consolas" pitchFamily="49" charset="0"/>
              </a:rPr>
              <a:t>(I))     # get one element of L to print</a:t>
            </a:r>
          </a:p>
          <a:p>
            <a:pPr eaLnBrk="1" hangingPunct="1">
              <a:lnSpc>
                <a:spcPct val="80000"/>
              </a:lnSpc>
              <a:buNone/>
            </a:pPr>
            <a:r>
              <a:rPr lang="en-US" sz="1800" dirty="0" smtClean="0">
                <a:latin typeface="Consolas" pitchFamily="49" charset="0"/>
                <a:cs typeface="Consolas" pitchFamily="49" charset="0"/>
              </a:rPr>
              <a:t>   except </a:t>
            </a:r>
            <a:r>
              <a:rPr lang="en-US" sz="1800" dirty="0" err="1" smtClean="0">
                <a:latin typeface="Consolas" pitchFamily="49" charset="0"/>
                <a:cs typeface="Consolas" pitchFamily="49" charset="0"/>
              </a:rPr>
              <a:t>StopIteration</a:t>
            </a:r>
            <a:r>
              <a:rPr lang="en-US" sz="1800" dirty="0" smtClean="0">
                <a:latin typeface="Consolas" pitchFamily="49" charset="0"/>
                <a:cs typeface="Consolas" pitchFamily="49" charset="0"/>
              </a:rPr>
              <a:t> : # this exception means end of</a:t>
            </a:r>
          </a:p>
          <a:p>
            <a:pPr eaLnBrk="1" hangingPunct="1">
              <a:lnSpc>
                <a:spcPct val="80000"/>
              </a:lnSpc>
              <a:buNone/>
            </a:pPr>
            <a:r>
              <a:rPr lang="en-US" sz="1800" dirty="0" smtClean="0">
                <a:latin typeface="Consolas" pitchFamily="49" charset="0"/>
                <a:cs typeface="Consolas" pitchFamily="49" charset="0"/>
              </a:rPr>
              <a:t>       break              # data sequence, terminate loop</a:t>
            </a:r>
          </a:p>
          <a:p>
            <a:pPr marL="0" indent="0" eaLnBrk="1" hangingPunct="1">
              <a:buNone/>
            </a:pPr>
            <a:endParaRPr lang="en-US" sz="1800" dirty="0" smtClean="0">
              <a:latin typeface="Consolas" pitchFamily="49" charset="0"/>
              <a:cs typeface="Consolas" pitchFamily="49" charset="0"/>
            </a:endParaRPr>
          </a:p>
        </p:txBody>
      </p:sp>
      <p:sp>
        <p:nvSpPr>
          <p:cNvPr id="7" name="Content Placeholder 2"/>
          <p:cNvSpPr txBox="1">
            <a:spLocks/>
          </p:cNvSpPr>
          <p:nvPr/>
        </p:nvSpPr>
        <p:spPr bwMode="auto">
          <a:xfrm>
            <a:off x="2667000" y="2209800"/>
            <a:ext cx="5791200" cy="685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indent="0" eaLnBrk="1" hangingPunct="1">
              <a:buNone/>
            </a:pPr>
            <a:r>
              <a:rPr lang="en-US" sz="1800" dirty="0" smtClean="0">
                <a:latin typeface="Consolas" pitchFamily="49" charset="0"/>
                <a:cs typeface="Consolas" pitchFamily="49" charset="0"/>
              </a:rPr>
              <a:t>for num in L :          # L = [1,2,3,4]</a:t>
            </a:r>
          </a:p>
          <a:p>
            <a:pPr marL="0" indent="0" eaLnBrk="1" hangingPunct="1">
              <a:buNone/>
            </a:pPr>
            <a:r>
              <a:rPr lang="en-US" sz="1800" dirty="0" smtClean="0">
                <a:latin typeface="Consolas" pitchFamily="49" charset="0"/>
                <a:cs typeface="Consolas" pitchFamily="49" charset="0"/>
              </a:rPr>
              <a:t>    print(num)</a:t>
            </a:r>
          </a:p>
          <a:p>
            <a:pPr marL="0" indent="0" eaLnBrk="1" hangingPunct="1">
              <a:buNone/>
            </a:pPr>
            <a:endParaRPr lang="en-US" sz="1800" dirty="0" smtClean="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81000"/>
            <a:ext cx="7696200" cy="715962"/>
          </a:xfrm>
        </p:spPr>
        <p:txBody>
          <a:bodyPr>
            <a:normAutofit/>
          </a:bodyPr>
          <a:lstStyle/>
          <a:p>
            <a:r>
              <a:rPr lang="en-US" dirty="0" err="1" smtClean="0"/>
              <a:t>Iterator</a:t>
            </a:r>
            <a:r>
              <a:rPr lang="en-US" dirty="0" smtClean="0"/>
              <a:t> Usage (2)</a:t>
            </a:r>
            <a:endParaRPr lang="en-US" dirty="0" smtClean="0">
              <a:solidFill>
                <a:srgbClr val="0033CC"/>
              </a:solidFill>
              <a:latin typeface="Consolas" pitchFamily="49" charset="0"/>
              <a:cs typeface="Consolas" pitchFamily="49" charset="0"/>
            </a:endParaRPr>
          </a:p>
        </p:txBody>
      </p:sp>
      <p:sp>
        <p:nvSpPr>
          <p:cNvPr id="3075" name="Rectangle 3"/>
          <p:cNvSpPr>
            <a:spLocks noGrp="1" noChangeArrowheads="1"/>
          </p:cNvSpPr>
          <p:nvPr>
            <p:ph type="body" idx="1"/>
          </p:nvPr>
        </p:nvSpPr>
        <p:spPr>
          <a:xfrm>
            <a:off x="838200" y="1143000"/>
            <a:ext cx="7696200" cy="4953000"/>
          </a:xfrm>
        </p:spPr>
        <p:txBody>
          <a:bodyPr>
            <a:normAutofit/>
          </a:bodyPr>
          <a:lstStyle/>
          <a:p>
            <a:pPr>
              <a:spcBef>
                <a:spcPts val="600"/>
              </a:spcBef>
            </a:pPr>
            <a:r>
              <a:rPr lang="en-US" dirty="0" smtClean="0"/>
              <a:t>Because </a:t>
            </a:r>
            <a:r>
              <a:rPr lang="en-US" dirty="0" err="1" smtClean="0"/>
              <a:t>iterators</a:t>
            </a:r>
            <a:r>
              <a:rPr lang="en-US" dirty="0" smtClean="0"/>
              <a:t> are the building block for </a:t>
            </a:r>
            <a:r>
              <a:rPr lang="en-US" b="1" dirty="0" smtClean="0"/>
              <a:t>range</a:t>
            </a:r>
            <a:r>
              <a:rPr lang="en-US" dirty="0" smtClean="0"/>
              <a:t>(), </a:t>
            </a:r>
            <a:r>
              <a:rPr lang="en-US" b="1" dirty="0" smtClean="0"/>
              <a:t>enumerate</a:t>
            </a:r>
            <a:r>
              <a:rPr lang="en-US" dirty="0" smtClean="0"/>
              <a:t>(), and </a:t>
            </a:r>
            <a:r>
              <a:rPr lang="en-US" b="1" dirty="0" smtClean="0"/>
              <a:t>zip</a:t>
            </a:r>
            <a:r>
              <a:rPr lang="en-US" dirty="0" smtClean="0"/>
              <a:t>(), these functions only return one data value at a time from a sequence.</a:t>
            </a:r>
          </a:p>
          <a:p>
            <a:pPr>
              <a:spcBef>
                <a:spcPts val="600"/>
              </a:spcBef>
            </a:pPr>
            <a:r>
              <a:rPr lang="en-US" dirty="0" smtClean="0"/>
              <a:t>If we want to print the entire data sequence from these functions, such as </a:t>
            </a:r>
            <a:r>
              <a:rPr lang="en-US" b="1" dirty="0" smtClean="0"/>
              <a:t>range</a:t>
            </a:r>
            <a:r>
              <a:rPr lang="en-US" dirty="0" smtClean="0"/>
              <a:t>(), we cannot simply print </a:t>
            </a:r>
            <a:r>
              <a:rPr lang="en-US" b="1" dirty="0" smtClean="0"/>
              <a:t>range</a:t>
            </a:r>
            <a:r>
              <a:rPr lang="en-US" dirty="0" smtClean="0"/>
              <a:t>():</a:t>
            </a:r>
          </a:p>
          <a:p>
            <a:pPr>
              <a:spcBef>
                <a:spcPts val="600"/>
              </a:spcBef>
            </a:pPr>
            <a:endParaRPr lang="en-US" dirty="0" smtClean="0"/>
          </a:p>
          <a:p>
            <a:r>
              <a:rPr lang="en-US" dirty="0" smtClean="0"/>
              <a:t>Taking advantage of the fact that an </a:t>
            </a:r>
            <a:r>
              <a:rPr lang="en-US" dirty="0" err="1" smtClean="0"/>
              <a:t>iterator</a:t>
            </a:r>
            <a:r>
              <a:rPr lang="en-US" dirty="0" smtClean="0"/>
              <a:t> has a sequence of data, we can use the unpacking operator to print the entire sequence of data:</a:t>
            </a:r>
          </a:p>
          <a:p>
            <a:pPr>
              <a:spcBef>
                <a:spcPts val="600"/>
              </a:spcBef>
              <a:buNone/>
            </a:pPr>
            <a:r>
              <a:rPr lang="en-US" dirty="0" smtClean="0"/>
              <a:t>	</a:t>
            </a:r>
          </a:p>
          <a:p>
            <a:pPr>
              <a:spcBef>
                <a:spcPts val="600"/>
              </a:spcBef>
              <a:buNone/>
            </a:pPr>
            <a:r>
              <a:rPr lang="en-US" dirty="0" smtClean="0"/>
              <a:t>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25</a:t>
            </a:fld>
            <a:endParaRPr lang="en-US" dirty="0"/>
          </a:p>
        </p:txBody>
      </p:sp>
      <p:sp>
        <p:nvSpPr>
          <p:cNvPr id="6" name="Content Placeholder 2"/>
          <p:cNvSpPr txBox="1">
            <a:spLocks/>
          </p:cNvSpPr>
          <p:nvPr/>
        </p:nvSpPr>
        <p:spPr bwMode="auto">
          <a:xfrm>
            <a:off x="1371600" y="2743200"/>
            <a:ext cx="6324600" cy="304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80000"/>
              </a:lnSpc>
              <a:buNone/>
            </a:pPr>
            <a:r>
              <a:rPr lang="en-US" sz="1800" dirty="0" smtClean="0">
                <a:latin typeface="Consolas" pitchFamily="49" charset="0"/>
                <a:cs typeface="Consolas" pitchFamily="49" charset="0"/>
              </a:rPr>
              <a:t>print(range(5))           # output:  range(0,5)</a:t>
            </a:r>
          </a:p>
        </p:txBody>
      </p:sp>
      <p:sp>
        <p:nvSpPr>
          <p:cNvPr id="8" name="Content Placeholder 2"/>
          <p:cNvSpPr txBox="1">
            <a:spLocks/>
          </p:cNvSpPr>
          <p:nvPr/>
        </p:nvSpPr>
        <p:spPr bwMode="auto">
          <a:xfrm>
            <a:off x="1371600" y="3886200"/>
            <a:ext cx="6324600" cy="304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80000"/>
              </a:lnSpc>
              <a:buNone/>
            </a:pPr>
            <a:r>
              <a:rPr lang="en-US" sz="1800" dirty="0" smtClean="0">
                <a:latin typeface="Consolas" pitchFamily="49" charset="0"/>
                <a:cs typeface="Consolas" pitchFamily="49" charset="0"/>
              </a:rPr>
              <a:t>print(*range(5))           # output:  0 1 2 3 4</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81000"/>
            <a:ext cx="7696200" cy="715962"/>
          </a:xfrm>
        </p:spPr>
        <p:txBody>
          <a:bodyPr>
            <a:normAutofit/>
          </a:bodyPr>
          <a:lstStyle/>
          <a:p>
            <a:r>
              <a:rPr lang="en-US" dirty="0" smtClean="0"/>
              <a:t>Stand-Alone </a:t>
            </a:r>
            <a:r>
              <a:rPr lang="en-US" dirty="0" err="1" smtClean="0"/>
              <a:t>Iterator</a:t>
            </a:r>
            <a:endParaRPr lang="en-US" dirty="0" smtClean="0">
              <a:solidFill>
                <a:srgbClr val="0033CC"/>
              </a:solidFill>
              <a:latin typeface="Consolas" pitchFamily="49" charset="0"/>
              <a:cs typeface="Consolas" pitchFamily="49" charset="0"/>
            </a:endParaRPr>
          </a:p>
        </p:txBody>
      </p:sp>
      <p:sp>
        <p:nvSpPr>
          <p:cNvPr id="3075" name="Rectangle 3"/>
          <p:cNvSpPr>
            <a:spLocks noGrp="1" noChangeArrowheads="1"/>
          </p:cNvSpPr>
          <p:nvPr>
            <p:ph type="body" idx="1"/>
          </p:nvPr>
        </p:nvSpPr>
        <p:spPr>
          <a:xfrm>
            <a:off x="609600" y="1143000"/>
            <a:ext cx="8077200" cy="5257800"/>
          </a:xfrm>
        </p:spPr>
        <p:txBody>
          <a:bodyPr>
            <a:normAutofit/>
          </a:bodyPr>
          <a:lstStyle/>
          <a:p>
            <a:pPr>
              <a:spcBef>
                <a:spcPts val="600"/>
              </a:spcBef>
            </a:pPr>
            <a:r>
              <a:rPr lang="en-US" dirty="0" smtClean="0"/>
              <a:t>An </a:t>
            </a:r>
            <a:r>
              <a:rPr lang="en-US" dirty="0" err="1" smtClean="0"/>
              <a:t>iterator</a:t>
            </a:r>
            <a:r>
              <a:rPr lang="en-US" dirty="0" smtClean="0"/>
              <a:t> doesn’t have to work with a container to get the data sequence, it can also be implemented such that it generates its own data sequence.</a:t>
            </a:r>
          </a:p>
          <a:p>
            <a:pPr>
              <a:spcBef>
                <a:spcPts val="600"/>
              </a:spcBef>
            </a:pPr>
            <a:r>
              <a:rPr lang="en-US" dirty="0" smtClean="0"/>
              <a:t>This is where the main advantage of </a:t>
            </a:r>
            <a:r>
              <a:rPr lang="en-US" dirty="0" err="1" smtClean="0"/>
              <a:t>iterators</a:t>
            </a:r>
            <a:r>
              <a:rPr lang="en-US" dirty="0" smtClean="0"/>
              <a:t> comes through: </a:t>
            </a:r>
          </a:p>
          <a:p>
            <a:pPr lvl="1">
              <a:spcBef>
                <a:spcPts val="0"/>
              </a:spcBef>
            </a:pPr>
            <a:r>
              <a:rPr lang="en-US" dirty="0" smtClean="0"/>
              <a:t>When an </a:t>
            </a:r>
            <a:r>
              <a:rPr lang="en-US" dirty="0" err="1" smtClean="0"/>
              <a:t>iterator</a:t>
            </a:r>
            <a:r>
              <a:rPr lang="en-US" dirty="0" smtClean="0"/>
              <a:t> generates its own data sequence and returns one data at a time, it is extremely memory efficient.</a:t>
            </a:r>
          </a:p>
          <a:p>
            <a:pPr lvl="1">
              <a:spcBef>
                <a:spcPts val="0"/>
              </a:spcBef>
            </a:pPr>
            <a:r>
              <a:rPr lang="en-US" dirty="0" smtClean="0"/>
              <a:t>It only generates one data value at a time, on demand. It never generates the entire sequence, which can take up a lot of memory to store.</a:t>
            </a:r>
          </a:p>
          <a:p>
            <a:pPr lvl="1">
              <a:spcBef>
                <a:spcPts val="0"/>
              </a:spcBef>
            </a:pPr>
            <a:r>
              <a:rPr lang="en-US" dirty="0" smtClean="0"/>
              <a:t>This means that an </a:t>
            </a:r>
            <a:r>
              <a:rPr lang="en-US" dirty="0" err="1" smtClean="0"/>
              <a:t>iterator</a:t>
            </a:r>
            <a:r>
              <a:rPr lang="en-US" dirty="0" smtClean="0"/>
              <a:t> can work with an infinite sequence of data!</a:t>
            </a:r>
          </a:p>
          <a:p>
            <a:pPr>
              <a:spcBef>
                <a:spcPts val="600"/>
              </a:spcBef>
            </a:pPr>
            <a:r>
              <a:rPr lang="en-US" dirty="0" smtClean="0"/>
              <a:t>Example of the advantage of </a:t>
            </a:r>
            <a:r>
              <a:rPr lang="en-US" dirty="0" err="1" smtClean="0"/>
              <a:t>iterators</a:t>
            </a:r>
            <a:r>
              <a:rPr lang="en-US" dirty="0" smtClean="0"/>
              <a:t>: </a:t>
            </a:r>
            <a:br>
              <a:rPr lang="en-US" dirty="0" smtClean="0"/>
            </a:br>
            <a:r>
              <a:rPr lang="en-US" dirty="0" smtClean="0"/>
              <a:t>In an application we need to work with up to the first 1 million prime numbers.</a:t>
            </a:r>
          </a:p>
          <a:p>
            <a:pPr lvl="1">
              <a:spcBef>
                <a:spcPts val="0"/>
              </a:spcBef>
            </a:pPr>
            <a:r>
              <a:rPr lang="en-US" dirty="0" smtClean="0"/>
              <a:t>We can write a loop that generates a million primes and stores them in a list to use. This list will take up a lot of memory due to its size.</a:t>
            </a:r>
          </a:p>
          <a:p>
            <a:pPr lvl="1">
              <a:spcBef>
                <a:spcPts val="0"/>
              </a:spcBef>
            </a:pPr>
            <a:r>
              <a:rPr lang="en-US" dirty="0" smtClean="0"/>
              <a:t>We can implement an </a:t>
            </a:r>
            <a:r>
              <a:rPr lang="en-US" dirty="0" err="1" smtClean="0"/>
              <a:t>iterator</a:t>
            </a:r>
            <a:r>
              <a:rPr lang="en-US" dirty="0" smtClean="0"/>
              <a:t> that generates one prime number at a time. Then we call the </a:t>
            </a:r>
            <a:r>
              <a:rPr lang="en-US" dirty="0" err="1" smtClean="0"/>
              <a:t>iterator’s</a:t>
            </a:r>
            <a:r>
              <a:rPr lang="en-US" dirty="0" smtClean="0"/>
              <a:t> next() whenever we need the next prime number.  There’s no huge list that takes up memory.</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81000"/>
            <a:ext cx="7696200" cy="715962"/>
          </a:xfrm>
        </p:spPr>
        <p:txBody>
          <a:bodyPr>
            <a:normAutofit/>
          </a:bodyPr>
          <a:lstStyle/>
          <a:p>
            <a:r>
              <a:rPr lang="en-US" dirty="0" smtClean="0"/>
              <a:t>Implementing an </a:t>
            </a:r>
            <a:r>
              <a:rPr lang="en-US" dirty="0" err="1" smtClean="0"/>
              <a:t>Iterator</a:t>
            </a:r>
            <a:r>
              <a:rPr lang="en-US" dirty="0" smtClean="0"/>
              <a:t> (1)</a:t>
            </a:r>
            <a:endParaRPr lang="en-US" dirty="0" smtClean="0">
              <a:solidFill>
                <a:srgbClr val="0033CC"/>
              </a:solidFill>
              <a:latin typeface="Consolas" pitchFamily="49" charset="0"/>
              <a:cs typeface="Consolas" pitchFamily="49" charset="0"/>
            </a:endParaRPr>
          </a:p>
        </p:txBody>
      </p:sp>
      <p:sp>
        <p:nvSpPr>
          <p:cNvPr id="3075" name="Rectangle 3"/>
          <p:cNvSpPr>
            <a:spLocks noGrp="1" noChangeArrowheads="1"/>
          </p:cNvSpPr>
          <p:nvPr>
            <p:ph type="body" idx="1"/>
          </p:nvPr>
        </p:nvSpPr>
        <p:spPr>
          <a:xfrm>
            <a:off x="838200" y="1143000"/>
            <a:ext cx="7696200" cy="4953000"/>
          </a:xfrm>
        </p:spPr>
        <p:txBody>
          <a:bodyPr>
            <a:noAutofit/>
          </a:bodyPr>
          <a:lstStyle/>
          <a:p>
            <a:pPr>
              <a:spcBef>
                <a:spcPts val="600"/>
              </a:spcBef>
            </a:pPr>
            <a:r>
              <a:rPr lang="en-US" dirty="0" smtClean="0"/>
              <a:t>We want to write an </a:t>
            </a:r>
            <a:r>
              <a:rPr lang="en-US" dirty="0" err="1" smtClean="0"/>
              <a:t>iterator</a:t>
            </a:r>
            <a:r>
              <a:rPr lang="en-US" dirty="0" smtClean="0"/>
              <a:t> called Squares that returns one number at a time from a sequence of squared values from 1 to </a:t>
            </a:r>
            <a:r>
              <a:rPr lang="en-US" dirty="0" smtClean="0">
                <a:latin typeface="Consolas" pitchFamily="49" charset="0"/>
                <a:cs typeface="Consolas" pitchFamily="49" charset="0"/>
              </a:rPr>
              <a:t>limit</a:t>
            </a:r>
          </a:p>
          <a:p>
            <a:pPr>
              <a:spcBef>
                <a:spcPts val="600"/>
              </a:spcBef>
            </a:pPr>
            <a:endParaRPr lang="en-US" dirty="0" smtClean="0">
              <a:latin typeface="Consolas" pitchFamily="49" charset="0"/>
              <a:cs typeface="Consolas" pitchFamily="49" charset="0"/>
            </a:endParaRPr>
          </a:p>
          <a:p>
            <a:pPr>
              <a:spcBef>
                <a:spcPts val="600"/>
              </a:spcBef>
            </a:pPr>
            <a:endParaRPr lang="en-US" dirty="0" smtClean="0">
              <a:latin typeface="Consolas" pitchFamily="49" charset="0"/>
              <a:cs typeface="Consolas" pitchFamily="49" charset="0"/>
            </a:endParaRPr>
          </a:p>
          <a:p>
            <a:pPr>
              <a:spcBef>
                <a:spcPts val="600"/>
              </a:spcBef>
            </a:pPr>
            <a:endParaRPr lang="en-US" dirty="0" smtClean="0">
              <a:latin typeface="Consolas" pitchFamily="49" charset="0"/>
              <a:cs typeface="Consolas" pitchFamily="49" charset="0"/>
            </a:endParaRPr>
          </a:p>
          <a:p>
            <a:pPr>
              <a:spcBef>
                <a:spcPts val="600"/>
              </a:spcBef>
            </a:pPr>
            <a:endParaRPr lang="en-US" dirty="0" smtClean="0">
              <a:latin typeface="Consolas" pitchFamily="49" charset="0"/>
              <a:cs typeface="Consolas" pitchFamily="49" charset="0"/>
            </a:endParaRPr>
          </a:p>
          <a:p>
            <a:pPr>
              <a:spcBef>
                <a:spcPts val="600"/>
              </a:spcBef>
            </a:pPr>
            <a:endParaRPr lang="en-US" dirty="0" smtClean="0">
              <a:latin typeface="Consolas" pitchFamily="49" charset="0"/>
              <a:cs typeface="Consolas" pitchFamily="49" charset="0"/>
            </a:endParaRPr>
          </a:p>
          <a:p>
            <a:pPr>
              <a:spcBef>
                <a:spcPts val="600"/>
              </a:spcBef>
            </a:pPr>
            <a:endParaRPr lang="en-US" dirty="0" smtClean="0">
              <a:latin typeface="Consolas" pitchFamily="49" charset="0"/>
              <a:cs typeface="Consolas" pitchFamily="49" charset="0"/>
            </a:endParaRPr>
          </a:p>
          <a:p>
            <a:pPr>
              <a:spcBef>
                <a:spcPts val="600"/>
              </a:spcBef>
            </a:pPr>
            <a:endParaRPr lang="en-US" dirty="0" smtClean="0">
              <a:latin typeface="Consolas" pitchFamily="49" charset="0"/>
              <a:cs typeface="Consolas" pitchFamily="49" charset="0"/>
            </a:endParaRPr>
          </a:p>
          <a:p>
            <a:pPr>
              <a:spcBef>
                <a:spcPts val="600"/>
              </a:spcBef>
            </a:pPr>
            <a:endParaRPr lang="en-US" dirty="0" smtClean="0">
              <a:latin typeface="Consolas" pitchFamily="49" charset="0"/>
              <a:cs typeface="Consolas" pitchFamily="49" charset="0"/>
            </a:endParaRPr>
          </a:p>
          <a:p>
            <a:pPr>
              <a:spcBef>
                <a:spcPts val="600"/>
              </a:spcBef>
            </a:pPr>
            <a:endParaRPr lang="en-US" dirty="0" smtClean="0">
              <a:latin typeface="Consolas" pitchFamily="49" charset="0"/>
              <a:cs typeface="Consolas" pitchFamily="49" charset="0"/>
            </a:endParaRPr>
          </a:p>
          <a:p>
            <a:pPr>
              <a:spcBef>
                <a:spcPts val="600"/>
              </a:spcBef>
            </a:pPr>
            <a:endParaRPr lang="en-US" dirty="0" smtClean="0">
              <a:latin typeface="Consolas" pitchFamily="49" charset="0"/>
              <a:cs typeface="Consolas" pitchFamily="49" charset="0"/>
            </a:endParaRPr>
          </a:p>
          <a:p>
            <a:pPr>
              <a:spcBef>
                <a:spcPts val="0"/>
              </a:spcBef>
            </a:pPr>
            <a:r>
              <a:rPr lang="en-US" dirty="0" smtClean="0">
                <a:cs typeface="Consolas" pitchFamily="49" charset="0"/>
              </a:rPr>
              <a:t>Note that </a:t>
            </a:r>
            <a:r>
              <a:rPr lang="en-US" i="1" dirty="0" smtClean="0">
                <a:cs typeface="Consolas" pitchFamily="49" charset="0"/>
              </a:rPr>
              <a:t>one</a:t>
            </a:r>
            <a:r>
              <a:rPr lang="en-US" dirty="0" smtClean="0">
                <a:cs typeface="Consolas" pitchFamily="49" charset="0"/>
              </a:rPr>
              <a:t> squared value is </a:t>
            </a:r>
            <a:r>
              <a:rPr lang="en-US" dirty="0" smtClean="0">
                <a:solidFill>
                  <a:srgbClr val="00B050"/>
                </a:solidFill>
                <a:cs typeface="Consolas" pitchFamily="49" charset="0"/>
              </a:rPr>
              <a:t>calculated</a:t>
            </a:r>
            <a:r>
              <a:rPr lang="en-US" dirty="0" smtClean="0">
                <a:cs typeface="Consolas" pitchFamily="49" charset="0"/>
              </a:rPr>
              <a:t> and returned when </a:t>
            </a:r>
            <a:r>
              <a:rPr lang="en-US" dirty="0" smtClean="0">
                <a:solidFill>
                  <a:srgbClr val="0033CC"/>
                </a:solidFill>
                <a:cs typeface="Consolas" pitchFamily="49" charset="0"/>
              </a:rPr>
              <a:t>next</a:t>
            </a:r>
            <a:r>
              <a:rPr lang="en-US" dirty="0" smtClean="0">
                <a:cs typeface="Consolas" pitchFamily="49" charset="0"/>
              </a:rPr>
              <a:t> is called. This is memory efficient when </a:t>
            </a:r>
            <a:r>
              <a:rPr lang="en-US" sz="1800" dirty="0" smtClean="0">
                <a:latin typeface="Consolas" pitchFamily="49" charset="0"/>
                <a:cs typeface="Consolas" pitchFamily="49" charset="0"/>
              </a:rPr>
              <a:t>limit</a:t>
            </a:r>
            <a:r>
              <a:rPr lang="en-US" sz="1800" dirty="0" smtClean="0">
                <a:cs typeface="Consolas" pitchFamily="49" charset="0"/>
              </a:rPr>
              <a:t> </a:t>
            </a:r>
            <a:r>
              <a:rPr lang="en-US" dirty="0" smtClean="0">
                <a:cs typeface="Consolas" pitchFamily="49" charset="0"/>
              </a:rPr>
              <a:t>is very large.</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27</a:t>
            </a:fld>
            <a:endParaRPr lang="en-US" dirty="0"/>
          </a:p>
        </p:txBody>
      </p:sp>
      <p:sp>
        <p:nvSpPr>
          <p:cNvPr id="6" name="Content Placeholder 2"/>
          <p:cNvSpPr txBox="1">
            <a:spLocks/>
          </p:cNvSpPr>
          <p:nvPr/>
        </p:nvSpPr>
        <p:spPr bwMode="auto">
          <a:xfrm>
            <a:off x="685800" y="1828800"/>
            <a:ext cx="7924800" cy="3505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80000"/>
              </a:lnSpc>
              <a:buNone/>
            </a:pPr>
            <a:r>
              <a:rPr lang="en-US" sz="1800" dirty="0" smtClean="0">
                <a:latin typeface="Consolas" pitchFamily="49" charset="0"/>
                <a:cs typeface="Consolas" pitchFamily="49" charset="0"/>
              </a:rPr>
              <a:t>class Squares:</a:t>
            </a:r>
          </a:p>
          <a:p>
            <a:pPr eaLnBrk="1" hangingPunct="1">
              <a:lnSpc>
                <a:spcPct val="80000"/>
              </a:lnSpc>
              <a:buNone/>
            </a:pPr>
            <a:r>
              <a:rPr lang="en-US" sz="1800" dirty="0" smtClean="0">
                <a:latin typeface="Consolas" pitchFamily="49" charset="0"/>
                <a:cs typeface="Consolas" pitchFamily="49" charset="0"/>
              </a:rPr>
              <a:t>   """ </a:t>
            </a:r>
            <a:r>
              <a:rPr lang="en-US" sz="1800" dirty="0" err="1" smtClean="0">
                <a:latin typeface="Consolas" pitchFamily="49" charset="0"/>
                <a:cs typeface="Consolas" pitchFamily="49" charset="0"/>
              </a:rPr>
              <a:t>iterator</a:t>
            </a:r>
            <a:r>
              <a:rPr lang="en-US" sz="1800" dirty="0" smtClean="0">
                <a:latin typeface="Consolas" pitchFamily="49" charset="0"/>
                <a:cs typeface="Consolas" pitchFamily="49" charset="0"/>
              </a:rPr>
              <a:t> for squared integers from 1 to limit """ </a:t>
            </a:r>
          </a:p>
          <a:p>
            <a:pPr eaLnBrk="1" hangingPunct="1">
              <a:lnSpc>
                <a:spcPct val="90000"/>
              </a:lnSpc>
              <a:spcBef>
                <a:spcPts val="600"/>
              </a:spcBef>
              <a:buNone/>
            </a:pPr>
            <a:r>
              <a:rPr lang="en-US" sz="1800" dirty="0" smtClean="0">
                <a:latin typeface="Consolas" pitchFamily="49" charset="0"/>
                <a:cs typeface="Consolas" pitchFamily="49" charset="0"/>
              </a:rPr>
              <a:t>   def __init__(self, limit):</a:t>
            </a:r>
          </a:p>
          <a:p>
            <a:pPr eaLnBrk="1" hangingPunct="1">
              <a:lnSpc>
                <a:spcPct val="90000"/>
              </a:lnSpc>
              <a:buNone/>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self._num</a:t>
            </a:r>
            <a:r>
              <a:rPr lang="en-US" sz="1800" dirty="0" smtClean="0">
                <a:latin typeface="Consolas" pitchFamily="49" charset="0"/>
                <a:cs typeface="Consolas" pitchFamily="49" charset="0"/>
              </a:rPr>
              <a:t> = 0</a:t>
            </a:r>
          </a:p>
          <a:p>
            <a:pPr eaLnBrk="1" hangingPunct="1">
              <a:lnSpc>
                <a:spcPct val="90000"/>
              </a:lnSpc>
              <a:buNone/>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self._limit</a:t>
            </a:r>
            <a:r>
              <a:rPr lang="en-US" sz="1800" dirty="0" smtClean="0">
                <a:latin typeface="Consolas" pitchFamily="49" charset="0"/>
                <a:cs typeface="Consolas" pitchFamily="49" charset="0"/>
              </a:rPr>
              <a:t> = limit</a:t>
            </a:r>
          </a:p>
          <a:p>
            <a:pPr eaLnBrk="1" hangingPunct="1">
              <a:lnSpc>
                <a:spcPct val="90000"/>
              </a:lnSpc>
              <a:spcBef>
                <a:spcPts val="600"/>
              </a:spcBef>
              <a:buNone/>
            </a:pPr>
            <a:r>
              <a:rPr lang="en-US" sz="1800" dirty="0" smtClean="0">
                <a:latin typeface="Consolas" pitchFamily="49" charset="0"/>
                <a:cs typeface="Consolas" pitchFamily="49" charset="0"/>
              </a:rPr>
              <a:t>   def </a:t>
            </a:r>
            <a:r>
              <a:rPr lang="en-US" sz="1800" dirty="0" smtClean="0">
                <a:solidFill>
                  <a:srgbClr val="0033CC"/>
                </a:solidFill>
                <a:latin typeface="Consolas" pitchFamily="49" charset="0"/>
                <a:cs typeface="Consolas" pitchFamily="49" charset="0"/>
              </a:rPr>
              <a:t>__</a:t>
            </a:r>
            <a:r>
              <a:rPr lang="en-US" sz="1800" dirty="0" err="1" smtClean="0">
                <a:solidFill>
                  <a:srgbClr val="0033CC"/>
                </a:solidFill>
                <a:latin typeface="Consolas" pitchFamily="49" charset="0"/>
                <a:cs typeface="Consolas" pitchFamily="49" charset="0"/>
              </a:rPr>
              <a:t>iter</a:t>
            </a:r>
            <a:r>
              <a:rPr lang="en-US" sz="1800" dirty="0" smtClean="0">
                <a:solidFill>
                  <a:srgbClr val="0033CC"/>
                </a:solidFill>
                <a:latin typeface="Consolas" pitchFamily="49" charset="0"/>
                <a:cs typeface="Consolas" pitchFamily="49" charset="0"/>
              </a:rPr>
              <a:t>__</a:t>
            </a:r>
            <a:r>
              <a:rPr lang="en-US" sz="1800" dirty="0" smtClean="0">
                <a:latin typeface="Consolas" pitchFamily="49" charset="0"/>
                <a:cs typeface="Consolas" pitchFamily="49" charset="0"/>
              </a:rPr>
              <a:t>(self):     # required method</a:t>
            </a:r>
          </a:p>
          <a:p>
            <a:pPr eaLnBrk="1" hangingPunct="1">
              <a:lnSpc>
                <a:spcPct val="90000"/>
              </a:lnSpc>
              <a:buNone/>
            </a:pPr>
            <a:r>
              <a:rPr lang="en-US" sz="1800" dirty="0" smtClean="0">
                <a:latin typeface="Consolas" pitchFamily="49" charset="0"/>
                <a:cs typeface="Consolas" pitchFamily="49" charset="0"/>
              </a:rPr>
              <a:t>      return self</a:t>
            </a:r>
          </a:p>
          <a:p>
            <a:pPr eaLnBrk="1" hangingPunct="1">
              <a:lnSpc>
                <a:spcPct val="90000"/>
              </a:lnSpc>
              <a:spcBef>
                <a:spcPts val="600"/>
              </a:spcBef>
              <a:buNone/>
            </a:pPr>
            <a:r>
              <a:rPr lang="en-US" sz="1800" dirty="0" smtClean="0">
                <a:latin typeface="Consolas" pitchFamily="49" charset="0"/>
                <a:cs typeface="Consolas" pitchFamily="49" charset="0"/>
              </a:rPr>
              <a:t>   def </a:t>
            </a:r>
            <a:r>
              <a:rPr lang="en-US" sz="1800" dirty="0" smtClean="0">
                <a:solidFill>
                  <a:srgbClr val="0033CC"/>
                </a:solidFill>
                <a:latin typeface="Consolas" pitchFamily="49" charset="0"/>
                <a:cs typeface="Consolas" pitchFamily="49" charset="0"/>
              </a:rPr>
              <a:t>__next__</a:t>
            </a:r>
            <a:r>
              <a:rPr lang="en-US" sz="1800" dirty="0" smtClean="0">
                <a:latin typeface="Consolas" pitchFamily="49" charset="0"/>
                <a:cs typeface="Consolas" pitchFamily="49" charset="0"/>
              </a:rPr>
              <a:t>(self):     # required method</a:t>
            </a:r>
          </a:p>
          <a:p>
            <a:pPr eaLnBrk="1" hangingPunct="1">
              <a:lnSpc>
                <a:spcPct val="90000"/>
              </a:lnSpc>
              <a:buNone/>
            </a:pPr>
            <a:r>
              <a:rPr lang="en-US" sz="1800" dirty="0" smtClean="0">
                <a:latin typeface="Consolas" pitchFamily="49" charset="0"/>
                <a:cs typeface="Consolas" pitchFamily="49" charset="0"/>
              </a:rPr>
              <a:t>      if </a:t>
            </a:r>
            <a:r>
              <a:rPr lang="en-US" sz="1800" dirty="0" err="1" smtClean="0">
                <a:latin typeface="Consolas" pitchFamily="49" charset="0"/>
                <a:cs typeface="Consolas" pitchFamily="49" charset="0"/>
              </a:rPr>
              <a:t>self._num</a:t>
            </a:r>
            <a:r>
              <a:rPr lang="en-US" sz="1800" dirty="0" smtClean="0">
                <a:latin typeface="Consolas" pitchFamily="49" charset="0"/>
                <a:cs typeface="Consolas" pitchFamily="49" charset="0"/>
              </a:rPr>
              <a:t> &gt; </a:t>
            </a:r>
            <a:r>
              <a:rPr lang="en-US" sz="1800" dirty="0" err="1" smtClean="0">
                <a:latin typeface="Consolas" pitchFamily="49" charset="0"/>
                <a:cs typeface="Consolas" pitchFamily="49" charset="0"/>
              </a:rPr>
              <a:t>self._limit</a:t>
            </a:r>
            <a:r>
              <a:rPr lang="en-US" sz="1800" dirty="0" smtClean="0">
                <a:latin typeface="Consolas" pitchFamily="49" charset="0"/>
                <a:cs typeface="Consolas" pitchFamily="49" charset="0"/>
              </a:rPr>
              <a:t>:</a:t>
            </a:r>
          </a:p>
          <a:p>
            <a:pPr eaLnBrk="1" hangingPunct="1">
              <a:lnSpc>
                <a:spcPct val="90000"/>
              </a:lnSpc>
              <a:buNone/>
            </a:pPr>
            <a:r>
              <a:rPr lang="en-US" sz="1800" dirty="0" smtClean="0">
                <a:latin typeface="Consolas" pitchFamily="49" charset="0"/>
                <a:cs typeface="Consolas" pitchFamily="49" charset="0"/>
              </a:rPr>
              <a:t>         raise </a:t>
            </a:r>
            <a:r>
              <a:rPr lang="en-US" sz="1800" dirty="0" err="1" smtClean="0">
                <a:latin typeface="Consolas" pitchFamily="49" charset="0"/>
                <a:cs typeface="Consolas" pitchFamily="49" charset="0"/>
              </a:rPr>
              <a:t>StopIteration</a:t>
            </a:r>
            <a:r>
              <a:rPr lang="en-US" sz="1800" dirty="0" smtClean="0">
                <a:latin typeface="Consolas" pitchFamily="49" charset="0"/>
                <a:cs typeface="Consolas" pitchFamily="49" charset="0"/>
              </a:rPr>
              <a:t>      # stop when reach limit</a:t>
            </a:r>
          </a:p>
          <a:p>
            <a:pPr eaLnBrk="1" hangingPunct="1">
              <a:lnSpc>
                <a:spcPct val="90000"/>
              </a:lnSpc>
              <a:buNone/>
            </a:pPr>
            <a:r>
              <a:rPr lang="en-US" sz="1800" dirty="0" smtClean="0">
                <a:latin typeface="Consolas" pitchFamily="49" charset="0"/>
                <a:cs typeface="Consolas" pitchFamily="49" charset="0"/>
              </a:rPr>
              <a:t>      else:</a:t>
            </a:r>
          </a:p>
          <a:p>
            <a:pPr eaLnBrk="1" hangingPunct="1">
              <a:lnSpc>
                <a:spcPct val="90000"/>
              </a:lnSpc>
              <a:buNone/>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self._num</a:t>
            </a:r>
            <a:r>
              <a:rPr lang="en-US" sz="1800" dirty="0" smtClean="0">
                <a:latin typeface="Consolas" pitchFamily="49" charset="0"/>
                <a:cs typeface="Consolas" pitchFamily="49" charset="0"/>
              </a:rPr>
              <a:t> += 1</a:t>
            </a:r>
          </a:p>
          <a:p>
            <a:pPr eaLnBrk="1" hangingPunct="1">
              <a:lnSpc>
                <a:spcPct val="90000"/>
              </a:lnSpc>
              <a:buNone/>
            </a:pPr>
            <a:r>
              <a:rPr lang="en-US" sz="1800" dirty="0" smtClean="0">
                <a:latin typeface="Consolas" pitchFamily="49" charset="0"/>
                <a:cs typeface="Consolas" pitchFamily="49" charset="0"/>
              </a:rPr>
              <a:t>         return </a:t>
            </a:r>
            <a:r>
              <a:rPr lang="en-US" sz="1800" dirty="0" smtClean="0">
                <a:solidFill>
                  <a:srgbClr val="00B050"/>
                </a:solidFill>
                <a:latin typeface="Consolas" pitchFamily="49" charset="0"/>
                <a:cs typeface="Consolas" pitchFamily="49" charset="0"/>
              </a:rPr>
              <a:t>self.num ** 2 </a:t>
            </a:r>
            <a:r>
              <a:rPr lang="en-US" sz="1800" dirty="0" smtClean="0">
                <a:latin typeface="Consolas" pitchFamily="49" charset="0"/>
                <a:cs typeface="Consolas" pitchFamily="49" charset="0"/>
              </a:rPr>
              <a:t>    # calculate &amp; return square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81000"/>
            <a:ext cx="7696200" cy="715962"/>
          </a:xfrm>
        </p:spPr>
        <p:txBody>
          <a:bodyPr>
            <a:normAutofit/>
          </a:bodyPr>
          <a:lstStyle/>
          <a:p>
            <a:r>
              <a:rPr lang="en-US" dirty="0" smtClean="0"/>
              <a:t>Implementing an </a:t>
            </a:r>
            <a:r>
              <a:rPr lang="en-US" dirty="0" err="1" smtClean="0"/>
              <a:t>Iterator</a:t>
            </a:r>
            <a:r>
              <a:rPr lang="en-US" dirty="0" smtClean="0"/>
              <a:t> (2)</a:t>
            </a:r>
            <a:endParaRPr lang="en-US" dirty="0" smtClean="0">
              <a:solidFill>
                <a:srgbClr val="0033CC"/>
              </a:solidFill>
              <a:latin typeface="Consolas" pitchFamily="49" charset="0"/>
              <a:cs typeface="Consolas" pitchFamily="49" charset="0"/>
            </a:endParaRPr>
          </a:p>
        </p:txBody>
      </p:sp>
      <p:sp>
        <p:nvSpPr>
          <p:cNvPr id="3075" name="Rectangle 3"/>
          <p:cNvSpPr>
            <a:spLocks noGrp="1" noChangeArrowheads="1"/>
          </p:cNvSpPr>
          <p:nvPr>
            <p:ph type="body" idx="1"/>
          </p:nvPr>
        </p:nvSpPr>
        <p:spPr>
          <a:xfrm>
            <a:off x="838200" y="1143000"/>
            <a:ext cx="7696200" cy="4953000"/>
          </a:xfrm>
        </p:spPr>
        <p:txBody>
          <a:bodyPr>
            <a:noAutofit/>
          </a:bodyPr>
          <a:lstStyle/>
          <a:p>
            <a:pPr>
              <a:spcBef>
                <a:spcPts val="600"/>
              </a:spcBef>
            </a:pPr>
            <a:r>
              <a:rPr lang="en-US" dirty="0" smtClean="0"/>
              <a:t>To experiment with Squares, we create 2 different </a:t>
            </a:r>
            <a:r>
              <a:rPr lang="en-US" dirty="0" err="1" smtClean="0"/>
              <a:t>iterator</a:t>
            </a:r>
            <a:r>
              <a:rPr lang="en-US" dirty="0" smtClean="0"/>
              <a:t> objects:</a:t>
            </a:r>
          </a:p>
          <a:p>
            <a:pPr>
              <a:spcBef>
                <a:spcPts val="600"/>
              </a:spcBef>
            </a:pPr>
            <a:endParaRPr lang="en-US" dirty="0" smtClean="0">
              <a:latin typeface="Consolas" pitchFamily="49" charset="0"/>
              <a:cs typeface="Consolas" pitchFamily="49" charset="0"/>
            </a:endParaRPr>
          </a:p>
          <a:p>
            <a:pPr>
              <a:spcBef>
                <a:spcPts val="600"/>
              </a:spcBef>
            </a:pPr>
            <a:endParaRPr lang="en-US" dirty="0" smtClean="0">
              <a:latin typeface="Consolas" pitchFamily="49" charset="0"/>
              <a:cs typeface="Consolas" pitchFamily="49" charset="0"/>
            </a:endParaRPr>
          </a:p>
          <a:p>
            <a:pPr>
              <a:spcBef>
                <a:spcPts val="600"/>
              </a:spcBef>
            </a:pPr>
            <a:endParaRPr lang="en-US" dirty="0" smtClean="0">
              <a:latin typeface="Consolas" pitchFamily="49" charset="0"/>
              <a:cs typeface="Consolas" pitchFamily="49" charset="0"/>
            </a:endParaRPr>
          </a:p>
          <a:p>
            <a:pPr>
              <a:spcBef>
                <a:spcPts val="600"/>
              </a:spcBef>
            </a:pPr>
            <a:endParaRPr lang="en-US" dirty="0" smtClean="0">
              <a:latin typeface="Consolas" pitchFamily="49" charset="0"/>
              <a:cs typeface="Consolas" pitchFamily="49" charset="0"/>
            </a:endParaRPr>
          </a:p>
          <a:p>
            <a:pPr>
              <a:spcBef>
                <a:spcPts val="600"/>
              </a:spcBef>
              <a:buNone/>
            </a:pPr>
            <a:endParaRPr lang="en-US" sz="1800" dirty="0" smtClean="0">
              <a:cs typeface="Consolas" pitchFamily="49" charset="0"/>
            </a:endParaRPr>
          </a:p>
          <a:p>
            <a:pPr>
              <a:spcBef>
                <a:spcPts val="1800"/>
              </a:spcBef>
            </a:pPr>
            <a:r>
              <a:rPr lang="en-US" dirty="0" smtClean="0">
                <a:cs typeface="Consolas" pitchFamily="49" charset="0"/>
              </a:rPr>
              <a:t>As written, the Squares </a:t>
            </a:r>
            <a:r>
              <a:rPr lang="en-US" dirty="0" err="1" smtClean="0">
                <a:cs typeface="Consolas" pitchFamily="49" charset="0"/>
              </a:rPr>
              <a:t>iterator</a:t>
            </a:r>
            <a:r>
              <a:rPr lang="en-US" dirty="0" smtClean="0">
                <a:cs typeface="Consolas" pitchFamily="49" charset="0"/>
              </a:rPr>
              <a:t> stops at an upper limit, but the </a:t>
            </a:r>
            <a:r>
              <a:rPr lang="en-US" dirty="0" err="1" smtClean="0">
                <a:cs typeface="Consolas" pitchFamily="49" charset="0"/>
              </a:rPr>
              <a:t>iterator</a:t>
            </a:r>
            <a:r>
              <a:rPr lang="en-US" dirty="0" smtClean="0">
                <a:cs typeface="Consolas" pitchFamily="49" charset="0"/>
              </a:rPr>
              <a:t> can be coded to easily work with an infinite sequence of squared values.</a:t>
            </a:r>
          </a:p>
          <a:p>
            <a:pPr>
              <a:spcBef>
                <a:spcPts val="600"/>
              </a:spcBef>
            </a:pPr>
            <a:r>
              <a:rPr lang="en-US" dirty="0" smtClean="0">
                <a:cs typeface="Consolas" pitchFamily="49" charset="0"/>
              </a:rPr>
              <a:t>The only change is in the </a:t>
            </a:r>
            <a:r>
              <a:rPr lang="en-US" sz="1800" dirty="0" smtClean="0">
                <a:solidFill>
                  <a:srgbClr val="0033CC"/>
                </a:solidFill>
                <a:latin typeface="Consolas" pitchFamily="49" charset="0"/>
                <a:cs typeface="Consolas" pitchFamily="49" charset="0"/>
              </a:rPr>
              <a:t>__next__</a:t>
            </a:r>
            <a:r>
              <a:rPr lang="en-US" sz="1800" dirty="0" smtClean="0">
                <a:latin typeface="Consolas" pitchFamily="49" charset="0"/>
                <a:cs typeface="Consolas" pitchFamily="49" charset="0"/>
              </a:rPr>
              <a:t> </a:t>
            </a:r>
            <a:r>
              <a:rPr lang="en-US" dirty="0" smtClean="0">
                <a:cs typeface="Consolas" pitchFamily="49" charset="0"/>
              </a:rPr>
              <a:t>method, where we remove the check for the upper limit  and the </a:t>
            </a:r>
            <a:r>
              <a:rPr lang="en-US" dirty="0" err="1" smtClean="0">
                <a:cs typeface="Consolas" pitchFamily="49" charset="0"/>
              </a:rPr>
              <a:t>stopIteration</a:t>
            </a:r>
            <a:r>
              <a:rPr lang="en-US" dirty="0" smtClean="0">
                <a:cs typeface="Consolas" pitchFamily="49" charset="0"/>
              </a:rPr>
              <a:t>  exception:</a:t>
            </a:r>
          </a:p>
          <a:p>
            <a:pPr>
              <a:spcBef>
                <a:spcPts val="600"/>
              </a:spcBef>
            </a:pPr>
            <a:endParaRPr lang="en-US" sz="1800" dirty="0" smtClean="0">
              <a:cs typeface="Consolas" pitchFamily="49" charset="0"/>
            </a:endParaRPr>
          </a:p>
          <a:p>
            <a:pPr>
              <a:spcBef>
                <a:spcPts val="600"/>
              </a:spcBef>
              <a:buNone/>
            </a:pPr>
            <a:endParaRPr lang="en-US" sz="1800" dirty="0" smtClean="0">
              <a:cs typeface="Consolas" pitchFamily="49" charset="0"/>
            </a:endParaRPr>
          </a:p>
          <a:p>
            <a:pPr>
              <a:spcBef>
                <a:spcPts val="1800"/>
              </a:spcBef>
            </a:pPr>
            <a:r>
              <a:rPr lang="en-US" dirty="0" smtClean="0">
                <a:cs typeface="Consolas" pitchFamily="49" charset="0"/>
              </a:rPr>
              <a:t>The Squares </a:t>
            </a:r>
            <a:r>
              <a:rPr lang="en-US" dirty="0" err="1" smtClean="0">
                <a:cs typeface="Consolas" pitchFamily="49" charset="0"/>
              </a:rPr>
              <a:t>iterator</a:t>
            </a:r>
            <a:r>
              <a:rPr lang="en-US" dirty="0" smtClean="0">
                <a:cs typeface="Consolas" pitchFamily="49" charset="0"/>
              </a:rPr>
              <a:t> now produces squares as long as the user wants!</a:t>
            </a:r>
          </a:p>
          <a:p>
            <a:pPr>
              <a:spcBef>
                <a:spcPts val="600"/>
              </a:spcBef>
              <a:buNone/>
            </a:pPr>
            <a:endParaRPr lang="en-US" sz="2400" dirty="0" smtClean="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28</a:t>
            </a:fld>
            <a:endParaRPr lang="en-US" dirty="0"/>
          </a:p>
        </p:txBody>
      </p:sp>
      <p:sp>
        <p:nvSpPr>
          <p:cNvPr id="6" name="Content Placeholder 2"/>
          <p:cNvSpPr txBox="1">
            <a:spLocks/>
          </p:cNvSpPr>
          <p:nvPr/>
        </p:nvSpPr>
        <p:spPr bwMode="auto">
          <a:xfrm>
            <a:off x="1066800" y="1524000"/>
            <a:ext cx="7162800" cy="1981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buNone/>
            </a:pPr>
            <a:r>
              <a:rPr lang="en-US" sz="1800" dirty="0" smtClean="0">
                <a:latin typeface="Consolas" pitchFamily="49" charset="0"/>
                <a:cs typeface="Consolas" pitchFamily="49" charset="0"/>
              </a:rPr>
              <a:t>sq1 = Squares(10)        </a:t>
            </a:r>
          </a:p>
          <a:p>
            <a:pPr eaLnBrk="1" hangingPunct="1">
              <a:lnSpc>
                <a:spcPct val="90000"/>
              </a:lnSpc>
              <a:buNone/>
            </a:pPr>
            <a:r>
              <a:rPr lang="en-US" sz="1800" dirty="0" smtClean="0">
                <a:latin typeface="Consolas" pitchFamily="49" charset="0"/>
                <a:cs typeface="Consolas" pitchFamily="49" charset="0"/>
              </a:rPr>
              <a:t>print(next(sq1))           # output: 1</a:t>
            </a:r>
          </a:p>
          <a:p>
            <a:pPr eaLnBrk="1" hangingPunct="1">
              <a:lnSpc>
                <a:spcPct val="90000"/>
              </a:lnSpc>
              <a:buNone/>
            </a:pPr>
            <a:r>
              <a:rPr lang="en-US" sz="1800" dirty="0" smtClean="0">
                <a:latin typeface="Consolas" pitchFamily="49" charset="0"/>
                <a:cs typeface="Consolas" pitchFamily="49" charset="0"/>
              </a:rPr>
              <a:t>for </a:t>
            </a:r>
            <a:r>
              <a:rPr lang="en-US" sz="1800" dirty="0" err="1" smtClean="0">
                <a:latin typeface="Consolas" pitchFamily="49" charset="0"/>
                <a:cs typeface="Consolas" pitchFamily="49" charset="0"/>
              </a:rPr>
              <a:t>i</a:t>
            </a:r>
            <a:r>
              <a:rPr lang="en-US" sz="1800" dirty="0" smtClean="0">
                <a:latin typeface="Consolas" pitchFamily="49" charset="0"/>
                <a:cs typeface="Consolas" pitchFamily="49" charset="0"/>
              </a:rPr>
              <a:t> in range(3) :</a:t>
            </a:r>
          </a:p>
          <a:p>
            <a:pPr eaLnBrk="1" hangingPunct="1">
              <a:lnSpc>
                <a:spcPct val="90000"/>
              </a:lnSpc>
              <a:buNone/>
            </a:pPr>
            <a:r>
              <a:rPr lang="en-US" sz="1800" dirty="0" smtClean="0">
                <a:latin typeface="Consolas" pitchFamily="49" charset="0"/>
                <a:cs typeface="Consolas" pitchFamily="49" charset="0"/>
              </a:rPr>
              <a:t>   print(next(sq1))        # output: 4</a:t>
            </a:r>
          </a:p>
          <a:p>
            <a:pPr eaLnBrk="1" hangingPunct="1">
              <a:lnSpc>
                <a:spcPct val="75000"/>
              </a:lnSpc>
              <a:buNone/>
            </a:pPr>
            <a:r>
              <a:rPr lang="en-US" sz="1800" dirty="0" smtClean="0">
                <a:latin typeface="Consolas" pitchFamily="49" charset="0"/>
                <a:cs typeface="Consolas" pitchFamily="49" charset="0"/>
              </a:rPr>
              <a:t>                                     9 </a:t>
            </a:r>
          </a:p>
          <a:p>
            <a:pPr eaLnBrk="1" hangingPunct="1">
              <a:lnSpc>
                <a:spcPct val="75000"/>
              </a:lnSpc>
              <a:buNone/>
            </a:pPr>
            <a:r>
              <a:rPr lang="en-US" sz="1800" dirty="0" smtClean="0">
                <a:latin typeface="Consolas" pitchFamily="49" charset="0"/>
                <a:cs typeface="Consolas" pitchFamily="49" charset="0"/>
              </a:rPr>
              <a:t>                                     16                                   </a:t>
            </a:r>
          </a:p>
          <a:p>
            <a:pPr eaLnBrk="1" hangingPunct="1">
              <a:lnSpc>
                <a:spcPct val="80000"/>
              </a:lnSpc>
              <a:buNone/>
            </a:pPr>
            <a:r>
              <a:rPr lang="en-US" sz="1800" dirty="0" smtClean="0">
                <a:latin typeface="Consolas" pitchFamily="49" charset="0"/>
                <a:cs typeface="Consolas" pitchFamily="49" charset="0"/>
              </a:rPr>
              <a:t>sq2 = Squares(5)</a:t>
            </a:r>
          </a:p>
          <a:p>
            <a:pPr eaLnBrk="1" hangingPunct="1">
              <a:lnSpc>
                <a:spcPct val="85000"/>
              </a:lnSpc>
              <a:buNone/>
            </a:pPr>
            <a:r>
              <a:rPr lang="en-US" sz="1800" dirty="0" smtClean="0">
                <a:latin typeface="Consolas" pitchFamily="49" charset="0"/>
                <a:cs typeface="Consolas" pitchFamily="49" charset="0"/>
              </a:rPr>
              <a:t>print(*sq2)                # output: 1 4 9 16 25</a:t>
            </a:r>
          </a:p>
        </p:txBody>
      </p:sp>
      <p:sp>
        <p:nvSpPr>
          <p:cNvPr id="7" name="Content Placeholder 2"/>
          <p:cNvSpPr txBox="1">
            <a:spLocks/>
          </p:cNvSpPr>
          <p:nvPr/>
        </p:nvSpPr>
        <p:spPr bwMode="auto">
          <a:xfrm>
            <a:off x="1066800" y="4800600"/>
            <a:ext cx="7162800" cy="838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600"/>
              </a:spcBef>
              <a:buNone/>
            </a:pPr>
            <a:r>
              <a:rPr lang="en-US" sz="1800" dirty="0" smtClean="0">
                <a:latin typeface="Consolas" pitchFamily="49" charset="0"/>
                <a:cs typeface="Consolas" pitchFamily="49" charset="0"/>
              </a:rPr>
              <a:t> def </a:t>
            </a:r>
            <a:r>
              <a:rPr lang="en-US" sz="1800" dirty="0" smtClean="0">
                <a:solidFill>
                  <a:srgbClr val="0033CC"/>
                </a:solidFill>
                <a:latin typeface="Consolas" pitchFamily="49" charset="0"/>
                <a:cs typeface="Consolas" pitchFamily="49" charset="0"/>
              </a:rPr>
              <a:t>__next__</a:t>
            </a:r>
            <a:r>
              <a:rPr lang="en-US" sz="1800" dirty="0" smtClean="0">
                <a:latin typeface="Consolas" pitchFamily="49" charset="0"/>
                <a:cs typeface="Consolas" pitchFamily="49" charset="0"/>
              </a:rPr>
              <a:t>(self):     # required method</a:t>
            </a:r>
          </a:p>
          <a:p>
            <a:pPr eaLnBrk="1" hangingPunct="1">
              <a:lnSpc>
                <a:spcPct val="90000"/>
              </a:lnSpc>
              <a:buNone/>
            </a:pPr>
            <a:r>
              <a:rPr lang="en-US" sz="1800" dirty="0" smtClean="0">
                <a:latin typeface="Consolas" pitchFamily="49" charset="0"/>
                <a:cs typeface="Consolas" pitchFamily="49" charset="0"/>
              </a:rPr>
              <a:t>     self.num += 1</a:t>
            </a:r>
          </a:p>
          <a:p>
            <a:pPr eaLnBrk="1" hangingPunct="1">
              <a:lnSpc>
                <a:spcPct val="90000"/>
              </a:lnSpc>
              <a:buNone/>
            </a:pPr>
            <a:r>
              <a:rPr lang="en-US" sz="1800" dirty="0" smtClean="0">
                <a:latin typeface="Consolas" pitchFamily="49" charset="0"/>
                <a:cs typeface="Consolas" pitchFamily="49" charset="0"/>
              </a:rPr>
              <a:t>     return </a:t>
            </a:r>
            <a:r>
              <a:rPr lang="en-US" sz="1800" dirty="0" smtClean="0">
                <a:solidFill>
                  <a:srgbClr val="00B050"/>
                </a:solidFill>
                <a:latin typeface="Consolas" pitchFamily="49" charset="0"/>
                <a:cs typeface="Consolas" pitchFamily="49" charset="0"/>
              </a:rPr>
              <a:t>self.num ** 2</a:t>
            </a:r>
            <a:r>
              <a:rPr lang="en-US" sz="1800" dirty="0" smtClean="0">
                <a:latin typeface="Consolas" pitchFamily="49" charset="0"/>
                <a:cs typeface="Consolas" pitchFamily="49" charset="0"/>
              </a:rPr>
              <a:t>    # return square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81000"/>
            <a:ext cx="7696200" cy="715962"/>
          </a:xfrm>
        </p:spPr>
        <p:txBody>
          <a:bodyPr>
            <a:normAutofit/>
          </a:bodyPr>
          <a:lstStyle/>
          <a:p>
            <a:r>
              <a:rPr lang="en-US" dirty="0" smtClean="0"/>
              <a:t>Generator</a:t>
            </a:r>
            <a:endParaRPr lang="en-US" dirty="0" smtClean="0">
              <a:solidFill>
                <a:srgbClr val="0033CC"/>
              </a:solidFill>
              <a:latin typeface="Consolas" pitchFamily="49" charset="0"/>
              <a:cs typeface="Consolas" pitchFamily="49" charset="0"/>
            </a:endParaRPr>
          </a:p>
        </p:txBody>
      </p:sp>
      <p:sp>
        <p:nvSpPr>
          <p:cNvPr id="3075" name="Rectangle 3"/>
          <p:cNvSpPr>
            <a:spLocks noGrp="1" noChangeArrowheads="1"/>
          </p:cNvSpPr>
          <p:nvPr>
            <p:ph type="body" idx="1"/>
          </p:nvPr>
        </p:nvSpPr>
        <p:spPr>
          <a:xfrm>
            <a:off x="914400" y="1143000"/>
            <a:ext cx="7543800" cy="4953000"/>
          </a:xfrm>
        </p:spPr>
        <p:txBody>
          <a:bodyPr>
            <a:noAutofit/>
          </a:bodyPr>
          <a:lstStyle/>
          <a:p>
            <a:r>
              <a:rPr lang="en-US" dirty="0" smtClean="0"/>
              <a:t>A generator is a simple way to implement an </a:t>
            </a:r>
            <a:r>
              <a:rPr lang="en-US" dirty="0" err="1" smtClean="0"/>
              <a:t>iterator</a:t>
            </a:r>
            <a:r>
              <a:rPr lang="en-US" dirty="0" smtClean="0"/>
              <a:t> class. </a:t>
            </a:r>
          </a:p>
          <a:p>
            <a:pPr>
              <a:spcBef>
                <a:spcPts val="600"/>
              </a:spcBef>
            </a:pPr>
            <a:r>
              <a:rPr lang="en-US" dirty="0" smtClean="0"/>
              <a:t>Most of the time when we want an </a:t>
            </a:r>
            <a:r>
              <a:rPr lang="en-US" dirty="0" err="1" smtClean="0"/>
              <a:t>iterator</a:t>
            </a:r>
            <a:r>
              <a:rPr lang="en-US" dirty="0" smtClean="0"/>
              <a:t>, we write a generator instead, and Python will create an </a:t>
            </a:r>
            <a:r>
              <a:rPr lang="en-US" dirty="0" err="1" smtClean="0"/>
              <a:t>iterator</a:t>
            </a:r>
            <a:r>
              <a:rPr lang="en-US" dirty="0" smtClean="0"/>
              <a:t> “under the hood” for us, similar to how Python creates an </a:t>
            </a:r>
            <a:r>
              <a:rPr lang="en-US" dirty="0" err="1" smtClean="0"/>
              <a:t>iterator</a:t>
            </a:r>
            <a:r>
              <a:rPr lang="en-US" dirty="0" smtClean="0"/>
              <a:t> when we write a for loop.</a:t>
            </a:r>
          </a:p>
          <a:p>
            <a:pPr>
              <a:spcBef>
                <a:spcPts val="600"/>
              </a:spcBef>
            </a:pPr>
            <a:r>
              <a:rPr lang="en-US" dirty="0" smtClean="0"/>
              <a:t>There are two ways to write a generator:</a:t>
            </a:r>
          </a:p>
          <a:p>
            <a:pPr lvl="1">
              <a:spcBef>
                <a:spcPts val="0"/>
              </a:spcBef>
            </a:pPr>
            <a:r>
              <a:rPr lang="en-US" dirty="0" smtClean="0"/>
              <a:t>A generator </a:t>
            </a:r>
            <a:r>
              <a:rPr lang="en-US" i="1" dirty="0" smtClean="0"/>
              <a:t>expression</a:t>
            </a:r>
            <a:r>
              <a:rPr lang="en-US" dirty="0" smtClean="0"/>
              <a:t>: simplest coding but it can only be used with a finite sequence of data.</a:t>
            </a:r>
          </a:p>
          <a:p>
            <a:pPr lvl="1">
              <a:spcBef>
                <a:spcPts val="0"/>
              </a:spcBef>
            </a:pPr>
            <a:r>
              <a:rPr lang="en-US" dirty="0" smtClean="0"/>
              <a:t>A generator </a:t>
            </a:r>
            <a:r>
              <a:rPr lang="en-US" i="1" dirty="0" smtClean="0"/>
              <a:t>function</a:t>
            </a:r>
            <a:r>
              <a:rPr lang="en-US" dirty="0" smtClean="0"/>
              <a:t>: more coding (not as much as writing an </a:t>
            </a:r>
            <a:r>
              <a:rPr lang="en-US" dirty="0" err="1" smtClean="0"/>
              <a:t>iterator</a:t>
            </a:r>
            <a:r>
              <a:rPr lang="en-US" dirty="0" smtClean="0"/>
              <a:t> directly) but it can work with an infinite sequence.</a:t>
            </a:r>
          </a:p>
          <a:p>
            <a:pPr>
              <a:spcBef>
                <a:spcPts val="600"/>
              </a:spcBef>
            </a:pPr>
            <a:endParaRPr lang="en-US" dirty="0" smtClean="0"/>
          </a:p>
          <a:p>
            <a:pPr>
              <a:spcBef>
                <a:spcPts val="600"/>
              </a:spcBef>
            </a:pPr>
            <a:endParaRPr lang="en-US" dirty="0" smtClean="0"/>
          </a:p>
          <a:p>
            <a:pPr>
              <a:spcBef>
                <a:spcPts val="600"/>
              </a:spcBef>
            </a:pPr>
            <a:endParaRPr lang="en-US" dirty="0" smtClean="0">
              <a:latin typeface="Consolas" pitchFamily="49" charset="0"/>
              <a:cs typeface="Consolas" pitchFamily="49" charset="0"/>
            </a:endParaRPr>
          </a:p>
          <a:p>
            <a:pPr>
              <a:spcBef>
                <a:spcPts val="600"/>
              </a:spcBef>
            </a:pPr>
            <a:endParaRPr lang="en-US" dirty="0" smtClean="0">
              <a:latin typeface="Consolas" pitchFamily="49" charset="0"/>
              <a:cs typeface="Consolas" pitchFamily="49" charset="0"/>
            </a:endParaRPr>
          </a:p>
          <a:p>
            <a:pPr>
              <a:spcBef>
                <a:spcPts val="600"/>
              </a:spcBef>
            </a:pPr>
            <a:endParaRPr lang="en-US" dirty="0" smtClean="0">
              <a:latin typeface="Consolas" pitchFamily="49" charset="0"/>
              <a:cs typeface="Consolas" pitchFamily="49" charset="0"/>
            </a:endParaRPr>
          </a:p>
          <a:p>
            <a:pPr>
              <a:spcBef>
                <a:spcPts val="600"/>
              </a:spcBef>
            </a:pPr>
            <a:endParaRPr lang="en-US" dirty="0" smtClean="0">
              <a:latin typeface="Consolas" pitchFamily="49" charset="0"/>
              <a:cs typeface="Consolas" pitchFamily="49" charset="0"/>
            </a:endParaRPr>
          </a:p>
          <a:p>
            <a:pPr>
              <a:spcBef>
                <a:spcPts val="600"/>
              </a:spcBef>
              <a:buNone/>
            </a:pPr>
            <a:endParaRPr lang="en-US" sz="1800" dirty="0" smtClean="0">
              <a:cs typeface="Consolas" pitchFamily="49" charset="0"/>
            </a:endParaRP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2000" y="381000"/>
            <a:ext cx="7620000" cy="715962"/>
          </a:xfrm>
        </p:spPr>
        <p:txBody>
          <a:bodyPr/>
          <a:lstStyle/>
          <a:p>
            <a:pPr eaLnBrk="1" hangingPunct="1"/>
            <a:r>
              <a:rPr lang="en-US" dirty="0" smtClean="0"/>
              <a:t>Functions: Review</a:t>
            </a:r>
            <a:r>
              <a:rPr lang="en-US" sz="3200" dirty="0" smtClean="0"/>
              <a:t> </a:t>
            </a:r>
          </a:p>
        </p:txBody>
      </p:sp>
      <p:sp>
        <p:nvSpPr>
          <p:cNvPr id="3075" name="Rectangle 3"/>
          <p:cNvSpPr>
            <a:spLocks noGrp="1" noChangeArrowheads="1"/>
          </p:cNvSpPr>
          <p:nvPr>
            <p:ph type="body" idx="1"/>
          </p:nvPr>
        </p:nvSpPr>
        <p:spPr>
          <a:xfrm>
            <a:off x="762000" y="1143000"/>
            <a:ext cx="7620000" cy="5029200"/>
          </a:xfrm>
        </p:spPr>
        <p:txBody>
          <a:bodyPr/>
          <a:lstStyle/>
          <a:p>
            <a:r>
              <a:rPr lang="en-US" dirty="0" smtClean="0"/>
              <a:t>The most basic way to modularize software, or to break up a large application into smaller logical units, is to use functions.</a:t>
            </a:r>
          </a:p>
          <a:p>
            <a:pPr>
              <a:spcBef>
                <a:spcPts val="600"/>
              </a:spcBef>
            </a:pPr>
            <a:r>
              <a:rPr lang="en-US" dirty="0" smtClean="0"/>
              <a:t>A function is a block of code that:</a:t>
            </a:r>
          </a:p>
          <a:p>
            <a:pPr lvl="1">
              <a:spcBef>
                <a:spcPts val="0"/>
              </a:spcBef>
            </a:pPr>
            <a:r>
              <a:rPr lang="en-US" dirty="0" smtClean="0"/>
              <a:t>Has a </a:t>
            </a:r>
            <a:r>
              <a:rPr lang="en-US" i="1" dirty="0" smtClean="0"/>
              <a:t>name</a:t>
            </a:r>
          </a:p>
          <a:p>
            <a:pPr lvl="1">
              <a:spcBef>
                <a:spcPts val="0"/>
              </a:spcBef>
            </a:pPr>
            <a:r>
              <a:rPr lang="en-US" dirty="0" smtClean="0"/>
              <a:t>Accepts zero or more input data called </a:t>
            </a:r>
            <a:r>
              <a:rPr lang="en-US" i="1" dirty="0" smtClean="0"/>
              <a:t>input arguments </a:t>
            </a:r>
            <a:r>
              <a:rPr lang="en-US" dirty="0" smtClean="0"/>
              <a:t>and store them in local variables called </a:t>
            </a:r>
            <a:r>
              <a:rPr lang="en-US" i="1" dirty="0" smtClean="0"/>
              <a:t>parameters</a:t>
            </a:r>
          </a:p>
          <a:p>
            <a:pPr lvl="1">
              <a:spcBef>
                <a:spcPts val="0"/>
              </a:spcBef>
            </a:pPr>
            <a:r>
              <a:rPr lang="en-US" dirty="0" smtClean="0"/>
              <a:t>Does a task and optionally returns an output </a:t>
            </a:r>
          </a:p>
          <a:p>
            <a:pPr>
              <a:spcBef>
                <a:spcPts val="600"/>
              </a:spcBef>
            </a:pPr>
            <a:r>
              <a:rPr lang="en-US" dirty="0" smtClean="0"/>
              <a:t>The block of code that makes up the function resides in memory, and the function name is simply a reference to this memory location.</a:t>
            </a:r>
          </a:p>
          <a:p>
            <a:pPr>
              <a:spcBef>
                <a:spcPts val="600"/>
              </a:spcBef>
            </a:pPr>
            <a:r>
              <a:rPr lang="en-US" dirty="0" smtClean="0"/>
              <a:t>This means a function is just like any data object, which also takes up memory space and has a name that references the memory space.</a:t>
            </a:r>
          </a:p>
          <a:p>
            <a:pPr>
              <a:spcBef>
                <a:spcPts val="600"/>
              </a:spcBef>
            </a:pPr>
            <a:endParaRPr lang="en-US" dirty="0" smtClean="0"/>
          </a:p>
          <a:p>
            <a:endParaRPr lang="en-US" sz="1800"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81000"/>
            <a:ext cx="7696200" cy="715962"/>
          </a:xfrm>
        </p:spPr>
        <p:txBody>
          <a:bodyPr>
            <a:normAutofit/>
          </a:bodyPr>
          <a:lstStyle/>
          <a:p>
            <a:r>
              <a:rPr lang="en-US" dirty="0" smtClean="0"/>
              <a:t>Generator Expression</a:t>
            </a:r>
            <a:endParaRPr lang="en-US" dirty="0" smtClean="0">
              <a:solidFill>
                <a:srgbClr val="0033CC"/>
              </a:solidFill>
              <a:latin typeface="Consolas" pitchFamily="49" charset="0"/>
              <a:cs typeface="Consolas" pitchFamily="49" charset="0"/>
            </a:endParaRPr>
          </a:p>
        </p:txBody>
      </p:sp>
      <p:sp>
        <p:nvSpPr>
          <p:cNvPr id="3075" name="Rectangle 3"/>
          <p:cNvSpPr>
            <a:spLocks noGrp="1" noChangeArrowheads="1"/>
          </p:cNvSpPr>
          <p:nvPr>
            <p:ph type="body" idx="1"/>
          </p:nvPr>
        </p:nvSpPr>
        <p:spPr>
          <a:xfrm>
            <a:off x="914400" y="1143000"/>
            <a:ext cx="7467600" cy="4953000"/>
          </a:xfrm>
        </p:spPr>
        <p:txBody>
          <a:bodyPr>
            <a:noAutofit/>
          </a:bodyPr>
          <a:lstStyle/>
          <a:p>
            <a:pPr>
              <a:spcBef>
                <a:spcPts val="600"/>
              </a:spcBef>
            </a:pPr>
            <a:r>
              <a:rPr lang="en-US" dirty="0" smtClean="0"/>
              <a:t>A generator expression syntax is the same as a comprehension syntax, except we use </a:t>
            </a:r>
            <a:r>
              <a:rPr lang="en-US" dirty="0" smtClean="0">
                <a:solidFill>
                  <a:srgbClr val="0033CC"/>
                </a:solidFill>
              </a:rPr>
              <a:t>( )</a:t>
            </a:r>
            <a:r>
              <a:rPr lang="en-US" dirty="0" smtClean="0"/>
              <a:t>.</a:t>
            </a:r>
          </a:p>
          <a:p>
            <a:pPr>
              <a:spcBef>
                <a:spcPts val="600"/>
              </a:spcBef>
            </a:pPr>
            <a:r>
              <a:rPr lang="en-US" dirty="0" smtClean="0"/>
              <a:t>Example: code to generate the first 100 integer squared values</a:t>
            </a:r>
          </a:p>
          <a:p>
            <a:pPr>
              <a:spcBef>
                <a:spcPts val="600"/>
              </a:spcBef>
            </a:pPr>
            <a:endParaRPr lang="en-US" dirty="0" smtClean="0"/>
          </a:p>
          <a:p>
            <a:pPr>
              <a:spcBef>
                <a:spcPts val="0"/>
              </a:spcBef>
              <a:buNone/>
            </a:pPr>
            <a:endParaRPr lang="en-US" dirty="0" smtClean="0"/>
          </a:p>
          <a:p>
            <a:pPr>
              <a:spcBef>
                <a:spcPts val="2400"/>
              </a:spcBef>
            </a:pPr>
            <a:r>
              <a:rPr lang="en-US" dirty="0" smtClean="0"/>
              <a:t>Example of using a generator expression:</a:t>
            </a:r>
          </a:p>
          <a:p>
            <a:pPr>
              <a:spcBef>
                <a:spcPts val="0"/>
              </a:spcBef>
            </a:pPr>
            <a:endParaRPr lang="en-US" dirty="0" smtClean="0"/>
          </a:p>
          <a:p>
            <a:pPr>
              <a:spcBef>
                <a:spcPts val="0"/>
              </a:spcBef>
            </a:pPr>
            <a:endParaRPr lang="en-US" dirty="0" smtClean="0"/>
          </a:p>
          <a:p>
            <a:pPr>
              <a:spcBef>
                <a:spcPts val="0"/>
              </a:spcBef>
            </a:pPr>
            <a:endParaRPr lang="en-US" dirty="0" smtClean="0"/>
          </a:p>
          <a:p>
            <a:pPr>
              <a:spcBef>
                <a:spcPts val="0"/>
              </a:spcBef>
            </a:pPr>
            <a:endParaRPr lang="en-US" dirty="0" smtClean="0"/>
          </a:p>
          <a:p>
            <a:pPr>
              <a:spcBef>
                <a:spcPts val="0"/>
              </a:spcBef>
            </a:pPr>
            <a:endParaRPr lang="en-US" dirty="0" smtClean="0"/>
          </a:p>
          <a:p>
            <a:pPr>
              <a:spcBef>
                <a:spcPts val="0"/>
              </a:spcBef>
              <a:buNone/>
            </a:pPr>
            <a:endParaRPr lang="en-US" dirty="0" smtClean="0"/>
          </a:p>
          <a:p>
            <a:r>
              <a:rPr lang="en-US" dirty="0" smtClean="0"/>
              <a:t>Note that we still use </a:t>
            </a:r>
            <a:r>
              <a:rPr lang="en-US" dirty="0" smtClean="0">
                <a:solidFill>
                  <a:srgbClr val="0033CC"/>
                </a:solidFill>
              </a:rPr>
              <a:t>next</a:t>
            </a:r>
            <a:r>
              <a:rPr lang="en-US" dirty="0" smtClean="0"/>
              <a:t>() to get the next data because Python has built an </a:t>
            </a:r>
            <a:r>
              <a:rPr lang="en-US" dirty="0" err="1" smtClean="0"/>
              <a:t>iterator</a:t>
            </a:r>
            <a:r>
              <a:rPr lang="en-US" dirty="0" smtClean="0"/>
              <a:t> for us. We don’t have to write the </a:t>
            </a:r>
            <a:r>
              <a:rPr lang="en-US" dirty="0" err="1" smtClean="0"/>
              <a:t>iterator</a:t>
            </a:r>
            <a:r>
              <a:rPr lang="en-US" dirty="0" smtClean="0"/>
              <a:t> ourselves.</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30</a:t>
            </a:fld>
            <a:endParaRPr lang="en-US" dirty="0"/>
          </a:p>
        </p:txBody>
      </p:sp>
      <p:sp>
        <p:nvSpPr>
          <p:cNvPr id="7" name="Content Placeholder 2"/>
          <p:cNvSpPr txBox="1">
            <a:spLocks/>
          </p:cNvSpPr>
          <p:nvPr/>
        </p:nvSpPr>
        <p:spPr bwMode="auto">
          <a:xfrm>
            <a:off x="1143000" y="2209800"/>
            <a:ext cx="7162800"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600"/>
              </a:spcBef>
              <a:buNone/>
            </a:pPr>
            <a:r>
              <a:rPr lang="en-US" sz="1800" dirty="0" smtClean="0">
                <a:latin typeface="Consolas" pitchFamily="49" charset="0"/>
                <a:cs typeface="Consolas" pitchFamily="49" charset="0"/>
              </a:rPr>
              <a:t>[n**2 for n in range(1,101)]      # list comprehension</a:t>
            </a:r>
          </a:p>
          <a:p>
            <a:pPr eaLnBrk="1" hangingPunct="1">
              <a:lnSpc>
                <a:spcPct val="90000"/>
              </a:lnSpc>
              <a:spcBef>
                <a:spcPts val="600"/>
              </a:spcBef>
            </a:pPr>
            <a:r>
              <a:rPr lang="en-US" sz="1800" dirty="0" smtClean="0">
                <a:solidFill>
                  <a:srgbClr val="0033CC"/>
                </a:solidFill>
                <a:latin typeface="Consolas" pitchFamily="49" charset="0"/>
                <a:cs typeface="Consolas" pitchFamily="49" charset="0"/>
              </a:rPr>
              <a:t>(</a:t>
            </a:r>
            <a:r>
              <a:rPr lang="en-US" sz="1800" dirty="0" smtClean="0">
                <a:latin typeface="Consolas" pitchFamily="49" charset="0"/>
                <a:cs typeface="Consolas" pitchFamily="49" charset="0"/>
              </a:rPr>
              <a:t>n**2 for n in range(1,101)</a:t>
            </a:r>
            <a:r>
              <a:rPr lang="en-US" sz="1800" dirty="0" smtClean="0">
                <a:solidFill>
                  <a:srgbClr val="0033CC"/>
                </a:solidFill>
                <a:latin typeface="Consolas" pitchFamily="49" charset="0"/>
                <a:cs typeface="Consolas" pitchFamily="49" charset="0"/>
              </a:rPr>
              <a:t>)</a:t>
            </a:r>
            <a:r>
              <a:rPr lang="en-US" sz="1800" dirty="0" smtClean="0">
                <a:latin typeface="Consolas" pitchFamily="49" charset="0"/>
                <a:cs typeface="Consolas" pitchFamily="49" charset="0"/>
              </a:rPr>
              <a:t>      # generator</a:t>
            </a:r>
          </a:p>
          <a:p>
            <a:pPr eaLnBrk="1" hangingPunct="1">
              <a:lnSpc>
                <a:spcPct val="90000"/>
              </a:lnSpc>
              <a:spcBef>
                <a:spcPts val="600"/>
              </a:spcBef>
              <a:buNone/>
            </a:pPr>
            <a:endParaRPr lang="en-US" sz="1800" dirty="0" smtClean="0">
              <a:latin typeface="Consolas" pitchFamily="49" charset="0"/>
              <a:cs typeface="Consolas" pitchFamily="49" charset="0"/>
            </a:endParaRPr>
          </a:p>
        </p:txBody>
      </p:sp>
      <p:sp>
        <p:nvSpPr>
          <p:cNvPr id="6" name="Content Placeholder 2"/>
          <p:cNvSpPr txBox="1">
            <a:spLocks/>
          </p:cNvSpPr>
          <p:nvPr/>
        </p:nvSpPr>
        <p:spPr bwMode="auto">
          <a:xfrm>
            <a:off x="1143000" y="3429000"/>
            <a:ext cx="7239000" cy="1828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ts val="0"/>
              </a:spcBef>
            </a:pPr>
            <a:r>
              <a:rPr lang="en-US" sz="1800" dirty="0" smtClean="0">
                <a:latin typeface="Consolas" pitchFamily="49" charset="0"/>
                <a:cs typeface="Consolas" pitchFamily="49" charset="0"/>
              </a:rPr>
              <a:t>sq = </a:t>
            </a:r>
            <a:r>
              <a:rPr lang="en-US" sz="1800" dirty="0" smtClean="0">
                <a:solidFill>
                  <a:srgbClr val="0033CC"/>
                </a:solidFill>
                <a:latin typeface="Consolas" pitchFamily="49" charset="0"/>
                <a:cs typeface="Consolas" pitchFamily="49" charset="0"/>
              </a:rPr>
              <a:t>(n**2 for n in range(1,101))</a:t>
            </a:r>
            <a:r>
              <a:rPr lang="en-US" sz="1800" dirty="0" smtClean="0">
                <a:latin typeface="Consolas" pitchFamily="49" charset="0"/>
                <a:cs typeface="Consolas" pitchFamily="49" charset="0"/>
              </a:rPr>
              <a:t>  # create generator sq</a:t>
            </a:r>
          </a:p>
          <a:p>
            <a:pPr eaLnBrk="1" hangingPunct="1">
              <a:spcBef>
                <a:spcPts val="0"/>
              </a:spcBef>
            </a:pPr>
            <a:r>
              <a:rPr lang="en-US" sz="1800" dirty="0" smtClean="0">
                <a:latin typeface="Consolas" pitchFamily="49" charset="0"/>
                <a:cs typeface="Consolas" pitchFamily="49" charset="0"/>
              </a:rPr>
              <a:t>for </a:t>
            </a:r>
            <a:r>
              <a:rPr lang="en-US" sz="1800" dirty="0" err="1" smtClean="0">
                <a:latin typeface="Consolas" pitchFamily="49" charset="0"/>
                <a:cs typeface="Consolas" pitchFamily="49" charset="0"/>
              </a:rPr>
              <a:t>i</a:t>
            </a:r>
            <a:r>
              <a:rPr lang="en-US" sz="1800" dirty="0" smtClean="0">
                <a:latin typeface="Consolas" pitchFamily="49" charset="0"/>
                <a:cs typeface="Consolas" pitchFamily="49" charset="0"/>
              </a:rPr>
              <a:t> in range(3) :</a:t>
            </a:r>
          </a:p>
          <a:p>
            <a:pPr eaLnBrk="1" hangingPunct="1">
              <a:spcBef>
                <a:spcPts val="0"/>
              </a:spcBef>
            </a:pPr>
            <a:r>
              <a:rPr lang="en-US" sz="1800" dirty="0" smtClean="0">
                <a:latin typeface="Consolas" pitchFamily="49" charset="0"/>
                <a:cs typeface="Consolas" pitchFamily="49" charset="0"/>
              </a:rPr>
              <a:t>    print(</a:t>
            </a:r>
            <a:r>
              <a:rPr lang="en-US" sz="1800" dirty="0" smtClean="0">
                <a:solidFill>
                  <a:srgbClr val="0033CC"/>
                </a:solidFill>
                <a:latin typeface="Consolas" pitchFamily="49" charset="0"/>
                <a:cs typeface="Consolas" pitchFamily="49" charset="0"/>
              </a:rPr>
              <a:t>next</a:t>
            </a:r>
            <a:r>
              <a:rPr lang="en-US" sz="1800" dirty="0" smtClean="0">
                <a:latin typeface="Consolas" pitchFamily="49" charset="0"/>
                <a:cs typeface="Consolas" pitchFamily="49" charset="0"/>
              </a:rPr>
              <a:t>(sq))      # get first 3 squares</a:t>
            </a:r>
          </a:p>
          <a:p>
            <a:pPr eaLnBrk="1" hangingPunct="1">
              <a:spcBef>
                <a:spcPts val="600"/>
              </a:spcBef>
            </a:pPr>
            <a:r>
              <a:rPr lang="en-US" sz="1800" dirty="0" smtClean="0">
                <a:latin typeface="Consolas" pitchFamily="49" charset="0"/>
                <a:cs typeface="Consolas" pitchFamily="49" charset="0"/>
              </a:rPr>
              <a:t># ...later in the code</a:t>
            </a:r>
          </a:p>
          <a:p>
            <a:pPr eaLnBrk="1" hangingPunct="1">
              <a:spcBef>
                <a:spcPts val="0"/>
              </a:spcBef>
            </a:pPr>
            <a:r>
              <a:rPr lang="en-US" sz="1800" dirty="0" smtClean="0">
                <a:latin typeface="Consolas" pitchFamily="49" charset="0"/>
                <a:cs typeface="Consolas" pitchFamily="49" charset="0"/>
              </a:rPr>
              <a:t>for </a:t>
            </a:r>
            <a:r>
              <a:rPr lang="en-US" sz="1800" dirty="0" err="1" smtClean="0">
                <a:latin typeface="Consolas" pitchFamily="49" charset="0"/>
                <a:cs typeface="Consolas" pitchFamily="49" charset="0"/>
              </a:rPr>
              <a:t>i</a:t>
            </a:r>
            <a:r>
              <a:rPr lang="en-US" sz="1800" dirty="0" smtClean="0">
                <a:latin typeface="Consolas" pitchFamily="49" charset="0"/>
                <a:cs typeface="Consolas" pitchFamily="49" charset="0"/>
              </a:rPr>
              <a:t> in range(10) :</a:t>
            </a:r>
          </a:p>
          <a:p>
            <a:pPr eaLnBrk="1" hangingPunct="1">
              <a:spcBef>
                <a:spcPts val="0"/>
              </a:spcBef>
            </a:pPr>
            <a:r>
              <a:rPr lang="en-US" sz="1800" dirty="0" smtClean="0">
                <a:latin typeface="Consolas" pitchFamily="49" charset="0"/>
                <a:cs typeface="Consolas" pitchFamily="49" charset="0"/>
              </a:rPr>
              <a:t>    print(</a:t>
            </a:r>
            <a:r>
              <a:rPr lang="en-US" sz="1800" dirty="0" smtClean="0">
                <a:solidFill>
                  <a:srgbClr val="0033CC"/>
                </a:solidFill>
                <a:latin typeface="Consolas" pitchFamily="49" charset="0"/>
                <a:cs typeface="Consolas" pitchFamily="49" charset="0"/>
              </a:rPr>
              <a:t>next</a:t>
            </a:r>
            <a:r>
              <a:rPr lang="en-US" sz="1800" dirty="0" smtClean="0">
                <a:latin typeface="Consolas" pitchFamily="49" charset="0"/>
                <a:cs typeface="Consolas" pitchFamily="49" charset="0"/>
              </a:rPr>
              <a:t>(sq))      # get the next 10 squares</a:t>
            </a:r>
          </a:p>
          <a:p>
            <a:pPr eaLnBrk="1" hangingPunct="1">
              <a:lnSpc>
                <a:spcPct val="90000"/>
              </a:lnSpc>
              <a:spcBef>
                <a:spcPts val="600"/>
              </a:spcBef>
              <a:buNone/>
            </a:pPr>
            <a:endParaRPr lang="en-US" sz="1800" dirty="0" smtClean="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381000"/>
            <a:ext cx="8534400" cy="715962"/>
          </a:xfrm>
        </p:spPr>
        <p:txBody>
          <a:bodyPr>
            <a:normAutofit/>
          </a:bodyPr>
          <a:lstStyle/>
          <a:p>
            <a:r>
              <a:rPr lang="en-US" dirty="0" smtClean="0"/>
              <a:t>Generator Expression </a:t>
            </a:r>
            <a:r>
              <a:rPr lang="en-US" dirty="0" err="1" smtClean="0"/>
              <a:t>vs</a:t>
            </a:r>
            <a:r>
              <a:rPr lang="en-US" dirty="0" smtClean="0"/>
              <a:t> Comprehension</a:t>
            </a:r>
            <a:endParaRPr lang="en-US" dirty="0" smtClean="0">
              <a:solidFill>
                <a:srgbClr val="0033CC"/>
              </a:solidFill>
              <a:latin typeface="Consolas" pitchFamily="49" charset="0"/>
              <a:cs typeface="Consolas" pitchFamily="49" charset="0"/>
            </a:endParaRPr>
          </a:p>
        </p:txBody>
      </p:sp>
      <p:sp>
        <p:nvSpPr>
          <p:cNvPr id="3075" name="Rectangle 3"/>
          <p:cNvSpPr>
            <a:spLocks noGrp="1" noChangeArrowheads="1"/>
          </p:cNvSpPr>
          <p:nvPr>
            <p:ph type="body" idx="1"/>
          </p:nvPr>
        </p:nvSpPr>
        <p:spPr>
          <a:xfrm>
            <a:off x="914400" y="1143000"/>
            <a:ext cx="7467600" cy="4953000"/>
          </a:xfrm>
        </p:spPr>
        <p:txBody>
          <a:bodyPr>
            <a:noAutofit/>
          </a:bodyPr>
          <a:lstStyle/>
          <a:p>
            <a:pPr>
              <a:spcBef>
                <a:spcPts val="600"/>
              </a:spcBef>
            </a:pPr>
            <a:r>
              <a:rPr lang="en-US" dirty="0" smtClean="0"/>
              <a:t>Because a generator expression and a comprehension look similar</a:t>
            </a:r>
          </a:p>
          <a:p>
            <a:pPr>
              <a:spcBef>
                <a:spcPts val="600"/>
              </a:spcBef>
            </a:pPr>
            <a:endParaRPr lang="en-US" dirty="0" smtClean="0"/>
          </a:p>
          <a:p>
            <a:pPr>
              <a:spcBef>
                <a:spcPts val="600"/>
              </a:spcBef>
            </a:pPr>
            <a:endParaRPr lang="en-US" dirty="0" smtClean="0"/>
          </a:p>
          <a:p>
            <a:pPr>
              <a:buNone/>
            </a:pPr>
            <a:r>
              <a:rPr lang="en-US" dirty="0" smtClean="0"/>
              <a:t>	What’s the difference between them, other than the </a:t>
            </a:r>
            <a:r>
              <a:rPr lang="en-US" dirty="0" smtClean="0">
                <a:solidFill>
                  <a:srgbClr val="0033CC"/>
                </a:solidFill>
              </a:rPr>
              <a:t>( ) </a:t>
            </a:r>
            <a:r>
              <a:rPr lang="en-US" dirty="0" smtClean="0">
                <a:solidFill>
                  <a:schemeClr val="tx1"/>
                </a:solidFill>
              </a:rPr>
              <a:t>or</a:t>
            </a:r>
            <a:r>
              <a:rPr lang="en-US" dirty="0" smtClean="0">
                <a:solidFill>
                  <a:srgbClr val="0033CC"/>
                </a:solidFill>
              </a:rPr>
              <a:t> [ ]</a:t>
            </a:r>
            <a:r>
              <a:rPr lang="en-US" dirty="0" smtClean="0"/>
              <a:t>?</a:t>
            </a:r>
          </a:p>
          <a:p>
            <a:pPr>
              <a:spcBef>
                <a:spcPts val="600"/>
              </a:spcBef>
            </a:pPr>
            <a:r>
              <a:rPr lang="en-US" dirty="0" smtClean="0"/>
              <a:t>Comprehension expression:</a:t>
            </a:r>
          </a:p>
          <a:p>
            <a:pPr lvl="1">
              <a:spcBef>
                <a:spcPts val="0"/>
              </a:spcBef>
            </a:pPr>
            <a:r>
              <a:rPr lang="en-US" u="sng" dirty="0" smtClean="0"/>
              <a:t>Con</a:t>
            </a:r>
            <a:r>
              <a:rPr lang="en-US" dirty="0" smtClean="0"/>
              <a:t>: Produces a list with all 100 data values, which needs to be stored and take up memory space.</a:t>
            </a:r>
          </a:p>
          <a:p>
            <a:pPr lvl="1">
              <a:spcBef>
                <a:spcPts val="0"/>
              </a:spcBef>
            </a:pPr>
            <a:r>
              <a:rPr lang="en-US" u="sng" dirty="0" smtClean="0"/>
              <a:t>Pro</a:t>
            </a:r>
            <a:r>
              <a:rPr lang="en-US" dirty="0" smtClean="0"/>
              <a:t>: Because the list is stored, we can walk forward or backward to fetch any data as many times as we like.</a:t>
            </a:r>
          </a:p>
          <a:p>
            <a:pPr>
              <a:spcBef>
                <a:spcPts val="600"/>
              </a:spcBef>
            </a:pPr>
            <a:r>
              <a:rPr lang="en-US" dirty="0" smtClean="0"/>
              <a:t>Generator expression:</a:t>
            </a:r>
          </a:p>
          <a:p>
            <a:pPr lvl="1">
              <a:spcBef>
                <a:spcPts val="0"/>
              </a:spcBef>
            </a:pPr>
            <a:r>
              <a:rPr lang="en-US" u="sng" dirty="0" smtClean="0"/>
              <a:t>Pro</a:t>
            </a:r>
            <a:r>
              <a:rPr lang="en-US" dirty="0" smtClean="0"/>
              <a:t>: Produces no data value unless requested with </a:t>
            </a:r>
            <a:r>
              <a:rPr lang="en-US" dirty="0" smtClean="0">
                <a:solidFill>
                  <a:srgbClr val="0033CC"/>
                </a:solidFill>
              </a:rPr>
              <a:t>next</a:t>
            </a:r>
            <a:r>
              <a:rPr lang="en-US" dirty="0" smtClean="0"/>
              <a:t>(), so no data storage needed.</a:t>
            </a:r>
          </a:p>
          <a:p>
            <a:pPr lvl="1">
              <a:spcBef>
                <a:spcPts val="0"/>
              </a:spcBef>
            </a:pPr>
            <a:r>
              <a:rPr lang="en-US" u="sng" dirty="0" smtClean="0"/>
              <a:t>Con</a:t>
            </a:r>
            <a:r>
              <a:rPr lang="en-US" dirty="0" smtClean="0"/>
              <a:t>: Only goes to the next data (no going back to previous data), and once data is fetched with </a:t>
            </a:r>
            <a:r>
              <a:rPr lang="en-US" dirty="0" smtClean="0">
                <a:solidFill>
                  <a:srgbClr val="0033CC"/>
                </a:solidFill>
              </a:rPr>
              <a:t>next</a:t>
            </a:r>
            <a:r>
              <a:rPr lang="en-US" dirty="0" smtClean="0"/>
              <a:t>(), we cannot fetch it again.</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31</a:t>
            </a:fld>
            <a:endParaRPr lang="en-US" dirty="0"/>
          </a:p>
        </p:txBody>
      </p:sp>
      <p:sp>
        <p:nvSpPr>
          <p:cNvPr id="7" name="Content Placeholder 2"/>
          <p:cNvSpPr txBox="1">
            <a:spLocks/>
          </p:cNvSpPr>
          <p:nvPr/>
        </p:nvSpPr>
        <p:spPr bwMode="auto">
          <a:xfrm>
            <a:off x="1143000" y="1524000"/>
            <a:ext cx="7162800"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600"/>
              </a:spcBef>
              <a:buNone/>
            </a:pPr>
            <a:r>
              <a:rPr lang="en-US" sz="1800" dirty="0" smtClean="0">
                <a:latin typeface="Consolas" pitchFamily="49" charset="0"/>
                <a:cs typeface="Consolas" pitchFamily="49" charset="0"/>
              </a:rPr>
              <a:t>[n**2 for n in range(1,101)]      # list comprehension</a:t>
            </a:r>
          </a:p>
          <a:p>
            <a:pPr eaLnBrk="1" hangingPunct="1">
              <a:lnSpc>
                <a:spcPct val="90000"/>
              </a:lnSpc>
              <a:spcBef>
                <a:spcPts val="600"/>
              </a:spcBef>
            </a:pPr>
            <a:r>
              <a:rPr lang="en-US" sz="1800" dirty="0" smtClean="0">
                <a:solidFill>
                  <a:srgbClr val="0033CC"/>
                </a:solidFill>
                <a:latin typeface="Consolas" pitchFamily="49" charset="0"/>
                <a:cs typeface="Consolas" pitchFamily="49" charset="0"/>
              </a:rPr>
              <a:t>(</a:t>
            </a:r>
            <a:r>
              <a:rPr lang="en-US" sz="1800" dirty="0" smtClean="0">
                <a:latin typeface="Consolas" pitchFamily="49" charset="0"/>
                <a:cs typeface="Consolas" pitchFamily="49" charset="0"/>
              </a:rPr>
              <a:t>n**2 for n in range(1,101)</a:t>
            </a:r>
            <a:r>
              <a:rPr lang="en-US" sz="1800" dirty="0" smtClean="0">
                <a:solidFill>
                  <a:srgbClr val="0033CC"/>
                </a:solidFill>
                <a:latin typeface="Consolas" pitchFamily="49" charset="0"/>
                <a:cs typeface="Consolas" pitchFamily="49" charset="0"/>
              </a:rPr>
              <a:t>)</a:t>
            </a:r>
            <a:r>
              <a:rPr lang="en-US" sz="1800" dirty="0" smtClean="0">
                <a:latin typeface="Consolas" pitchFamily="49" charset="0"/>
                <a:cs typeface="Consolas" pitchFamily="49" charset="0"/>
              </a:rPr>
              <a:t>      # generator</a:t>
            </a:r>
          </a:p>
          <a:p>
            <a:pPr eaLnBrk="1" hangingPunct="1">
              <a:lnSpc>
                <a:spcPct val="90000"/>
              </a:lnSpc>
              <a:spcBef>
                <a:spcPts val="600"/>
              </a:spcBef>
              <a:buNone/>
            </a:pPr>
            <a:endParaRPr lang="en-US" sz="1800" dirty="0" smtClean="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81000"/>
            <a:ext cx="7696200" cy="715962"/>
          </a:xfrm>
        </p:spPr>
        <p:txBody>
          <a:bodyPr>
            <a:normAutofit/>
          </a:bodyPr>
          <a:lstStyle/>
          <a:p>
            <a:r>
              <a:rPr lang="en-US" dirty="0" smtClean="0"/>
              <a:t>Generator Function</a:t>
            </a:r>
            <a:endParaRPr lang="en-US" dirty="0" smtClean="0">
              <a:solidFill>
                <a:srgbClr val="0033CC"/>
              </a:solidFill>
              <a:latin typeface="Consolas" pitchFamily="49" charset="0"/>
              <a:cs typeface="Consolas" pitchFamily="49" charset="0"/>
            </a:endParaRPr>
          </a:p>
        </p:txBody>
      </p:sp>
      <p:sp>
        <p:nvSpPr>
          <p:cNvPr id="3075" name="Rectangle 3"/>
          <p:cNvSpPr>
            <a:spLocks noGrp="1" noChangeArrowheads="1"/>
          </p:cNvSpPr>
          <p:nvPr>
            <p:ph type="body" idx="1"/>
          </p:nvPr>
        </p:nvSpPr>
        <p:spPr>
          <a:xfrm>
            <a:off x="914400" y="1143000"/>
            <a:ext cx="7467600" cy="4953000"/>
          </a:xfrm>
        </p:spPr>
        <p:txBody>
          <a:bodyPr>
            <a:noAutofit/>
          </a:bodyPr>
          <a:lstStyle/>
          <a:p>
            <a:pPr>
              <a:spcBef>
                <a:spcPts val="600"/>
              </a:spcBef>
            </a:pPr>
            <a:r>
              <a:rPr lang="en-US" dirty="0" smtClean="0"/>
              <a:t>When we write a generator function, Python creates an </a:t>
            </a:r>
            <a:r>
              <a:rPr lang="en-US" dirty="0" err="1" smtClean="0"/>
              <a:t>iterator</a:t>
            </a:r>
            <a:r>
              <a:rPr lang="en-US" dirty="0" smtClean="0"/>
              <a:t> for us, just like with a generator expression.</a:t>
            </a:r>
          </a:p>
          <a:p>
            <a:pPr>
              <a:spcBef>
                <a:spcPts val="600"/>
              </a:spcBef>
            </a:pPr>
            <a:r>
              <a:rPr lang="en-US" dirty="0" smtClean="0"/>
              <a:t>The generator function must include a </a:t>
            </a:r>
            <a:r>
              <a:rPr lang="en-US" dirty="0" smtClean="0">
                <a:solidFill>
                  <a:srgbClr val="0033CC"/>
                </a:solidFill>
              </a:rPr>
              <a:t>yield</a:t>
            </a:r>
            <a:r>
              <a:rPr lang="en-US" dirty="0" smtClean="0"/>
              <a:t> keyword, which returns the next value in the sequence. It is the </a:t>
            </a:r>
            <a:r>
              <a:rPr lang="en-US" dirty="0" smtClean="0">
                <a:solidFill>
                  <a:srgbClr val="0033CC"/>
                </a:solidFill>
              </a:rPr>
              <a:t>yield</a:t>
            </a:r>
            <a:r>
              <a:rPr lang="en-US" dirty="0" smtClean="0"/>
              <a:t> that makes Python interpret the function as a generator.</a:t>
            </a:r>
          </a:p>
          <a:p>
            <a:pPr>
              <a:spcBef>
                <a:spcPts val="600"/>
              </a:spcBef>
            </a:pPr>
            <a:r>
              <a:rPr lang="en-US" dirty="0" smtClean="0"/>
              <a:t>Example of the same generator that produces squared values</a:t>
            </a:r>
          </a:p>
          <a:p>
            <a:pPr>
              <a:spcBef>
                <a:spcPts val="600"/>
              </a:spcBef>
            </a:pPr>
            <a:endParaRPr lang="en-US" dirty="0" smtClean="0"/>
          </a:p>
          <a:p>
            <a:pPr>
              <a:spcBef>
                <a:spcPts val="600"/>
              </a:spcBef>
            </a:pPr>
            <a:endParaRPr lang="en-US" dirty="0" smtClean="0"/>
          </a:p>
          <a:p>
            <a:pPr>
              <a:spcBef>
                <a:spcPts val="600"/>
              </a:spcBef>
            </a:pPr>
            <a:endParaRPr lang="en-US" dirty="0" smtClean="0"/>
          </a:p>
          <a:p>
            <a:pPr>
              <a:spcBef>
                <a:spcPts val="600"/>
              </a:spcBef>
            </a:pPr>
            <a:endParaRPr lang="en-US" dirty="0" smtClean="0"/>
          </a:p>
          <a:p>
            <a:pPr>
              <a:spcBef>
                <a:spcPts val="1800"/>
              </a:spcBef>
            </a:pPr>
            <a:r>
              <a:rPr lang="en-US" dirty="0" smtClean="0"/>
              <a:t>Calling the generator function returns a generator:</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32</a:t>
            </a:fld>
            <a:endParaRPr lang="en-US" dirty="0"/>
          </a:p>
        </p:txBody>
      </p:sp>
      <p:sp>
        <p:nvSpPr>
          <p:cNvPr id="6" name="Content Placeholder 2"/>
          <p:cNvSpPr txBox="1">
            <a:spLocks/>
          </p:cNvSpPr>
          <p:nvPr/>
        </p:nvSpPr>
        <p:spPr bwMode="auto">
          <a:xfrm>
            <a:off x="1143000" y="3124200"/>
            <a:ext cx="7467600" cy="1524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ts val="0"/>
              </a:spcBef>
            </a:pPr>
            <a:r>
              <a:rPr lang="en-US" sz="1800" dirty="0" smtClean="0">
                <a:latin typeface="Consolas" pitchFamily="49" charset="0"/>
                <a:cs typeface="Consolas" pitchFamily="49" charset="0"/>
              </a:rPr>
              <a:t>def </a:t>
            </a:r>
            <a:r>
              <a:rPr lang="en-US" sz="1800" dirty="0" err="1" smtClean="0">
                <a:latin typeface="Consolas" pitchFamily="49" charset="0"/>
                <a:cs typeface="Consolas" pitchFamily="49" charset="0"/>
              </a:rPr>
              <a:t>squareGen</a:t>
            </a:r>
            <a:r>
              <a:rPr lang="en-US" sz="1800" dirty="0" smtClean="0">
                <a:latin typeface="Consolas" pitchFamily="49" charset="0"/>
                <a:cs typeface="Consolas" pitchFamily="49" charset="0"/>
              </a:rPr>
              <a:t>() :       # generator function</a:t>
            </a:r>
          </a:p>
          <a:p>
            <a:pPr eaLnBrk="1" hangingPunct="1">
              <a:spcBef>
                <a:spcPts val="0"/>
              </a:spcBef>
            </a:pPr>
            <a:r>
              <a:rPr lang="en-US" sz="1800" dirty="0" smtClean="0">
                <a:latin typeface="Consolas" pitchFamily="49" charset="0"/>
                <a:cs typeface="Consolas" pitchFamily="49" charset="0"/>
              </a:rPr>
              <a:t>   num = 1</a:t>
            </a:r>
          </a:p>
          <a:p>
            <a:pPr eaLnBrk="1" hangingPunct="1">
              <a:spcBef>
                <a:spcPts val="0"/>
              </a:spcBef>
            </a:pPr>
            <a:r>
              <a:rPr lang="en-US" sz="1800" dirty="0" smtClean="0">
                <a:latin typeface="Consolas" pitchFamily="49" charset="0"/>
                <a:cs typeface="Consolas" pitchFamily="49" charset="0"/>
              </a:rPr>
              <a:t>   while True :</a:t>
            </a:r>
          </a:p>
          <a:p>
            <a:pPr eaLnBrk="1" hangingPunct="1">
              <a:spcBef>
                <a:spcPts val="0"/>
              </a:spcBef>
            </a:pPr>
            <a:r>
              <a:rPr lang="en-US" sz="1800" dirty="0" smtClean="0">
                <a:latin typeface="Consolas" pitchFamily="49" charset="0"/>
                <a:cs typeface="Consolas" pitchFamily="49" charset="0"/>
              </a:rPr>
              <a:t>      </a:t>
            </a:r>
            <a:r>
              <a:rPr lang="en-US" sz="1800" dirty="0" smtClean="0">
                <a:solidFill>
                  <a:srgbClr val="0033CC"/>
                </a:solidFill>
                <a:latin typeface="Consolas" pitchFamily="49" charset="0"/>
                <a:cs typeface="Consolas" pitchFamily="49" charset="0"/>
              </a:rPr>
              <a:t>yield</a:t>
            </a:r>
            <a:r>
              <a:rPr lang="en-US" sz="1800" dirty="0" smtClean="0">
                <a:latin typeface="Consolas" pitchFamily="49" charset="0"/>
                <a:cs typeface="Consolas" pitchFamily="49" charset="0"/>
              </a:rPr>
              <a:t> num**2      # equivalent to: return num**2</a:t>
            </a:r>
          </a:p>
          <a:p>
            <a:pPr eaLnBrk="1" hangingPunct="1">
              <a:spcBef>
                <a:spcPts val="0"/>
              </a:spcBef>
            </a:pPr>
            <a:r>
              <a:rPr lang="en-US" sz="1800" dirty="0" smtClean="0">
                <a:latin typeface="Consolas" pitchFamily="49" charset="0"/>
                <a:cs typeface="Consolas" pitchFamily="49" charset="0"/>
              </a:rPr>
              <a:t>      num += 1</a:t>
            </a:r>
          </a:p>
        </p:txBody>
      </p:sp>
      <p:sp>
        <p:nvSpPr>
          <p:cNvPr id="8" name="Content Placeholder 2"/>
          <p:cNvSpPr txBox="1">
            <a:spLocks/>
          </p:cNvSpPr>
          <p:nvPr/>
        </p:nvSpPr>
        <p:spPr bwMode="auto">
          <a:xfrm>
            <a:off x="1143000" y="5105400"/>
            <a:ext cx="7467600" cy="1066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ts val="0"/>
              </a:spcBef>
            </a:pPr>
            <a:r>
              <a:rPr lang="en-US" sz="1800" dirty="0" smtClean="0">
                <a:latin typeface="Consolas" pitchFamily="49" charset="0"/>
                <a:cs typeface="Consolas" pitchFamily="49" charset="0"/>
              </a:rPr>
              <a:t>sq = </a:t>
            </a:r>
            <a:r>
              <a:rPr lang="en-US" sz="1800" dirty="0" err="1" smtClean="0">
                <a:latin typeface="Consolas" pitchFamily="49" charset="0"/>
                <a:cs typeface="Consolas" pitchFamily="49" charset="0"/>
              </a:rPr>
              <a:t>squareGen</a:t>
            </a:r>
            <a:r>
              <a:rPr lang="en-US" sz="1800" dirty="0" smtClean="0">
                <a:latin typeface="Consolas" pitchFamily="49" charset="0"/>
                <a:cs typeface="Consolas" pitchFamily="49" charset="0"/>
              </a:rPr>
              <a:t>()        # sq is a generator</a:t>
            </a:r>
          </a:p>
          <a:p>
            <a:pPr eaLnBrk="1" hangingPunct="1">
              <a:spcBef>
                <a:spcPts val="0"/>
              </a:spcBef>
            </a:pPr>
            <a:r>
              <a:rPr lang="en-US" sz="1800" dirty="0" smtClean="0">
                <a:latin typeface="Consolas" pitchFamily="49" charset="0"/>
                <a:cs typeface="Consolas" pitchFamily="49" charset="0"/>
              </a:rPr>
              <a:t>print(next(sq))         # output: 1</a:t>
            </a:r>
          </a:p>
          <a:p>
            <a:pPr eaLnBrk="1" hangingPunct="1">
              <a:spcBef>
                <a:spcPts val="0"/>
              </a:spcBef>
            </a:pPr>
            <a:r>
              <a:rPr lang="en-US" sz="1800" dirty="0" smtClean="0">
                <a:latin typeface="Consolas" pitchFamily="49" charset="0"/>
                <a:cs typeface="Consolas" pitchFamily="49" charset="0"/>
              </a:rPr>
              <a:t>print(next(sq))         # output: 4</a:t>
            </a:r>
          </a:p>
          <a:p>
            <a:pPr eaLnBrk="1" hangingPunct="1">
              <a:spcBef>
                <a:spcPts val="0"/>
              </a:spcBef>
            </a:pPr>
            <a:endParaRPr lang="en-US" sz="1800" dirty="0" smtClean="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81000"/>
            <a:ext cx="8229600" cy="715962"/>
          </a:xfrm>
        </p:spPr>
        <p:txBody>
          <a:bodyPr>
            <a:normAutofit/>
          </a:bodyPr>
          <a:lstStyle/>
          <a:p>
            <a:pPr eaLnBrk="1" hangingPunct="1"/>
            <a:r>
              <a:rPr lang="en-US" sz="4400" dirty="0" err="1" smtClean="0"/>
              <a:t>Iterator</a:t>
            </a:r>
            <a:r>
              <a:rPr lang="en-US" sz="4400" dirty="0" smtClean="0"/>
              <a:t> </a:t>
            </a:r>
            <a:r>
              <a:rPr lang="en-US" sz="4400" dirty="0" err="1" smtClean="0"/>
              <a:t>vs</a:t>
            </a:r>
            <a:r>
              <a:rPr lang="en-US" sz="4400" dirty="0" smtClean="0"/>
              <a:t> Generator</a:t>
            </a:r>
          </a:p>
        </p:txBody>
      </p:sp>
      <p:sp>
        <p:nvSpPr>
          <p:cNvPr id="3075" name="Rectangle 3"/>
          <p:cNvSpPr>
            <a:spLocks noGrp="1" noChangeArrowheads="1"/>
          </p:cNvSpPr>
          <p:nvPr>
            <p:ph type="body" idx="1"/>
          </p:nvPr>
        </p:nvSpPr>
        <p:spPr>
          <a:xfrm>
            <a:off x="762000" y="1143000"/>
            <a:ext cx="7772400" cy="5181600"/>
          </a:xfrm>
        </p:spPr>
        <p:txBody>
          <a:bodyPr>
            <a:normAutofit/>
          </a:bodyPr>
          <a:lstStyle/>
          <a:p>
            <a:pPr eaLnBrk="1" hangingPunct="1"/>
            <a:r>
              <a:rPr lang="en-US" dirty="0" smtClean="0"/>
              <a:t>Python supports </a:t>
            </a:r>
            <a:r>
              <a:rPr lang="en-US" dirty="0" err="1" smtClean="0"/>
              <a:t>iterators</a:t>
            </a:r>
            <a:r>
              <a:rPr lang="en-US" dirty="0" smtClean="0"/>
              <a:t> and generators so that we have an efficient way to fetch one data at a time from a large, “open ended” sequence.</a:t>
            </a:r>
          </a:p>
          <a:p>
            <a:pPr eaLnBrk="1" hangingPunct="1">
              <a:spcBef>
                <a:spcPts val="600"/>
              </a:spcBef>
            </a:pPr>
            <a:r>
              <a:rPr lang="en-US" dirty="0" smtClean="0"/>
              <a:t>Not only do they save memory space by not storing the entire sequence, they can also be faster because there’s no up front cost (time) needed to generate an entire large sequence.</a:t>
            </a:r>
          </a:p>
          <a:p>
            <a:pPr eaLnBrk="1" hangingPunct="1">
              <a:spcBef>
                <a:spcPts val="600"/>
              </a:spcBef>
            </a:pPr>
            <a:r>
              <a:rPr lang="en-US" dirty="0" smtClean="0"/>
              <a:t>They are also absolutely necessary when:</a:t>
            </a:r>
          </a:p>
          <a:p>
            <a:pPr lvl="1">
              <a:spcBef>
                <a:spcPts val="0"/>
              </a:spcBef>
            </a:pPr>
            <a:r>
              <a:rPr lang="en-US" dirty="0" smtClean="0"/>
              <a:t>We don’t know how many values from the sequence we will need, which means a predetermined list can be too small or too large.</a:t>
            </a:r>
          </a:p>
          <a:p>
            <a:pPr lvl="1">
              <a:spcBef>
                <a:spcPts val="0"/>
              </a:spcBef>
            </a:pPr>
            <a:r>
              <a:rPr lang="en-US" dirty="0" smtClean="0"/>
              <a:t>The sequence is infinite (prime numbers, </a:t>
            </a:r>
            <a:r>
              <a:rPr lang="en-US" dirty="0" err="1" smtClean="0"/>
              <a:t>fibonacci</a:t>
            </a:r>
            <a:r>
              <a:rPr lang="en-US" dirty="0" smtClean="0"/>
              <a:t> sequence, etc.), which means we cannot have a complete list.</a:t>
            </a:r>
          </a:p>
          <a:p>
            <a:pPr eaLnBrk="1" hangingPunct="1">
              <a:spcBef>
                <a:spcPts val="600"/>
              </a:spcBef>
            </a:pPr>
            <a:r>
              <a:rPr lang="en-US" dirty="0" smtClean="0"/>
              <a:t>When to use </a:t>
            </a:r>
            <a:r>
              <a:rPr lang="en-US" dirty="0" err="1" smtClean="0"/>
              <a:t>iterator</a:t>
            </a:r>
            <a:r>
              <a:rPr lang="en-US" dirty="0" smtClean="0"/>
              <a:t> </a:t>
            </a:r>
            <a:r>
              <a:rPr lang="en-US" dirty="0" err="1" smtClean="0"/>
              <a:t>vs</a:t>
            </a:r>
            <a:r>
              <a:rPr lang="en-US" dirty="0" smtClean="0"/>
              <a:t> generator?</a:t>
            </a:r>
          </a:p>
          <a:p>
            <a:pPr lvl="1">
              <a:spcBef>
                <a:spcPts val="0"/>
              </a:spcBef>
            </a:pPr>
            <a:r>
              <a:rPr lang="en-US" dirty="0" smtClean="0"/>
              <a:t>Use a generator in most cases because they’re simpler to code.</a:t>
            </a:r>
          </a:p>
          <a:p>
            <a:pPr lvl="1">
              <a:spcBef>
                <a:spcPts val="0"/>
              </a:spcBef>
              <a:spcAft>
                <a:spcPts val="0"/>
              </a:spcAft>
            </a:pPr>
            <a:r>
              <a:rPr lang="en-US" dirty="0" smtClean="0"/>
              <a:t>Write an </a:t>
            </a:r>
            <a:r>
              <a:rPr lang="en-US" dirty="0" err="1" smtClean="0"/>
              <a:t>iterator</a:t>
            </a:r>
            <a:r>
              <a:rPr lang="en-US" dirty="0" smtClean="0"/>
              <a:t> when we need the flexibility in fetching data. </a:t>
            </a:r>
          </a:p>
          <a:p>
            <a:pPr lvl="2">
              <a:spcBef>
                <a:spcPts val="0"/>
              </a:spcBef>
            </a:pPr>
            <a:r>
              <a:rPr lang="en-US" dirty="0" smtClean="0"/>
              <a:t>For example, if we want to be able to “undo” the previous next() call, we can write a backup() method to go back to the previous element.</a:t>
            </a:r>
            <a:endParaRPr lang="en-US" sz="1800" dirty="0" smtClean="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81000"/>
            <a:ext cx="7696200" cy="715962"/>
          </a:xfrm>
        </p:spPr>
        <p:txBody>
          <a:bodyPr>
            <a:normAutofit/>
          </a:bodyPr>
          <a:lstStyle/>
          <a:p>
            <a:r>
              <a:rPr lang="en-US" dirty="0" smtClean="0"/>
              <a:t>Using a Generator</a:t>
            </a:r>
            <a:endParaRPr lang="en-US" dirty="0" smtClean="0">
              <a:solidFill>
                <a:srgbClr val="0033CC"/>
              </a:solidFill>
              <a:latin typeface="Consolas" pitchFamily="49" charset="0"/>
              <a:cs typeface="Consolas" pitchFamily="49" charset="0"/>
            </a:endParaRPr>
          </a:p>
        </p:txBody>
      </p:sp>
      <p:sp>
        <p:nvSpPr>
          <p:cNvPr id="3075" name="Rectangle 3"/>
          <p:cNvSpPr>
            <a:spLocks noGrp="1" noChangeArrowheads="1"/>
          </p:cNvSpPr>
          <p:nvPr>
            <p:ph type="body" idx="1"/>
          </p:nvPr>
        </p:nvSpPr>
        <p:spPr>
          <a:xfrm>
            <a:off x="914400" y="1143000"/>
            <a:ext cx="7467600" cy="4953000"/>
          </a:xfrm>
        </p:spPr>
        <p:txBody>
          <a:bodyPr>
            <a:noAutofit/>
          </a:bodyPr>
          <a:lstStyle/>
          <a:p>
            <a:pPr>
              <a:spcBef>
                <a:spcPts val="600"/>
              </a:spcBef>
            </a:pPr>
            <a:r>
              <a:rPr lang="en-US" dirty="0" smtClean="0"/>
              <a:t>There are 2 common ways to work with a generator</a:t>
            </a:r>
          </a:p>
          <a:p>
            <a:pPr lvl="1">
              <a:spcBef>
                <a:spcPts val="600"/>
              </a:spcBef>
            </a:pPr>
            <a:r>
              <a:rPr lang="en-US" dirty="0" smtClean="0"/>
              <a:t>Use next() each time we want to get one data value from the sequence of data</a:t>
            </a:r>
          </a:p>
          <a:p>
            <a:pPr lvl="1">
              <a:spcBef>
                <a:spcPts val="600"/>
              </a:spcBef>
              <a:buNone/>
            </a:pPr>
            <a:r>
              <a:rPr lang="en-US" dirty="0" smtClean="0"/>
              <a:t>	</a:t>
            </a:r>
          </a:p>
          <a:p>
            <a:pPr lvl="1">
              <a:spcBef>
                <a:spcPts val="600"/>
              </a:spcBef>
              <a:buNone/>
            </a:pPr>
            <a:endParaRPr lang="en-US" dirty="0" smtClean="0"/>
          </a:p>
          <a:p>
            <a:pPr lvl="1">
              <a:spcBef>
                <a:spcPts val="600"/>
              </a:spcBef>
            </a:pPr>
            <a:r>
              <a:rPr lang="en-US" dirty="0" smtClean="0"/>
              <a:t>Use a for loop to get successive values from the sequence of data:</a:t>
            </a:r>
          </a:p>
          <a:p>
            <a:pPr>
              <a:spcBef>
                <a:spcPts val="600"/>
              </a:spcBef>
              <a:buNone/>
            </a:pPr>
            <a:endParaRPr lang="en-US"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34</a:t>
            </a:fld>
            <a:endParaRPr lang="en-US" dirty="0"/>
          </a:p>
        </p:txBody>
      </p:sp>
      <p:sp>
        <p:nvSpPr>
          <p:cNvPr id="7" name="TextBox 6"/>
          <p:cNvSpPr txBox="1"/>
          <p:nvPr/>
        </p:nvSpPr>
        <p:spPr>
          <a:xfrm>
            <a:off x="1524000" y="2133600"/>
            <a:ext cx="6477000" cy="646331"/>
          </a:xfrm>
          <a:prstGeom prst="rect">
            <a:avLst/>
          </a:prstGeom>
          <a:solidFill>
            <a:schemeClr val="bg1">
              <a:lumMod val="85000"/>
            </a:schemeClr>
          </a:solidFill>
          <a:ln>
            <a:noFill/>
          </a:ln>
        </p:spPr>
        <p:txBody>
          <a:bodyPr wrap="square" rtlCol="0">
            <a:spAutoFit/>
          </a:bodyPr>
          <a:lstStyle/>
          <a:p>
            <a:r>
              <a:rPr lang="en-US" dirty="0" smtClean="0">
                <a:latin typeface="Consolas" pitchFamily="49" charset="0"/>
                <a:cs typeface="Consolas" pitchFamily="49" charset="0"/>
              </a:rPr>
              <a:t>next(sq)     # sq is a generator that yields</a:t>
            </a:r>
            <a:br>
              <a:rPr lang="en-US" dirty="0" smtClean="0">
                <a:latin typeface="Consolas" pitchFamily="49" charset="0"/>
                <a:cs typeface="Consolas" pitchFamily="49" charset="0"/>
              </a:rPr>
            </a:br>
            <a:r>
              <a:rPr lang="en-US" dirty="0" smtClean="0">
                <a:latin typeface="Consolas" pitchFamily="49" charset="0"/>
                <a:cs typeface="Consolas" pitchFamily="49" charset="0"/>
              </a:rPr>
              <a:t>             # squared values of integers</a:t>
            </a:r>
          </a:p>
        </p:txBody>
      </p:sp>
      <p:sp>
        <p:nvSpPr>
          <p:cNvPr id="9" name="TextBox 8"/>
          <p:cNvSpPr txBox="1"/>
          <p:nvPr/>
        </p:nvSpPr>
        <p:spPr>
          <a:xfrm>
            <a:off x="1524000" y="3429000"/>
            <a:ext cx="6477000" cy="646331"/>
          </a:xfrm>
          <a:prstGeom prst="rect">
            <a:avLst/>
          </a:prstGeom>
          <a:solidFill>
            <a:schemeClr val="bg1">
              <a:lumMod val="85000"/>
            </a:schemeClr>
          </a:solidFill>
          <a:ln>
            <a:noFill/>
          </a:ln>
        </p:spPr>
        <p:txBody>
          <a:bodyPr wrap="square" rtlCol="0">
            <a:spAutoFit/>
          </a:bodyPr>
          <a:lstStyle/>
          <a:p>
            <a:pPr marL="0" lvl="1">
              <a:spcBef>
                <a:spcPts val="600"/>
              </a:spcBef>
              <a:buNone/>
            </a:pPr>
            <a:r>
              <a:rPr lang="en-US" dirty="0" smtClean="0">
                <a:latin typeface="Consolas" pitchFamily="49" charset="0"/>
                <a:cs typeface="Consolas" pitchFamily="49" charset="0"/>
              </a:rPr>
              <a:t>for data in sq :    # sq is the square generator</a:t>
            </a:r>
            <a:br>
              <a:rPr lang="en-US" dirty="0" smtClean="0">
                <a:latin typeface="Consolas" pitchFamily="49" charset="0"/>
                <a:cs typeface="Consolas" pitchFamily="49" charset="0"/>
              </a:rPr>
            </a:br>
            <a:r>
              <a:rPr lang="en-US" dirty="0" smtClean="0">
                <a:latin typeface="Consolas" pitchFamily="49" charset="0"/>
                <a:cs typeface="Consolas" pitchFamily="49" charset="0"/>
              </a:rPr>
              <a:t>    # do work with data</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altLang="en-US" dirty="0" smtClean="0"/>
              <a:t>The </a:t>
            </a:r>
            <a:r>
              <a:rPr lang="en-US" altLang="en-US" dirty="0" smtClean="0">
                <a:solidFill>
                  <a:srgbClr val="0033CC"/>
                </a:solidFill>
              </a:rPr>
              <a:t>all</a:t>
            </a:r>
            <a:r>
              <a:rPr lang="en-US" altLang="en-US" dirty="0" smtClean="0"/>
              <a:t>, </a:t>
            </a:r>
            <a:r>
              <a:rPr lang="en-US" altLang="en-US" dirty="0" smtClean="0">
                <a:solidFill>
                  <a:srgbClr val="00B050"/>
                </a:solidFill>
              </a:rPr>
              <a:t>any</a:t>
            </a:r>
            <a:r>
              <a:rPr lang="en-US" altLang="en-US" dirty="0" smtClean="0"/>
              <a:t> Functions</a:t>
            </a:r>
          </a:p>
        </p:txBody>
      </p:sp>
      <p:sp>
        <p:nvSpPr>
          <p:cNvPr id="92163" name="Content Placeholder 2"/>
          <p:cNvSpPr>
            <a:spLocks noGrp="1"/>
          </p:cNvSpPr>
          <p:nvPr>
            <p:ph idx="1"/>
          </p:nvPr>
        </p:nvSpPr>
        <p:spPr>
          <a:xfrm>
            <a:off x="822959" y="1143000"/>
            <a:ext cx="7543801" cy="4726094"/>
          </a:xfrm>
        </p:spPr>
        <p:txBody>
          <a:bodyPr>
            <a:normAutofit/>
          </a:bodyPr>
          <a:lstStyle/>
          <a:p>
            <a:pPr>
              <a:spcBef>
                <a:spcPts val="600"/>
              </a:spcBef>
            </a:pPr>
            <a:r>
              <a:rPr lang="en-US" altLang="en-US" dirty="0" smtClean="0"/>
              <a:t>The </a:t>
            </a:r>
            <a:r>
              <a:rPr lang="en-US" altLang="en-US" dirty="0" smtClean="0">
                <a:solidFill>
                  <a:srgbClr val="0033CC"/>
                </a:solidFill>
              </a:rPr>
              <a:t>all</a:t>
            </a:r>
            <a:r>
              <a:rPr lang="en-US" altLang="en-US" dirty="0" smtClean="0"/>
              <a:t> function returns True if all elements of an </a:t>
            </a:r>
            <a:r>
              <a:rPr lang="en-US" altLang="en-US" dirty="0" err="1" smtClean="0"/>
              <a:t>iterable</a:t>
            </a:r>
            <a:r>
              <a:rPr lang="en-US" altLang="en-US" dirty="0" smtClean="0"/>
              <a:t> meet a certain condition or if the </a:t>
            </a:r>
            <a:r>
              <a:rPr lang="en-US" altLang="en-US" dirty="0" err="1" smtClean="0"/>
              <a:t>iterable</a:t>
            </a:r>
            <a:r>
              <a:rPr lang="en-US" altLang="en-US" dirty="0" smtClean="0"/>
              <a:t> is empty. Otherwise it returns False.</a:t>
            </a:r>
          </a:p>
          <a:p>
            <a:pPr>
              <a:spcBef>
                <a:spcPts val="0"/>
              </a:spcBef>
            </a:pPr>
            <a:r>
              <a:rPr lang="en-US" altLang="en-US" dirty="0" smtClean="0"/>
              <a:t>The </a:t>
            </a:r>
            <a:r>
              <a:rPr lang="en-US" altLang="en-US" dirty="0" smtClean="0">
                <a:solidFill>
                  <a:srgbClr val="0033CC"/>
                </a:solidFill>
              </a:rPr>
              <a:t>all</a:t>
            </a:r>
            <a:r>
              <a:rPr lang="en-US" altLang="en-US" dirty="0" smtClean="0"/>
              <a:t> function works with a generator expression</a:t>
            </a:r>
          </a:p>
          <a:p>
            <a:pPr>
              <a:spcBef>
                <a:spcPts val="0"/>
              </a:spcBef>
            </a:pPr>
            <a:endParaRPr lang="en-US" altLang="en-US" dirty="0" smtClean="0"/>
          </a:p>
          <a:p>
            <a:pPr>
              <a:spcBef>
                <a:spcPts val="0"/>
              </a:spcBef>
            </a:pPr>
            <a:endParaRPr lang="en-US" altLang="en-US" dirty="0" smtClean="0"/>
          </a:p>
          <a:p>
            <a:pPr>
              <a:spcBef>
                <a:spcPts val="0"/>
              </a:spcBef>
            </a:pPr>
            <a:endParaRPr lang="en-US" altLang="en-US" dirty="0" smtClean="0"/>
          </a:p>
          <a:p>
            <a:pPr>
              <a:spcBef>
                <a:spcPts val="1800"/>
              </a:spcBef>
            </a:pPr>
            <a:r>
              <a:rPr lang="en-US" altLang="en-US" dirty="0" smtClean="0"/>
              <a:t>The </a:t>
            </a:r>
            <a:r>
              <a:rPr lang="en-US" altLang="en-US" dirty="0" smtClean="0">
                <a:solidFill>
                  <a:srgbClr val="00B050"/>
                </a:solidFill>
              </a:rPr>
              <a:t>any</a:t>
            </a:r>
            <a:r>
              <a:rPr lang="en-US" altLang="en-US" dirty="0" smtClean="0"/>
              <a:t> function returns True if at least one element of an </a:t>
            </a:r>
            <a:r>
              <a:rPr lang="en-US" altLang="en-US" dirty="0" err="1" smtClean="0"/>
              <a:t>iterable</a:t>
            </a:r>
            <a:r>
              <a:rPr lang="en-US" altLang="en-US" dirty="0" smtClean="0"/>
              <a:t> meets a certain condition and the </a:t>
            </a:r>
            <a:r>
              <a:rPr lang="en-US" altLang="en-US" dirty="0" err="1" smtClean="0"/>
              <a:t>iterable</a:t>
            </a:r>
            <a:r>
              <a:rPr lang="en-US" altLang="en-US" dirty="0" smtClean="0"/>
              <a:t> is not empty. Otherwise it returns False.</a:t>
            </a:r>
          </a:p>
          <a:p>
            <a:pPr>
              <a:spcBef>
                <a:spcPts val="0"/>
              </a:spcBef>
            </a:pPr>
            <a:r>
              <a:rPr lang="en-US" altLang="en-US" dirty="0" smtClean="0"/>
              <a:t>Using </a:t>
            </a:r>
            <a:r>
              <a:rPr lang="en-US" altLang="en-US" dirty="0" smtClean="0">
                <a:solidFill>
                  <a:srgbClr val="00B050"/>
                </a:solidFill>
              </a:rPr>
              <a:t>any</a:t>
            </a:r>
            <a:r>
              <a:rPr lang="en-US" altLang="en-US" dirty="0" smtClean="0">
                <a:solidFill>
                  <a:srgbClr val="0033CC"/>
                </a:solidFill>
              </a:rPr>
              <a:t> </a:t>
            </a:r>
            <a:r>
              <a:rPr lang="en-US" altLang="en-US" dirty="0" smtClean="0"/>
              <a:t>with a generator expression</a:t>
            </a:r>
          </a:p>
          <a:p>
            <a:pPr>
              <a:spcBef>
                <a:spcPts val="0"/>
              </a:spcBef>
            </a:pPr>
            <a:endParaRPr lang="en-US" altLang="en-US" dirty="0" smtClean="0"/>
          </a:p>
          <a:p>
            <a:pPr>
              <a:spcBef>
                <a:spcPts val="0"/>
              </a:spcBef>
            </a:pPr>
            <a:endParaRPr lang="en-US" altLang="en-US" dirty="0" smtClean="0"/>
          </a:p>
        </p:txBody>
      </p:sp>
      <p:sp>
        <p:nvSpPr>
          <p:cNvPr id="2" name="Date Placeholder 1"/>
          <p:cNvSpPr>
            <a:spLocks noGrp="1"/>
          </p:cNvSpPr>
          <p:nvPr>
            <p:ph type="dt" sz="half" idx="10"/>
          </p:nvPr>
        </p:nvSpPr>
        <p:spPr/>
        <p:txBody>
          <a:bodyPr/>
          <a:lstStyle/>
          <a:p>
            <a:fld id="{30063C60-07A3-4376-B8C4-78F348D7DF92}" type="datetime1">
              <a:rPr lang="en-US" smtClean="0"/>
              <a:pPr/>
              <a:t>9/15/2020</a:t>
            </a:fld>
            <a:endParaRPr lang="en-US" dirty="0"/>
          </a:p>
        </p:txBody>
      </p:sp>
      <p:sp>
        <p:nvSpPr>
          <p:cNvPr id="3" name="Slide Number Placeholder 2"/>
          <p:cNvSpPr>
            <a:spLocks noGrp="1"/>
          </p:cNvSpPr>
          <p:nvPr>
            <p:ph type="sldNum" sz="quarter" idx="12"/>
          </p:nvPr>
        </p:nvSpPr>
        <p:spPr/>
        <p:txBody>
          <a:bodyPr/>
          <a:lstStyle/>
          <a:p>
            <a:r>
              <a:rPr lang="en-US" altLang="en-US" smtClean="0"/>
              <a:t>Page </a:t>
            </a:r>
            <a:fld id="{2D440456-871D-4460-9198-DA705D47E4FB}" type="slidenum">
              <a:rPr lang="en-US" altLang="en-US" smtClean="0"/>
              <a:pPr/>
              <a:t>35</a:t>
            </a:fld>
            <a:endParaRPr lang="en-US" altLang="en-US"/>
          </a:p>
        </p:txBody>
      </p:sp>
      <p:sp>
        <p:nvSpPr>
          <p:cNvPr id="9" name="TextBox 8"/>
          <p:cNvSpPr txBox="1"/>
          <p:nvPr/>
        </p:nvSpPr>
        <p:spPr>
          <a:xfrm>
            <a:off x="1905000" y="2057400"/>
            <a:ext cx="5410200" cy="923330"/>
          </a:xfrm>
          <a:prstGeom prst="rect">
            <a:avLst/>
          </a:prstGeom>
          <a:solidFill>
            <a:schemeClr val="bg1">
              <a:lumMod val="85000"/>
            </a:schemeClr>
          </a:solidFill>
          <a:ln>
            <a:noFill/>
          </a:ln>
        </p:spPr>
        <p:txBody>
          <a:bodyPr wrap="square" rtlCol="0">
            <a:spAutoFit/>
          </a:bodyPr>
          <a:lstStyle/>
          <a:p>
            <a:r>
              <a:rPr lang="en-US" dirty="0" err="1" smtClean="0">
                <a:latin typeface="Consolas" pitchFamily="49" charset="0"/>
                <a:cs typeface="Consolas" pitchFamily="49" charset="0"/>
              </a:rPr>
              <a:t>myList</a:t>
            </a:r>
            <a:r>
              <a:rPr lang="en-US" dirty="0" smtClean="0">
                <a:latin typeface="Consolas" pitchFamily="49" charset="0"/>
                <a:cs typeface="Consolas" pitchFamily="49" charset="0"/>
              </a:rPr>
              <a:t> = [1, 7, -8, 2, -1, 0, 4]</a:t>
            </a:r>
          </a:p>
          <a:p>
            <a:r>
              <a:rPr lang="en-US" dirty="0" smtClean="0">
                <a:latin typeface="Consolas" pitchFamily="49" charset="0"/>
                <a:cs typeface="Consolas" pitchFamily="49" charset="0"/>
              </a:rPr>
              <a:t>if </a:t>
            </a:r>
            <a:r>
              <a:rPr lang="en-US" dirty="0" smtClean="0">
                <a:solidFill>
                  <a:srgbClr val="0033CC"/>
                </a:solidFill>
                <a:latin typeface="Consolas" pitchFamily="49" charset="0"/>
                <a:cs typeface="Consolas" pitchFamily="49" charset="0"/>
              </a:rPr>
              <a:t>all</a:t>
            </a:r>
            <a:r>
              <a:rPr lang="en-US" dirty="0" smtClean="0">
                <a:latin typeface="Consolas" pitchFamily="49" charset="0"/>
                <a:cs typeface="Consolas" pitchFamily="49" charset="0"/>
              </a:rPr>
              <a:t>(num &gt; 0 for num in </a:t>
            </a:r>
            <a:r>
              <a:rPr lang="en-US" dirty="0" err="1" smtClean="0">
                <a:latin typeface="Consolas" pitchFamily="49" charset="0"/>
                <a:cs typeface="Consolas" pitchFamily="49" charset="0"/>
              </a:rPr>
              <a:t>myList</a:t>
            </a:r>
            <a:r>
              <a:rPr lang="en-US" dirty="0" smtClean="0">
                <a:latin typeface="Consolas" pitchFamily="49" charset="0"/>
                <a:cs typeface="Consolas" pitchFamily="49" charset="0"/>
              </a:rPr>
              <a:t>) :  </a:t>
            </a:r>
          </a:p>
          <a:p>
            <a:r>
              <a:rPr lang="en-US" dirty="0" smtClean="0">
                <a:latin typeface="Consolas" pitchFamily="49" charset="0"/>
                <a:cs typeface="Consolas" pitchFamily="49" charset="0"/>
              </a:rPr>
              <a:t>    print("All positives")</a:t>
            </a:r>
          </a:p>
        </p:txBody>
      </p:sp>
      <p:sp>
        <p:nvSpPr>
          <p:cNvPr id="10" name="TextBox 9"/>
          <p:cNvSpPr txBox="1"/>
          <p:nvPr/>
        </p:nvSpPr>
        <p:spPr>
          <a:xfrm>
            <a:off x="1905000" y="4343400"/>
            <a:ext cx="5334000" cy="1477328"/>
          </a:xfrm>
          <a:prstGeom prst="rect">
            <a:avLst/>
          </a:prstGeom>
          <a:solidFill>
            <a:schemeClr val="bg1">
              <a:lumMod val="85000"/>
            </a:schemeClr>
          </a:solidFill>
          <a:ln>
            <a:noFill/>
          </a:ln>
        </p:spPr>
        <p:txBody>
          <a:bodyPr wrap="square" rtlCol="0">
            <a:spAutoFit/>
          </a:bodyPr>
          <a:lstStyle/>
          <a:p>
            <a:r>
              <a:rPr lang="en-US" dirty="0" err="1" smtClean="0">
                <a:latin typeface="Consolas" pitchFamily="49" charset="0"/>
                <a:cs typeface="Consolas" pitchFamily="49" charset="0"/>
              </a:rPr>
              <a:t>myList</a:t>
            </a:r>
            <a:r>
              <a:rPr lang="en-US" dirty="0" smtClean="0">
                <a:latin typeface="Consolas" pitchFamily="49" charset="0"/>
                <a:cs typeface="Consolas" pitchFamily="49" charset="0"/>
              </a:rPr>
              <a:t> = [1, 7, -8, 2, -1, 0, 4]</a:t>
            </a:r>
          </a:p>
          <a:p>
            <a:pPr>
              <a:spcBef>
                <a:spcPts val="0"/>
              </a:spcBef>
            </a:pPr>
            <a:r>
              <a:rPr lang="en-US" dirty="0" smtClean="0">
                <a:latin typeface="Consolas" pitchFamily="49" charset="0"/>
                <a:cs typeface="Consolas" pitchFamily="49" charset="0"/>
              </a:rPr>
              <a:t>if </a:t>
            </a:r>
            <a:r>
              <a:rPr lang="en-US" dirty="0" smtClean="0">
                <a:solidFill>
                  <a:srgbClr val="00B050"/>
                </a:solidFill>
                <a:latin typeface="Consolas" pitchFamily="49" charset="0"/>
                <a:cs typeface="Consolas" pitchFamily="49" charset="0"/>
              </a:rPr>
              <a:t>any</a:t>
            </a:r>
            <a:r>
              <a:rPr lang="en-US" dirty="0" smtClean="0">
                <a:latin typeface="Consolas" pitchFamily="49" charset="0"/>
                <a:cs typeface="Consolas" pitchFamily="49" charset="0"/>
              </a:rPr>
              <a:t>(num &gt; 0 for num in </a:t>
            </a:r>
            <a:r>
              <a:rPr lang="en-US" dirty="0" err="1" smtClean="0">
                <a:latin typeface="Consolas" pitchFamily="49" charset="0"/>
                <a:cs typeface="Consolas" pitchFamily="49" charset="0"/>
              </a:rPr>
              <a:t>myList</a:t>
            </a:r>
            <a:r>
              <a:rPr lang="en-US" dirty="0" smtClean="0">
                <a:latin typeface="Consolas" pitchFamily="49" charset="0"/>
                <a:cs typeface="Consolas" pitchFamily="49" charset="0"/>
              </a:rPr>
              <a:t>) :  </a:t>
            </a:r>
          </a:p>
          <a:p>
            <a:pPr>
              <a:spcBef>
                <a:spcPts val="0"/>
              </a:spcBef>
            </a:pPr>
            <a:r>
              <a:rPr lang="en-US" dirty="0" smtClean="0">
                <a:latin typeface="Consolas" pitchFamily="49" charset="0"/>
                <a:cs typeface="Consolas" pitchFamily="49" charset="0"/>
              </a:rPr>
              <a:t>   print("at least 1 positive")</a:t>
            </a:r>
          </a:p>
          <a:p>
            <a:pPr>
              <a:spcBef>
                <a:spcPts val="0"/>
              </a:spcBef>
            </a:pPr>
            <a:r>
              <a:rPr lang="en-US" dirty="0" smtClean="0">
                <a:latin typeface="Consolas" pitchFamily="49" charset="0"/>
                <a:cs typeface="Consolas" pitchFamily="49" charset="0"/>
              </a:rPr>
              <a:t>if not </a:t>
            </a:r>
            <a:r>
              <a:rPr lang="en-US" dirty="0" smtClean="0">
                <a:solidFill>
                  <a:srgbClr val="00B050"/>
                </a:solidFill>
                <a:latin typeface="Consolas" pitchFamily="49" charset="0"/>
                <a:cs typeface="Consolas" pitchFamily="49" charset="0"/>
              </a:rPr>
              <a:t>any</a:t>
            </a:r>
            <a:r>
              <a:rPr lang="en-US" dirty="0" smtClean="0">
                <a:latin typeface="Consolas" pitchFamily="49" charset="0"/>
                <a:cs typeface="Consolas" pitchFamily="49" charset="0"/>
              </a:rPr>
              <a:t>(num == 0 for num in </a:t>
            </a:r>
            <a:r>
              <a:rPr lang="en-US" dirty="0" err="1" smtClean="0">
                <a:latin typeface="Consolas" pitchFamily="49" charset="0"/>
                <a:cs typeface="Consolas" pitchFamily="49" charset="0"/>
              </a:rPr>
              <a:t>myList</a:t>
            </a:r>
            <a:r>
              <a:rPr lang="en-US" dirty="0" smtClean="0">
                <a:latin typeface="Consolas" pitchFamily="49" charset="0"/>
                <a:cs typeface="Consolas" pitchFamily="49" charset="0"/>
              </a:rPr>
              <a:t>) :  </a:t>
            </a:r>
          </a:p>
          <a:p>
            <a:pPr>
              <a:spcBef>
                <a:spcPts val="0"/>
              </a:spcBef>
            </a:pPr>
            <a:r>
              <a:rPr lang="en-US" dirty="0" smtClean="0">
                <a:latin typeface="Consolas" pitchFamily="49" charset="0"/>
                <a:cs typeface="Consolas" pitchFamily="49" charset="0"/>
              </a:rPr>
              <a:t>   print("all non-zero")</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Package</a:t>
            </a:r>
            <a:endParaRPr lang="en-US" dirty="0"/>
          </a:p>
        </p:txBody>
      </p:sp>
      <p:sp>
        <p:nvSpPr>
          <p:cNvPr id="4" name="Date Placeholder 3"/>
          <p:cNvSpPr>
            <a:spLocks noGrp="1"/>
          </p:cNvSpPr>
          <p:nvPr>
            <p:ph type="dt" sz="half" idx="10"/>
          </p:nvPr>
        </p:nvSpPr>
        <p:spPr/>
        <p:txBody>
          <a:bodyPr/>
          <a:lstStyle/>
          <a:p>
            <a:fld id="{6EA027FA-825E-4B14-887C-42C87EB1FEDD}" type="datetime1">
              <a:rPr lang="en-US" smtClean="0"/>
              <a:pPr/>
              <a:t>9/15/2020</a:t>
            </a:fld>
            <a:endParaRPr lang="en-US" dirty="0"/>
          </a:p>
        </p:txBody>
      </p:sp>
      <p:sp>
        <p:nvSpPr>
          <p:cNvPr id="2" name="Slide Number Placeholder 1"/>
          <p:cNvSpPr>
            <a:spLocks noGrp="1"/>
          </p:cNvSpPr>
          <p:nvPr>
            <p:ph type="sldNum" sz="quarter" idx="12"/>
          </p:nvPr>
        </p:nvSpPr>
        <p:spPr/>
        <p:txBody>
          <a:bodyPr/>
          <a:lstStyle/>
          <a:p>
            <a:fld id="{9D83B0A6-79E1-4721-A158-A52973EFC467}" type="slidenum">
              <a:rPr lang="en-US" altLang="en-US" smtClean="0"/>
              <a:pPr/>
              <a:t>36</a:t>
            </a:fld>
            <a:endParaRPr lang="en-US" altLang="en-US"/>
          </a:p>
        </p:txBody>
      </p:sp>
    </p:spTree>
    <p:extLst>
      <p:ext uri="{BB962C8B-B14F-4D97-AF65-F5344CB8AC3E}">
        <p14:creationId xmlns:p14="http://schemas.microsoft.com/office/powerpoint/2010/main" xmlns="" val="39460104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81000"/>
            <a:ext cx="8229600" cy="715962"/>
          </a:xfrm>
        </p:spPr>
        <p:txBody>
          <a:bodyPr>
            <a:normAutofit/>
          </a:bodyPr>
          <a:lstStyle/>
          <a:p>
            <a:pPr eaLnBrk="1" hangingPunct="1"/>
            <a:r>
              <a:rPr lang="en-US" sz="4400" dirty="0" smtClean="0"/>
              <a:t>Review: Importing Modules</a:t>
            </a:r>
          </a:p>
        </p:txBody>
      </p:sp>
      <p:sp>
        <p:nvSpPr>
          <p:cNvPr id="3075" name="Rectangle 3"/>
          <p:cNvSpPr>
            <a:spLocks noGrp="1" noChangeArrowheads="1"/>
          </p:cNvSpPr>
          <p:nvPr>
            <p:ph type="body" idx="1"/>
          </p:nvPr>
        </p:nvSpPr>
        <p:spPr>
          <a:xfrm>
            <a:off x="762000" y="1143000"/>
            <a:ext cx="7543800" cy="4953000"/>
          </a:xfrm>
        </p:spPr>
        <p:txBody>
          <a:bodyPr>
            <a:noAutofit/>
          </a:bodyPr>
          <a:lstStyle/>
          <a:p>
            <a:pPr>
              <a:spcBef>
                <a:spcPts val="600"/>
              </a:spcBef>
            </a:pPr>
            <a:r>
              <a:rPr lang="en-US" dirty="0" smtClean="0"/>
              <a:t>Modules provide us with a way to group functions and data into a file that can be imported and reused in many programs.</a:t>
            </a:r>
          </a:p>
          <a:p>
            <a:pPr>
              <a:spcBef>
                <a:spcPts val="600"/>
              </a:spcBef>
            </a:pPr>
            <a:r>
              <a:rPr lang="en-US" dirty="0" smtClean="0"/>
              <a:t>A module is a .</a:t>
            </a:r>
            <a:r>
              <a:rPr lang="en-US" dirty="0" err="1" smtClean="0"/>
              <a:t>py</a:t>
            </a:r>
            <a:r>
              <a:rPr lang="en-US" dirty="0" smtClean="0"/>
              <a:t> file, such as the file that contains a class definition.</a:t>
            </a:r>
          </a:p>
          <a:p>
            <a:pPr>
              <a:spcBef>
                <a:spcPts val="600"/>
              </a:spcBef>
            </a:pPr>
            <a:r>
              <a:rPr lang="en-US" dirty="0" smtClean="0"/>
              <a:t>We can import a module into our source file in several ways:</a:t>
            </a:r>
          </a:p>
          <a:p>
            <a:pPr lvl="1">
              <a:spcBef>
                <a:spcPts val="0"/>
              </a:spcBef>
            </a:pPr>
            <a:r>
              <a:rPr lang="en-US" dirty="0" smtClean="0"/>
              <a:t>Entire module</a:t>
            </a:r>
          </a:p>
          <a:p>
            <a:pPr lvl="1">
              <a:spcBef>
                <a:spcPts val="600"/>
              </a:spcBef>
            </a:pPr>
            <a:endParaRPr lang="en-US" dirty="0" smtClean="0"/>
          </a:p>
          <a:p>
            <a:pPr lvl="1">
              <a:spcBef>
                <a:spcPts val="600"/>
              </a:spcBef>
            </a:pPr>
            <a:endParaRPr lang="en-US" dirty="0" smtClean="0"/>
          </a:p>
          <a:p>
            <a:pPr lvl="1">
              <a:spcBef>
                <a:spcPts val="600"/>
              </a:spcBef>
            </a:pPr>
            <a:endParaRPr lang="en-US" dirty="0" smtClean="0"/>
          </a:p>
          <a:p>
            <a:pPr lvl="1">
              <a:spcBef>
                <a:spcPts val="600"/>
              </a:spcBef>
            </a:pPr>
            <a:endParaRPr lang="en-US" dirty="0" smtClean="0"/>
          </a:p>
          <a:p>
            <a:pPr lvl="1">
              <a:spcBef>
                <a:spcPts val="400"/>
              </a:spcBef>
            </a:pPr>
            <a:r>
              <a:rPr lang="en-US" dirty="0" smtClean="0"/>
              <a:t>Only data or functions that we need</a:t>
            </a:r>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37</a:t>
            </a:fld>
            <a:endParaRPr lang="en-US" dirty="0"/>
          </a:p>
        </p:txBody>
      </p:sp>
      <p:sp>
        <p:nvSpPr>
          <p:cNvPr id="5" name="Content Placeholder 2"/>
          <p:cNvSpPr txBox="1">
            <a:spLocks/>
          </p:cNvSpPr>
          <p:nvPr/>
        </p:nvSpPr>
        <p:spPr bwMode="auto">
          <a:xfrm>
            <a:off x="1143000" y="2819400"/>
            <a:ext cx="6781800" cy="1524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lvl="1" indent="0">
              <a:spcBef>
                <a:spcPts val="600"/>
              </a:spcBef>
            </a:pPr>
            <a:r>
              <a:rPr lang="en-US" sz="1800" dirty="0" smtClean="0">
                <a:latin typeface="Consolas" pitchFamily="49" charset="0"/>
                <a:cs typeface="Consolas" pitchFamily="49" charset="0"/>
              </a:rPr>
              <a:t>import </a:t>
            </a:r>
            <a:r>
              <a:rPr lang="en-US" sz="1800" dirty="0" err="1" smtClean="0">
                <a:latin typeface="Consolas" pitchFamily="49" charset="0"/>
                <a:cs typeface="Consolas" pitchFamily="49" charset="0"/>
              </a:rPr>
              <a:t>moduleA</a:t>
            </a:r>
            <a:r>
              <a:rPr lang="en-US" sz="1800" dirty="0" smtClean="0">
                <a:latin typeface="Consolas" pitchFamily="49" charset="0"/>
                <a:cs typeface="Consolas" pitchFamily="49" charset="0"/>
              </a:rPr>
              <a:t>          # entire </a:t>
            </a:r>
            <a:r>
              <a:rPr lang="en-US" sz="1800" dirty="0" err="1" smtClean="0">
                <a:latin typeface="Consolas" pitchFamily="49" charset="0"/>
                <a:cs typeface="Consolas" pitchFamily="49" charset="0"/>
              </a:rPr>
              <a:t>moduleA</a:t>
            </a:r>
            <a:r>
              <a:rPr lang="en-US" sz="1800" dirty="0" smtClean="0">
                <a:latin typeface="Consolas" pitchFamily="49" charset="0"/>
                <a:cs typeface="Consolas" pitchFamily="49" charset="0"/>
              </a:rPr>
              <a:t> </a:t>
            </a:r>
          </a:p>
          <a:p>
            <a:pPr marL="0" lvl="1" indent="0">
              <a:spcBef>
                <a:spcPts val="0"/>
              </a:spcBef>
            </a:pPr>
            <a:r>
              <a:rPr lang="en-US" sz="1800" dirty="0" smtClean="0">
                <a:latin typeface="Consolas" pitchFamily="49" charset="0"/>
                <a:cs typeface="Consolas" pitchFamily="49" charset="0"/>
              </a:rPr>
              <a:t>                        # Use: moduleA.fct()</a:t>
            </a:r>
          </a:p>
          <a:p>
            <a:pPr marL="0" lvl="1" indent="0">
              <a:spcBef>
                <a:spcPts val="600"/>
              </a:spcBef>
            </a:pPr>
            <a:r>
              <a:rPr lang="en-US" sz="1800" dirty="0" smtClean="0">
                <a:latin typeface="Consolas" pitchFamily="49" charset="0"/>
                <a:cs typeface="Consolas" pitchFamily="49" charset="0"/>
              </a:rPr>
              <a:t>import </a:t>
            </a:r>
            <a:r>
              <a:rPr lang="en-US" sz="1800" dirty="0" err="1" smtClean="0">
                <a:latin typeface="Consolas" pitchFamily="49" charset="0"/>
                <a:cs typeface="Consolas" pitchFamily="49" charset="0"/>
              </a:rPr>
              <a:t>moduleA</a:t>
            </a:r>
            <a:r>
              <a:rPr lang="en-US" sz="1800" dirty="0" smtClean="0">
                <a:latin typeface="Consolas" pitchFamily="49" charset="0"/>
                <a:cs typeface="Consolas" pitchFamily="49" charset="0"/>
              </a:rPr>
              <a:t> as ma    # entire </a:t>
            </a:r>
            <a:r>
              <a:rPr lang="en-US" sz="1800" dirty="0" err="1" smtClean="0">
                <a:latin typeface="Consolas" pitchFamily="49" charset="0"/>
                <a:cs typeface="Consolas" pitchFamily="49" charset="0"/>
              </a:rPr>
              <a:t>moduleA</a:t>
            </a:r>
            <a:r>
              <a:rPr lang="en-US" sz="1800" dirty="0" smtClean="0">
                <a:latin typeface="Consolas" pitchFamily="49" charset="0"/>
                <a:cs typeface="Consolas" pitchFamily="49" charset="0"/>
              </a:rPr>
              <a:t> but rename</a:t>
            </a:r>
          </a:p>
          <a:p>
            <a:pPr marL="0" lvl="1" indent="0">
              <a:spcBef>
                <a:spcPts val="0"/>
              </a:spcBef>
            </a:pPr>
            <a:r>
              <a:rPr lang="en-US" sz="1800" dirty="0" smtClean="0">
                <a:latin typeface="Consolas" pitchFamily="49" charset="0"/>
                <a:cs typeface="Consolas" pitchFamily="49" charset="0"/>
              </a:rPr>
              <a:t>                        # it to a shorter name</a:t>
            </a:r>
          </a:p>
          <a:p>
            <a:pPr marL="0" lvl="1" indent="0">
              <a:spcBef>
                <a:spcPts val="0"/>
              </a:spcBef>
            </a:pPr>
            <a:r>
              <a:rPr lang="en-US" sz="1800" dirty="0" smtClean="0">
                <a:latin typeface="Consolas" pitchFamily="49" charset="0"/>
                <a:cs typeface="Consolas" pitchFamily="49" charset="0"/>
              </a:rPr>
              <a:t>                        # Use: ma.fct()       </a:t>
            </a:r>
          </a:p>
          <a:p>
            <a:pPr marL="0" lvl="1" indent="0">
              <a:spcBef>
                <a:spcPts val="0"/>
              </a:spcBef>
            </a:pPr>
            <a:endParaRPr lang="en-US" sz="1800" dirty="0" smtClean="0">
              <a:latin typeface="Consolas" pitchFamily="49" charset="0"/>
              <a:cs typeface="Consolas" pitchFamily="49" charset="0"/>
            </a:endParaRPr>
          </a:p>
        </p:txBody>
      </p:sp>
      <p:sp>
        <p:nvSpPr>
          <p:cNvPr id="7" name="Content Placeholder 2"/>
          <p:cNvSpPr txBox="1">
            <a:spLocks/>
          </p:cNvSpPr>
          <p:nvPr/>
        </p:nvSpPr>
        <p:spPr bwMode="auto">
          <a:xfrm>
            <a:off x="1143000" y="4800600"/>
            <a:ext cx="7162800" cy="1219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lvl="1" indent="0">
              <a:spcBef>
                <a:spcPts val="600"/>
              </a:spcBef>
            </a:pPr>
            <a:r>
              <a:rPr lang="en-US" sz="1800" dirty="0" smtClean="0">
                <a:latin typeface="Consolas" pitchFamily="49" charset="0"/>
                <a:cs typeface="Consolas" pitchFamily="49" charset="0"/>
              </a:rPr>
              <a:t>from </a:t>
            </a:r>
            <a:r>
              <a:rPr lang="en-US" sz="1800" dirty="0" err="1" smtClean="0">
                <a:latin typeface="Consolas" pitchFamily="49" charset="0"/>
                <a:cs typeface="Consolas" pitchFamily="49" charset="0"/>
              </a:rPr>
              <a:t>moduleA</a:t>
            </a:r>
            <a:r>
              <a:rPr lang="en-US" sz="1800" dirty="0" smtClean="0">
                <a:latin typeface="Consolas" pitchFamily="49" charset="0"/>
                <a:cs typeface="Consolas" pitchFamily="49" charset="0"/>
              </a:rPr>
              <a:t> import fct1, Class2</a:t>
            </a:r>
          </a:p>
          <a:p>
            <a:pPr marL="0" lvl="1" indent="0">
              <a:spcBef>
                <a:spcPts val="0"/>
              </a:spcBef>
            </a:pPr>
            <a:r>
              <a:rPr lang="en-US" sz="1800" dirty="0" smtClean="0">
                <a:latin typeface="Consolas" pitchFamily="49" charset="0"/>
                <a:cs typeface="Consolas" pitchFamily="49" charset="0"/>
              </a:rPr>
              <a:t>                        # Only import 2 items</a:t>
            </a:r>
          </a:p>
          <a:p>
            <a:pPr marL="0" lvl="1" indent="0">
              <a:spcBef>
                <a:spcPts val="0"/>
              </a:spcBef>
            </a:pPr>
            <a:r>
              <a:rPr lang="en-US" sz="1800" dirty="0" smtClean="0">
                <a:latin typeface="Consolas" pitchFamily="49" charset="0"/>
                <a:cs typeface="Consolas" pitchFamily="49" charset="0"/>
              </a:rPr>
              <a:t>                        # Use:  fct1()   </a:t>
            </a:r>
            <a:br>
              <a:rPr lang="en-US" sz="1800" dirty="0" smtClean="0">
                <a:latin typeface="Consolas" pitchFamily="49" charset="0"/>
                <a:cs typeface="Consolas" pitchFamily="49" charset="0"/>
              </a:rPr>
            </a:br>
            <a:r>
              <a:rPr lang="en-US" sz="1800" dirty="0" smtClean="0">
                <a:latin typeface="Consolas" pitchFamily="49" charset="0"/>
                <a:cs typeface="Consolas" pitchFamily="49" charset="0"/>
              </a:rPr>
              <a:t>                        #   no need to </a:t>
            </a:r>
            <a:r>
              <a:rPr lang="en-US" sz="1800" dirty="0" err="1" smtClean="0">
                <a:latin typeface="Consolas" pitchFamily="49" charset="0"/>
                <a:cs typeface="Consolas" pitchFamily="49" charset="0"/>
              </a:rPr>
              <a:t>prepend</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moduleA</a:t>
            </a:r>
            <a:endParaRPr lang="en-US" sz="1800" dirty="0" smtClean="0">
              <a:latin typeface="Consolas" pitchFamily="49" charset="0"/>
              <a:cs typeface="Consolas" pitchFamily="49" charset="0"/>
            </a:endParaRPr>
          </a:p>
          <a:p>
            <a:pPr marL="0" lvl="1" indent="0">
              <a:spcBef>
                <a:spcPts val="0"/>
              </a:spcBef>
            </a:pPr>
            <a:endParaRPr lang="en-US" sz="1800" dirty="0" smtClean="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81000"/>
            <a:ext cx="8229600" cy="715962"/>
          </a:xfrm>
        </p:spPr>
        <p:txBody>
          <a:bodyPr>
            <a:normAutofit/>
          </a:bodyPr>
          <a:lstStyle/>
          <a:p>
            <a:pPr eaLnBrk="1" hangingPunct="1"/>
            <a:r>
              <a:rPr lang="en-US" sz="4400" dirty="0" smtClean="0"/>
              <a:t>Recommendations</a:t>
            </a:r>
          </a:p>
        </p:txBody>
      </p:sp>
      <p:sp>
        <p:nvSpPr>
          <p:cNvPr id="3075" name="Rectangle 3"/>
          <p:cNvSpPr>
            <a:spLocks noGrp="1" noChangeArrowheads="1"/>
          </p:cNvSpPr>
          <p:nvPr>
            <p:ph type="body" idx="1"/>
          </p:nvPr>
        </p:nvSpPr>
        <p:spPr>
          <a:xfrm>
            <a:off x="762000" y="1143000"/>
            <a:ext cx="7543800" cy="5257800"/>
          </a:xfrm>
        </p:spPr>
        <p:txBody>
          <a:bodyPr>
            <a:normAutofit/>
          </a:bodyPr>
          <a:lstStyle/>
          <a:p>
            <a:pPr eaLnBrk="1" hangingPunct="1">
              <a:spcAft>
                <a:spcPts val="0"/>
              </a:spcAft>
            </a:pPr>
            <a:r>
              <a:rPr lang="en-US" dirty="0" smtClean="0"/>
              <a:t>The import statements are placed at the top of the file, in the order:</a:t>
            </a:r>
          </a:p>
          <a:p>
            <a:pPr lvl="1">
              <a:spcBef>
                <a:spcPts val="0"/>
              </a:spcBef>
              <a:spcAft>
                <a:spcPts val="0"/>
              </a:spcAft>
            </a:pPr>
            <a:r>
              <a:rPr lang="en-US" dirty="0" smtClean="0"/>
              <a:t>Standard library modules</a:t>
            </a:r>
          </a:p>
          <a:p>
            <a:pPr lvl="1">
              <a:spcBef>
                <a:spcPts val="0"/>
              </a:spcBef>
              <a:spcAft>
                <a:spcPts val="0"/>
              </a:spcAft>
            </a:pPr>
            <a:r>
              <a:rPr lang="en-US" dirty="0" smtClean="0"/>
              <a:t>Third-party library modules</a:t>
            </a:r>
          </a:p>
          <a:p>
            <a:pPr lvl="1">
              <a:spcBef>
                <a:spcPts val="0"/>
              </a:spcBef>
            </a:pPr>
            <a:r>
              <a:rPr lang="en-US" dirty="0" smtClean="0"/>
              <a:t>Our own modules</a:t>
            </a:r>
          </a:p>
          <a:p>
            <a:pPr>
              <a:spcBef>
                <a:spcPts val="400"/>
              </a:spcBef>
            </a:pPr>
            <a:r>
              <a:rPr lang="en-US" dirty="0" smtClean="0"/>
              <a:t>It’s best not to import a module twice, but it will not cause error. Python will check and not repeat the import.</a:t>
            </a:r>
          </a:p>
          <a:p>
            <a:pPr>
              <a:spcBef>
                <a:spcPts val="600"/>
              </a:spcBef>
              <a:spcAft>
                <a:spcPts val="0"/>
              </a:spcAft>
            </a:pPr>
            <a:r>
              <a:rPr lang="en-US" dirty="0" smtClean="0"/>
              <a:t>Use the</a:t>
            </a:r>
            <a:r>
              <a:rPr lang="en-US" sz="1800" dirty="0" smtClean="0">
                <a:latin typeface="Consolas" pitchFamily="49" charset="0"/>
                <a:cs typeface="Consolas" pitchFamily="49" charset="0"/>
              </a:rPr>
              <a:t> from ... import </a:t>
            </a:r>
            <a:r>
              <a:rPr lang="en-US" dirty="0" smtClean="0"/>
              <a:t>format when we have a reasonable small program and will not import many modules.</a:t>
            </a:r>
          </a:p>
          <a:p>
            <a:pPr lvl="1">
              <a:spcBef>
                <a:spcPts val="0"/>
              </a:spcBef>
              <a:spcAft>
                <a:spcPts val="0"/>
              </a:spcAft>
            </a:pPr>
            <a:r>
              <a:rPr lang="en-US" dirty="0" smtClean="0"/>
              <a:t>When we call:  </a:t>
            </a:r>
            <a:r>
              <a:rPr lang="en-US" sz="1800" dirty="0" smtClean="0">
                <a:latin typeface="Consolas" pitchFamily="49" charset="0"/>
                <a:cs typeface="Consolas" pitchFamily="49" charset="0"/>
              </a:rPr>
              <a:t>graph(),</a:t>
            </a:r>
            <a:r>
              <a:rPr lang="en-US" dirty="0" smtClean="0"/>
              <a:t> it will be clear that it’s our own graph() function that runs.</a:t>
            </a:r>
          </a:p>
          <a:p>
            <a:pPr lvl="1">
              <a:spcBef>
                <a:spcPts val="0"/>
              </a:spcBef>
            </a:pPr>
            <a:r>
              <a:rPr lang="en-US" dirty="0" smtClean="0"/>
              <a:t>There is less chance that another module’s graph() will be imported, which will conflict with our graph() when we call it.</a:t>
            </a:r>
          </a:p>
          <a:p>
            <a:pPr>
              <a:spcBef>
                <a:spcPts val="600"/>
              </a:spcBef>
            </a:pPr>
            <a:r>
              <a:rPr lang="en-US" dirty="0" smtClean="0"/>
              <a:t>Use the</a:t>
            </a:r>
            <a:r>
              <a:rPr lang="en-US" sz="1800" dirty="0" smtClean="0">
                <a:latin typeface="Consolas" pitchFamily="49" charset="0"/>
                <a:cs typeface="Consolas" pitchFamily="49" charset="0"/>
              </a:rPr>
              <a:t> import module </a:t>
            </a:r>
            <a:r>
              <a:rPr lang="en-US" dirty="0" smtClean="0"/>
              <a:t>format when we have a large program and import many modules.</a:t>
            </a:r>
          </a:p>
          <a:p>
            <a:pPr lvl="1">
              <a:spcBef>
                <a:spcPts val="0"/>
              </a:spcBef>
            </a:pPr>
            <a:r>
              <a:rPr lang="en-US" dirty="0" smtClean="0"/>
              <a:t>When we call </a:t>
            </a:r>
            <a:r>
              <a:rPr lang="en-US" sz="1800" dirty="0" err="1" smtClean="0">
                <a:latin typeface="Consolas" pitchFamily="49" charset="0"/>
                <a:cs typeface="Consolas" pitchFamily="49" charset="0"/>
              </a:rPr>
              <a:t>matplotlib.graph</a:t>
            </a:r>
            <a:r>
              <a:rPr lang="en-US" sz="1800" dirty="0" smtClean="0">
                <a:latin typeface="Consolas" pitchFamily="49" charset="0"/>
                <a:cs typeface="Consolas" pitchFamily="49" charset="0"/>
              </a:rPr>
              <a:t>(),</a:t>
            </a:r>
            <a:r>
              <a:rPr lang="en-US" dirty="0" smtClean="0"/>
              <a:t> it is clear that it’s the module </a:t>
            </a:r>
            <a:r>
              <a:rPr lang="en-US" dirty="0" err="1" smtClean="0"/>
              <a:t>matplotlib’s</a:t>
            </a:r>
            <a:r>
              <a:rPr lang="en-US" dirty="0" smtClean="0"/>
              <a:t> graph(), and not our own graph() or the graph() of another module.</a:t>
            </a:r>
            <a:endParaRPr lang="en-US" sz="1800" dirty="0" smtClean="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81000"/>
            <a:ext cx="8229600" cy="715962"/>
          </a:xfrm>
        </p:spPr>
        <p:txBody>
          <a:bodyPr>
            <a:normAutofit/>
          </a:bodyPr>
          <a:lstStyle/>
          <a:p>
            <a:pPr eaLnBrk="1" hangingPunct="1"/>
            <a:r>
              <a:rPr lang="en-US" sz="4400" dirty="0" smtClean="0"/>
              <a:t>Package</a:t>
            </a:r>
          </a:p>
        </p:txBody>
      </p:sp>
      <p:sp>
        <p:nvSpPr>
          <p:cNvPr id="3075" name="Rectangle 3"/>
          <p:cNvSpPr>
            <a:spLocks noGrp="1" noChangeArrowheads="1"/>
          </p:cNvSpPr>
          <p:nvPr>
            <p:ph type="body" idx="1"/>
          </p:nvPr>
        </p:nvSpPr>
        <p:spPr>
          <a:xfrm>
            <a:off x="762000" y="1143000"/>
            <a:ext cx="7543800" cy="4800600"/>
          </a:xfrm>
        </p:spPr>
        <p:txBody>
          <a:bodyPr>
            <a:normAutofit/>
          </a:bodyPr>
          <a:lstStyle/>
          <a:p>
            <a:pPr eaLnBrk="1" hangingPunct="1">
              <a:spcAft>
                <a:spcPts val="0"/>
              </a:spcAft>
            </a:pPr>
            <a:r>
              <a:rPr lang="en-US" dirty="0" smtClean="0"/>
              <a:t>When we have many modules that cover the same topic (such as graphics modules or scientific calculation modules) it is a good idea to put then together into a package.</a:t>
            </a:r>
          </a:p>
          <a:p>
            <a:pPr eaLnBrk="1" hangingPunct="1">
              <a:spcBef>
                <a:spcPts val="600"/>
              </a:spcBef>
              <a:spcAft>
                <a:spcPts val="0"/>
              </a:spcAft>
            </a:pPr>
            <a:r>
              <a:rPr lang="en-US" dirty="0" smtClean="0"/>
              <a:t>The user will be able to conveniently import one package instead of having to import many individual modules.</a:t>
            </a:r>
          </a:p>
          <a:p>
            <a:pPr>
              <a:spcBef>
                <a:spcPts val="600"/>
              </a:spcBef>
            </a:pPr>
            <a:r>
              <a:rPr lang="en-US" dirty="0" smtClean="0"/>
              <a:t>A package is a directory that contains multiple .</a:t>
            </a:r>
            <a:r>
              <a:rPr lang="en-US" dirty="0" err="1" smtClean="0"/>
              <a:t>py</a:t>
            </a:r>
            <a:r>
              <a:rPr lang="en-US" dirty="0" smtClean="0"/>
              <a:t> files and a required  file called </a:t>
            </a:r>
            <a:r>
              <a:rPr lang="en-US" dirty="0" smtClean="0">
                <a:solidFill>
                  <a:srgbClr val="0033CC"/>
                </a:solidFill>
              </a:rPr>
              <a:t>__</a:t>
            </a:r>
            <a:r>
              <a:rPr lang="en-US" dirty="0" err="1" smtClean="0">
                <a:solidFill>
                  <a:srgbClr val="0033CC"/>
                </a:solidFill>
              </a:rPr>
              <a:t>init__.py</a:t>
            </a:r>
            <a:r>
              <a:rPr lang="en-US" dirty="0" smtClean="0">
                <a:solidFill>
                  <a:schemeClr val="accent1">
                    <a:lumMod val="50000"/>
                  </a:schemeClr>
                </a:solidFill>
              </a:rPr>
              <a:t> </a:t>
            </a:r>
            <a:r>
              <a:rPr lang="en-US" dirty="0" smtClean="0">
                <a:solidFill>
                  <a:schemeClr val="tx1"/>
                </a:solidFill>
              </a:rPr>
              <a:t>to initialize the package.</a:t>
            </a:r>
          </a:p>
          <a:p>
            <a:pPr>
              <a:spcBef>
                <a:spcPts val="600"/>
              </a:spcBef>
            </a:pPr>
            <a:r>
              <a:rPr lang="en-US" dirty="0" smtClean="0"/>
              <a:t>The</a:t>
            </a:r>
            <a:r>
              <a:rPr lang="en-US" dirty="0" smtClean="0">
                <a:solidFill>
                  <a:schemeClr val="accent1">
                    <a:lumMod val="50000"/>
                  </a:schemeClr>
                </a:solidFill>
              </a:rPr>
              <a:t> </a:t>
            </a:r>
            <a:r>
              <a:rPr lang="en-US" dirty="0" smtClean="0">
                <a:solidFill>
                  <a:srgbClr val="0033CC"/>
                </a:solidFill>
              </a:rPr>
              <a:t>__</a:t>
            </a:r>
            <a:r>
              <a:rPr lang="en-US" dirty="0" err="1" smtClean="0">
                <a:solidFill>
                  <a:srgbClr val="0033CC"/>
                </a:solidFill>
              </a:rPr>
              <a:t>init__.py</a:t>
            </a:r>
            <a:r>
              <a:rPr lang="en-US" dirty="0" smtClean="0">
                <a:solidFill>
                  <a:srgbClr val="0033CC"/>
                </a:solidFill>
              </a:rPr>
              <a:t> </a:t>
            </a:r>
            <a:r>
              <a:rPr lang="en-US" dirty="0" smtClean="0"/>
              <a:t>file tells Python that the directory is a package. The file can be an empty file, but most of the time it controls what the users can access when they import the package.</a:t>
            </a:r>
          </a:p>
          <a:p>
            <a:pPr>
              <a:spcBef>
                <a:spcPts val="600"/>
              </a:spcBef>
            </a:pPr>
            <a:r>
              <a:rPr lang="en-US" dirty="0" smtClean="0"/>
              <a:t>The package name (directory name) must not be the same as any of the .</a:t>
            </a:r>
            <a:r>
              <a:rPr lang="en-US" dirty="0" err="1" smtClean="0"/>
              <a:t>py</a:t>
            </a:r>
            <a:r>
              <a:rPr lang="en-US" dirty="0" smtClean="0"/>
              <a:t> module filenames. </a:t>
            </a:r>
          </a:p>
          <a:p>
            <a:pPr lvl="1">
              <a:spcBef>
                <a:spcPts val="0"/>
              </a:spcBef>
            </a:pPr>
            <a:r>
              <a:rPr lang="en-US" dirty="0" smtClean="0"/>
              <a:t>Be careful that file names on Windows are case insensitive.</a:t>
            </a:r>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2000" y="381000"/>
            <a:ext cx="7620000" cy="715962"/>
          </a:xfrm>
        </p:spPr>
        <p:txBody>
          <a:bodyPr/>
          <a:lstStyle/>
          <a:p>
            <a:pPr eaLnBrk="1" hangingPunct="1"/>
            <a:r>
              <a:rPr lang="en-US" dirty="0" smtClean="0"/>
              <a:t>Functions in Python</a:t>
            </a:r>
            <a:r>
              <a:rPr lang="en-US" sz="3200" dirty="0" smtClean="0"/>
              <a:t> </a:t>
            </a:r>
          </a:p>
        </p:txBody>
      </p:sp>
      <p:sp>
        <p:nvSpPr>
          <p:cNvPr id="3075" name="Rectangle 3"/>
          <p:cNvSpPr>
            <a:spLocks noGrp="1" noChangeArrowheads="1"/>
          </p:cNvSpPr>
          <p:nvPr>
            <p:ph type="body" idx="1"/>
          </p:nvPr>
        </p:nvSpPr>
        <p:spPr>
          <a:xfrm>
            <a:off x="762000" y="1143000"/>
            <a:ext cx="7620000" cy="5029200"/>
          </a:xfrm>
        </p:spPr>
        <p:txBody>
          <a:bodyPr/>
          <a:lstStyle/>
          <a:p>
            <a:r>
              <a:rPr lang="en-US" dirty="0" smtClean="0"/>
              <a:t>Python considers a function to be just like any other data object, such as a list object, an </a:t>
            </a:r>
            <a:r>
              <a:rPr lang="en-US" dirty="0" err="1" smtClean="0"/>
              <a:t>int</a:t>
            </a:r>
            <a:r>
              <a:rPr lang="en-US" dirty="0" smtClean="0"/>
              <a:t> object, a </a:t>
            </a:r>
            <a:r>
              <a:rPr lang="en-US" dirty="0" err="1" smtClean="0"/>
              <a:t>BankAccount</a:t>
            </a:r>
            <a:r>
              <a:rPr lang="en-US" dirty="0" smtClean="0"/>
              <a:t> object…</a:t>
            </a:r>
          </a:p>
          <a:p>
            <a:pPr>
              <a:spcBef>
                <a:spcPts val="600"/>
              </a:spcBef>
            </a:pPr>
            <a:r>
              <a:rPr lang="en-US" dirty="0" smtClean="0"/>
              <a:t>This means a function can be: </a:t>
            </a:r>
          </a:p>
          <a:p>
            <a:pPr lvl="1">
              <a:spcBef>
                <a:spcPts val="600"/>
              </a:spcBef>
            </a:pPr>
            <a:r>
              <a:rPr lang="en-US" dirty="0" smtClean="0"/>
              <a:t>Created and deleted from memory</a:t>
            </a:r>
          </a:p>
          <a:p>
            <a:pPr lvl="1">
              <a:spcBef>
                <a:spcPts val="0"/>
              </a:spcBef>
            </a:pPr>
            <a:r>
              <a:rPr lang="en-US" dirty="0" smtClean="0"/>
              <a:t>Passed to another function as input argument, and returned from another function</a:t>
            </a:r>
          </a:p>
          <a:p>
            <a:pPr lvl="1">
              <a:spcBef>
                <a:spcPts val="0"/>
              </a:spcBef>
            </a:pPr>
            <a:r>
              <a:rPr lang="en-US" dirty="0" smtClean="0"/>
              <a:t>Stored in a variable or container and accessed just like any other data object</a:t>
            </a:r>
          </a:p>
          <a:p>
            <a:pPr>
              <a:spcBef>
                <a:spcPts val="600"/>
              </a:spcBef>
            </a:pPr>
            <a:r>
              <a:rPr lang="en-US" dirty="0" smtClean="0"/>
              <a:t>In other words Python treats functions as first class objects.</a:t>
            </a:r>
          </a:p>
          <a:p>
            <a:pPr lvl="1">
              <a:spcBef>
                <a:spcPts val="0"/>
              </a:spcBef>
            </a:pPr>
            <a:r>
              <a:rPr lang="en-US" dirty="0" smtClean="0"/>
              <a:t>This provides a high degree of flexibility when we work with functions. </a:t>
            </a:r>
          </a:p>
          <a:p>
            <a:endParaRPr lang="en-US" sz="1800" dirty="0" smtClean="0"/>
          </a:p>
          <a:p>
            <a:endParaRPr lang="en-US" sz="1800" dirty="0" smtClean="0"/>
          </a:p>
          <a:p>
            <a:endParaRPr lang="en-US" sz="1800"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81000"/>
            <a:ext cx="8229600" cy="715962"/>
          </a:xfrm>
        </p:spPr>
        <p:txBody>
          <a:bodyPr>
            <a:normAutofit/>
          </a:bodyPr>
          <a:lstStyle/>
          <a:p>
            <a:pPr eaLnBrk="1" hangingPunct="1"/>
            <a:r>
              <a:rPr lang="en-US" sz="4400" dirty="0" smtClean="0"/>
              <a:t>Creating a Package</a:t>
            </a:r>
          </a:p>
        </p:txBody>
      </p:sp>
      <p:sp>
        <p:nvSpPr>
          <p:cNvPr id="3075" name="Rectangle 3"/>
          <p:cNvSpPr>
            <a:spLocks noGrp="1" noChangeArrowheads="1"/>
          </p:cNvSpPr>
          <p:nvPr>
            <p:ph type="body" idx="1"/>
          </p:nvPr>
        </p:nvSpPr>
        <p:spPr>
          <a:xfrm>
            <a:off x="762000" y="1143000"/>
            <a:ext cx="7620000" cy="4953000"/>
          </a:xfrm>
        </p:spPr>
        <p:txBody>
          <a:bodyPr>
            <a:noAutofit/>
          </a:bodyPr>
          <a:lstStyle/>
          <a:p>
            <a:pPr>
              <a:spcAft>
                <a:spcPts val="0"/>
              </a:spcAft>
            </a:pPr>
            <a:r>
              <a:rPr lang="en-US" dirty="0" smtClean="0"/>
              <a:t>To create a package :</a:t>
            </a:r>
          </a:p>
          <a:p>
            <a:pPr marL="685800" lvl="1" indent="-457200">
              <a:spcBef>
                <a:spcPts val="0"/>
              </a:spcBef>
              <a:spcAft>
                <a:spcPts val="0"/>
              </a:spcAft>
              <a:buFont typeface="+mj-lt"/>
              <a:buAutoNum type="arabicPeriod"/>
            </a:pPr>
            <a:r>
              <a:rPr lang="en-US" dirty="0" smtClean="0"/>
              <a:t>Create a directory (folder) with a descriptive name.</a:t>
            </a:r>
          </a:p>
          <a:p>
            <a:pPr marL="685800" lvl="1" indent="-457200">
              <a:spcBef>
                <a:spcPts val="0"/>
              </a:spcBef>
              <a:spcAft>
                <a:spcPts val="0"/>
              </a:spcAft>
              <a:buFont typeface="+mj-lt"/>
              <a:buAutoNum type="arabicPeriod"/>
            </a:pPr>
            <a:r>
              <a:rPr lang="en-US" dirty="0" smtClean="0"/>
              <a:t>Put the modules (.</a:t>
            </a:r>
            <a:r>
              <a:rPr lang="en-US" dirty="0" err="1" smtClean="0"/>
              <a:t>py</a:t>
            </a:r>
            <a:r>
              <a:rPr lang="en-US" dirty="0" smtClean="0"/>
              <a:t> files) in the directory, take care that all names are different.</a:t>
            </a:r>
          </a:p>
          <a:p>
            <a:pPr marL="685800" lvl="1" indent="-457200">
              <a:spcBef>
                <a:spcPts val="0"/>
              </a:spcBef>
              <a:spcAft>
                <a:spcPts val="0"/>
              </a:spcAft>
              <a:buFont typeface="+mj-lt"/>
              <a:buAutoNum type="arabicPeriod"/>
            </a:pPr>
            <a:r>
              <a:rPr lang="en-US" dirty="0" smtClean="0"/>
              <a:t>Create subdirectories in the package directory if needed.</a:t>
            </a:r>
          </a:p>
          <a:p>
            <a:pPr marL="685800" lvl="1" indent="-457200">
              <a:spcBef>
                <a:spcPts val="0"/>
              </a:spcBef>
              <a:buFont typeface="+mj-lt"/>
              <a:buAutoNum type="arabicPeriod"/>
            </a:pPr>
            <a:r>
              <a:rPr lang="en-US" dirty="0" smtClean="0"/>
              <a:t>Create the </a:t>
            </a:r>
            <a:r>
              <a:rPr lang="en-US" dirty="0" smtClean="0">
                <a:solidFill>
                  <a:srgbClr val="0033CC"/>
                </a:solidFill>
              </a:rPr>
              <a:t>__</a:t>
            </a:r>
            <a:r>
              <a:rPr lang="en-US" dirty="0" err="1" smtClean="0">
                <a:solidFill>
                  <a:srgbClr val="0033CC"/>
                </a:solidFill>
              </a:rPr>
              <a:t>init__.py</a:t>
            </a:r>
            <a:r>
              <a:rPr lang="en-US" dirty="0" smtClean="0">
                <a:solidFill>
                  <a:srgbClr val="0033CC"/>
                </a:solidFill>
              </a:rPr>
              <a:t> </a:t>
            </a:r>
            <a:r>
              <a:rPr lang="en-US" dirty="0" smtClean="0"/>
              <a:t>file.</a:t>
            </a:r>
          </a:p>
          <a:p>
            <a:pPr>
              <a:spcBef>
                <a:spcPts val="600"/>
              </a:spcBef>
            </a:pPr>
            <a:r>
              <a:rPr lang="en-US" dirty="0" smtClean="0"/>
              <a:t>The </a:t>
            </a:r>
            <a:r>
              <a:rPr lang="en-US" dirty="0" smtClean="0">
                <a:solidFill>
                  <a:srgbClr val="0033CC"/>
                </a:solidFill>
              </a:rPr>
              <a:t>__</a:t>
            </a:r>
            <a:r>
              <a:rPr lang="en-US" dirty="0" err="1" smtClean="0">
                <a:solidFill>
                  <a:srgbClr val="0033CC"/>
                </a:solidFill>
              </a:rPr>
              <a:t>init__.py</a:t>
            </a:r>
            <a:r>
              <a:rPr lang="en-US" dirty="0" smtClean="0">
                <a:solidFill>
                  <a:srgbClr val="0033CC"/>
                </a:solidFill>
              </a:rPr>
              <a:t> </a:t>
            </a:r>
            <a:r>
              <a:rPr lang="en-US" dirty="0" smtClean="0"/>
              <a:t>file:</a:t>
            </a:r>
          </a:p>
          <a:p>
            <a:pPr lvl="1">
              <a:spcBef>
                <a:spcPts val="0"/>
              </a:spcBef>
            </a:pPr>
            <a:r>
              <a:rPr lang="en-US" dirty="0" smtClean="0"/>
              <a:t>Can be left as an empty file </a:t>
            </a:r>
          </a:p>
          <a:p>
            <a:pPr lvl="1">
              <a:spcBef>
                <a:spcPts val="0"/>
              </a:spcBef>
            </a:pPr>
            <a:r>
              <a:rPr lang="en-US" dirty="0" smtClean="0"/>
              <a:t>Or it can: </a:t>
            </a:r>
          </a:p>
          <a:p>
            <a:pPr lvl="2">
              <a:spcBef>
                <a:spcPts val="0"/>
              </a:spcBef>
            </a:pPr>
            <a:r>
              <a:rPr lang="en-US" dirty="0" smtClean="0"/>
              <a:t>Contain import statements to make certain modules or functions automatically available when the package is imported.</a:t>
            </a:r>
          </a:p>
          <a:p>
            <a:pPr lvl="2">
              <a:spcBef>
                <a:spcPts val="0"/>
              </a:spcBef>
            </a:pPr>
            <a:r>
              <a:rPr lang="en-US" dirty="0" smtClean="0"/>
              <a:t>Contain functions or small classes that don’t belong in a particular module. </a:t>
            </a:r>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81000"/>
            <a:ext cx="8229600" cy="715962"/>
          </a:xfrm>
        </p:spPr>
        <p:txBody>
          <a:bodyPr>
            <a:normAutofit/>
          </a:bodyPr>
          <a:lstStyle/>
          <a:p>
            <a:pPr eaLnBrk="1" hangingPunct="1"/>
            <a:r>
              <a:rPr lang="en-US" sz="4400" dirty="0" smtClean="0"/>
              <a:t>Importing a Package (1)</a:t>
            </a:r>
          </a:p>
        </p:txBody>
      </p:sp>
      <p:sp>
        <p:nvSpPr>
          <p:cNvPr id="3075" name="Rectangle 3"/>
          <p:cNvSpPr>
            <a:spLocks noGrp="1" noChangeArrowheads="1"/>
          </p:cNvSpPr>
          <p:nvPr>
            <p:ph type="body" idx="1"/>
          </p:nvPr>
        </p:nvSpPr>
        <p:spPr>
          <a:xfrm>
            <a:off x="762000" y="1143000"/>
            <a:ext cx="7543800" cy="5181600"/>
          </a:xfrm>
        </p:spPr>
        <p:txBody>
          <a:bodyPr>
            <a:noAutofit/>
          </a:bodyPr>
          <a:lstStyle/>
          <a:p>
            <a:pPr>
              <a:spcAft>
                <a:spcPts val="0"/>
              </a:spcAft>
            </a:pPr>
            <a:r>
              <a:rPr lang="en-US" dirty="0" smtClean="0"/>
              <a:t>Suppose we have:</a:t>
            </a:r>
          </a:p>
          <a:p>
            <a:pPr lvl="1">
              <a:spcBef>
                <a:spcPts val="0"/>
              </a:spcBef>
              <a:spcAft>
                <a:spcPts val="0"/>
              </a:spcAft>
              <a:buNone/>
            </a:pPr>
            <a:r>
              <a:rPr lang="en-US" dirty="0" smtClean="0"/>
              <a:t> A package named </a:t>
            </a:r>
            <a:r>
              <a:rPr lang="en-US" dirty="0" err="1" smtClean="0">
                <a:solidFill>
                  <a:srgbClr val="00B050"/>
                </a:solidFill>
              </a:rPr>
              <a:t>pkg</a:t>
            </a:r>
            <a:endParaRPr lang="en-US" dirty="0" smtClean="0">
              <a:solidFill>
                <a:srgbClr val="00B050"/>
              </a:solidFill>
            </a:endParaRPr>
          </a:p>
          <a:p>
            <a:pPr lvl="2">
              <a:spcBef>
                <a:spcPts val="0"/>
              </a:spcBef>
              <a:spcAft>
                <a:spcPts val="0"/>
              </a:spcAft>
              <a:buFont typeface="Calibri" pitchFamily="34" charset="0"/>
              <a:buChar char="→"/>
            </a:pPr>
            <a:r>
              <a:rPr lang="en-US" dirty="0" smtClean="0"/>
              <a:t>  Inside the package are 2 modules: </a:t>
            </a:r>
            <a:r>
              <a:rPr lang="en-US" dirty="0" smtClean="0">
                <a:solidFill>
                  <a:srgbClr val="9933FF"/>
                </a:solidFill>
              </a:rPr>
              <a:t>mod1.py</a:t>
            </a:r>
            <a:r>
              <a:rPr lang="en-US" dirty="0" smtClean="0"/>
              <a:t> and </a:t>
            </a:r>
            <a:r>
              <a:rPr lang="en-US" dirty="0" smtClean="0">
                <a:solidFill>
                  <a:srgbClr val="9933FF"/>
                </a:solidFill>
              </a:rPr>
              <a:t>mod2.py</a:t>
            </a:r>
          </a:p>
          <a:p>
            <a:pPr lvl="4">
              <a:spcBef>
                <a:spcPts val="0"/>
              </a:spcBef>
              <a:buFont typeface="Calibri" pitchFamily="34" charset="0"/>
              <a:buChar char="→"/>
            </a:pPr>
            <a:r>
              <a:rPr lang="en-US" dirty="0" smtClean="0"/>
              <a:t>  </a:t>
            </a:r>
            <a:r>
              <a:rPr lang="en-US" dirty="0" smtClean="0">
                <a:solidFill>
                  <a:srgbClr val="9933FF"/>
                </a:solidFill>
              </a:rPr>
              <a:t>mod1.py</a:t>
            </a:r>
            <a:r>
              <a:rPr lang="en-US" dirty="0" smtClean="0"/>
              <a:t> has a function </a:t>
            </a:r>
            <a:r>
              <a:rPr lang="en-US" dirty="0" smtClean="0">
                <a:solidFill>
                  <a:srgbClr val="00B0F0"/>
                </a:solidFill>
              </a:rPr>
              <a:t>f1()</a:t>
            </a:r>
            <a:r>
              <a:rPr lang="en-US" dirty="0" smtClean="0">
                <a:solidFill>
                  <a:schemeClr val="tx1"/>
                </a:solidFill>
              </a:rPr>
              <a:t>, </a:t>
            </a:r>
            <a:r>
              <a:rPr lang="en-US" dirty="0" smtClean="0">
                <a:solidFill>
                  <a:srgbClr val="9933FF"/>
                </a:solidFill>
              </a:rPr>
              <a:t>mod2.py </a:t>
            </a:r>
            <a:r>
              <a:rPr lang="en-US" dirty="0" smtClean="0">
                <a:solidFill>
                  <a:schemeClr val="tx1"/>
                </a:solidFill>
              </a:rPr>
              <a:t>has a function </a:t>
            </a:r>
            <a:r>
              <a:rPr lang="en-US" dirty="0" smtClean="0">
                <a:solidFill>
                  <a:srgbClr val="00B0F0"/>
                </a:solidFill>
              </a:rPr>
              <a:t>f2()</a:t>
            </a:r>
            <a:r>
              <a:rPr lang="en-US" dirty="0" smtClean="0">
                <a:solidFill>
                  <a:schemeClr val="tx1"/>
                </a:solidFill>
              </a:rPr>
              <a:t>.</a:t>
            </a:r>
            <a:endParaRPr lang="en-US" dirty="0" smtClean="0">
              <a:solidFill>
                <a:srgbClr val="00B0F0"/>
              </a:solidFill>
            </a:endParaRPr>
          </a:p>
          <a:p>
            <a:pPr>
              <a:spcBef>
                <a:spcPts val="600"/>
              </a:spcBef>
            </a:pPr>
            <a:r>
              <a:rPr lang="en-US" dirty="0" smtClean="0"/>
              <a:t>If the </a:t>
            </a:r>
            <a:r>
              <a:rPr lang="en-US" dirty="0" smtClean="0">
                <a:solidFill>
                  <a:srgbClr val="0033CC"/>
                </a:solidFill>
              </a:rPr>
              <a:t>__</a:t>
            </a:r>
            <a:r>
              <a:rPr lang="en-US" dirty="0" err="1" smtClean="0">
                <a:solidFill>
                  <a:srgbClr val="0033CC"/>
                </a:solidFill>
              </a:rPr>
              <a:t>init__.py</a:t>
            </a:r>
            <a:r>
              <a:rPr lang="en-US" dirty="0" smtClean="0">
                <a:solidFill>
                  <a:srgbClr val="0033CC"/>
                </a:solidFill>
              </a:rPr>
              <a:t> </a:t>
            </a:r>
            <a:r>
              <a:rPr lang="en-US" dirty="0" smtClean="0"/>
              <a:t>file is an </a:t>
            </a:r>
            <a:r>
              <a:rPr lang="en-US" u="sng" dirty="0" smtClean="0"/>
              <a:t>empty file:</a:t>
            </a:r>
            <a:r>
              <a:rPr lang="en-US" dirty="0" smtClean="0"/>
              <a:t/>
            </a:r>
            <a:br>
              <a:rPr lang="en-US" dirty="0" smtClean="0"/>
            </a:br>
            <a:r>
              <a:rPr lang="en-US" dirty="0" smtClean="0"/>
              <a:t>Then the user can call the two functions in 3 different ways:</a:t>
            </a:r>
          </a:p>
          <a:p>
            <a:endParaRPr lang="en-US" dirty="0" smtClean="0"/>
          </a:p>
          <a:p>
            <a:endParaRPr lang="en-US" dirty="0" smtClean="0"/>
          </a:p>
          <a:p>
            <a:pPr>
              <a:spcBef>
                <a:spcPts val="0"/>
              </a:spcBef>
              <a:buNone/>
            </a:pPr>
            <a:r>
              <a:rPr lang="en-US" dirty="0" smtClean="0"/>
              <a:t>	</a:t>
            </a:r>
          </a:p>
          <a:p>
            <a:pPr>
              <a:spcBef>
                <a:spcPts val="600"/>
              </a:spcBef>
              <a:buNone/>
            </a:pPr>
            <a:r>
              <a:rPr lang="en-US" dirty="0" smtClean="0"/>
              <a:t>    </a:t>
            </a:r>
          </a:p>
          <a:p>
            <a:pPr>
              <a:buNone/>
            </a:pPr>
            <a:endParaRPr lang="en-US" dirty="0" smtClean="0"/>
          </a:p>
          <a:p>
            <a:pPr>
              <a:spcBef>
                <a:spcPts val="0"/>
              </a:spcBef>
              <a:buNone/>
            </a:pPr>
            <a:r>
              <a:rPr lang="en-US" dirty="0" smtClean="0"/>
              <a:t>	</a:t>
            </a:r>
          </a:p>
          <a:p>
            <a:pPr>
              <a:spcBef>
                <a:spcPts val="0"/>
              </a:spcBef>
              <a:buNone/>
            </a:pPr>
            <a:endParaRPr lang="en-US" dirty="0" smtClean="0"/>
          </a:p>
          <a:p>
            <a:pPr>
              <a:spcBef>
                <a:spcPts val="600"/>
              </a:spcBef>
              <a:buNone/>
            </a:pPr>
            <a:r>
              <a:rPr lang="en-US" dirty="0" smtClean="0"/>
              <a:t>	</a:t>
            </a:r>
          </a:p>
          <a:p>
            <a:pPr>
              <a:buNone/>
            </a:pPr>
            <a:endParaRPr lang="en-US" dirty="0" smtClean="0"/>
          </a:p>
          <a:p>
            <a:pPr>
              <a:buNone/>
            </a:pPr>
            <a:r>
              <a:rPr lang="en-US" dirty="0" smtClean="0"/>
              <a:t>	</a:t>
            </a:r>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41</a:t>
            </a:fld>
            <a:endParaRPr lang="en-US" dirty="0"/>
          </a:p>
        </p:txBody>
      </p:sp>
      <p:sp>
        <p:nvSpPr>
          <p:cNvPr id="5" name="TextBox 4"/>
          <p:cNvSpPr txBox="1"/>
          <p:nvPr/>
        </p:nvSpPr>
        <p:spPr>
          <a:xfrm>
            <a:off x="990600" y="2971800"/>
            <a:ext cx="7010400" cy="923330"/>
          </a:xfrm>
          <a:prstGeom prst="rect">
            <a:avLst/>
          </a:prstGeom>
          <a:solidFill>
            <a:schemeClr val="bg1">
              <a:lumMod val="85000"/>
            </a:schemeClr>
          </a:solidFill>
        </p:spPr>
        <p:txBody>
          <a:bodyPr wrap="square" rtlCol="0">
            <a:spAutoFit/>
          </a:bodyPr>
          <a:lstStyle/>
          <a:p>
            <a:r>
              <a:rPr lang="en-US" dirty="0" smtClean="0">
                <a:latin typeface="Consolas" pitchFamily="49" charset="0"/>
                <a:cs typeface="Consolas" pitchFamily="49" charset="0"/>
              </a:rPr>
              <a:t> import </a:t>
            </a:r>
            <a:r>
              <a:rPr lang="en-US" dirty="0" smtClean="0">
                <a:solidFill>
                  <a:srgbClr val="00B050"/>
                </a:solidFill>
                <a:latin typeface="Consolas" pitchFamily="49" charset="0"/>
                <a:cs typeface="Consolas" pitchFamily="49" charset="0"/>
              </a:rPr>
              <a:t>pkg</a:t>
            </a:r>
            <a:r>
              <a:rPr lang="en-US" dirty="0" smtClean="0">
                <a:latin typeface="Consolas" pitchFamily="49" charset="0"/>
                <a:cs typeface="Consolas" pitchFamily="49" charset="0"/>
              </a:rPr>
              <a:t>.</a:t>
            </a:r>
            <a:r>
              <a:rPr lang="en-US" dirty="0" smtClean="0">
                <a:solidFill>
                  <a:srgbClr val="9933FF"/>
                </a:solidFill>
                <a:latin typeface="Consolas" pitchFamily="49" charset="0"/>
                <a:cs typeface="Consolas" pitchFamily="49" charset="0"/>
              </a:rPr>
              <a:t>mod1</a:t>
            </a:r>
            <a:r>
              <a:rPr lang="en-US" dirty="0" smtClean="0">
                <a:latin typeface="Consolas" pitchFamily="49" charset="0"/>
                <a:cs typeface="Consolas" pitchFamily="49" charset="0"/>
              </a:rPr>
              <a:t>, </a:t>
            </a:r>
            <a:r>
              <a:rPr lang="en-US" dirty="0" smtClean="0">
                <a:solidFill>
                  <a:srgbClr val="00B050"/>
                </a:solidFill>
                <a:latin typeface="Consolas" pitchFamily="49" charset="0"/>
                <a:cs typeface="Consolas" pitchFamily="49" charset="0"/>
              </a:rPr>
              <a:t>pkg</a:t>
            </a:r>
            <a:r>
              <a:rPr lang="en-US" dirty="0" smtClean="0">
                <a:latin typeface="Consolas" pitchFamily="49" charset="0"/>
                <a:cs typeface="Consolas" pitchFamily="49" charset="0"/>
              </a:rPr>
              <a:t>.</a:t>
            </a:r>
            <a:r>
              <a:rPr lang="en-US" dirty="0" smtClean="0">
                <a:solidFill>
                  <a:srgbClr val="9933FF"/>
                </a:solidFill>
                <a:latin typeface="Consolas" pitchFamily="49" charset="0"/>
                <a:cs typeface="Consolas" pitchFamily="49" charset="0"/>
              </a:rPr>
              <a:t>mod2</a:t>
            </a:r>
            <a:r>
              <a:rPr lang="en-US" dirty="0" smtClean="0">
                <a:latin typeface="Consolas" pitchFamily="49" charset="0"/>
                <a:cs typeface="Consolas" pitchFamily="49" charset="0"/>
              </a:rPr>
              <a:t>      # import each module</a:t>
            </a:r>
          </a:p>
          <a:p>
            <a:r>
              <a:rPr lang="en-US" dirty="0" smtClean="0">
                <a:latin typeface="Consolas" pitchFamily="49" charset="0"/>
                <a:cs typeface="Consolas" pitchFamily="49" charset="0"/>
              </a:rPr>
              <a:t> </a:t>
            </a:r>
            <a:r>
              <a:rPr lang="en-US" dirty="0" smtClean="0">
                <a:solidFill>
                  <a:srgbClr val="00B050"/>
                </a:solidFill>
                <a:latin typeface="Consolas" pitchFamily="49" charset="0"/>
                <a:cs typeface="Consolas" pitchFamily="49" charset="0"/>
              </a:rPr>
              <a:t>pkg</a:t>
            </a:r>
            <a:r>
              <a:rPr lang="en-US" dirty="0" smtClean="0">
                <a:latin typeface="Consolas" pitchFamily="49" charset="0"/>
                <a:cs typeface="Consolas" pitchFamily="49" charset="0"/>
              </a:rPr>
              <a:t>.</a:t>
            </a:r>
            <a:r>
              <a:rPr lang="en-US" dirty="0" smtClean="0">
                <a:solidFill>
                  <a:srgbClr val="9933FF"/>
                </a:solidFill>
                <a:latin typeface="Consolas" pitchFamily="49" charset="0"/>
                <a:cs typeface="Consolas" pitchFamily="49" charset="0"/>
              </a:rPr>
              <a:t>mod1</a:t>
            </a:r>
            <a:r>
              <a:rPr lang="en-US" dirty="0" smtClean="0">
                <a:latin typeface="Consolas" pitchFamily="49" charset="0"/>
                <a:cs typeface="Consolas" pitchFamily="49" charset="0"/>
              </a:rPr>
              <a:t>.</a:t>
            </a:r>
            <a:r>
              <a:rPr lang="en-US" dirty="0" smtClean="0">
                <a:solidFill>
                  <a:srgbClr val="00B0F0"/>
                </a:solidFill>
                <a:latin typeface="Consolas" pitchFamily="49" charset="0"/>
                <a:cs typeface="Consolas" pitchFamily="49" charset="0"/>
              </a:rPr>
              <a:t>f1</a:t>
            </a:r>
            <a:r>
              <a:rPr lang="en-US" dirty="0" smtClean="0">
                <a:latin typeface="Consolas" pitchFamily="49" charset="0"/>
                <a:cs typeface="Consolas" pitchFamily="49" charset="0"/>
              </a:rPr>
              <a:t>()      # call functions using full path</a:t>
            </a:r>
          </a:p>
          <a:p>
            <a:r>
              <a:rPr lang="en-US" dirty="0" smtClean="0">
                <a:latin typeface="Consolas" pitchFamily="49" charset="0"/>
                <a:cs typeface="Consolas" pitchFamily="49" charset="0"/>
              </a:rPr>
              <a:t> </a:t>
            </a:r>
            <a:r>
              <a:rPr lang="en-US" dirty="0" smtClean="0">
                <a:solidFill>
                  <a:srgbClr val="00B050"/>
                </a:solidFill>
                <a:latin typeface="Consolas" pitchFamily="49" charset="0"/>
                <a:cs typeface="Consolas" pitchFamily="49" charset="0"/>
              </a:rPr>
              <a:t>pkg</a:t>
            </a:r>
            <a:r>
              <a:rPr lang="en-US" dirty="0" smtClean="0">
                <a:latin typeface="Consolas" pitchFamily="49" charset="0"/>
                <a:cs typeface="Consolas" pitchFamily="49" charset="0"/>
              </a:rPr>
              <a:t>.</a:t>
            </a:r>
            <a:r>
              <a:rPr lang="en-US" dirty="0" smtClean="0">
                <a:solidFill>
                  <a:srgbClr val="9933FF"/>
                </a:solidFill>
                <a:latin typeface="Consolas" pitchFamily="49" charset="0"/>
                <a:cs typeface="Consolas" pitchFamily="49" charset="0"/>
              </a:rPr>
              <a:t>mod2</a:t>
            </a:r>
            <a:r>
              <a:rPr lang="en-US" dirty="0" smtClean="0">
                <a:latin typeface="Consolas" pitchFamily="49" charset="0"/>
                <a:cs typeface="Consolas" pitchFamily="49" charset="0"/>
              </a:rPr>
              <a:t>.</a:t>
            </a:r>
            <a:r>
              <a:rPr lang="en-US" dirty="0" smtClean="0">
                <a:solidFill>
                  <a:srgbClr val="00B0F0"/>
                </a:solidFill>
                <a:latin typeface="Consolas" pitchFamily="49" charset="0"/>
                <a:cs typeface="Consolas" pitchFamily="49" charset="0"/>
              </a:rPr>
              <a:t>f2</a:t>
            </a:r>
            <a:r>
              <a:rPr lang="en-US" dirty="0" smtClean="0">
                <a:latin typeface="Consolas" pitchFamily="49" charset="0"/>
                <a:cs typeface="Consolas" pitchFamily="49" charset="0"/>
              </a:rPr>
              <a:t>()           </a:t>
            </a:r>
          </a:p>
        </p:txBody>
      </p:sp>
      <p:cxnSp>
        <p:nvCxnSpPr>
          <p:cNvPr id="15" name="Straight Connector 14"/>
          <p:cNvCxnSpPr/>
          <p:nvPr/>
        </p:nvCxnSpPr>
        <p:spPr>
          <a:xfrm>
            <a:off x="1219200" y="16764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676400" y="1981200"/>
            <a:ext cx="0"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90600" y="4953000"/>
            <a:ext cx="7010400" cy="1200329"/>
          </a:xfrm>
          <a:prstGeom prst="rect">
            <a:avLst/>
          </a:prstGeom>
          <a:solidFill>
            <a:schemeClr val="bg1">
              <a:lumMod val="85000"/>
            </a:schemeClr>
          </a:solidFill>
        </p:spPr>
        <p:txBody>
          <a:bodyPr wrap="square" rtlCol="0">
            <a:spAutoFit/>
          </a:bodyPr>
          <a:lstStyle/>
          <a:p>
            <a:r>
              <a:rPr lang="en-US" dirty="0" smtClean="0">
                <a:latin typeface="Consolas" pitchFamily="49" charset="0"/>
                <a:cs typeface="Consolas" pitchFamily="49" charset="0"/>
              </a:rPr>
              <a:t> from </a:t>
            </a:r>
            <a:r>
              <a:rPr lang="en-US" dirty="0" smtClean="0">
                <a:solidFill>
                  <a:srgbClr val="00B050"/>
                </a:solidFill>
                <a:latin typeface="Consolas" pitchFamily="49" charset="0"/>
                <a:cs typeface="Consolas" pitchFamily="49" charset="0"/>
              </a:rPr>
              <a:t>pkg</a:t>
            </a:r>
            <a:r>
              <a:rPr lang="en-US" dirty="0" smtClean="0">
                <a:latin typeface="Consolas" pitchFamily="49" charset="0"/>
                <a:cs typeface="Consolas" pitchFamily="49" charset="0"/>
              </a:rPr>
              <a:t>.</a:t>
            </a:r>
            <a:r>
              <a:rPr lang="en-US" dirty="0" smtClean="0">
                <a:solidFill>
                  <a:srgbClr val="9933FF"/>
                </a:solidFill>
                <a:latin typeface="Consolas" pitchFamily="49" charset="0"/>
                <a:cs typeface="Consolas" pitchFamily="49" charset="0"/>
              </a:rPr>
              <a:t>mod1</a:t>
            </a:r>
            <a:r>
              <a:rPr lang="en-US" dirty="0" smtClean="0">
                <a:latin typeface="Consolas" pitchFamily="49" charset="0"/>
                <a:cs typeface="Consolas" pitchFamily="49" charset="0"/>
              </a:rPr>
              <a:t> import </a:t>
            </a:r>
            <a:r>
              <a:rPr lang="en-US" dirty="0" smtClean="0">
                <a:solidFill>
                  <a:srgbClr val="00B0F0"/>
                </a:solidFill>
                <a:latin typeface="Consolas" pitchFamily="49" charset="0"/>
                <a:cs typeface="Consolas" pitchFamily="49" charset="0"/>
              </a:rPr>
              <a:t>f1</a:t>
            </a:r>
            <a:r>
              <a:rPr lang="en-US" dirty="0" smtClean="0">
                <a:latin typeface="Consolas" pitchFamily="49" charset="0"/>
                <a:cs typeface="Consolas" pitchFamily="49" charset="0"/>
              </a:rPr>
              <a:t>        # import each function</a:t>
            </a:r>
          </a:p>
          <a:p>
            <a:r>
              <a:rPr lang="en-US" dirty="0" smtClean="0">
                <a:latin typeface="Consolas" pitchFamily="49" charset="0"/>
                <a:cs typeface="Consolas" pitchFamily="49" charset="0"/>
              </a:rPr>
              <a:t> from </a:t>
            </a:r>
            <a:r>
              <a:rPr lang="en-US" dirty="0" smtClean="0">
                <a:solidFill>
                  <a:srgbClr val="00B050"/>
                </a:solidFill>
                <a:latin typeface="Consolas" pitchFamily="49" charset="0"/>
                <a:cs typeface="Consolas" pitchFamily="49" charset="0"/>
              </a:rPr>
              <a:t>pkg</a:t>
            </a:r>
            <a:r>
              <a:rPr lang="en-US" dirty="0" smtClean="0">
                <a:latin typeface="Consolas" pitchFamily="49" charset="0"/>
                <a:cs typeface="Consolas" pitchFamily="49" charset="0"/>
              </a:rPr>
              <a:t>.</a:t>
            </a:r>
            <a:r>
              <a:rPr lang="en-US" dirty="0" smtClean="0">
                <a:solidFill>
                  <a:srgbClr val="9933FF"/>
                </a:solidFill>
                <a:latin typeface="Consolas" pitchFamily="49" charset="0"/>
                <a:cs typeface="Consolas" pitchFamily="49" charset="0"/>
              </a:rPr>
              <a:t>mod2</a:t>
            </a:r>
            <a:r>
              <a:rPr lang="en-US" dirty="0" smtClean="0">
                <a:latin typeface="Consolas" pitchFamily="49" charset="0"/>
                <a:cs typeface="Consolas" pitchFamily="49" charset="0"/>
              </a:rPr>
              <a:t> import </a:t>
            </a:r>
            <a:r>
              <a:rPr lang="en-US" dirty="0" smtClean="0">
                <a:solidFill>
                  <a:srgbClr val="00B0F0"/>
                </a:solidFill>
                <a:latin typeface="Consolas" pitchFamily="49" charset="0"/>
                <a:cs typeface="Consolas" pitchFamily="49" charset="0"/>
              </a:rPr>
              <a:t>f2</a:t>
            </a:r>
            <a:r>
              <a:rPr lang="en-US" dirty="0" smtClean="0">
                <a:latin typeface="Consolas" pitchFamily="49" charset="0"/>
                <a:cs typeface="Consolas" pitchFamily="49" charset="0"/>
              </a:rPr>
              <a:t>   </a:t>
            </a:r>
          </a:p>
          <a:p>
            <a:r>
              <a:rPr lang="en-US" dirty="0" smtClean="0">
                <a:latin typeface="Consolas" pitchFamily="49" charset="0"/>
                <a:cs typeface="Consolas" pitchFamily="49" charset="0"/>
              </a:rPr>
              <a:t> </a:t>
            </a:r>
            <a:r>
              <a:rPr lang="en-US" dirty="0" smtClean="0">
                <a:solidFill>
                  <a:srgbClr val="00B0F0"/>
                </a:solidFill>
                <a:latin typeface="Consolas" pitchFamily="49" charset="0"/>
                <a:cs typeface="Consolas" pitchFamily="49" charset="0"/>
              </a:rPr>
              <a:t>f1</a:t>
            </a:r>
            <a:r>
              <a:rPr lang="en-US" dirty="0" smtClean="0">
                <a:latin typeface="Consolas" pitchFamily="49" charset="0"/>
                <a:cs typeface="Consolas" pitchFamily="49" charset="0"/>
              </a:rPr>
              <a:t>()               # call functions directly</a:t>
            </a:r>
          </a:p>
          <a:p>
            <a:r>
              <a:rPr lang="en-US" dirty="0" smtClean="0">
                <a:latin typeface="Consolas" pitchFamily="49" charset="0"/>
                <a:cs typeface="Consolas" pitchFamily="49" charset="0"/>
              </a:rPr>
              <a:t> </a:t>
            </a:r>
            <a:r>
              <a:rPr lang="en-US" dirty="0" smtClean="0">
                <a:solidFill>
                  <a:srgbClr val="00B0F0"/>
                </a:solidFill>
                <a:latin typeface="Consolas" pitchFamily="49" charset="0"/>
                <a:cs typeface="Consolas" pitchFamily="49" charset="0"/>
              </a:rPr>
              <a:t>f2</a:t>
            </a:r>
            <a:r>
              <a:rPr lang="en-US" dirty="0" smtClean="0">
                <a:latin typeface="Consolas" pitchFamily="49" charset="0"/>
                <a:cs typeface="Consolas" pitchFamily="49" charset="0"/>
              </a:rPr>
              <a:t>()</a:t>
            </a:r>
          </a:p>
        </p:txBody>
      </p:sp>
      <p:sp>
        <p:nvSpPr>
          <p:cNvPr id="9" name="TextBox 8"/>
          <p:cNvSpPr txBox="1"/>
          <p:nvPr/>
        </p:nvSpPr>
        <p:spPr>
          <a:xfrm>
            <a:off x="990600" y="3962400"/>
            <a:ext cx="7010400" cy="923330"/>
          </a:xfrm>
          <a:prstGeom prst="rect">
            <a:avLst/>
          </a:prstGeom>
          <a:solidFill>
            <a:schemeClr val="bg1">
              <a:lumMod val="85000"/>
            </a:schemeClr>
          </a:solidFill>
        </p:spPr>
        <p:txBody>
          <a:bodyPr wrap="square" rtlCol="0">
            <a:spAutoFit/>
          </a:bodyPr>
          <a:lstStyle/>
          <a:p>
            <a:r>
              <a:rPr lang="en-US" dirty="0" smtClean="0">
                <a:latin typeface="Consolas" pitchFamily="49" charset="0"/>
                <a:cs typeface="Consolas" pitchFamily="49" charset="0"/>
              </a:rPr>
              <a:t> from </a:t>
            </a:r>
            <a:r>
              <a:rPr lang="en-US" dirty="0" err="1" smtClean="0">
                <a:solidFill>
                  <a:srgbClr val="00B050"/>
                </a:solidFill>
                <a:latin typeface="Consolas" pitchFamily="49" charset="0"/>
                <a:cs typeface="Consolas" pitchFamily="49" charset="0"/>
              </a:rPr>
              <a:t>pkg</a:t>
            </a:r>
            <a:r>
              <a:rPr lang="en-US" dirty="0" smtClean="0">
                <a:latin typeface="Consolas" pitchFamily="49" charset="0"/>
                <a:cs typeface="Consolas" pitchFamily="49" charset="0"/>
              </a:rPr>
              <a:t> import </a:t>
            </a:r>
            <a:r>
              <a:rPr lang="en-US" dirty="0" smtClean="0">
                <a:solidFill>
                  <a:srgbClr val="9933FF"/>
                </a:solidFill>
                <a:latin typeface="Consolas" pitchFamily="49" charset="0"/>
                <a:cs typeface="Consolas" pitchFamily="49" charset="0"/>
              </a:rPr>
              <a:t>mod1</a:t>
            </a:r>
            <a:r>
              <a:rPr lang="en-US" dirty="0" smtClean="0">
                <a:latin typeface="Consolas" pitchFamily="49" charset="0"/>
                <a:cs typeface="Consolas" pitchFamily="49" charset="0"/>
              </a:rPr>
              <a:t>, </a:t>
            </a:r>
            <a:r>
              <a:rPr lang="en-US" dirty="0" smtClean="0">
                <a:solidFill>
                  <a:srgbClr val="9933FF"/>
                </a:solidFill>
                <a:latin typeface="Consolas" pitchFamily="49" charset="0"/>
                <a:cs typeface="Consolas" pitchFamily="49" charset="0"/>
              </a:rPr>
              <a:t>mod2</a:t>
            </a:r>
            <a:r>
              <a:rPr lang="en-US" dirty="0" smtClean="0">
                <a:latin typeface="Consolas" pitchFamily="49" charset="0"/>
                <a:cs typeface="Consolas" pitchFamily="49" charset="0"/>
              </a:rPr>
              <a:t>     # import each module</a:t>
            </a:r>
          </a:p>
          <a:p>
            <a:r>
              <a:rPr lang="en-US" dirty="0" smtClean="0">
                <a:latin typeface="Consolas" pitchFamily="49" charset="0"/>
                <a:cs typeface="Consolas" pitchFamily="49" charset="0"/>
              </a:rPr>
              <a:t> </a:t>
            </a:r>
            <a:r>
              <a:rPr lang="en-US" dirty="0" smtClean="0">
                <a:solidFill>
                  <a:srgbClr val="9933FF"/>
                </a:solidFill>
                <a:latin typeface="Consolas" pitchFamily="49" charset="0"/>
                <a:cs typeface="Consolas" pitchFamily="49" charset="0"/>
              </a:rPr>
              <a:t>mod1</a:t>
            </a:r>
            <a:r>
              <a:rPr lang="en-US" dirty="0" smtClean="0">
                <a:latin typeface="Consolas" pitchFamily="49" charset="0"/>
                <a:cs typeface="Consolas" pitchFamily="49" charset="0"/>
              </a:rPr>
              <a:t>.</a:t>
            </a:r>
            <a:r>
              <a:rPr lang="en-US" dirty="0" smtClean="0">
                <a:solidFill>
                  <a:srgbClr val="00B0F0"/>
                </a:solidFill>
                <a:latin typeface="Consolas" pitchFamily="49" charset="0"/>
                <a:cs typeface="Consolas" pitchFamily="49" charset="0"/>
              </a:rPr>
              <a:t>f1</a:t>
            </a:r>
            <a:r>
              <a:rPr lang="en-US" dirty="0" smtClean="0">
                <a:latin typeface="Consolas" pitchFamily="49" charset="0"/>
                <a:cs typeface="Consolas" pitchFamily="49" charset="0"/>
              </a:rPr>
              <a:t>()          # call functions using module name</a:t>
            </a:r>
          </a:p>
          <a:p>
            <a:r>
              <a:rPr lang="en-US" dirty="0" smtClean="0">
                <a:latin typeface="Consolas" pitchFamily="49" charset="0"/>
                <a:cs typeface="Consolas" pitchFamily="49" charset="0"/>
              </a:rPr>
              <a:t> </a:t>
            </a:r>
            <a:r>
              <a:rPr lang="en-US" dirty="0" smtClean="0">
                <a:solidFill>
                  <a:srgbClr val="9933FF"/>
                </a:solidFill>
                <a:latin typeface="Consolas" pitchFamily="49" charset="0"/>
                <a:cs typeface="Consolas" pitchFamily="49" charset="0"/>
              </a:rPr>
              <a:t>mod2</a:t>
            </a:r>
            <a:r>
              <a:rPr lang="en-US" dirty="0" smtClean="0">
                <a:latin typeface="Consolas" pitchFamily="49" charset="0"/>
                <a:cs typeface="Consolas" pitchFamily="49" charset="0"/>
              </a:rPr>
              <a:t>.</a:t>
            </a:r>
            <a:r>
              <a:rPr lang="en-US" dirty="0" smtClean="0">
                <a:solidFill>
                  <a:srgbClr val="00B0F0"/>
                </a:solidFill>
                <a:latin typeface="Consolas" pitchFamily="49" charset="0"/>
                <a:cs typeface="Consolas" pitchFamily="49" charset="0"/>
              </a:rPr>
              <a:t>f2</a:t>
            </a:r>
            <a:r>
              <a:rPr lang="en-US" dirty="0" smtClean="0">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81000"/>
            <a:ext cx="8229600" cy="715962"/>
          </a:xfrm>
        </p:spPr>
        <p:txBody>
          <a:bodyPr>
            <a:normAutofit/>
          </a:bodyPr>
          <a:lstStyle/>
          <a:p>
            <a:pPr eaLnBrk="1" hangingPunct="1"/>
            <a:r>
              <a:rPr lang="en-US" sz="4400" dirty="0" smtClean="0"/>
              <a:t>Importing a Package (2)</a:t>
            </a:r>
          </a:p>
        </p:txBody>
      </p:sp>
      <p:sp>
        <p:nvSpPr>
          <p:cNvPr id="3075" name="Rectangle 3"/>
          <p:cNvSpPr>
            <a:spLocks noGrp="1" noChangeArrowheads="1"/>
          </p:cNvSpPr>
          <p:nvPr>
            <p:ph type="body" idx="1"/>
          </p:nvPr>
        </p:nvSpPr>
        <p:spPr>
          <a:xfrm>
            <a:off x="762000" y="1143000"/>
            <a:ext cx="7543800" cy="5181600"/>
          </a:xfrm>
        </p:spPr>
        <p:txBody>
          <a:bodyPr>
            <a:noAutofit/>
          </a:bodyPr>
          <a:lstStyle/>
          <a:p>
            <a:r>
              <a:rPr lang="en-US" dirty="0" smtClean="0"/>
              <a:t>If the </a:t>
            </a:r>
            <a:r>
              <a:rPr lang="en-US" dirty="0" smtClean="0">
                <a:solidFill>
                  <a:srgbClr val="0033CC"/>
                </a:solidFill>
              </a:rPr>
              <a:t>__</a:t>
            </a:r>
            <a:r>
              <a:rPr lang="en-US" dirty="0" err="1" smtClean="0">
                <a:solidFill>
                  <a:srgbClr val="0033CC"/>
                </a:solidFill>
              </a:rPr>
              <a:t>init__.py</a:t>
            </a:r>
            <a:r>
              <a:rPr lang="en-US" dirty="0" smtClean="0">
                <a:solidFill>
                  <a:srgbClr val="0033CC"/>
                </a:solidFill>
              </a:rPr>
              <a:t> </a:t>
            </a:r>
            <a:r>
              <a:rPr lang="en-US" dirty="0" smtClean="0"/>
              <a:t>file has import statements, then the modules and functions that are imported will be directly available to the user. </a:t>
            </a:r>
          </a:p>
          <a:p>
            <a:pPr>
              <a:spcBef>
                <a:spcPts val="600"/>
              </a:spcBef>
            </a:pPr>
            <a:r>
              <a:rPr lang="en-US" dirty="0" smtClean="0"/>
              <a:t>Let’s say </a:t>
            </a:r>
            <a:r>
              <a:rPr lang="en-US" dirty="0" smtClean="0">
                <a:solidFill>
                  <a:srgbClr val="0033CC"/>
                </a:solidFill>
              </a:rPr>
              <a:t>__</a:t>
            </a:r>
            <a:r>
              <a:rPr lang="en-US" dirty="0" err="1" smtClean="0">
                <a:solidFill>
                  <a:srgbClr val="0033CC"/>
                </a:solidFill>
              </a:rPr>
              <a:t>init__.py</a:t>
            </a:r>
            <a:r>
              <a:rPr lang="en-US" dirty="0" smtClean="0">
                <a:solidFill>
                  <a:srgbClr val="0033CC"/>
                </a:solidFill>
              </a:rPr>
              <a:t> </a:t>
            </a:r>
            <a:r>
              <a:rPr lang="en-US" dirty="0" smtClean="0"/>
              <a:t>has the following import statements:</a:t>
            </a:r>
          </a:p>
          <a:p>
            <a:pPr>
              <a:spcBef>
                <a:spcPts val="0"/>
              </a:spcBef>
            </a:pPr>
            <a:endParaRPr lang="en-US" dirty="0" smtClean="0"/>
          </a:p>
          <a:p>
            <a:pPr>
              <a:spcBef>
                <a:spcPts val="600"/>
              </a:spcBef>
              <a:buNone/>
            </a:pPr>
            <a:r>
              <a:rPr lang="en-US" dirty="0" smtClean="0"/>
              <a:t>	</a:t>
            </a:r>
          </a:p>
          <a:p>
            <a:pPr>
              <a:spcBef>
                <a:spcPts val="600"/>
              </a:spcBef>
              <a:buNone/>
            </a:pPr>
            <a:endParaRPr lang="en-US" dirty="0" smtClean="0"/>
          </a:p>
          <a:p>
            <a:pPr>
              <a:spcBef>
                <a:spcPts val="0"/>
              </a:spcBef>
              <a:buNone/>
            </a:pPr>
            <a:r>
              <a:rPr lang="en-US" dirty="0" smtClean="0"/>
              <a:t>	Then in addition to the 3 ways on the previous slide, the user can call the two functions as:</a:t>
            </a:r>
          </a:p>
          <a:p>
            <a:pPr>
              <a:buNone/>
            </a:pPr>
            <a:endParaRPr lang="en-US" dirty="0" smtClean="0"/>
          </a:p>
          <a:p>
            <a:pPr>
              <a:buNone/>
            </a:pPr>
            <a:endParaRPr lang="en-US" dirty="0" smtClean="0"/>
          </a:p>
          <a:p>
            <a:pPr>
              <a:buNone/>
            </a:pPr>
            <a:endParaRPr lang="en-US" dirty="0" smtClean="0"/>
          </a:p>
          <a:p>
            <a:pPr>
              <a:spcBef>
                <a:spcPts val="200"/>
              </a:spcBef>
              <a:spcAft>
                <a:spcPts val="0"/>
              </a:spcAft>
            </a:pPr>
            <a:r>
              <a:rPr lang="en-US" dirty="0" smtClean="0"/>
              <a:t>The advantage of having import statements in </a:t>
            </a:r>
            <a:r>
              <a:rPr lang="en-US" dirty="0" smtClean="0">
                <a:solidFill>
                  <a:srgbClr val="0033CC"/>
                </a:solidFill>
              </a:rPr>
              <a:t>__</a:t>
            </a:r>
            <a:r>
              <a:rPr lang="en-US" dirty="0" err="1" smtClean="0">
                <a:solidFill>
                  <a:srgbClr val="0033CC"/>
                </a:solidFill>
              </a:rPr>
              <a:t>init__.py</a:t>
            </a:r>
            <a:r>
              <a:rPr lang="en-US" dirty="0" smtClean="0">
                <a:solidFill>
                  <a:srgbClr val="0033CC"/>
                </a:solidFill>
              </a:rPr>
              <a:t> </a:t>
            </a:r>
            <a:r>
              <a:rPr lang="en-US" dirty="0" smtClean="0"/>
              <a:t>are:</a:t>
            </a:r>
          </a:p>
          <a:p>
            <a:pPr lvl="1">
              <a:spcBef>
                <a:spcPts val="0"/>
              </a:spcBef>
              <a:spcAft>
                <a:spcPts val="0"/>
              </a:spcAft>
            </a:pPr>
            <a:r>
              <a:rPr lang="en-US" dirty="0" smtClean="0"/>
              <a:t>The user only has to import the package, not individual modules.</a:t>
            </a:r>
          </a:p>
          <a:p>
            <a:pPr lvl="1">
              <a:spcBef>
                <a:spcPts val="0"/>
              </a:spcBef>
            </a:pPr>
            <a:r>
              <a:rPr lang="en-US" dirty="0" smtClean="0"/>
              <a:t>‘Deeper’ modules or functions, such as f2, can be accessed directly through the package, without having to use their full path.</a:t>
            </a:r>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42</a:t>
            </a:fld>
            <a:endParaRPr lang="en-US" dirty="0"/>
          </a:p>
        </p:txBody>
      </p:sp>
      <p:sp>
        <p:nvSpPr>
          <p:cNvPr id="8" name="TextBox 7"/>
          <p:cNvSpPr txBox="1"/>
          <p:nvPr/>
        </p:nvSpPr>
        <p:spPr>
          <a:xfrm>
            <a:off x="990600" y="2133600"/>
            <a:ext cx="6858000" cy="923330"/>
          </a:xfrm>
          <a:prstGeom prst="rect">
            <a:avLst/>
          </a:prstGeom>
          <a:solidFill>
            <a:schemeClr val="bg1">
              <a:lumMod val="85000"/>
            </a:schemeClr>
          </a:solidFill>
        </p:spPr>
        <p:txBody>
          <a:bodyPr wrap="square" rtlCol="0">
            <a:spAutoFit/>
          </a:bodyPr>
          <a:lstStyle/>
          <a:p>
            <a:r>
              <a:rPr lang="en-US" dirty="0" smtClean="0">
                <a:latin typeface="Consolas" pitchFamily="49" charset="0"/>
                <a:cs typeface="Consolas" pitchFamily="49" charset="0"/>
              </a:rPr>
              <a:t> from </a:t>
            </a:r>
            <a:r>
              <a:rPr lang="en-US" dirty="0" smtClean="0">
                <a:solidFill>
                  <a:srgbClr val="00B050"/>
                </a:solidFill>
                <a:latin typeface="Consolas" pitchFamily="49" charset="0"/>
                <a:cs typeface="Consolas" pitchFamily="49" charset="0"/>
              </a:rPr>
              <a:t>.</a:t>
            </a:r>
            <a:r>
              <a:rPr lang="en-US" dirty="0" smtClean="0">
                <a:latin typeface="Consolas" pitchFamily="49" charset="0"/>
                <a:cs typeface="Consolas" pitchFamily="49" charset="0"/>
              </a:rPr>
              <a:t> import </a:t>
            </a:r>
            <a:r>
              <a:rPr lang="en-US" dirty="0" smtClean="0">
                <a:solidFill>
                  <a:srgbClr val="9933FF"/>
                </a:solidFill>
                <a:latin typeface="Consolas" pitchFamily="49" charset="0"/>
                <a:cs typeface="Consolas" pitchFamily="49" charset="0"/>
              </a:rPr>
              <a:t>mod1</a:t>
            </a:r>
            <a:r>
              <a:rPr lang="en-US" dirty="0" smtClean="0">
                <a:latin typeface="Consolas" pitchFamily="49" charset="0"/>
                <a:cs typeface="Consolas" pitchFamily="49" charset="0"/>
              </a:rPr>
              <a:t>         # make mod1 available</a:t>
            </a:r>
          </a:p>
          <a:p>
            <a:r>
              <a:rPr lang="en-US" dirty="0" smtClean="0">
                <a:latin typeface="Consolas" pitchFamily="49" charset="0"/>
                <a:cs typeface="Consolas" pitchFamily="49" charset="0"/>
              </a:rPr>
              <a:t> from </a:t>
            </a:r>
            <a:r>
              <a:rPr lang="en-US" dirty="0" smtClean="0">
                <a:solidFill>
                  <a:srgbClr val="00B050"/>
                </a:solidFill>
                <a:latin typeface="Consolas" pitchFamily="49" charset="0"/>
                <a:cs typeface="Consolas" pitchFamily="49" charset="0"/>
              </a:rPr>
              <a:t>.</a:t>
            </a:r>
            <a:r>
              <a:rPr lang="en-US" dirty="0" smtClean="0">
                <a:solidFill>
                  <a:srgbClr val="9933FF"/>
                </a:solidFill>
                <a:latin typeface="Consolas" pitchFamily="49" charset="0"/>
                <a:cs typeface="Consolas" pitchFamily="49" charset="0"/>
              </a:rPr>
              <a:t>mod2</a:t>
            </a:r>
            <a:r>
              <a:rPr lang="en-US" dirty="0" smtClean="0">
                <a:latin typeface="Consolas" pitchFamily="49" charset="0"/>
                <a:cs typeface="Consolas" pitchFamily="49" charset="0"/>
              </a:rPr>
              <a:t> import </a:t>
            </a:r>
            <a:r>
              <a:rPr lang="en-US" dirty="0" smtClean="0">
                <a:solidFill>
                  <a:srgbClr val="00B0F0"/>
                </a:solidFill>
                <a:latin typeface="Consolas" pitchFamily="49" charset="0"/>
                <a:cs typeface="Consolas" pitchFamily="49" charset="0"/>
              </a:rPr>
              <a:t>f2</a:t>
            </a:r>
            <a:r>
              <a:rPr lang="en-US" dirty="0" smtClean="0">
                <a:latin typeface="Consolas" pitchFamily="49" charset="0"/>
                <a:cs typeface="Consolas" pitchFamily="49" charset="0"/>
              </a:rPr>
              <a:t>       # make f2 available</a:t>
            </a:r>
          </a:p>
          <a:p>
            <a:r>
              <a:rPr lang="en-US" dirty="0" smtClean="0">
                <a:latin typeface="Consolas" pitchFamily="49" charset="0"/>
                <a:cs typeface="Consolas" pitchFamily="49" charset="0"/>
              </a:rPr>
              <a:t> # . means current package</a:t>
            </a:r>
            <a:endParaRPr lang="en-US" dirty="0">
              <a:latin typeface="Consolas" pitchFamily="49" charset="0"/>
              <a:cs typeface="Consolas" pitchFamily="49" charset="0"/>
            </a:endParaRPr>
          </a:p>
        </p:txBody>
      </p:sp>
      <p:sp>
        <p:nvSpPr>
          <p:cNvPr id="13" name="TextBox 12"/>
          <p:cNvSpPr txBox="1"/>
          <p:nvPr/>
        </p:nvSpPr>
        <p:spPr>
          <a:xfrm>
            <a:off x="990600" y="3733800"/>
            <a:ext cx="6858000" cy="1200329"/>
          </a:xfrm>
          <a:prstGeom prst="rect">
            <a:avLst/>
          </a:prstGeom>
          <a:solidFill>
            <a:schemeClr val="bg1">
              <a:lumMod val="85000"/>
            </a:schemeClr>
          </a:solidFill>
        </p:spPr>
        <p:txBody>
          <a:bodyPr wrap="square" rtlCol="0">
            <a:spAutoFit/>
          </a:bodyPr>
          <a:lstStyle/>
          <a:p>
            <a:r>
              <a:rPr lang="en-US" dirty="0" smtClean="0">
                <a:latin typeface="Consolas" pitchFamily="49" charset="0"/>
                <a:cs typeface="Consolas" pitchFamily="49" charset="0"/>
              </a:rPr>
              <a:t> import </a:t>
            </a:r>
            <a:r>
              <a:rPr lang="en-US" dirty="0" err="1" smtClean="0">
                <a:solidFill>
                  <a:srgbClr val="00B050"/>
                </a:solidFill>
                <a:latin typeface="Consolas" pitchFamily="49" charset="0"/>
                <a:cs typeface="Consolas" pitchFamily="49" charset="0"/>
              </a:rPr>
              <a:t>pkg</a:t>
            </a:r>
            <a:r>
              <a:rPr lang="en-US" dirty="0" smtClean="0">
                <a:latin typeface="Consolas" pitchFamily="49" charset="0"/>
                <a:cs typeface="Consolas" pitchFamily="49" charset="0"/>
              </a:rPr>
              <a:t>           # mod1 and f2 are now available</a:t>
            </a:r>
          </a:p>
          <a:p>
            <a:r>
              <a:rPr lang="en-US" dirty="0" smtClean="0">
                <a:latin typeface="Consolas" pitchFamily="49" charset="0"/>
                <a:cs typeface="Consolas" pitchFamily="49" charset="0"/>
              </a:rPr>
              <a:t>                      # through </a:t>
            </a:r>
            <a:r>
              <a:rPr lang="en-US" dirty="0" err="1" smtClean="0">
                <a:latin typeface="Consolas" pitchFamily="49" charset="0"/>
                <a:cs typeface="Consolas" pitchFamily="49" charset="0"/>
              </a:rPr>
              <a:t>pkg</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 </a:t>
            </a:r>
            <a:r>
              <a:rPr lang="en-US" dirty="0" smtClean="0">
                <a:solidFill>
                  <a:srgbClr val="00B050"/>
                </a:solidFill>
                <a:latin typeface="Consolas" pitchFamily="49" charset="0"/>
                <a:cs typeface="Consolas" pitchFamily="49" charset="0"/>
              </a:rPr>
              <a:t>pkg</a:t>
            </a:r>
            <a:r>
              <a:rPr lang="en-US" dirty="0" smtClean="0">
                <a:latin typeface="Consolas" pitchFamily="49" charset="0"/>
                <a:cs typeface="Consolas" pitchFamily="49" charset="0"/>
              </a:rPr>
              <a:t>.</a:t>
            </a:r>
            <a:r>
              <a:rPr lang="en-US" dirty="0" smtClean="0">
                <a:solidFill>
                  <a:srgbClr val="9933FF"/>
                </a:solidFill>
                <a:latin typeface="Consolas" pitchFamily="49" charset="0"/>
                <a:cs typeface="Consolas" pitchFamily="49" charset="0"/>
              </a:rPr>
              <a:t>mod1</a:t>
            </a:r>
            <a:r>
              <a:rPr lang="en-US" dirty="0" smtClean="0">
                <a:latin typeface="Consolas" pitchFamily="49" charset="0"/>
                <a:cs typeface="Consolas" pitchFamily="49" charset="0"/>
              </a:rPr>
              <a:t>.</a:t>
            </a:r>
            <a:r>
              <a:rPr lang="en-US" dirty="0" smtClean="0">
                <a:solidFill>
                  <a:srgbClr val="00B0F0"/>
                </a:solidFill>
                <a:latin typeface="Consolas" pitchFamily="49" charset="0"/>
                <a:cs typeface="Consolas" pitchFamily="49" charset="0"/>
              </a:rPr>
              <a:t>f1</a:t>
            </a:r>
            <a:r>
              <a:rPr lang="en-US" dirty="0" smtClean="0">
                <a:latin typeface="Consolas" pitchFamily="49" charset="0"/>
                <a:cs typeface="Consolas" pitchFamily="49" charset="0"/>
              </a:rPr>
              <a:t>()        # call f1 in mod1 through </a:t>
            </a:r>
            <a:r>
              <a:rPr lang="en-US" dirty="0" err="1" smtClean="0">
                <a:latin typeface="Consolas" pitchFamily="49" charset="0"/>
                <a:cs typeface="Consolas" pitchFamily="49" charset="0"/>
              </a:rPr>
              <a:t>pkg</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 </a:t>
            </a:r>
            <a:r>
              <a:rPr lang="en-US" dirty="0" smtClean="0">
                <a:solidFill>
                  <a:srgbClr val="00B050"/>
                </a:solidFill>
                <a:latin typeface="Consolas" pitchFamily="49" charset="0"/>
                <a:cs typeface="Consolas" pitchFamily="49" charset="0"/>
              </a:rPr>
              <a:t>pkg</a:t>
            </a:r>
            <a:r>
              <a:rPr lang="en-US" dirty="0" smtClean="0">
                <a:latin typeface="Consolas" pitchFamily="49" charset="0"/>
                <a:cs typeface="Consolas" pitchFamily="49" charset="0"/>
              </a:rPr>
              <a:t>.</a:t>
            </a:r>
            <a:r>
              <a:rPr lang="en-US" dirty="0" smtClean="0">
                <a:solidFill>
                  <a:srgbClr val="00B0F0"/>
                </a:solidFill>
                <a:latin typeface="Consolas" pitchFamily="49" charset="0"/>
                <a:cs typeface="Consolas" pitchFamily="49" charset="0"/>
              </a:rPr>
              <a:t>f2</a:t>
            </a:r>
            <a:r>
              <a:rPr lang="en-US" dirty="0" smtClean="0">
                <a:latin typeface="Consolas" pitchFamily="49" charset="0"/>
                <a:cs typeface="Consolas" pitchFamily="49" charset="0"/>
              </a:rPr>
              <a:t>()             # call f2 using </a:t>
            </a:r>
            <a:r>
              <a:rPr lang="en-US" dirty="0" err="1" smtClean="0">
                <a:latin typeface="Consolas" pitchFamily="49" charset="0"/>
                <a:cs typeface="Consolas" pitchFamily="49" charset="0"/>
              </a:rPr>
              <a:t>pkg</a:t>
            </a:r>
            <a:endParaRPr 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81000"/>
            <a:ext cx="8229600" cy="715962"/>
          </a:xfrm>
        </p:spPr>
        <p:txBody>
          <a:bodyPr>
            <a:normAutofit/>
          </a:bodyPr>
          <a:lstStyle/>
          <a:p>
            <a:pPr eaLnBrk="1" hangingPunct="1"/>
            <a:r>
              <a:rPr lang="en-US" sz="4400" dirty="0" smtClean="0"/>
              <a:t>Importing a Package (3)</a:t>
            </a:r>
          </a:p>
        </p:txBody>
      </p:sp>
      <p:sp>
        <p:nvSpPr>
          <p:cNvPr id="3075" name="Rectangle 3"/>
          <p:cNvSpPr>
            <a:spLocks noGrp="1" noChangeArrowheads="1"/>
          </p:cNvSpPr>
          <p:nvPr>
            <p:ph type="body" idx="1"/>
          </p:nvPr>
        </p:nvSpPr>
        <p:spPr>
          <a:xfrm>
            <a:off x="762000" y="1143000"/>
            <a:ext cx="7543800" cy="5029200"/>
          </a:xfrm>
        </p:spPr>
        <p:txBody>
          <a:bodyPr>
            <a:noAutofit/>
          </a:bodyPr>
          <a:lstStyle/>
          <a:p>
            <a:pPr>
              <a:spcBef>
                <a:spcPts val="600"/>
              </a:spcBef>
            </a:pPr>
            <a:r>
              <a:rPr lang="en-US" dirty="0" smtClean="0"/>
              <a:t>The </a:t>
            </a:r>
            <a:r>
              <a:rPr lang="en-US" dirty="0" smtClean="0">
                <a:solidFill>
                  <a:srgbClr val="0033CC"/>
                </a:solidFill>
              </a:rPr>
              <a:t>__</a:t>
            </a:r>
            <a:r>
              <a:rPr lang="en-US" dirty="0" err="1" smtClean="0">
                <a:solidFill>
                  <a:srgbClr val="0033CC"/>
                </a:solidFill>
              </a:rPr>
              <a:t>init__.py</a:t>
            </a:r>
            <a:r>
              <a:rPr lang="en-US" dirty="0" smtClean="0">
                <a:solidFill>
                  <a:srgbClr val="0033CC"/>
                </a:solidFill>
              </a:rPr>
              <a:t> </a:t>
            </a:r>
            <a:r>
              <a:rPr lang="en-US" dirty="0" smtClean="0"/>
              <a:t>file can also contain functions or small classes that don’t belong to a module.</a:t>
            </a:r>
          </a:p>
          <a:p>
            <a:pPr>
              <a:spcBef>
                <a:spcPts val="600"/>
              </a:spcBef>
            </a:pPr>
            <a:r>
              <a:rPr lang="en-US" dirty="0" smtClean="0"/>
              <a:t>If </a:t>
            </a:r>
            <a:r>
              <a:rPr lang="en-US" dirty="0" smtClean="0">
                <a:solidFill>
                  <a:srgbClr val="0033CC"/>
                </a:solidFill>
              </a:rPr>
              <a:t>__</a:t>
            </a:r>
            <a:r>
              <a:rPr lang="en-US" dirty="0" err="1" smtClean="0">
                <a:solidFill>
                  <a:srgbClr val="0033CC"/>
                </a:solidFill>
              </a:rPr>
              <a:t>init__.py</a:t>
            </a:r>
            <a:r>
              <a:rPr lang="en-US" dirty="0" smtClean="0">
                <a:solidFill>
                  <a:srgbClr val="0033CC"/>
                </a:solidFill>
              </a:rPr>
              <a:t> </a:t>
            </a:r>
            <a:r>
              <a:rPr lang="en-US" dirty="0" smtClean="0"/>
              <a:t>contains the following function:</a:t>
            </a:r>
          </a:p>
          <a:p>
            <a:pPr>
              <a:spcBef>
                <a:spcPts val="0"/>
              </a:spcBef>
            </a:pPr>
            <a:endParaRPr lang="en-US" dirty="0" smtClean="0"/>
          </a:p>
          <a:p>
            <a:pPr>
              <a:spcBef>
                <a:spcPts val="0"/>
              </a:spcBef>
              <a:buNone/>
            </a:pPr>
            <a:endParaRPr lang="en-US" dirty="0" smtClean="0"/>
          </a:p>
          <a:p>
            <a:pPr>
              <a:spcBef>
                <a:spcPts val="0"/>
              </a:spcBef>
              <a:buNone/>
            </a:pPr>
            <a:r>
              <a:rPr lang="en-US" dirty="0" smtClean="0"/>
              <a:t>	</a:t>
            </a:r>
          </a:p>
          <a:p>
            <a:pPr>
              <a:spcBef>
                <a:spcPts val="0"/>
              </a:spcBef>
              <a:buNone/>
            </a:pPr>
            <a:r>
              <a:rPr lang="en-US" dirty="0" smtClean="0"/>
              <a:t>	Then the user can call </a:t>
            </a:r>
            <a:r>
              <a:rPr lang="en-US" sz="1800" dirty="0" err="1" smtClean="0">
                <a:latin typeface="Consolas" pitchFamily="49" charset="0"/>
                <a:cs typeface="Consolas" pitchFamily="49" charset="0"/>
              </a:rPr>
              <a:t>fct</a:t>
            </a:r>
            <a:r>
              <a:rPr lang="en-US" sz="1800" dirty="0" smtClean="0">
                <a:latin typeface="Consolas" pitchFamily="49" charset="0"/>
                <a:cs typeface="Consolas" pitchFamily="49" charset="0"/>
              </a:rPr>
              <a:t>() as</a:t>
            </a:r>
            <a:r>
              <a:rPr lang="en-US" dirty="0" smtClean="0"/>
              <a:t>:</a:t>
            </a:r>
          </a:p>
          <a:p>
            <a:pPr>
              <a:buNone/>
            </a:pPr>
            <a:endParaRPr lang="en-US" dirty="0" smtClean="0"/>
          </a:p>
          <a:p>
            <a:pPr>
              <a:buNone/>
            </a:pPr>
            <a:r>
              <a:rPr lang="en-US" dirty="0" smtClean="0"/>
              <a:t>	</a:t>
            </a:r>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43</a:t>
            </a:fld>
            <a:endParaRPr lang="en-US" dirty="0"/>
          </a:p>
        </p:txBody>
      </p:sp>
      <p:sp>
        <p:nvSpPr>
          <p:cNvPr id="10" name="TextBox 9"/>
          <p:cNvSpPr txBox="1"/>
          <p:nvPr/>
        </p:nvSpPr>
        <p:spPr>
          <a:xfrm>
            <a:off x="1219200" y="2209800"/>
            <a:ext cx="6477000" cy="646331"/>
          </a:xfrm>
          <a:prstGeom prst="rect">
            <a:avLst/>
          </a:prstGeom>
          <a:solidFill>
            <a:schemeClr val="bg1">
              <a:lumMod val="85000"/>
            </a:schemeClr>
          </a:solidFill>
        </p:spPr>
        <p:txBody>
          <a:bodyPr wrap="square" rtlCol="0">
            <a:spAutoFit/>
          </a:bodyPr>
          <a:lstStyle/>
          <a:p>
            <a:r>
              <a:rPr lang="en-US" dirty="0" smtClean="0">
                <a:latin typeface="Consolas" pitchFamily="49" charset="0"/>
                <a:cs typeface="Consolas" pitchFamily="49" charset="0"/>
              </a:rPr>
              <a:t> def </a:t>
            </a:r>
            <a:r>
              <a:rPr lang="en-US" dirty="0" err="1" smtClean="0">
                <a:solidFill>
                  <a:srgbClr val="00B0F0"/>
                </a:solidFill>
                <a:latin typeface="Consolas" pitchFamily="49" charset="0"/>
                <a:cs typeface="Consolas" pitchFamily="49" charset="0"/>
              </a:rPr>
              <a:t>fct</a:t>
            </a:r>
            <a:r>
              <a:rPr lang="en-US" dirty="0" smtClean="0">
                <a:latin typeface="Consolas" pitchFamily="49" charset="0"/>
                <a:cs typeface="Consolas" pitchFamily="49" charset="0"/>
              </a:rPr>
              <a:t>() :             # make </a:t>
            </a:r>
            <a:r>
              <a:rPr lang="en-US" dirty="0" err="1" smtClean="0">
                <a:latin typeface="Consolas" pitchFamily="49" charset="0"/>
                <a:cs typeface="Consolas" pitchFamily="49" charset="0"/>
              </a:rPr>
              <a:t>fct</a:t>
            </a:r>
            <a:r>
              <a:rPr lang="en-US" dirty="0" smtClean="0">
                <a:latin typeface="Consolas" pitchFamily="49" charset="0"/>
                <a:cs typeface="Consolas" pitchFamily="49" charset="0"/>
              </a:rPr>
              <a:t> available</a:t>
            </a:r>
          </a:p>
          <a:p>
            <a:r>
              <a:rPr lang="en-US" dirty="0" smtClean="0">
                <a:latin typeface="Consolas" pitchFamily="49" charset="0"/>
                <a:cs typeface="Consolas" pitchFamily="49" charset="0"/>
              </a:rPr>
              <a:t>    # function body</a:t>
            </a:r>
            <a:endParaRPr lang="en-US" dirty="0">
              <a:latin typeface="Consolas" pitchFamily="49" charset="0"/>
              <a:cs typeface="Consolas" pitchFamily="49" charset="0"/>
            </a:endParaRPr>
          </a:p>
        </p:txBody>
      </p:sp>
      <p:sp>
        <p:nvSpPr>
          <p:cNvPr id="11" name="TextBox 10"/>
          <p:cNvSpPr txBox="1"/>
          <p:nvPr/>
        </p:nvSpPr>
        <p:spPr>
          <a:xfrm>
            <a:off x="1219200" y="4191000"/>
            <a:ext cx="6553200" cy="646331"/>
          </a:xfrm>
          <a:prstGeom prst="rect">
            <a:avLst/>
          </a:prstGeom>
          <a:solidFill>
            <a:schemeClr val="bg1">
              <a:lumMod val="85000"/>
            </a:schemeClr>
          </a:solidFill>
        </p:spPr>
        <p:txBody>
          <a:bodyPr wrap="square" rtlCol="0">
            <a:spAutoFit/>
          </a:bodyPr>
          <a:lstStyle/>
          <a:p>
            <a:r>
              <a:rPr lang="en-US" dirty="0" smtClean="0">
                <a:latin typeface="Consolas" pitchFamily="49" charset="0"/>
                <a:cs typeface="Consolas" pitchFamily="49" charset="0"/>
              </a:rPr>
              <a:t> from </a:t>
            </a:r>
            <a:r>
              <a:rPr lang="en-US" dirty="0" err="1" smtClean="0">
                <a:solidFill>
                  <a:srgbClr val="00B050"/>
                </a:solidFill>
                <a:latin typeface="Consolas" pitchFamily="49" charset="0"/>
                <a:cs typeface="Consolas" pitchFamily="49" charset="0"/>
              </a:rPr>
              <a:t>pkg</a:t>
            </a:r>
            <a:r>
              <a:rPr lang="en-US" dirty="0" smtClean="0">
                <a:latin typeface="Consolas" pitchFamily="49" charset="0"/>
                <a:cs typeface="Consolas" pitchFamily="49" charset="0"/>
              </a:rPr>
              <a:t> import </a:t>
            </a:r>
            <a:r>
              <a:rPr lang="en-US" dirty="0" err="1" smtClean="0">
                <a:solidFill>
                  <a:srgbClr val="00B0F0"/>
                </a:solidFill>
                <a:latin typeface="Consolas" pitchFamily="49" charset="0"/>
                <a:cs typeface="Consolas" pitchFamily="49" charset="0"/>
              </a:rPr>
              <a:t>fct</a:t>
            </a:r>
            <a:r>
              <a:rPr lang="en-US" dirty="0" smtClean="0">
                <a:latin typeface="Consolas" pitchFamily="49" charset="0"/>
                <a:cs typeface="Consolas" pitchFamily="49" charset="0"/>
              </a:rPr>
              <a:t>     # import function</a:t>
            </a:r>
          </a:p>
          <a:p>
            <a:r>
              <a:rPr lang="en-US" dirty="0" smtClean="0">
                <a:latin typeface="Consolas" pitchFamily="49" charset="0"/>
                <a:cs typeface="Consolas" pitchFamily="49" charset="0"/>
              </a:rPr>
              <a:t> </a:t>
            </a:r>
            <a:r>
              <a:rPr lang="en-US" dirty="0" err="1" smtClean="0">
                <a:solidFill>
                  <a:srgbClr val="00B0F0"/>
                </a:solidFill>
                <a:latin typeface="Consolas" pitchFamily="49" charset="0"/>
                <a:cs typeface="Consolas" pitchFamily="49" charset="0"/>
              </a:rPr>
              <a:t>fct</a:t>
            </a:r>
            <a:r>
              <a:rPr lang="en-US" dirty="0" smtClean="0">
                <a:latin typeface="Consolas" pitchFamily="49" charset="0"/>
                <a:cs typeface="Consolas" pitchFamily="49" charset="0"/>
              </a:rPr>
              <a:t>()                   # call </a:t>
            </a:r>
            <a:r>
              <a:rPr lang="en-US" dirty="0" err="1" smtClean="0">
                <a:latin typeface="Consolas" pitchFamily="49" charset="0"/>
                <a:cs typeface="Consolas" pitchFamily="49" charset="0"/>
              </a:rPr>
              <a:t>fct</a:t>
            </a:r>
            <a:r>
              <a:rPr lang="en-US" dirty="0" smtClean="0">
                <a:latin typeface="Consolas" pitchFamily="49" charset="0"/>
                <a:cs typeface="Consolas" pitchFamily="49" charset="0"/>
              </a:rPr>
              <a:t> directly</a:t>
            </a:r>
            <a:endParaRPr lang="en-US" dirty="0">
              <a:latin typeface="Consolas" pitchFamily="49" charset="0"/>
              <a:cs typeface="Consolas" pitchFamily="49" charset="0"/>
            </a:endParaRPr>
          </a:p>
        </p:txBody>
      </p:sp>
      <p:sp>
        <p:nvSpPr>
          <p:cNvPr id="12" name="TextBox 11"/>
          <p:cNvSpPr txBox="1"/>
          <p:nvPr/>
        </p:nvSpPr>
        <p:spPr>
          <a:xfrm>
            <a:off x="1219200" y="3352800"/>
            <a:ext cx="6553200" cy="646331"/>
          </a:xfrm>
          <a:prstGeom prst="rect">
            <a:avLst/>
          </a:prstGeom>
          <a:solidFill>
            <a:schemeClr val="bg1">
              <a:lumMod val="85000"/>
            </a:schemeClr>
          </a:solidFill>
        </p:spPr>
        <p:txBody>
          <a:bodyPr wrap="square" rtlCol="0">
            <a:spAutoFit/>
          </a:bodyPr>
          <a:lstStyle/>
          <a:p>
            <a:r>
              <a:rPr lang="en-US" dirty="0" smtClean="0">
                <a:latin typeface="Consolas" pitchFamily="49" charset="0"/>
                <a:cs typeface="Consolas" pitchFamily="49" charset="0"/>
              </a:rPr>
              <a:t> import </a:t>
            </a:r>
            <a:r>
              <a:rPr lang="en-US" dirty="0" err="1" smtClean="0">
                <a:solidFill>
                  <a:srgbClr val="00B050"/>
                </a:solidFill>
                <a:latin typeface="Consolas" pitchFamily="49" charset="0"/>
                <a:cs typeface="Consolas" pitchFamily="49" charset="0"/>
              </a:rPr>
              <a:t>pkg</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fct</a:t>
            </a:r>
            <a:r>
              <a:rPr lang="en-US" dirty="0" smtClean="0">
                <a:latin typeface="Consolas" pitchFamily="49" charset="0"/>
                <a:cs typeface="Consolas" pitchFamily="49" charset="0"/>
              </a:rPr>
              <a:t> now available</a:t>
            </a:r>
          </a:p>
          <a:p>
            <a:r>
              <a:rPr lang="en-US" dirty="0" smtClean="0">
                <a:latin typeface="Consolas" pitchFamily="49" charset="0"/>
                <a:cs typeface="Consolas" pitchFamily="49" charset="0"/>
              </a:rPr>
              <a:t> </a:t>
            </a:r>
            <a:r>
              <a:rPr lang="en-US" dirty="0" smtClean="0">
                <a:solidFill>
                  <a:srgbClr val="00B050"/>
                </a:solidFill>
                <a:latin typeface="Consolas" pitchFamily="49" charset="0"/>
                <a:cs typeface="Consolas" pitchFamily="49" charset="0"/>
              </a:rPr>
              <a:t>pkg</a:t>
            </a:r>
            <a:r>
              <a:rPr lang="en-US" dirty="0" smtClean="0">
                <a:latin typeface="Consolas" pitchFamily="49" charset="0"/>
                <a:cs typeface="Consolas" pitchFamily="49" charset="0"/>
              </a:rPr>
              <a:t>.</a:t>
            </a:r>
            <a:r>
              <a:rPr lang="en-US" dirty="0" smtClean="0">
                <a:solidFill>
                  <a:srgbClr val="00B0F0"/>
                </a:solidFill>
                <a:latin typeface="Consolas" pitchFamily="49" charset="0"/>
                <a:cs typeface="Consolas" pitchFamily="49" charset="0"/>
              </a:rPr>
              <a:t>fct</a:t>
            </a:r>
            <a:r>
              <a:rPr lang="en-US" dirty="0" smtClean="0">
                <a:latin typeface="Consolas" pitchFamily="49" charset="0"/>
                <a:cs typeface="Consolas" pitchFamily="49" charset="0"/>
              </a:rPr>
              <a:t>()               # call </a:t>
            </a:r>
            <a:r>
              <a:rPr lang="en-US" dirty="0" err="1" smtClean="0">
                <a:latin typeface="Consolas" pitchFamily="49" charset="0"/>
                <a:cs typeface="Consolas" pitchFamily="49" charset="0"/>
              </a:rPr>
              <a:t>fct</a:t>
            </a:r>
            <a:r>
              <a:rPr lang="en-US" dirty="0" smtClean="0">
                <a:latin typeface="Consolas" pitchFamily="49" charset="0"/>
                <a:cs typeface="Consolas" pitchFamily="49" charset="0"/>
              </a:rPr>
              <a:t> through </a:t>
            </a:r>
            <a:r>
              <a:rPr lang="en-US" dirty="0" err="1" smtClean="0">
                <a:latin typeface="Consolas" pitchFamily="49" charset="0"/>
                <a:cs typeface="Consolas" pitchFamily="49" charset="0"/>
              </a:rPr>
              <a:t>pkg</a:t>
            </a:r>
            <a:endParaRPr 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81000"/>
            <a:ext cx="7543800" cy="715962"/>
          </a:xfrm>
        </p:spPr>
        <p:txBody>
          <a:bodyPr>
            <a:normAutofit/>
          </a:bodyPr>
          <a:lstStyle/>
          <a:p>
            <a:pPr eaLnBrk="1" hangingPunct="1"/>
            <a:r>
              <a:rPr lang="en-US" sz="4400" dirty="0" smtClean="0"/>
              <a:t>Location of a Package</a:t>
            </a:r>
          </a:p>
        </p:txBody>
      </p:sp>
      <p:sp>
        <p:nvSpPr>
          <p:cNvPr id="3075" name="Rectangle 3"/>
          <p:cNvSpPr>
            <a:spLocks noGrp="1" noChangeArrowheads="1"/>
          </p:cNvSpPr>
          <p:nvPr>
            <p:ph type="body" idx="1"/>
          </p:nvPr>
        </p:nvSpPr>
        <p:spPr>
          <a:xfrm>
            <a:off x="914400" y="1143000"/>
            <a:ext cx="7543800" cy="5105400"/>
          </a:xfrm>
        </p:spPr>
        <p:txBody>
          <a:bodyPr>
            <a:normAutofit/>
          </a:bodyPr>
          <a:lstStyle/>
          <a:p>
            <a:r>
              <a:rPr lang="en-US" dirty="0" smtClean="0"/>
              <a:t>Since a package can contain multiple useful modules, we want to easily access a package from our source file: when using the import statement, we don’t want to have to add a directory path in front of the package name.</a:t>
            </a:r>
          </a:p>
          <a:p>
            <a:pPr>
              <a:spcBef>
                <a:spcPts val="600"/>
              </a:spcBef>
            </a:pPr>
            <a:r>
              <a:rPr lang="en-US" dirty="0" smtClean="0"/>
              <a:t>The simplest solution is to put the package in the same directory (folder) as the source file that will import it. </a:t>
            </a:r>
          </a:p>
          <a:p>
            <a:pPr lvl="1">
              <a:spcBef>
                <a:spcPts val="0"/>
              </a:spcBef>
            </a:pPr>
            <a:r>
              <a:rPr lang="en-US" dirty="0" smtClean="0"/>
              <a:t>By default Python searches in the current directory (where the source file is) for the package.</a:t>
            </a:r>
          </a:p>
          <a:p>
            <a:pPr>
              <a:spcBef>
                <a:spcPts val="600"/>
              </a:spcBef>
            </a:pPr>
            <a:r>
              <a:rPr lang="en-US" dirty="0" smtClean="0"/>
              <a:t>A more general solution is to store all packages in one directory, and then set the environment variable PYTHONPATH to that directory. </a:t>
            </a:r>
            <a:br>
              <a:rPr lang="en-US" dirty="0" smtClean="0"/>
            </a:br>
            <a:r>
              <a:rPr lang="en-US" dirty="0" smtClean="0"/>
              <a:t>In addition to the current directory, Python also searches for imported packages in the paths that are listed in PYTHONPATH.</a:t>
            </a:r>
          </a:p>
          <a:p>
            <a:pPr>
              <a:spcBef>
                <a:spcPts val="600"/>
              </a:spcBef>
            </a:pPr>
            <a:r>
              <a:rPr lang="en-US" dirty="0" smtClean="0"/>
              <a:t>Since PYTHONPATH is an environment variable, how to set it for a computer system is dependent on whether we’re on Mac, Linux, or Windows, and what version OS we have. We can search online for our specific OS version.</a:t>
            </a:r>
            <a:endParaRPr lang="en-US" sz="1800" dirty="0" smtClean="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8"/>
          <p:cNvSpPr>
            <a:spLocks noGrp="1"/>
          </p:cNvSpPr>
          <p:nvPr>
            <p:ph idx="1"/>
          </p:nvPr>
        </p:nvSpPr>
        <p:spPr>
          <a:xfrm>
            <a:off x="3276600" y="2895600"/>
            <a:ext cx="3124200" cy="582805"/>
          </a:xfrm>
        </p:spPr>
        <p:txBody>
          <a:bodyPr>
            <a:normAutofit/>
          </a:bodyPr>
          <a:lstStyle/>
          <a:p>
            <a:pPr>
              <a:buNone/>
            </a:pPr>
            <a:r>
              <a:rPr lang="en-US" dirty="0" smtClean="0"/>
              <a:t>End of Advanced Topic Notes</a:t>
            </a:r>
          </a:p>
        </p:txBody>
      </p:sp>
      <p:sp>
        <p:nvSpPr>
          <p:cNvPr id="2" name="Date Placeholder 1"/>
          <p:cNvSpPr>
            <a:spLocks noGrp="1"/>
          </p:cNvSpPr>
          <p:nvPr>
            <p:ph type="dt" sz="half" idx="10"/>
          </p:nvPr>
        </p:nvSpPr>
        <p:spPr/>
        <p:txBody>
          <a:bodyPr/>
          <a:lstStyle/>
          <a:p>
            <a:fld id="{69B00C8C-6F1C-465C-BE21-FD68BEE193CB}" type="datetime1">
              <a:rPr lang="en-US" smtClean="0"/>
              <a:pPr/>
              <a:t>9/15/2020</a:t>
            </a:fld>
            <a:endParaRPr lang="en-US" dirty="0"/>
          </a:p>
        </p:txBody>
      </p:sp>
      <p:sp>
        <p:nvSpPr>
          <p:cNvPr id="3" name="Slide Number Placeholder 2"/>
          <p:cNvSpPr>
            <a:spLocks noGrp="1"/>
          </p:cNvSpPr>
          <p:nvPr>
            <p:ph type="sldNum" sz="quarter" idx="4294967295"/>
          </p:nvPr>
        </p:nvSpPr>
        <p:spPr>
          <a:xfrm>
            <a:off x="7425344" y="6459786"/>
            <a:ext cx="984019" cy="365125"/>
          </a:xfrm>
          <a:prstGeom prst="rect">
            <a:avLst/>
          </a:prstGeom>
        </p:spPr>
        <p:txBody>
          <a:bodyPr/>
          <a:lstStyle/>
          <a:p>
            <a:fld id="{10AC2DB3-9000-4EC8-B97E-74B7B115971C}" type="slidenum">
              <a:rPr lang="en-US" smtClean="0"/>
              <a:pPr/>
              <a:t>45</a:t>
            </a:fld>
            <a:endParaRPr lang="en-US" dirty="0"/>
          </a:p>
        </p:txBody>
      </p:sp>
    </p:spTree>
    <p:extLst>
      <p:ext uri="{BB962C8B-B14F-4D97-AF65-F5344CB8AC3E}">
        <p14:creationId xmlns="" xmlns:p14="http://schemas.microsoft.com/office/powerpoint/2010/main" val="2000642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2000" y="381000"/>
            <a:ext cx="7620000" cy="715962"/>
          </a:xfrm>
        </p:spPr>
        <p:txBody>
          <a:bodyPr>
            <a:normAutofit/>
          </a:bodyPr>
          <a:lstStyle/>
          <a:p>
            <a:pPr eaLnBrk="1" hangingPunct="1"/>
            <a:r>
              <a:rPr lang="en-US" dirty="0" smtClean="0"/>
              <a:t>Function as Input Argument (1)</a:t>
            </a:r>
            <a:r>
              <a:rPr lang="en-US" sz="3200" dirty="0" smtClean="0"/>
              <a:t> </a:t>
            </a:r>
          </a:p>
        </p:txBody>
      </p:sp>
      <p:sp>
        <p:nvSpPr>
          <p:cNvPr id="3075" name="Rectangle 3"/>
          <p:cNvSpPr>
            <a:spLocks noGrp="1" noChangeArrowheads="1"/>
          </p:cNvSpPr>
          <p:nvPr>
            <p:ph type="body" idx="1"/>
          </p:nvPr>
        </p:nvSpPr>
        <p:spPr>
          <a:xfrm>
            <a:off x="762000" y="1143000"/>
            <a:ext cx="7620000" cy="5029200"/>
          </a:xfrm>
        </p:spPr>
        <p:txBody>
          <a:bodyPr/>
          <a:lstStyle/>
          <a:p>
            <a:r>
              <a:rPr lang="en-US" dirty="0" smtClean="0"/>
              <a:t>Suppose we want to write a function that will generate a list of numbers, where the numbers are doubles of the values 1-5:</a:t>
            </a:r>
          </a:p>
          <a:p>
            <a:pPr>
              <a:spcBef>
                <a:spcPts val="600"/>
              </a:spcBef>
            </a:pPr>
            <a:endParaRPr lang="en-US" dirty="0" smtClean="0"/>
          </a:p>
          <a:p>
            <a:pPr>
              <a:spcBef>
                <a:spcPts val="600"/>
              </a:spcBef>
            </a:pPr>
            <a:endParaRPr lang="en-US" dirty="0" smtClean="0"/>
          </a:p>
          <a:p>
            <a:pPr>
              <a:spcBef>
                <a:spcPts val="600"/>
              </a:spcBef>
            </a:pPr>
            <a:endParaRPr lang="en-US" dirty="0" smtClean="0"/>
          </a:p>
          <a:p>
            <a:pPr>
              <a:spcBef>
                <a:spcPts val="600"/>
              </a:spcBef>
            </a:pPr>
            <a:r>
              <a:rPr lang="en-US" dirty="0" smtClean="0"/>
              <a:t>Suppose we also want to generate a list of numbers that are triples of the values 1-5. This means we need to write another </a:t>
            </a:r>
            <a:r>
              <a:rPr lang="en-US" sz="1800" dirty="0" err="1" smtClean="0">
                <a:latin typeface="Consolas" pitchFamily="49" charset="0"/>
                <a:cs typeface="Consolas" pitchFamily="49" charset="0"/>
              </a:rPr>
              <a:t>generateList</a:t>
            </a:r>
            <a:r>
              <a:rPr lang="en-US" sz="1800" dirty="0" smtClean="0"/>
              <a:t> </a:t>
            </a:r>
            <a:r>
              <a:rPr lang="en-US" dirty="0" smtClean="0"/>
              <a:t>function, but replace </a:t>
            </a:r>
            <a:r>
              <a:rPr lang="en-US" sz="1800" dirty="0" smtClean="0">
                <a:latin typeface="Consolas" pitchFamily="49" charset="0"/>
                <a:cs typeface="Consolas" pitchFamily="49" charset="0"/>
              </a:rPr>
              <a:t>2*n</a:t>
            </a:r>
            <a:r>
              <a:rPr lang="en-US" dirty="0" smtClean="0"/>
              <a:t> with </a:t>
            </a:r>
            <a:r>
              <a:rPr lang="en-US" sz="1800" dirty="0" smtClean="0">
                <a:latin typeface="Consolas" pitchFamily="49" charset="0"/>
                <a:cs typeface="Consolas" pitchFamily="49" charset="0"/>
              </a:rPr>
              <a:t>3*n.</a:t>
            </a:r>
          </a:p>
          <a:p>
            <a:pPr>
              <a:spcBef>
                <a:spcPts val="600"/>
              </a:spcBef>
            </a:pPr>
            <a:r>
              <a:rPr lang="en-US" dirty="0" smtClean="0">
                <a:cs typeface="Consolas" pitchFamily="49" charset="0"/>
              </a:rPr>
              <a:t>Extending the concept further, what if we want </a:t>
            </a:r>
            <a:r>
              <a:rPr lang="en-US" sz="1800" dirty="0" err="1" smtClean="0">
                <a:latin typeface="Consolas" pitchFamily="49" charset="0"/>
                <a:cs typeface="Consolas" pitchFamily="49" charset="0"/>
              </a:rPr>
              <a:t>generateList</a:t>
            </a:r>
            <a:r>
              <a:rPr lang="en-US" dirty="0" smtClean="0">
                <a:cs typeface="Consolas" pitchFamily="49" charset="0"/>
              </a:rPr>
              <a:t> to work with any math function f(n) to generate the list of numbers? Do we need to write more versions of </a:t>
            </a:r>
            <a:r>
              <a:rPr lang="en-US" sz="1800" dirty="0" err="1" smtClean="0">
                <a:latin typeface="Consolas" pitchFamily="49" charset="0"/>
                <a:cs typeface="Consolas" pitchFamily="49" charset="0"/>
              </a:rPr>
              <a:t>generateList</a:t>
            </a:r>
            <a:r>
              <a:rPr lang="en-US" dirty="0" smtClean="0">
                <a:cs typeface="Consolas" pitchFamily="49" charset="0"/>
              </a:rPr>
              <a:t>?</a:t>
            </a:r>
          </a:p>
          <a:p>
            <a:pPr lvl="1">
              <a:spcBef>
                <a:spcPts val="600"/>
              </a:spcBef>
            </a:pPr>
            <a:r>
              <a:rPr lang="en-US" dirty="0" smtClean="0">
                <a:cs typeface="Consolas" pitchFamily="49" charset="0"/>
              </a:rPr>
              <a:t>The answer is no. Since functions are first class objects, we only need to write one </a:t>
            </a:r>
            <a:r>
              <a:rPr lang="en-US" sz="1800" dirty="0" err="1" smtClean="0">
                <a:latin typeface="Consolas" pitchFamily="49" charset="0"/>
                <a:cs typeface="Consolas" pitchFamily="49" charset="0"/>
              </a:rPr>
              <a:t>generateList</a:t>
            </a:r>
            <a:r>
              <a:rPr lang="en-US" sz="1800" dirty="0" smtClean="0">
                <a:latin typeface="Consolas" pitchFamily="49" charset="0"/>
                <a:cs typeface="Consolas" pitchFamily="49" charset="0"/>
              </a:rPr>
              <a:t> </a:t>
            </a:r>
            <a:r>
              <a:rPr lang="en-US" dirty="0" smtClean="0">
                <a:cs typeface="Consolas" pitchFamily="49" charset="0"/>
              </a:rPr>
              <a:t>function,</a:t>
            </a:r>
            <a:r>
              <a:rPr lang="en-US" sz="2400" dirty="0" smtClean="0">
                <a:cs typeface="Consolas" pitchFamily="49" charset="0"/>
              </a:rPr>
              <a:t> </a:t>
            </a:r>
            <a:r>
              <a:rPr lang="en-US" sz="1800" dirty="0" smtClean="0">
                <a:latin typeface="Consolas" pitchFamily="49" charset="0"/>
                <a:cs typeface="Consolas" pitchFamily="49" charset="0"/>
              </a:rPr>
              <a:t>then </a:t>
            </a:r>
            <a:r>
              <a:rPr lang="en-US" dirty="0" smtClean="0">
                <a:cs typeface="Consolas" pitchFamily="49" charset="0"/>
              </a:rPr>
              <a:t>we pass f(n) as an input argument to the function.</a:t>
            </a:r>
            <a:endParaRPr lang="en-US" sz="1800"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5</a:t>
            </a:fld>
            <a:endParaRPr lang="en-US" dirty="0"/>
          </a:p>
        </p:txBody>
      </p:sp>
      <p:sp>
        <p:nvSpPr>
          <p:cNvPr id="6" name="Content Placeholder 2"/>
          <p:cNvSpPr txBox="1">
            <a:spLocks/>
          </p:cNvSpPr>
          <p:nvPr/>
        </p:nvSpPr>
        <p:spPr bwMode="auto">
          <a:xfrm>
            <a:off x="1219200" y="1828800"/>
            <a:ext cx="6553200" cy="990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1800" dirty="0" smtClean="0">
                <a:latin typeface="Consolas" pitchFamily="49" charset="0"/>
                <a:cs typeface="Consolas" pitchFamily="49" charset="0"/>
              </a:rPr>
              <a:t> def </a:t>
            </a:r>
            <a:r>
              <a:rPr lang="en-US" sz="1800" dirty="0" err="1" smtClean="0">
                <a:latin typeface="Consolas" pitchFamily="49" charset="0"/>
                <a:cs typeface="Consolas" pitchFamily="49" charset="0"/>
              </a:rPr>
              <a:t>generateList</a:t>
            </a:r>
            <a:r>
              <a:rPr lang="en-US" sz="1800" dirty="0" smtClean="0">
                <a:latin typeface="Consolas" pitchFamily="49" charset="0"/>
                <a:cs typeface="Consolas" pitchFamily="49" charset="0"/>
              </a:rPr>
              <a:t>() :</a:t>
            </a:r>
          </a:p>
          <a:p>
            <a:pPr>
              <a:defRPr/>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resultList</a:t>
            </a:r>
            <a:r>
              <a:rPr lang="en-US" sz="1800" dirty="0" smtClean="0">
                <a:latin typeface="Consolas" pitchFamily="49" charset="0"/>
                <a:cs typeface="Consolas" pitchFamily="49" charset="0"/>
              </a:rPr>
              <a:t> = [2*n for n in range(1,6)]</a:t>
            </a:r>
          </a:p>
          <a:p>
            <a:pPr>
              <a:defRPr/>
            </a:pPr>
            <a:r>
              <a:rPr lang="en-US" sz="1800" dirty="0" smtClean="0">
                <a:latin typeface="Consolas" pitchFamily="49" charset="0"/>
                <a:cs typeface="Consolas" pitchFamily="49" charset="0"/>
              </a:rPr>
              <a:t>    print(</a:t>
            </a:r>
            <a:r>
              <a:rPr lang="en-US" sz="1800" dirty="0" err="1" smtClean="0">
                <a:latin typeface="Consolas" pitchFamily="49" charset="0"/>
                <a:cs typeface="Consolas" pitchFamily="49" charset="0"/>
              </a:rPr>
              <a:t>resultList</a:t>
            </a:r>
            <a:r>
              <a:rPr lang="en-US" sz="1800" dirty="0" smtClean="0">
                <a:latin typeface="Consolas" pitchFamily="49" charset="0"/>
                <a:cs typeface="Consolas" pitchFamily="49" charset="0"/>
              </a:rPr>
              <a:t>)</a:t>
            </a:r>
            <a:endParaRPr lang="en-US" sz="18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2000" y="381000"/>
            <a:ext cx="7620000" cy="715962"/>
          </a:xfrm>
        </p:spPr>
        <p:txBody>
          <a:bodyPr>
            <a:normAutofit/>
          </a:bodyPr>
          <a:lstStyle/>
          <a:p>
            <a:pPr eaLnBrk="1" hangingPunct="1"/>
            <a:r>
              <a:rPr lang="en-US" dirty="0" smtClean="0"/>
              <a:t>Function as Input Argument (2)</a:t>
            </a:r>
            <a:r>
              <a:rPr lang="en-US" sz="3200" dirty="0" smtClean="0"/>
              <a:t> </a:t>
            </a:r>
          </a:p>
        </p:txBody>
      </p:sp>
      <p:sp>
        <p:nvSpPr>
          <p:cNvPr id="3075" name="Rectangle 3"/>
          <p:cNvSpPr>
            <a:spLocks noGrp="1" noChangeArrowheads="1"/>
          </p:cNvSpPr>
          <p:nvPr>
            <p:ph type="body" idx="1"/>
          </p:nvPr>
        </p:nvSpPr>
        <p:spPr>
          <a:xfrm>
            <a:off x="762000" y="1143000"/>
            <a:ext cx="7620000" cy="5029200"/>
          </a:xfrm>
        </p:spPr>
        <p:txBody>
          <a:bodyPr/>
          <a:lstStyle/>
          <a:p>
            <a:r>
              <a:rPr lang="en-US" dirty="0" smtClean="0"/>
              <a:t>We can write any function f(n), here are two examples:</a:t>
            </a:r>
          </a:p>
          <a:p>
            <a:pPr>
              <a:spcBef>
                <a:spcPts val="600"/>
              </a:spcBef>
            </a:pPr>
            <a:endParaRPr lang="en-US" dirty="0" smtClean="0"/>
          </a:p>
          <a:p>
            <a:pPr>
              <a:spcBef>
                <a:spcPts val="600"/>
              </a:spcBef>
            </a:pPr>
            <a:endParaRPr lang="en-US" dirty="0" smtClean="0"/>
          </a:p>
          <a:p>
            <a:pPr>
              <a:spcBef>
                <a:spcPts val="600"/>
              </a:spcBef>
            </a:pPr>
            <a:endParaRPr lang="en-US" dirty="0" smtClean="0"/>
          </a:p>
          <a:p>
            <a:pPr>
              <a:spcBef>
                <a:spcPts val="600"/>
              </a:spcBef>
            </a:pPr>
            <a:endParaRPr lang="en-US" dirty="0" smtClean="0"/>
          </a:p>
          <a:p>
            <a:pPr>
              <a:spcBef>
                <a:spcPts val="0"/>
              </a:spcBef>
            </a:pPr>
            <a:r>
              <a:rPr lang="en-US" dirty="0" smtClean="0"/>
              <a:t>And then we re-write</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generateList</a:t>
            </a:r>
            <a:r>
              <a:rPr lang="en-US" sz="1800" dirty="0" smtClean="0"/>
              <a:t>  </a:t>
            </a:r>
            <a:r>
              <a:rPr lang="en-US" dirty="0" smtClean="0"/>
              <a:t>as:</a:t>
            </a:r>
          </a:p>
          <a:p>
            <a:pPr>
              <a:spcBef>
                <a:spcPts val="600"/>
              </a:spcBef>
            </a:pPr>
            <a:endParaRPr lang="en-US" dirty="0" smtClean="0"/>
          </a:p>
          <a:p>
            <a:pPr>
              <a:spcBef>
                <a:spcPts val="600"/>
              </a:spcBef>
            </a:pPr>
            <a:endParaRPr lang="en-US" dirty="0" smtClean="0"/>
          </a:p>
          <a:p>
            <a:pPr>
              <a:spcBef>
                <a:spcPts val="600"/>
              </a:spcBef>
            </a:pPr>
            <a:endParaRPr lang="en-US" dirty="0" smtClean="0"/>
          </a:p>
          <a:p>
            <a:pPr>
              <a:spcBef>
                <a:spcPts val="600"/>
              </a:spcBef>
            </a:pPr>
            <a:r>
              <a:rPr lang="en-US" dirty="0" smtClean="0"/>
              <a:t>We can call </a:t>
            </a:r>
            <a:r>
              <a:rPr lang="en-US" sz="1800" dirty="0" err="1" smtClean="0">
                <a:latin typeface="Consolas" pitchFamily="49" charset="0"/>
                <a:cs typeface="Consolas" pitchFamily="49" charset="0"/>
              </a:rPr>
              <a:t>generateList</a:t>
            </a:r>
            <a:r>
              <a:rPr lang="en-US" dirty="0" smtClean="0">
                <a:cs typeface="Consolas" pitchFamily="49" charset="0"/>
              </a:rPr>
              <a:t> and pass to it any f(n):</a:t>
            </a:r>
            <a:endParaRPr lang="en-US" dirty="0" smtClean="0"/>
          </a:p>
          <a:p>
            <a:pPr>
              <a:spcBef>
                <a:spcPts val="600"/>
              </a:spcBef>
            </a:pPr>
            <a:endParaRPr lang="en-US" dirty="0" smtClean="0"/>
          </a:p>
          <a:p>
            <a:endParaRPr lang="en-US" dirty="0" smtClean="0"/>
          </a:p>
          <a:p>
            <a:endParaRPr lang="en-US" sz="1800" dirty="0" smtClean="0"/>
          </a:p>
          <a:p>
            <a:endParaRPr lang="en-US" sz="1800"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6</a:t>
            </a:fld>
            <a:endParaRPr lang="en-US" dirty="0"/>
          </a:p>
        </p:txBody>
      </p:sp>
      <p:sp>
        <p:nvSpPr>
          <p:cNvPr id="6" name="Content Placeholder 2"/>
          <p:cNvSpPr txBox="1">
            <a:spLocks/>
          </p:cNvSpPr>
          <p:nvPr/>
        </p:nvSpPr>
        <p:spPr bwMode="auto">
          <a:xfrm>
            <a:off x="1219200" y="1524000"/>
            <a:ext cx="6553200" cy="1295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1800" dirty="0" smtClean="0">
                <a:latin typeface="Consolas" pitchFamily="49" charset="0"/>
                <a:cs typeface="Consolas" pitchFamily="49" charset="0"/>
              </a:rPr>
              <a:t> def doubling(n) :</a:t>
            </a:r>
          </a:p>
          <a:p>
            <a:pPr>
              <a:defRPr/>
            </a:pPr>
            <a:r>
              <a:rPr lang="en-US" sz="1800" dirty="0" smtClean="0">
                <a:latin typeface="Consolas" pitchFamily="49" charset="0"/>
                <a:cs typeface="Consolas" pitchFamily="49" charset="0"/>
              </a:rPr>
              <a:t>    return 2*n</a:t>
            </a:r>
          </a:p>
          <a:p>
            <a:pPr>
              <a:spcBef>
                <a:spcPts val="600"/>
              </a:spcBef>
              <a:defRPr/>
            </a:pPr>
            <a:r>
              <a:rPr lang="en-US" sz="1800" dirty="0">
                <a:latin typeface="Consolas" pitchFamily="49" charset="0"/>
                <a:cs typeface="Consolas" pitchFamily="49" charset="0"/>
              </a:rPr>
              <a:t> </a:t>
            </a:r>
            <a:r>
              <a:rPr lang="en-US" sz="1800" dirty="0" smtClean="0">
                <a:latin typeface="Consolas" pitchFamily="49" charset="0"/>
                <a:cs typeface="Consolas" pitchFamily="49" charset="0"/>
              </a:rPr>
              <a:t>def tripling(n) :</a:t>
            </a:r>
          </a:p>
          <a:p>
            <a:pPr>
              <a:defRPr/>
            </a:pPr>
            <a:r>
              <a:rPr lang="en-US" sz="1800" dirty="0" smtClean="0">
                <a:latin typeface="Consolas" pitchFamily="49" charset="0"/>
                <a:cs typeface="Consolas" pitchFamily="49" charset="0"/>
              </a:rPr>
              <a:t>    return 3*n</a:t>
            </a:r>
          </a:p>
        </p:txBody>
      </p:sp>
      <p:sp>
        <p:nvSpPr>
          <p:cNvPr id="7" name="Content Placeholder 2"/>
          <p:cNvSpPr txBox="1">
            <a:spLocks/>
          </p:cNvSpPr>
          <p:nvPr/>
        </p:nvSpPr>
        <p:spPr bwMode="auto">
          <a:xfrm>
            <a:off x="1219200" y="3352800"/>
            <a:ext cx="6553200" cy="990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1800" dirty="0" smtClean="0">
                <a:latin typeface="Consolas" pitchFamily="49" charset="0"/>
                <a:cs typeface="Consolas" pitchFamily="49" charset="0"/>
              </a:rPr>
              <a:t> def </a:t>
            </a:r>
            <a:r>
              <a:rPr lang="en-US" sz="1800" dirty="0" err="1" smtClean="0">
                <a:latin typeface="Consolas" pitchFamily="49" charset="0"/>
                <a:cs typeface="Consolas" pitchFamily="49" charset="0"/>
              </a:rPr>
              <a:t>generateList</a:t>
            </a:r>
            <a:r>
              <a:rPr lang="en-US" sz="1800" dirty="0" smtClean="0">
                <a:latin typeface="Consolas" pitchFamily="49" charset="0"/>
                <a:cs typeface="Consolas" pitchFamily="49" charset="0"/>
              </a:rPr>
              <a:t>(f) :    </a:t>
            </a:r>
            <a:r>
              <a:rPr lang="en-US" sz="1800" dirty="0" smtClean="0">
                <a:solidFill>
                  <a:srgbClr val="00B0F0"/>
                </a:solidFill>
                <a:latin typeface="Consolas" pitchFamily="49" charset="0"/>
                <a:cs typeface="Consolas" pitchFamily="49" charset="0"/>
              </a:rPr>
              <a:t># argument is a function </a:t>
            </a:r>
          </a:p>
          <a:p>
            <a:pPr>
              <a:defRPr/>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resultList</a:t>
            </a:r>
            <a:r>
              <a:rPr lang="en-US" sz="1800" dirty="0" smtClean="0">
                <a:latin typeface="Consolas" pitchFamily="49" charset="0"/>
                <a:cs typeface="Consolas" pitchFamily="49" charset="0"/>
              </a:rPr>
              <a:t> = [f(n) for n in range(1,6)]</a:t>
            </a:r>
          </a:p>
          <a:p>
            <a:pPr>
              <a:defRPr/>
            </a:pPr>
            <a:r>
              <a:rPr lang="en-US" sz="1800" dirty="0" smtClean="0">
                <a:latin typeface="Consolas" pitchFamily="49" charset="0"/>
                <a:cs typeface="Consolas" pitchFamily="49" charset="0"/>
              </a:rPr>
              <a:t>    print(</a:t>
            </a:r>
            <a:r>
              <a:rPr lang="en-US" sz="1800" dirty="0" err="1" smtClean="0">
                <a:latin typeface="Consolas" pitchFamily="49" charset="0"/>
                <a:cs typeface="Consolas" pitchFamily="49" charset="0"/>
              </a:rPr>
              <a:t>resultList</a:t>
            </a:r>
            <a:r>
              <a:rPr lang="en-US" sz="1800" dirty="0" smtClean="0">
                <a:latin typeface="Consolas" pitchFamily="49" charset="0"/>
                <a:cs typeface="Consolas" pitchFamily="49" charset="0"/>
              </a:rPr>
              <a:t>)</a:t>
            </a:r>
            <a:endParaRPr lang="en-US" sz="1800" dirty="0">
              <a:latin typeface="Consolas" pitchFamily="49" charset="0"/>
              <a:cs typeface="Consolas" pitchFamily="49" charset="0"/>
            </a:endParaRPr>
          </a:p>
        </p:txBody>
      </p:sp>
      <p:sp>
        <p:nvSpPr>
          <p:cNvPr id="8" name="Content Placeholder 2"/>
          <p:cNvSpPr txBox="1">
            <a:spLocks/>
          </p:cNvSpPr>
          <p:nvPr/>
        </p:nvSpPr>
        <p:spPr bwMode="auto">
          <a:xfrm>
            <a:off x="1219200" y="4876800"/>
            <a:ext cx="6629400" cy="990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generateList</a:t>
            </a:r>
            <a:r>
              <a:rPr lang="en-US" sz="1800" dirty="0" smtClean="0">
                <a:latin typeface="Consolas" pitchFamily="49" charset="0"/>
                <a:cs typeface="Consolas" pitchFamily="49" charset="0"/>
              </a:rPr>
              <a:t>(doubling)   # output: [2,4,6,8,10]</a:t>
            </a:r>
          </a:p>
          <a:p>
            <a:pPr>
              <a:defRPr/>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generateList</a:t>
            </a:r>
            <a:r>
              <a:rPr lang="en-US" sz="1800" dirty="0" smtClean="0">
                <a:latin typeface="Consolas" pitchFamily="49" charset="0"/>
                <a:cs typeface="Consolas" pitchFamily="49" charset="0"/>
              </a:rPr>
              <a:t>(tripling)   # output: [3,6,9,12,15]</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2000" y="381000"/>
            <a:ext cx="7620000" cy="715962"/>
          </a:xfrm>
        </p:spPr>
        <p:txBody>
          <a:bodyPr>
            <a:normAutofit/>
          </a:bodyPr>
          <a:lstStyle/>
          <a:p>
            <a:pPr eaLnBrk="1" hangingPunct="1"/>
            <a:r>
              <a:rPr lang="en-US" dirty="0" smtClean="0"/>
              <a:t>Function Names in Containers (1)</a:t>
            </a:r>
            <a:r>
              <a:rPr lang="en-US" sz="3200" dirty="0" smtClean="0"/>
              <a:t> </a:t>
            </a:r>
          </a:p>
        </p:txBody>
      </p:sp>
      <p:sp>
        <p:nvSpPr>
          <p:cNvPr id="3075" name="Rectangle 3"/>
          <p:cNvSpPr>
            <a:spLocks noGrp="1" noChangeArrowheads="1"/>
          </p:cNvSpPr>
          <p:nvPr>
            <p:ph type="body" idx="1"/>
          </p:nvPr>
        </p:nvSpPr>
        <p:spPr>
          <a:xfrm>
            <a:off x="762000" y="1143000"/>
            <a:ext cx="7620000" cy="5029200"/>
          </a:xfrm>
        </p:spPr>
        <p:txBody>
          <a:bodyPr/>
          <a:lstStyle/>
          <a:p>
            <a:r>
              <a:rPr lang="en-US" dirty="0" smtClean="0"/>
              <a:t>Suppose we have several functions that process a user choice. </a:t>
            </a:r>
            <a:br>
              <a:rPr lang="en-US" dirty="0" smtClean="0"/>
            </a:br>
            <a:r>
              <a:rPr lang="en-US" dirty="0" smtClean="0"/>
              <a:t>Based on the user choice (1, 2, 3…), a corresponding function is called.</a:t>
            </a:r>
          </a:p>
          <a:p>
            <a:pPr>
              <a:spcBef>
                <a:spcPts val="600"/>
              </a:spcBef>
            </a:pPr>
            <a:r>
              <a:rPr lang="en-US" dirty="0" smtClean="0"/>
              <a:t>The standard way to choose a function based on the user choice is to use an </a:t>
            </a:r>
            <a:r>
              <a:rPr lang="en-US" sz="1800" dirty="0" smtClean="0">
                <a:latin typeface="Consolas" pitchFamily="49" charset="0"/>
                <a:cs typeface="Consolas" pitchFamily="49" charset="0"/>
              </a:rPr>
              <a:t>if </a:t>
            </a:r>
            <a:r>
              <a:rPr lang="en-US" sz="1800" dirty="0" err="1" smtClean="0">
                <a:latin typeface="Consolas" pitchFamily="49" charset="0"/>
                <a:cs typeface="Consolas" pitchFamily="49" charset="0"/>
              </a:rPr>
              <a:t>elif</a:t>
            </a:r>
            <a:r>
              <a:rPr lang="en-US" sz="1800" dirty="0" smtClean="0">
                <a:latin typeface="Consolas" pitchFamily="49" charset="0"/>
                <a:cs typeface="Consolas" pitchFamily="49" charset="0"/>
              </a:rPr>
              <a:t> </a:t>
            </a:r>
            <a:r>
              <a:rPr lang="en-US" dirty="0" smtClean="0"/>
              <a:t>statement:</a:t>
            </a:r>
          </a:p>
          <a:p>
            <a:endParaRPr lang="en-US" sz="1800" dirty="0" smtClean="0"/>
          </a:p>
          <a:p>
            <a:endParaRPr lang="en-US" sz="1800" dirty="0" smtClean="0"/>
          </a:p>
          <a:p>
            <a:endParaRPr lang="en-US" sz="1800"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7</a:t>
            </a:fld>
            <a:endParaRPr lang="en-US" dirty="0"/>
          </a:p>
        </p:txBody>
      </p:sp>
      <p:sp>
        <p:nvSpPr>
          <p:cNvPr id="6" name="Content Placeholder 2"/>
          <p:cNvSpPr txBox="1">
            <a:spLocks/>
          </p:cNvSpPr>
          <p:nvPr/>
        </p:nvSpPr>
        <p:spPr bwMode="auto">
          <a:xfrm>
            <a:off x="2362200" y="2514600"/>
            <a:ext cx="4648200" cy="2362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1800" dirty="0" smtClean="0">
                <a:latin typeface="Consolas" pitchFamily="49" charset="0"/>
                <a:cs typeface="Consolas" pitchFamily="49" charset="0"/>
              </a:rPr>
              <a:t> if </a:t>
            </a:r>
            <a:r>
              <a:rPr lang="en-US" sz="1800" dirty="0" err="1" smtClean="0">
                <a:latin typeface="Consolas" pitchFamily="49" charset="0"/>
                <a:cs typeface="Consolas" pitchFamily="49" charset="0"/>
              </a:rPr>
              <a:t>userInput</a:t>
            </a:r>
            <a:r>
              <a:rPr lang="en-US" sz="1800" dirty="0" smtClean="0">
                <a:latin typeface="Consolas" pitchFamily="49" charset="0"/>
                <a:cs typeface="Consolas" pitchFamily="49" charset="0"/>
              </a:rPr>
              <a:t> == 1 :</a:t>
            </a:r>
          </a:p>
          <a:p>
            <a:pPr>
              <a:defRPr/>
            </a:pPr>
            <a:r>
              <a:rPr lang="en-US" sz="1800" dirty="0" smtClean="0">
                <a:latin typeface="Consolas" pitchFamily="49" charset="0"/>
                <a:cs typeface="Consolas" pitchFamily="49" charset="0"/>
              </a:rPr>
              <a:t>    doTask1(</a:t>
            </a:r>
            <a:r>
              <a:rPr lang="en-US" sz="1800" dirty="0" err="1" smtClean="0">
                <a:latin typeface="Consolas" pitchFamily="49" charset="0"/>
                <a:cs typeface="Consolas" pitchFamily="49" charset="0"/>
              </a:rPr>
              <a:t>inputArg</a:t>
            </a:r>
            <a:r>
              <a:rPr lang="en-US" sz="1800" dirty="0" smtClean="0">
                <a:latin typeface="Consolas" pitchFamily="49" charset="0"/>
                <a:cs typeface="Consolas" pitchFamily="49" charset="0"/>
              </a:rPr>
              <a:t>)</a:t>
            </a:r>
          </a:p>
          <a:p>
            <a:pPr>
              <a:defRPr/>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elif</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userInput</a:t>
            </a:r>
            <a:r>
              <a:rPr lang="en-US" sz="1800" dirty="0" smtClean="0">
                <a:latin typeface="Consolas" pitchFamily="49" charset="0"/>
                <a:cs typeface="Consolas" pitchFamily="49" charset="0"/>
              </a:rPr>
              <a:t> == 2 :</a:t>
            </a:r>
          </a:p>
          <a:p>
            <a:pPr>
              <a:defRPr/>
            </a:pPr>
            <a:r>
              <a:rPr lang="en-US" sz="1800" dirty="0" smtClean="0">
                <a:latin typeface="Consolas" pitchFamily="49" charset="0"/>
                <a:cs typeface="Consolas" pitchFamily="49" charset="0"/>
              </a:rPr>
              <a:t>    doTask2(</a:t>
            </a:r>
            <a:r>
              <a:rPr lang="en-US" sz="1800" dirty="0" err="1" smtClean="0">
                <a:latin typeface="Consolas" pitchFamily="49" charset="0"/>
                <a:cs typeface="Consolas" pitchFamily="49" charset="0"/>
              </a:rPr>
              <a:t>inputArg</a:t>
            </a:r>
            <a:r>
              <a:rPr lang="en-US" sz="1800" dirty="0" smtClean="0">
                <a:latin typeface="Consolas" pitchFamily="49" charset="0"/>
                <a:cs typeface="Consolas" pitchFamily="49" charset="0"/>
              </a:rPr>
              <a:t>)</a:t>
            </a:r>
          </a:p>
          <a:p>
            <a:pPr>
              <a:defRPr/>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elif</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userInput</a:t>
            </a:r>
            <a:r>
              <a:rPr lang="en-US" sz="1800" dirty="0" smtClean="0">
                <a:latin typeface="Consolas" pitchFamily="49" charset="0"/>
                <a:cs typeface="Consolas" pitchFamily="49" charset="0"/>
              </a:rPr>
              <a:t> == 3 :</a:t>
            </a:r>
          </a:p>
          <a:p>
            <a:pPr>
              <a:defRPr/>
            </a:pPr>
            <a:r>
              <a:rPr lang="en-US" sz="1800" dirty="0" smtClean="0">
                <a:latin typeface="Consolas" pitchFamily="49" charset="0"/>
                <a:cs typeface="Consolas" pitchFamily="49" charset="0"/>
              </a:rPr>
              <a:t>    doTask3(</a:t>
            </a:r>
            <a:r>
              <a:rPr lang="en-US" sz="1800" dirty="0" err="1" smtClean="0">
                <a:latin typeface="Consolas" pitchFamily="49" charset="0"/>
                <a:cs typeface="Consolas" pitchFamily="49" charset="0"/>
              </a:rPr>
              <a:t>inputArg</a:t>
            </a:r>
            <a:r>
              <a:rPr lang="en-US" sz="1800" dirty="0" smtClean="0">
                <a:latin typeface="Consolas" pitchFamily="49" charset="0"/>
                <a:cs typeface="Consolas" pitchFamily="49" charset="0"/>
              </a:rPr>
              <a:t>)</a:t>
            </a:r>
          </a:p>
          <a:p>
            <a:pPr>
              <a:defRPr/>
            </a:pPr>
            <a:r>
              <a:rPr lang="en-US" sz="1800" dirty="0" smtClean="0">
                <a:latin typeface="Consolas" pitchFamily="49" charset="0"/>
                <a:cs typeface="Consolas" pitchFamily="49" charset="0"/>
              </a:rPr>
              <a:t> else :</a:t>
            </a:r>
          </a:p>
          <a:p>
            <a:pPr>
              <a:defRPr/>
            </a:pPr>
            <a:r>
              <a:rPr lang="en-US" sz="1800" dirty="0" smtClean="0">
                <a:latin typeface="Consolas" pitchFamily="49" charset="0"/>
                <a:cs typeface="Consolas" pitchFamily="49" charset="0"/>
              </a:rPr>
              <a:t>    do Task4(</a:t>
            </a:r>
            <a:r>
              <a:rPr lang="en-US" sz="1800" dirty="0" err="1" smtClean="0">
                <a:latin typeface="Consolas" pitchFamily="49" charset="0"/>
                <a:cs typeface="Consolas" pitchFamily="49" charset="0"/>
              </a:rPr>
              <a:t>inputArg</a:t>
            </a:r>
            <a:r>
              <a:rPr lang="en-US" sz="1800" dirty="0" smtClean="0">
                <a:latin typeface="Consolas" pitchFamily="49" charset="0"/>
                <a:cs typeface="Consolas" pitchFamily="49" charset="0"/>
              </a:rPr>
              <a:t>)</a:t>
            </a:r>
            <a:endParaRPr lang="en-US" sz="18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2000" y="381000"/>
            <a:ext cx="7620000" cy="715962"/>
          </a:xfrm>
        </p:spPr>
        <p:txBody>
          <a:bodyPr>
            <a:normAutofit/>
          </a:bodyPr>
          <a:lstStyle/>
          <a:p>
            <a:pPr eaLnBrk="1" hangingPunct="1"/>
            <a:r>
              <a:rPr lang="en-US" dirty="0" smtClean="0"/>
              <a:t>Function Names in Containers (2)</a:t>
            </a:r>
            <a:r>
              <a:rPr lang="en-US" sz="3200" dirty="0" smtClean="0"/>
              <a:t> </a:t>
            </a:r>
          </a:p>
        </p:txBody>
      </p:sp>
      <p:sp>
        <p:nvSpPr>
          <p:cNvPr id="3075" name="Rectangle 3"/>
          <p:cNvSpPr>
            <a:spLocks noGrp="1" noChangeArrowheads="1"/>
          </p:cNvSpPr>
          <p:nvPr>
            <p:ph type="body" idx="1"/>
          </p:nvPr>
        </p:nvSpPr>
        <p:spPr>
          <a:xfrm>
            <a:off x="762000" y="1143000"/>
            <a:ext cx="7620000" cy="5029200"/>
          </a:xfrm>
        </p:spPr>
        <p:txBody>
          <a:bodyPr/>
          <a:lstStyle/>
          <a:p>
            <a:r>
              <a:rPr lang="en-US" dirty="0" smtClean="0"/>
              <a:t>Taking advantage of the fact that functions are first class objects, we can store the function names in a list and then index the list with the </a:t>
            </a:r>
            <a:r>
              <a:rPr lang="en-US" sz="1800" dirty="0" err="1" smtClean="0">
                <a:latin typeface="Consolas" pitchFamily="49" charset="0"/>
                <a:cs typeface="Consolas" pitchFamily="49" charset="0"/>
              </a:rPr>
              <a:t>userInput</a:t>
            </a:r>
            <a:r>
              <a:rPr lang="en-US" sz="1800" dirty="0" smtClean="0"/>
              <a:t> </a:t>
            </a:r>
            <a:r>
              <a:rPr lang="en-US" dirty="0" smtClean="0"/>
              <a:t>value.</a:t>
            </a:r>
          </a:p>
          <a:p>
            <a:endParaRPr lang="en-US" dirty="0" smtClean="0"/>
          </a:p>
          <a:p>
            <a:endParaRPr lang="en-US" dirty="0" smtClean="0"/>
          </a:p>
          <a:p>
            <a:endParaRPr lang="en-US" dirty="0" smtClean="0"/>
          </a:p>
          <a:p>
            <a:pPr lvl="1"/>
            <a:r>
              <a:rPr lang="en-US" sz="1800" dirty="0" err="1" smtClean="0">
                <a:latin typeface="Consolas" pitchFamily="49" charset="0"/>
                <a:cs typeface="Consolas" pitchFamily="49" charset="0"/>
              </a:rPr>
              <a:t>userInput</a:t>
            </a:r>
            <a:r>
              <a:rPr lang="en-US" sz="1800" dirty="0" smtClean="0"/>
              <a:t> </a:t>
            </a:r>
            <a:r>
              <a:rPr lang="en-US" dirty="0" smtClean="0"/>
              <a:t>is decremented to get the index value</a:t>
            </a:r>
          </a:p>
          <a:p>
            <a:pPr lvl="1"/>
            <a:r>
              <a:rPr lang="en-US" sz="1800" dirty="0" err="1" smtClean="0">
                <a:latin typeface="Consolas" pitchFamily="49" charset="0"/>
                <a:cs typeface="Consolas" pitchFamily="49" charset="0"/>
              </a:rPr>
              <a:t>taskList</a:t>
            </a:r>
            <a:r>
              <a:rPr lang="en-US" sz="1800" dirty="0" smtClean="0">
                <a:latin typeface="Consolas" pitchFamily="49" charset="0"/>
                <a:cs typeface="Consolas" pitchFamily="49" charset="0"/>
              </a:rPr>
              <a:t>[userInput-1]</a:t>
            </a:r>
            <a:r>
              <a:rPr lang="en-US" sz="1800" dirty="0" smtClean="0"/>
              <a:t> </a:t>
            </a:r>
            <a:r>
              <a:rPr lang="en-US" dirty="0" smtClean="0"/>
              <a:t>is the chosen function</a:t>
            </a:r>
          </a:p>
          <a:p>
            <a:pPr lvl="1"/>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inputArg</a:t>
            </a:r>
            <a:r>
              <a:rPr lang="en-US" sz="1800" dirty="0" smtClean="0">
                <a:latin typeface="Consolas" pitchFamily="49" charset="0"/>
                <a:cs typeface="Consolas" pitchFamily="49" charset="0"/>
              </a:rPr>
              <a:t>)</a:t>
            </a:r>
            <a:r>
              <a:rPr lang="en-US" sz="1800" dirty="0" smtClean="0">
                <a:cs typeface="Consolas" pitchFamily="49" charset="0"/>
              </a:rPr>
              <a:t> </a:t>
            </a:r>
            <a:r>
              <a:rPr lang="en-US" dirty="0" smtClean="0">
                <a:cs typeface="Consolas" pitchFamily="49" charset="0"/>
              </a:rPr>
              <a:t>is the argument list of the chosen function</a:t>
            </a:r>
          </a:p>
          <a:p>
            <a:r>
              <a:rPr lang="en-US" dirty="0" smtClean="0">
                <a:cs typeface="Consolas" pitchFamily="49" charset="0"/>
              </a:rPr>
              <a:t>The resulting code is shorter and easily extendable.</a:t>
            </a:r>
          </a:p>
          <a:p>
            <a:pPr lvl="1"/>
            <a:r>
              <a:rPr lang="en-US" dirty="0" smtClean="0">
                <a:cs typeface="Consolas" pitchFamily="49" charset="0"/>
              </a:rPr>
              <a:t>If we add a </a:t>
            </a:r>
            <a:r>
              <a:rPr lang="en-US" sz="1800" dirty="0" smtClean="0">
                <a:latin typeface="Consolas" pitchFamily="49" charset="0"/>
                <a:cs typeface="Consolas" pitchFamily="49" charset="0"/>
              </a:rPr>
              <a:t>dotask5</a:t>
            </a:r>
            <a:r>
              <a:rPr lang="en-US" sz="1800" dirty="0" smtClean="0">
                <a:cs typeface="Consolas" pitchFamily="49" charset="0"/>
              </a:rPr>
              <a:t>  </a:t>
            </a:r>
            <a:r>
              <a:rPr lang="en-US" dirty="0" smtClean="0">
                <a:cs typeface="Consolas" pitchFamily="49" charset="0"/>
              </a:rPr>
              <a:t>function, we simply add it to the </a:t>
            </a:r>
            <a:r>
              <a:rPr lang="en-US" sz="1800" dirty="0" err="1" smtClean="0">
                <a:latin typeface="Consolas" pitchFamily="49" charset="0"/>
                <a:cs typeface="Consolas" pitchFamily="49" charset="0"/>
              </a:rPr>
              <a:t>taskList</a:t>
            </a:r>
            <a:r>
              <a:rPr lang="en-US" sz="1800" dirty="0" smtClean="0">
                <a:latin typeface="Consolas" pitchFamily="49" charset="0"/>
                <a:cs typeface="Consolas" pitchFamily="49" charset="0"/>
              </a:rPr>
              <a:t> </a:t>
            </a:r>
            <a:r>
              <a:rPr lang="en-US" dirty="0" smtClean="0">
                <a:cs typeface="Consolas" pitchFamily="49" charset="0"/>
              </a:rPr>
              <a:t>and we’re done.</a:t>
            </a:r>
            <a:r>
              <a:rPr lang="en-US" sz="1800" dirty="0" smtClean="0">
                <a:latin typeface="Consolas" pitchFamily="49" charset="0"/>
                <a:cs typeface="Consolas" pitchFamily="49" charset="0"/>
              </a:rPr>
              <a:t> </a:t>
            </a:r>
            <a:r>
              <a:rPr lang="en-US" dirty="0" smtClean="0">
                <a:cs typeface="Consolas" pitchFamily="49" charset="0"/>
              </a:rPr>
              <a:t>There’s no need for another </a:t>
            </a:r>
            <a:r>
              <a:rPr lang="en-US" sz="1800" dirty="0" err="1" smtClean="0">
                <a:latin typeface="Consolas" pitchFamily="49" charset="0"/>
                <a:cs typeface="Consolas" pitchFamily="49" charset="0"/>
              </a:rPr>
              <a:t>elif</a:t>
            </a:r>
            <a:r>
              <a:rPr lang="en-US" sz="1800" dirty="0" smtClean="0">
                <a:cs typeface="Consolas" pitchFamily="49" charset="0"/>
              </a:rPr>
              <a:t> </a:t>
            </a:r>
            <a:r>
              <a:rPr lang="en-US" dirty="0" smtClean="0">
                <a:cs typeface="Consolas" pitchFamily="49" charset="0"/>
              </a:rPr>
              <a:t>clause as in the first solution.</a:t>
            </a:r>
            <a:endParaRPr lang="en-US" sz="2400" dirty="0" smtClean="0">
              <a:cs typeface="Consolas" pitchFamily="49" charset="0"/>
            </a:endParaRPr>
          </a:p>
          <a:p>
            <a:endParaRPr lang="en-US" sz="1800" dirty="0" smtClean="0"/>
          </a:p>
          <a:p>
            <a:endParaRPr lang="en-US" sz="1800"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8</a:t>
            </a:fld>
            <a:endParaRPr lang="en-US" dirty="0"/>
          </a:p>
        </p:txBody>
      </p:sp>
      <p:grpSp>
        <p:nvGrpSpPr>
          <p:cNvPr id="23" name="Group 22"/>
          <p:cNvGrpSpPr/>
          <p:nvPr/>
        </p:nvGrpSpPr>
        <p:grpSpPr>
          <a:xfrm>
            <a:off x="1295400" y="1828800"/>
            <a:ext cx="6553200" cy="1371600"/>
            <a:chOff x="1295400" y="1828800"/>
            <a:chExt cx="6553200" cy="1371600"/>
          </a:xfrm>
        </p:grpSpPr>
        <p:sp>
          <p:nvSpPr>
            <p:cNvPr id="6" name="Content Placeholder 2"/>
            <p:cNvSpPr txBox="1">
              <a:spLocks/>
            </p:cNvSpPr>
            <p:nvPr/>
          </p:nvSpPr>
          <p:spPr bwMode="auto">
            <a:xfrm>
              <a:off x="1295400" y="2438400"/>
              <a:ext cx="6553200"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taskList</a:t>
              </a:r>
              <a:r>
                <a:rPr lang="en-US" sz="1800" dirty="0" smtClean="0">
                  <a:latin typeface="Consolas" pitchFamily="49" charset="0"/>
                  <a:cs typeface="Consolas" pitchFamily="49" charset="0"/>
                </a:rPr>
                <a:t> = [doTask1, dotask2, doTask3, doTask4]</a:t>
              </a:r>
            </a:p>
            <a:p>
              <a:pPr>
                <a:defRPr/>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taskList</a:t>
              </a:r>
              <a:r>
                <a:rPr lang="en-US" sz="1800" dirty="0" smtClean="0">
                  <a:latin typeface="Consolas" pitchFamily="49" charset="0"/>
                  <a:cs typeface="Consolas" pitchFamily="49" charset="0"/>
                </a:rPr>
                <a:t>[userInput-1](</a:t>
              </a:r>
              <a:r>
                <a:rPr lang="en-US" sz="1800" dirty="0" err="1" smtClean="0">
                  <a:latin typeface="Consolas" pitchFamily="49" charset="0"/>
                  <a:cs typeface="Consolas" pitchFamily="49" charset="0"/>
                </a:rPr>
                <a:t>inputArg</a:t>
              </a:r>
              <a:r>
                <a:rPr lang="en-US" sz="1800" dirty="0" smtClean="0">
                  <a:latin typeface="Consolas" pitchFamily="49" charset="0"/>
                  <a:cs typeface="Consolas" pitchFamily="49" charset="0"/>
                </a:rPr>
                <a:t>)</a:t>
              </a:r>
            </a:p>
            <a:p>
              <a:pPr>
                <a:defRPr/>
              </a:pPr>
              <a:r>
                <a:rPr lang="en-US" sz="1800" dirty="0" smtClean="0">
                  <a:latin typeface="Consolas" pitchFamily="49" charset="0"/>
                  <a:cs typeface="Consolas" pitchFamily="49" charset="0"/>
                </a:rPr>
                <a:t> </a:t>
              </a:r>
              <a:endParaRPr lang="en-US" sz="1800" dirty="0">
                <a:latin typeface="Consolas" pitchFamily="49" charset="0"/>
                <a:cs typeface="Consolas" pitchFamily="49" charset="0"/>
              </a:endParaRPr>
            </a:p>
          </p:txBody>
        </p:sp>
        <p:grpSp>
          <p:nvGrpSpPr>
            <p:cNvPr id="22" name="Group 21"/>
            <p:cNvGrpSpPr/>
            <p:nvPr/>
          </p:nvGrpSpPr>
          <p:grpSpPr>
            <a:xfrm>
              <a:off x="3810000" y="1828800"/>
              <a:ext cx="3201462" cy="685800"/>
              <a:chOff x="3810000" y="1828800"/>
              <a:chExt cx="3201462" cy="685800"/>
            </a:xfrm>
          </p:grpSpPr>
          <p:sp>
            <p:nvSpPr>
              <p:cNvPr id="7" name="TextBox 6"/>
              <p:cNvSpPr txBox="1"/>
              <p:nvPr/>
            </p:nvSpPr>
            <p:spPr>
              <a:xfrm>
                <a:off x="4800600" y="1828800"/>
                <a:ext cx="2210862" cy="369332"/>
              </a:xfrm>
              <a:prstGeom prst="rect">
                <a:avLst/>
              </a:prstGeom>
              <a:noFill/>
            </p:spPr>
            <p:txBody>
              <a:bodyPr wrap="none" rtlCol="0">
                <a:spAutoFit/>
              </a:bodyPr>
              <a:lstStyle/>
              <a:p>
                <a:r>
                  <a:rPr lang="en-US" dirty="0" smtClean="0">
                    <a:solidFill>
                      <a:srgbClr val="00B0F0"/>
                    </a:solidFill>
                  </a:rPr>
                  <a:t>These are functions</a:t>
                </a:r>
                <a:endParaRPr lang="en-US" dirty="0">
                  <a:solidFill>
                    <a:srgbClr val="00B0F0"/>
                  </a:solidFill>
                </a:endParaRPr>
              </a:p>
            </p:txBody>
          </p:sp>
          <p:cxnSp>
            <p:nvCxnSpPr>
              <p:cNvPr id="9" name="Straight Arrow Connector 8"/>
              <p:cNvCxnSpPr/>
              <p:nvPr/>
            </p:nvCxnSpPr>
            <p:spPr>
              <a:xfrm flipH="1">
                <a:off x="3810000" y="2133600"/>
                <a:ext cx="1219200" cy="30480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477000" y="2133600"/>
                <a:ext cx="457200" cy="38100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48200" y="2133600"/>
                <a:ext cx="838200" cy="38100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67400" y="2133600"/>
                <a:ext cx="228600" cy="38100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Function: Variable Argument List</a:t>
            </a:r>
            <a:endParaRPr lang="en-US" dirty="0"/>
          </a:p>
        </p:txBody>
      </p:sp>
      <p:sp>
        <p:nvSpPr>
          <p:cNvPr id="4" name="Date Placeholder 3"/>
          <p:cNvSpPr>
            <a:spLocks noGrp="1"/>
          </p:cNvSpPr>
          <p:nvPr>
            <p:ph type="dt" sz="half" idx="10"/>
          </p:nvPr>
        </p:nvSpPr>
        <p:spPr/>
        <p:txBody>
          <a:bodyPr/>
          <a:lstStyle/>
          <a:p>
            <a:fld id="{6EA027FA-825E-4B14-887C-42C87EB1FEDD}" type="datetime1">
              <a:rPr lang="en-US" smtClean="0"/>
              <a:pPr/>
              <a:t>9/15/2020</a:t>
            </a:fld>
            <a:endParaRPr lang="en-US" dirty="0"/>
          </a:p>
        </p:txBody>
      </p:sp>
      <p:sp>
        <p:nvSpPr>
          <p:cNvPr id="2" name="Slide Number Placeholder 1"/>
          <p:cNvSpPr>
            <a:spLocks noGrp="1"/>
          </p:cNvSpPr>
          <p:nvPr>
            <p:ph type="sldNum" sz="quarter" idx="12"/>
          </p:nvPr>
        </p:nvSpPr>
        <p:spPr/>
        <p:txBody>
          <a:bodyPr/>
          <a:lstStyle/>
          <a:p>
            <a:fld id="{9D83B0A6-79E1-4721-A158-A52973EFC467}" type="slidenum">
              <a:rPr lang="en-US" altLang="en-US" smtClean="0"/>
              <a:pPr/>
              <a:t>9</a:t>
            </a:fld>
            <a:endParaRPr lang="en-US" altLang="en-US"/>
          </a:p>
        </p:txBody>
      </p:sp>
    </p:spTree>
    <p:extLst>
      <p:ext uri="{BB962C8B-B14F-4D97-AF65-F5344CB8AC3E}">
        <p14:creationId xmlns:p14="http://schemas.microsoft.com/office/powerpoint/2010/main" xmlns="" val="3946010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RMC Presentation">
  <a:themeElements>
    <a:clrScheme name="Custom 1">
      <a:dk1>
        <a:srgbClr val="000000"/>
      </a:dk1>
      <a:lt1>
        <a:sysClr val="window" lastClr="FFFFFF"/>
      </a:lt1>
      <a:dk2>
        <a:srgbClr val="637052"/>
      </a:dk2>
      <a:lt2>
        <a:srgbClr val="CCDDEA"/>
      </a:lt2>
      <a:accent1>
        <a:srgbClr val="FFFF00"/>
      </a:accent1>
      <a:accent2>
        <a:srgbClr val="000000"/>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MC Presentation" id="{348D5CB8-6E9A-4E29-B8D9-1CF8AF11B647}" vid="{C72B6EE1-40A5-45FC-8346-91740359B3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RMC Presentation</Template>
  <TotalTime>20756</TotalTime>
  <Words>4341</Words>
  <Application>Microsoft Office PowerPoint</Application>
  <PresentationFormat>On-screen Show (4:3)</PresentationFormat>
  <Paragraphs>620</Paragraphs>
  <Slides>45</Slides>
  <Notes>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RMC Presentation</vt:lpstr>
      <vt:lpstr>Advanced Topics</vt:lpstr>
      <vt:lpstr>Functions: First Class Objects</vt:lpstr>
      <vt:lpstr>Functions: Review </vt:lpstr>
      <vt:lpstr>Functions in Python </vt:lpstr>
      <vt:lpstr>Function as Input Argument (1) </vt:lpstr>
      <vt:lpstr>Function as Input Argument (2) </vt:lpstr>
      <vt:lpstr>Function Names in Containers (1) </vt:lpstr>
      <vt:lpstr>Function Names in Containers (2) </vt:lpstr>
      <vt:lpstr>Function: Variable Argument List</vt:lpstr>
      <vt:lpstr>Review of Argument Passing</vt:lpstr>
      <vt:lpstr>The Case for Argument Unpacking</vt:lpstr>
      <vt:lpstr>The Unpacking Operator: * </vt:lpstr>
      <vt:lpstr>Argument Unpacking</vt:lpstr>
      <vt:lpstr>The Packing Operator: * </vt:lpstr>
      <vt:lpstr>Argument Packing </vt:lpstr>
      <vt:lpstr>Example: Argument Packing </vt:lpstr>
      <vt:lpstr>Review: Keyword Arguments</vt:lpstr>
      <vt:lpstr>Keyword Argument Packing: **</vt:lpstr>
      <vt:lpstr>Example: Keyword Argument Packing</vt:lpstr>
      <vt:lpstr>Variable Length Argument List</vt:lpstr>
      <vt:lpstr>Use of Variable Length Argument List</vt:lpstr>
      <vt:lpstr>Iterator and Generator</vt:lpstr>
      <vt:lpstr>Iterator</vt:lpstr>
      <vt:lpstr>Iterator Usage (1)</vt:lpstr>
      <vt:lpstr>Iterator Usage (2)</vt:lpstr>
      <vt:lpstr>Stand-Alone Iterator</vt:lpstr>
      <vt:lpstr>Implementing an Iterator (1)</vt:lpstr>
      <vt:lpstr>Implementing an Iterator (2)</vt:lpstr>
      <vt:lpstr>Generator</vt:lpstr>
      <vt:lpstr>Generator Expression</vt:lpstr>
      <vt:lpstr>Generator Expression vs Comprehension</vt:lpstr>
      <vt:lpstr>Generator Function</vt:lpstr>
      <vt:lpstr>Iterator vs Generator</vt:lpstr>
      <vt:lpstr>Using a Generator</vt:lpstr>
      <vt:lpstr>The all, any Functions</vt:lpstr>
      <vt:lpstr>Package</vt:lpstr>
      <vt:lpstr>Review: Importing Modules</vt:lpstr>
      <vt:lpstr>Recommendations</vt:lpstr>
      <vt:lpstr>Package</vt:lpstr>
      <vt:lpstr>Creating a Package</vt:lpstr>
      <vt:lpstr>Importing a Package (1)</vt:lpstr>
      <vt:lpstr>Importing a Package (2)</vt:lpstr>
      <vt:lpstr>Importing a Package (3)</vt:lpstr>
      <vt:lpstr>Location of a Package</vt:lpstr>
      <vt:lpstr>Slide 45</vt:lpstr>
    </vt:vector>
  </TitlesOfParts>
  <Company>Technetrain.com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Inheritance and Interfaces</dc:title>
  <dc:subject>Java for Everyone 2e</dc:subject>
  <dc:creator>James Tam</dc:creator>
  <dc:description>Based on bjlo_ch09_8</dc:description>
  <cp:lastModifiedBy>Clare</cp:lastModifiedBy>
  <cp:revision>536</cp:revision>
  <dcterms:created xsi:type="dcterms:W3CDTF">2007-02-01T21:32:19Z</dcterms:created>
  <dcterms:modified xsi:type="dcterms:W3CDTF">2020-09-16T05:16:02Z</dcterms:modified>
  <cp:contentStatus>Final Draft</cp:contentStatus>
</cp:coreProperties>
</file>