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E937-D3E0-411C-A41C-E4D3C0CC58B7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B4DB-B6C1-45DD-98F0-8266A26A6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64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2C5-FCF5-4FCD-875F-82A61E9CEBBB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7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9F1F-348D-49E9-B41E-756D6F00D890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8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DBE-BC12-408A-9E6D-BA9CF8A04C0C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429C-7359-4D2B-91BE-E2EC7D1C1D50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CC6-17B2-45AA-8D09-64FC564CEE07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3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8A7-750C-4C80-8D67-BB4A51E5401B}" type="datetime1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C1-BF7A-422F-9EBD-98D4139D06A5}" type="datetime1">
              <a:rPr lang="de-DE" smtClean="0"/>
              <a:t>07.08.2018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ED75-B4F8-4C3E-BD73-B54542EEDC5B}" type="datetime1">
              <a:rPr lang="de-DE" smtClean="0"/>
              <a:t>07.08.2018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29D-606D-4821-9C42-4F203C739061}" type="datetime1">
              <a:rPr lang="de-DE" smtClean="0"/>
              <a:t>07.08.2018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975F-CF57-4375-9AAB-13C0BA8BBF0E}" type="datetime1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7AE0-13A7-4065-8DCC-7ED111EDD6FC}" type="datetime1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0144-3059-40CC-939A-4C799B58F210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6552" y="1942171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/>
              <a:t>ANN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32689" y="5633545"/>
            <a:ext cx="9144000" cy="769882"/>
          </a:xfrm>
        </p:spPr>
        <p:txBody>
          <a:bodyPr/>
          <a:lstStyle/>
          <a:p>
            <a:pPr algn="r"/>
            <a:r>
              <a:rPr lang="de-DE" dirty="0" smtClean="0"/>
              <a:t>Oleksandr </a:t>
            </a:r>
            <a:r>
              <a:rPr lang="de-DE" dirty="0" err="1" smtClean="0"/>
              <a:t>Trunov</a:t>
            </a:r>
            <a:endParaRPr lang="de-DE" dirty="0" smtClean="0"/>
          </a:p>
          <a:p>
            <a:pPr algn="r"/>
            <a:r>
              <a:rPr lang="de-DE" sz="1400" dirty="0" smtClean="0"/>
              <a:t>(Source: Video </a:t>
            </a:r>
            <a:r>
              <a:rPr lang="de-DE" sz="1400" dirty="0" err="1" smtClean="0"/>
              <a:t>from</a:t>
            </a:r>
            <a:r>
              <a:rPr lang="de-DE" sz="1400" dirty="0" smtClean="0"/>
              <a:t> http://superdatascience.com/ on Udemy.com „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A-Z™“)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05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steps with stochastic gradient descent: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22564" y="1678429"/>
            <a:ext cx="11280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initialize the weights to small numbers close to 0, but not 0 (for example 0.1)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first observation of your dataset in the input layer, each feature in one input node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Forward-Propagation: left -&gt; right, output is y^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predicted result (y^) to the actual result. Measure with the cost-function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Backpropagation: right -&gt; left, update of weights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 to 5 and update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 after each observation or after each batch of observation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whole training set passed through the ANN -&gt; it is an epoch. Make more epochs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6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erade Verbindung mit Pfeil 136"/>
          <p:cNvCxnSpPr>
            <a:stCxn id="8" idx="5"/>
          </p:cNvCxnSpPr>
          <p:nvPr/>
        </p:nvCxnSpPr>
        <p:spPr>
          <a:xfrm>
            <a:off x="4184071" y="966516"/>
            <a:ext cx="643718" cy="188623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71119" y="1302133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471119" y="2187575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458387" y="3029936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1119" y="3871311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23366" y="5058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23366" y="134718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3366" y="2187575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723366" y="302993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723034" y="38713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23034" y="47117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578163" y="5490290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3842810" y="5495874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69102" y="611905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ttribute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17292" y="6166128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6429556" y="5495874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904038" y="6166128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(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1" name="Gerade Verbindung mit Pfeil 20"/>
          <p:cNvCxnSpPr>
            <a:stCxn id="4" idx="6"/>
            <a:endCxn id="8" idx="2"/>
          </p:cNvCxnSpPr>
          <p:nvPr/>
        </p:nvCxnSpPr>
        <p:spPr>
          <a:xfrm flipV="1">
            <a:off x="2010869" y="775686"/>
            <a:ext cx="1712497" cy="79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6"/>
            <a:endCxn id="9" idx="2"/>
          </p:cNvCxnSpPr>
          <p:nvPr/>
        </p:nvCxnSpPr>
        <p:spPr>
          <a:xfrm>
            <a:off x="2010869" y="1572008"/>
            <a:ext cx="1712497" cy="4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4" idx="6"/>
            <a:endCxn id="10" idx="2"/>
          </p:cNvCxnSpPr>
          <p:nvPr/>
        </p:nvCxnSpPr>
        <p:spPr>
          <a:xfrm>
            <a:off x="2010869" y="1572008"/>
            <a:ext cx="1712497" cy="8854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6"/>
            <a:endCxn id="11" idx="2"/>
          </p:cNvCxnSpPr>
          <p:nvPr/>
        </p:nvCxnSpPr>
        <p:spPr>
          <a:xfrm>
            <a:off x="2010869" y="1572008"/>
            <a:ext cx="1712497" cy="17278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6"/>
            <a:endCxn id="12" idx="2"/>
          </p:cNvCxnSpPr>
          <p:nvPr/>
        </p:nvCxnSpPr>
        <p:spPr>
          <a:xfrm>
            <a:off x="2010869" y="1572008"/>
            <a:ext cx="1712165" cy="25691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" idx="6"/>
            <a:endCxn id="13" idx="1"/>
          </p:cNvCxnSpPr>
          <p:nvPr/>
        </p:nvCxnSpPr>
        <p:spPr>
          <a:xfrm>
            <a:off x="2010869" y="1572008"/>
            <a:ext cx="1791210" cy="3218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6"/>
            <a:endCxn id="13" idx="1"/>
          </p:cNvCxnSpPr>
          <p:nvPr/>
        </p:nvCxnSpPr>
        <p:spPr>
          <a:xfrm>
            <a:off x="2010869" y="2457450"/>
            <a:ext cx="1791210" cy="2333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6"/>
            <a:endCxn id="12" idx="2"/>
          </p:cNvCxnSpPr>
          <p:nvPr/>
        </p:nvCxnSpPr>
        <p:spPr>
          <a:xfrm>
            <a:off x="2010869" y="2457450"/>
            <a:ext cx="1712165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6"/>
            <a:endCxn id="11" idx="2"/>
          </p:cNvCxnSpPr>
          <p:nvPr/>
        </p:nvCxnSpPr>
        <p:spPr>
          <a:xfrm>
            <a:off x="2010869" y="2457450"/>
            <a:ext cx="1712497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5" idx="6"/>
            <a:endCxn id="10" idx="2"/>
          </p:cNvCxnSpPr>
          <p:nvPr/>
        </p:nvCxnSpPr>
        <p:spPr>
          <a:xfrm>
            <a:off x="2010869" y="2457450"/>
            <a:ext cx="1712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5" idx="6"/>
            <a:endCxn id="9" idx="2"/>
          </p:cNvCxnSpPr>
          <p:nvPr/>
        </p:nvCxnSpPr>
        <p:spPr>
          <a:xfrm flipV="1">
            <a:off x="2010869" y="1617061"/>
            <a:ext cx="1712497" cy="840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" idx="6"/>
            <a:endCxn id="8" idx="2"/>
          </p:cNvCxnSpPr>
          <p:nvPr/>
        </p:nvCxnSpPr>
        <p:spPr>
          <a:xfrm flipV="1">
            <a:off x="2010869" y="775686"/>
            <a:ext cx="1712497" cy="168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6"/>
            <a:endCxn id="8" idx="2"/>
          </p:cNvCxnSpPr>
          <p:nvPr/>
        </p:nvCxnSpPr>
        <p:spPr>
          <a:xfrm flipV="1">
            <a:off x="1998137" y="775686"/>
            <a:ext cx="1725229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" idx="6"/>
            <a:endCxn id="9" idx="2"/>
          </p:cNvCxnSpPr>
          <p:nvPr/>
        </p:nvCxnSpPr>
        <p:spPr>
          <a:xfrm flipV="1">
            <a:off x="1998137" y="1617061"/>
            <a:ext cx="1725229" cy="16827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" idx="6"/>
            <a:endCxn id="10" idx="2"/>
          </p:cNvCxnSpPr>
          <p:nvPr/>
        </p:nvCxnSpPr>
        <p:spPr>
          <a:xfrm flipV="1">
            <a:off x="1998137" y="2457450"/>
            <a:ext cx="1725229" cy="8423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" idx="6"/>
            <a:endCxn id="11" idx="2"/>
          </p:cNvCxnSpPr>
          <p:nvPr/>
        </p:nvCxnSpPr>
        <p:spPr>
          <a:xfrm>
            <a:off x="1998137" y="3299811"/>
            <a:ext cx="17252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6"/>
            <a:endCxn id="12" idx="2"/>
          </p:cNvCxnSpPr>
          <p:nvPr/>
        </p:nvCxnSpPr>
        <p:spPr>
          <a:xfrm>
            <a:off x="1998137" y="3299811"/>
            <a:ext cx="1724897" cy="841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13" idx="1"/>
          </p:cNvCxnSpPr>
          <p:nvPr/>
        </p:nvCxnSpPr>
        <p:spPr>
          <a:xfrm>
            <a:off x="1998137" y="3299811"/>
            <a:ext cx="1803942" cy="149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7" idx="6"/>
            <a:endCxn id="13" idx="1"/>
          </p:cNvCxnSpPr>
          <p:nvPr/>
        </p:nvCxnSpPr>
        <p:spPr>
          <a:xfrm>
            <a:off x="2010869" y="4141186"/>
            <a:ext cx="1791210" cy="64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12" idx="2"/>
          </p:cNvCxnSpPr>
          <p:nvPr/>
        </p:nvCxnSpPr>
        <p:spPr>
          <a:xfrm>
            <a:off x="2010869" y="4141186"/>
            <a:ext cx="17121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11" idx="2"/>
          </p:cNvCxnSpPr>
          <p:nvPr/>
        </p:nvCxnSpPr>
        <p:spPr>
          <a:xfrm flipV="1">
            <a:off x="2010869" y="3299811"/>
            <a:ext cx="17124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10" idx="2"/>
          </p:cNvCxnSpPr>
          <p:nvPr/>
        </p:nvCxnSpPr>
        <p:spPr>
          <a:xfrm flipV="1">
            <a:off x="2010869" y="2457450"/>
            <a:ext cx="1712497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7" idx="6"/>
            <a:endCxn id="9" idx="2"/>
          </p:cNvCxnSpPr>
          <p:nvPr/>
        </p:nvCxnSpPr>
        <p:spPr>
          <a:xfrm flipV="1">
            <a:off x="2010869" y="1617061"/>
            <a:ext cx="1712497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" idx="6"/>
            <a:endCxn id="8" idx="2"/>
          </p:cNvCxnSpPr>
          <p:nvPr/>
        </p:nvCxnSpPr>
        <p:spPr>
          <a:xfrm flipV="1">
            <a:off x="2010869" y="775686"/>
            <a:ext cx="1712497" cy="3365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676080" y="2617020"/>
            <a:ext cx="729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as 1 hidden layer</a:t>
            </a:r>
          </a:p>
        </p:txBody>
      </p:sp>
      <p:sp>
        <p:nvSpPr>
          <p:cNvPr id="97" name="Ellipse 96"/>
          <p:cNvSpPr/>
          <p:nvPr/>
        </p:nvSpPr>
        <p:spPr>
          <a:xfrm>
            <a:off x="6309778" y="2585926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ige Legende 97"/>
          <p:cNvSpPr/>
          <p:nvPr/>
        </p:nvSpPr>
        <p:spPr>
          <a:xfrm>
            <a:off x="4880015" y="273242"/>
            <a:ext cx="6965144" cy="588606"/>
          </a:xfrm>
          <a:prstGeom prst="wedgeRectCallout">
            <a:avLst>
              <a:gd name="adj1" fmla="val -68740"/>
              <a:gd name="adj2" fmla="val 1028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 neurons are connected (not all attributes are important for each neuron in hidden layer)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attribute is important – “synapse / axon” has a big weight (0 &lt; w</a:t>
            </a:r>
            <a:r>
              <a:rPr lang="en-US" sz="1200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baseline="-25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 1)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hteckige Legende 98"/>
          <p:cNvSpPr/>
          <p:nvPr/>
        </p:nvSpPr>
        <p:spPr>
          <a:xfrm>
            <a:off x="4880015" y="1199832"/>
            <a:ext cx="4257196" cy="1061911"/>
          </a:xfrm>
          <a:prstGeom prst="wedgeRectCallout">
            <a:avLst>
              <a:gd name="adj1" fmla="val -58886"/>
              <a:gd name="adj2" fmla="val -92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 (for example: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Function (1 or 0)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(probability (from 0 to 1))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Rectifier (non-linear)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Hyperbolic Tangent (same how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Sigmoid, but from -1 to 1)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hteckige Legende 99"/>
          <p:cNvSpPr/>
          <p:nvPr/>
        </p:nvSpPr>
        <p:spPr>
          <a:xfrm>
            <a:off x="7280272" y="2994109"/>
            <a:ext cx="4217505" cy="1413861"/>
          </a:xfrm>
          <a:prstGeom prst="wedgeRectCallout">
            <a:avLst>
              <a:gd name="adj1" fmla="val -66505"/>
              <a:gd name="adj2" fmla="val -236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 -&gt; prediction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-&gt; actual value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Cost Function (Principe of means squared error)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C = 0.5*(y^-y)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min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compare prediction and actual value and look for a diff between them. We try to reduce (min-problem) a difference between them (backpropagation)</a:t>
            </a:r>
          </a:p>
        </p:txBody>
      </p:sp>
      <p:sp>
        <p:nvSpPr>
          <p:cNvPr id="101" name="Ellipse 100"/>
          <p:cNvSpPr/>
          <p:nvPr/>
        </p:nvSpPr>
        <p:spPr>
          <a:xfrm>
            <a:off x="6309778" y="3714091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443018" y="3125676"/>
            <a:ext cx="0" cy="58841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6732052" y="3125675"/>
            <a:ext cx="0" cy="58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199371" y="2211153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99371" y="257403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99372" y="293692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06488" y="3299811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/>
          <p:cNvCxnSpPr>
            <a:stCxn id="106" idx="3"/>
            <a:endCxn id="4" idx="3"/>
          </p:cNvCxnSpPr>
          <p:nvPr/>
        </p:nvCxnSpPr>
        <p:spPr>
          <a:xfrm flipV="1">
            <a:off x="906446" y="1762838"/>
            <a:ext cx="643718" cy="59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10" idx="3"/>
            <a:endCxn id="5" idx="2"/>
          </p:cNvCxnSpPr>
          <p:nvPr/>
        </p:nvCxnSpPr>
        <p:spPr>
          <a:xfrm flipV="1">
            <a:off x="893714" y="2457450"/>
            <a:ext cx="577405" cy="26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11" idx="3"/>
            <a:endCxn id="6" idx="2"/>
          </p:cNvCxnSpPr>
          <p:nvPr/>
        </p:nvCxnSpPr>
        <p:spPr>
          <a:xfrm>
            <a:off x="893714" y="3087738"/>
            <a:ext cx="564673" cy="212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12" idx="3"/>
            <a:endCxn id="7" idx="1"/>
          </p:cNvCxnSpPr>
          <p:nvPr/>
        </p:nvCxnSpPr>
        <p:spPr>
          <a:xfrm>
            <a:off x="893713" y="3450624"/>
            <a:ext cx="656451" cy="49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97" idx="2"/>
          </p:cNvCxnSpPr>
          <p:nvPr/>
        </p:nvCxnSpPr>
        <p:spPr>
          <a:xfrm flipV="1">
            <a:off x="5405710" y="2855801"/>
            <a:ext cx="904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>
            <a:off x="5405710" y="2936925"/>
            <a:ext cx="812870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6"/>
          </p:cNvCxnSpPr>
          <p:nvPr/>
        </p:nvCxnSpPr>
        <p:spPr>
          <a:xfrm>
            <a:off x="4263116" y="2457450"/>
            <a:ext cx="497302" cy="398351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5"/>
          </p:cNvCxnSpPr>
          <p:nvPr/>
        </p:nvCxnSpPr>
        <p:spPr>
          <a:xfrm>
            <a:off x="4184071" y="1807891"/>
            <a:ext cx="608202" cy="104486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1" idx="6"/>
          </p:cNvCxnSpPr>
          <p:nvPr/>
        </p:nvCxnSpPr>
        <p:spPr>
          <a:xfrm flipV="1">
            <a:off x="4263116" y="2905088"/>
            <a:ext cx="512689" cy="39472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2" idx="7"/>
          </p:cNvCxnSpPr>
          <p:nvPr/>
        </p:nvCxnSpPr>
        <p:spPr>
          <a:xfrm flipV="1">
            <a:off x="4183739" y="3004278"/>
            <a:ext cx="592066" cy="94607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13" idx="7"/>
          </p:cNvCxnSpPr>
          <p:nvPr/>
        </p:nvCxnSpPr>
        <p:spPr>
          <a:xfrm flipV="1">
            <a:off x="4183739" y="3036978"/>
            <a:ext cx="644050" cy="1753767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51" idx="3"/>
          </p:cNvCxnSpPr>
          <p:nvPr/>
        </p:nvCxnSpPr>
        <p:spPr>
          <a:xfrm>
            <a:off x="893198" y="3811255"/>
            <a:ext cx="5416580" cy="17271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05973" y="3660442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Gerade Verbindung mit Pfeil 151"/>
          <p:cNvCxnSpPr/>
          <p:nvPr/>
        </p:nvCxnSpPr>
        <p:spPr>
          <a:xfrm flipH="1" flipV="1">
            <a:off x="71802" y="5610749"/>
            <a:ext cx="720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>
            <a:off x="7472782" y="5290050"/>
            <a:ext cx="3321342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 -&gt; </a:t>
            </a:r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w1 … </a:t>
            </a:r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="1" baseline="-25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Gerade Verbindung mit Pfeil 153"/>
          <p:cNvCxnSpPr/>
          <p:nvPr/>
        </p:nvCxnSpPr>
        <p:spPr>
          <a:xfrm flipH="1" flipV="1">
            <a:off x="80272" y="5384777"/>
            <a:ext cx="72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464312" y="5072813"/>
            <a:ext cx="3321342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  <a:endParaRPr lang="de-DE" sz="1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hteckige Legende 155"/>
          <p:cNvSpPr/>
          <p:nvPr/>
        </p:nvSpPr>
        <p:spPr>
          <a:xfrm>
            <a:off x="7280272" y="2464333"/>
            <a:ext cx="1967950" cy="394710"/>
          </a:xfrm>
          <a:prstGeom prst="wedgeRectCallout">
            <a:avLst>
              <a:gd name="adj1" fmla="val -74908"/>
              <a:gd name="adj2" fmla="val 333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 too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Fußzeilenplatzhalter 156"/>
          <p:cNvSpPr>
            <a:spLocks noGrp="1"/>
          </p:cNvSpPr>
          <p:nvPr>
            <p:ph type="ftr" sz="quarter" idx="11"/>
          </p:nvPr>
        </p:nvSpPr>
        <p:spPr>
          <a:xfrm>
            <a:off x="7546428" y="6357668"/>
            <a:ext cx="4529957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3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erade Verbindung mit Pfeil 94"/>
          <p:cNvCxnSpPr>
            <a:stCxn id="94" idx="3"/>
            <a:endCxn id="101" idx="2"/>
          </p:cNvCxnSpPr>
          <p:nvPr/>
        </p:nvCxnSpPr>
        <p:spPr>
          <a:xfrm>
            <a:off x="893198" y="3811255"/>
            <a:ext cx="5416580" cy="17271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8" idx="5"/>
          </p:cNvCxnSpPr>
          <p:nvPr/>
        </p:nvCxnSpPr>
        <p:spPr>
          <a:xfrm>
            <a:off x="4184071" y="966516"/>
            <a:ext cx="643718" cy="188623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71119" y="1302133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471119" y="2187575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458387" y="3029936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1119" y="3871311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23366" y="5058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23366" y="134718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3366" y="2187575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723366" y="302993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723034" y="38713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23034" y="47117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570606" y="5193972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3835253" y="5199556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61545" y="5822732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ttribute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09735" y="586981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6421999" y="5199556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896481" y="586981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(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1" name="Gerade Verbindung mit Pfeil 20"/>
          <p:cNvCxnSpPr>
            <a:stCxn id="4" idx="6"/>
            <a:endCxn id="8" idx="2"/>
          </p:cNvCxnSpPr>
          <p:nvPr/>
        </p:nvCxnSpPr>
        <p:spPr>
          <a:xfrm flipV="1">
            <a:off x="2010869" y="775686"/>
            <a:ext cx="1712497" cy="79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6"/>
            <a:endCxn id="9" idx="2"/>
          </p:cNvCxnSpPr>
          <p:nvPr/>
        </p:nvCxnSpPr>
        <p:spPr>
          <a:xfrm>
            <a:off x="2010869" y="1572008"/>
            <a:ext cx="1712497" cy="4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4" idx="6"/>
            <a:endCxn id="10" idx="2"/>
          </p:cNvCxnSpPr>
          <p:nvPr/>
        </p:nvCxnSpPr>
        <p:spPr>
          <a:xfrm>
            <a:off x="2010869" y="1572008"/>
            <a:ext cx="1712497" cy="8854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6"/>
            <a:endCxn id="11" idx="2"/>
          </p:cNvCxnSpPr>
          <p:nvPr/>
        </p:nvCxnSpPr>
        <p:spPr>
          <a:xfrm>
            <a:off x="2010869" y="1572008"/>
            <a:ext cx="1712497" cy="17278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6"/>
            <a:endCxn id="12" idx="2"/>
          </p:cNvCxnSpPr>
          <p:nvPr/>
        </p:nvCxnSpPr>
        <p:spPr>
          <a:xfrm>
            <a:off x="2010869" y="1572008"/>
            <a:ext cx="1712165" cy="25691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" idx="6"/>
            <a:endCxn id="13" idx="1"/>
          </p:cNvCxnSpPr>
          <p:nvPr/>
        </p:nvCxnSpPr>
        <p:spPr>
          <a:xfrm>
            <a:off x="2010869" y="1572008"/>
            <a:ext cx="1791210" cy="3218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6"/>
            <a:endCxn id="13" idx="1"/>
          </p:cNvCxnSpPr>
          <p:nvPr/>
        </p:nvCxnSpPr>
        <p:spPr>
          <a:xfrm>
            <a:off x="2010869" y="2457450"/>
            <a:ext cx="1791210" cy="2333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6"/>
            <a:endCxn id="12" idx="2"/>
          </p:cNvCxnSpPr>
          <p:nvPr/>
        </p:nvCxnSpPr>
        <p:spPr>
          <a:xfrm>
            <a:off x="2010869" y="2457450"/>
            <a:ext cx="1712165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6"/>
            <a:endCxn id="11" idx="2"/>
          </p:cNvCxnSpPr>
          <p:nvPr/>
        </p:nvCxnSpPr>
        <p:spPr>
          <a:xfrm>
            <a:off x="2010869" y="2457450"/>
            <a:ext cx="1712497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5" idx="6"/>
            <a:endCxn id="10" idx="2"/>
          </p:cNvCxnSpPr>
          <p:nvPr/>
        </p:nvCxnSpPr>
        <p:spPr>
          <a:xfrm>
            <a:off x="2010869" y="2457450"/>
            <a:ext cx="1712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5" idx="6"/>
            <a:endCxn id="9" idx="2"/>
          </p:cNvCxnSpPr>
          <p:nvPr/>
        </p:nvCxnSpPr>
        <p:spPr>
          <a:xfrm flipV="1">
            <a:off x="2010869" y="1617061"/>
            <a:ext cx="1712497" cy="840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" idx="6"/>
            <a:endCxn id="8" idx="2"/>
          </p:cNvCxnSpPr>
          <p:nvPr/>
        </p:nvCxnSpPr>
        <p:spPr>
          <a:xfrm flipV="1">
            <a:off x="2010869" y="775686"/>
            <a:ext cx="1712497" cy="168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6"/>
            <a:endCxn id="8" idx="2"/>
          </p:cNvCxnSpPr>
          <p:nvPr/>
        </p:nvCxnSpPr>
        <p:spPr>
          <a:xfrm flipV="1">
            <a:off x="1998137" y="775686"/>
            <a:ext cx="1725229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" idx="6"/>
            <a:endCxn id="9" idx="2"/>
          </p:cNvCxnSpPr>
          <p:nvPr/>
        </p:nvCxnSpPr>
        <p:spPr>
          <a:xfrm flipV="1">
            <a:off x="1998137" y="1617061"/>
            <a:ext cx="1725229" cy="16827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" idx="6"/>
            <a:endCxn id="10" idx="2"/>
          </p:cNvCxnSpPr>
          <p:nvPr/>
        </p:nvCxnSpPr>
        <p:spPr>
          <a:xfrm flipV="1">
            <a:off x="1998137" y="2457450"/>
            <a:ext cx="1725229" cy="8423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" idx="6"/>
            <a:endCxn id="11" idx="2"/>
          </p:cNvCxnSpPr>
          <p:nvPr/>
        </p:nvCxnSpPr>
        <p:spPr>
          <a:xfrm>
            <a:off x="1998137" y="3299811"/>
            <a:ext cx="17252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6"/>
            <a:endCxn id="12" idx="2"/>
          </p:cNvCxnSpPr>
          <p:nvPr/>
        </p:nvCxnSpPr>
        <p:spPr>
          <a:xfrm>
            <a:off x="1998137" y="3299811"/>
            <a:ext cx="1724897" cy="841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13" idx="1"/>
          </p:cNvCxnSpPr>
          <p:nvPr/>
        </p:nvCxnSpPr>
        <p:spPr>
          <a:xfrm>
            <a:off x="1998137" y="3299811"/>
            <a:ext cx="1803942" cy="149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7" idx="6"/>
            <a:endCxn id="13" idx="1"/>
          </p:cNvCxnSpPr>
          <p:nvPr/>
        </p:nvCxnSpPr>
        <p:spPr>
          <a:xfrm>
            <a:off x="2010869" y="4141186"/>
            <a:ext cx="1791210" cy="64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12" idx="2"/>
          </p:cNvCxnSpPr>
          <p:nvPr/>
        </p:nvCxnSpPr>
        <p:spPr>
          <a:xfrm>
            <a:off x="2010869" y="4141186"/>
            <a:ext cx="17121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11" idx="2"/>
          </p:cNvCxnSpPr>
          <p:nvPr/>
        </p:nvCxnSpPr>
        <p:spPr>
          <a:xfrm flipV="1">
            <a:off x="2010869" y="3299811"/>
            <a:ext cx="17124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10" idx="2"/>
          </p:cNvCxnSpPr>
          <p:nvPr/>
        </p:nvCxnSpPr>
        <p:spPr>
          <a:xfrm flipV="1">
            <a:off x="2010869" y="2457450"/>
            <a:ext cx="1712497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7" idx="6"/>
            <a:endCxn id="9" idx="2"/>
          </p:cNvCxnSpPr>
          <p:nvPr/>
        </p:nvCxnSpPr>
        <p:spPr>
          <a:xfrm flipV="1">
            <a:off x="2010869" y="1617061"/>
            <a:ext cx="1712497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" idx="6"/>
            <a:endCxn id="8" idx="2"/>
          </p:cNvCxnSpPr>
          <p:nvPr/>
        </p:nvCxnSpPr>
        <p:spPr>
          <a:xfrm flipV="1">
            <a:off x="2010869" y="775686"/>
            <a:ext cx="1712497" cy="3365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676080" y="2617020"/>
            <a:ext cx="729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as 1 hidden layer</a:t>
            </a:r>
          </a:p>
        </p:txBody>
      </p:sp>
      <p:sp>
        <p:nvSpPr>
          <p:cNvPr id="97" name="Ellipse 96"/>
          <p:cNvSpPr/>
          <p:nvPr/>
        </p:nvSpPr>
        <p:spPr>
          <a:xfrm>
            <a:off x="6309778" y="2585926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6309778" y="3714091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443018" y="3125676"/>
            <a:ext cx="0" cy="58841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6732052" y="3125675"/>
            <a:ext cx="0" cy="58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199371" y="2211153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99371" y="257403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99372" y="293692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06488" y="3299811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/>
          <p:cNvCxnSpPr>
            <a:stCxn id="106" idx="3"/>
            <a:endCxn id="4" idx="3"/>
          </p:cNvCxnSpPr>
          <p:nvPr/>
        </p:nvCxnSpPr>
        <p:spPr>
          <a:xfrm flipV="1">
            <a:off x="906446" y="1762838"/>
            <a:ext cx="643718" cy="59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10" idx="3"/>
            <a:endCxn id="5" idx="2"/>
          </p:cNvCxnSpPr>
          <p:nvPr/>
        </p:nvCxnSpPr>
        <p:spPr>
          <a:xfrm flipV="1">
            <a:off x="893714" y="2457450"/>
            <a:ext cx="577405" cy="26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11" idx="3"/>
            <a:endCxn id="6" idx="2"/>
          </p:cNvCxnSpPr>
          <p:nvPr/>
        </p:nvCxnSpPr>
        <p:spPr>
          <a:xfrm>
            <a:off x="893714" y="3087738"/>
            <a:ext cx="564673" cy="212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12" idx="3"/>
            <a:endCxn id="7" idx="1"/>
          </p:cNvCxnSpPr>
          <p:nvPr/>
        </p:nvCxnSpPr>
        <p:spPr>
          <a:xfrm>
            <a:off x="893713" y="3450624"/>
            <a:ext cx="656451" cy="49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97" idx="2"/>
          </p:cNvCxnSpPr>
          <p:nvPr/>
        </p:nvCxnSpPr>
        <p:spPr>
          <a:xfrm flipV="1">
            <a:off x="5405710" y="2855801"/>
            <a:ext cx="904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>
            <a:off x="5405710" y="2936925"/>
            <a:ext cx="812870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6"/>
          </p:cNvCxnSpPr>
          <p:nvPr/>
        </p:nvCxnSpPr>
        <p:spPr>
          <a:xfrm>
            <a:off x="4263116" y="2457450"/>
            <a:ext cx="497302" cy="398351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5"/>
          </p:cNvCxnSpPr>
          <p:nvPr/>
        </p:nvCxnSpPr>
        <p:spPr>
          <a:xfrm>
            <a:off x="4184071" y="1807891"/>
            <a:ext cx="608202" cy="104486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1" idx="6"/>
          </p:cNvCxnSpPr>
          <p:nvPr/>
        </p:nvCxnSpPr>
        <p:spPr>
          <a:xfrm flipV="1">
            <a:off x="4263116" y="2905088"/>
            <a:ext cx="512689" cy="39472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2" idx="7"/>
          </p:cNvCxnSpPr>
          <p:nvPr/>
        </p:nvCxnSpPr>
        <p:spPr>
          <a:xfrm flipV="1">
            <a:off x="4183739" y="3004278"/>
            <a:ext cx="592066" cy="94607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13" idx="7"/>
          </p:cNvCxnSpPr>
          <p:nvPr/>
        </p:nvCxnSpPr>
        <p:spPr>
          <a:xfrm flipV="1">
            <a:off x="4183739" y="3036978"/>
            <a:ext cx="644050" cy="1753767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6589999" y="354999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7420316" y="35499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8237901" y="354998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9055485" y="354998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416500" y="315145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Set: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589999" y="732276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7420316" y="732276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8237901" y="73227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9055485" y="732275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6589999" y="1107308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420316" y="1107308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8237901" y="1107307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9055485" y="1107307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6589999" y="1479441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7420316" y="1479441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237901" y="1479440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055485" y="1479440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9873070" y="354997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9873070" y="732275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9873070" y="1107307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9873070" y="1479440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05973" y="3660442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291160" y="2018432"/>
            <a:ext cx="4288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Epoch: “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Epoch is when an ENTIRE dataset is passed forward and backward through the neural network only ONCE.”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After each Batch -&gt; backpropagation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“Iterations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number of batches needed to complete one epoch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7557115" y="3778843"/>
            <a:ext cx="3699464" cy="1495421"/>
            <a:chOff x="7283846" y="3580196"/>
            <a:chExt cx="3699464" cy="1495421"/>
          </a:xfrm>
        </p:grpSpPr>
        <p:cxnSp>
          <p:nvCxnSpPr>
            <p:cNvPr id="26" name="Gerade Verbindung mit Pfeil 25"/>
            <p:cNvCxnSpPr/>
            <p:nvPr/>
          </p:nvCxnSpPr>
          <p:spPr>
            <a:xfrm flipV="1">
              <a:off x="7283846" y="3580196"/>
              <a:ext cx="0" cy="14954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/>
            <p:cNvCxnSpPr/>
            <p:nvPr/>
          </p:nvCxnSpPr>
          <p:spPr>
            <a:xfrm>
              <a:off x="7297074" y="5065107"/>
              <a:ext cx="368623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 31"/>
          <p:cNvSpPr/>
          <p:nvPr/>
        </p:nvSpPr>
        <p:spPr>
          <a:xfrm>
            <a:off x="7767487" y="4400551"/>
            <a:ext cx="220375" cy="8403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8061935" y="4711700"/>
            <a:ext cx="219600" cy="529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7649454" y="3962067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765681" y="739002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765681" y="1114034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5765681" y="1486167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7654758" y="5194826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936291" y="4268937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8562053" y="4556051"/>
            <a:ext cx="220375" cy="68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8855726" y="4706384"/>
            <a:ext cx="219600" cy="529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8451064" y="4106418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8730082" y="4263621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8462997" y="5194826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9368999" y="4566954"/>
            <a:ext cx="220375" cy="68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9684217" y="4160051"/>
            <a:ext cx="2196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/>
          <p:cNvSpPr/>
          <p:nvPr/>
        </p:nvSpPr>
        <p:spPr>
          <a:xfrm>
            <a:off x="9258010" y="4117321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9537028" y="3733374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9271237" y="5194826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8269671" y="4720047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9062946" y="4725498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9974205" y="4720047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0302977" y="4162767"/>
            <a:ext cx="219600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174834" y="3692822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Gerade Verbindung mit Pfeil 140"/>
          <p:cNvCxnSpPr/>
          <p:nvPr/>
        </p:nvCxnSpPr>
        <p:spPr>
          <a:xfrm flipH="1" flipV="1">
            <a:off x="7760049" y="3804416"/>
            <a:ext cx="289067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8550280" y="3396565"/>
            <a:ext cx="146263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w1 … </a:t>
            </a:r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="1" baseline="-25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>
          <a:xfrm>
            <a:off x="7472169" y="6291153"/>
            <a:ext cx="4523453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7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36937" y="1258888"/>
            <a:ext cx="4794614" cy="1432795"/>
            <a:chOff x="5765681" y="354997"/>
            <a:chExt cx="4794614" cy="1432795"/>
          </a:xfrm>
        </p:grpSpPr>
        <p:sp>
          <p:nvSpPr>
            <p:cNvPr id="144" name="Rechteck 143"/>
            <p:cNvSpPr/>
            <p:nvPr/>
          </p:nvSpPr>
          <p:spPr>
            <a:xfrm>
              <a:off x="6589999" y="354999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420316" y="354999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237901" y="354998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9055485" y="354998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6589999" y="732276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7420316" y="732276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8237901" y="732275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9055485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589999" y="1107308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7420316" y="1107308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8237901" y="1107307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9055485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6589999" y="1479441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7420316" y="1479441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8237901" y="1479440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9055485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135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9873070" y="35499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9873070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9873070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9873070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5765681" y="739002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5765681" y="1114034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5765681" y="1486167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sp>
        <p:nvSpPr>
          <p:cNvPr id="168" name="Textfeld 167"/>
          <p:cNvSpPr txBox="1"/>
          <p:nvPr/>
        </p:nvSpPr>
        <p:spPr>
          <a:xfrm>
            <a:off x="1619380" y="609435"/>
            <a:ext cx="257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Gradient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61255" y="1636166"/>
            <a:ext cx="3970296" cy="1048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23996" y="4149233"/>
            <a:ext cx="4807555" cy="1436158"/>
            <a:chOff x="6475130" y="1258888"/>
            <a:chExt cx="4807555" cy="1436158"/>
          </a:xfrm>
        </p:grpSpPr>
        <p:grpSp>
          <p:nvGrpSpPr>
            <p:cNvPr id="169" name="Gruppieren 168"/>
            <p:cNvGrpSpPr/>
            <p:nvPr/>
          </p:nvGrpSpPr>
          <p:grpSpPr>
            <a:xfrm>
              <a:off x="6475130" y="1258888"/>
              <a:ext cx="4794614" cy="1432795"/>
              <a:chOff x="5765681" y="354997"/>
              <a:chExt cx="4794614" cy="1432795"/>
            </a:xfrm>
          </p:grpSpPr>
          <p:sp>
            <p:nvSpPr>
              <p:cNvPr id="170" name="Rechteck 169"/>
              <p:cNvSpPr/>
              <p:nvPr/>
            </p:nvSpPr>
            <p:spPr>
              <a:xfrm>
                <a:off x="6589999" y="354999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echteck 170"/>
              <p:cNvSpPr/>
              <p:nvPr/>
            </p:nvSpPr>
            <p:spPr>
              <a:xfrm>
                <a:off x="7420316" y="354999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Rechteck 171"/>
              <p:cNvSpPr/>
              <p:nvPr/>
            </p:nvSpPr>
            <p:spPr>
              <a:xfrm>
                <a:off x="8237901" y="354998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Rechteck 172"/>
              <p:cNvSpPr/>
              <p:nvPr/>
            </p:nvSpPr>
            <p:spPr>
              <a:xfrm>
                <a:off x="9055485" y="354998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6589999" y="732276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eck 174"/>
              <p:cNvSpPr/>
              <p:nvPr/>
            </p:nvSpPr>
            <p:spPr>
              <a:xfrm>
                <a:off x="7420316" y="732276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hteck 175"/>
              <p:cNvSpPr/>
              <p:nvPr/>
            </p:nvSpPr>
            <p:spPr>
              <a:xfrm>
                <a:off x="8237901" y="732275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hteck 176"/>
              <p:cNvSpPr/>
              <p:nvPr/>
            </p:nvSpPr>
            <p:spPr>
              <a:xfrm>
                <a:off x="9055485" y="732275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129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hteck 177"/>
              <p:cNvSpPr/>
              <p:nvPr/>
            </p:nvSpPr>
            <p:spPr>
              <a:xfrm>
                <a:off x="6589999" y="1107308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7420316" y="1107308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hteck 179"/>
              <p:cNvSpPr/>
              <p:nvPr/>
            </p:nvSpPr>
            <p:spPr>
              <a:xfrm>
                <a:off x="8237901" y="1107307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Rechteck 180"/>
              <p:cNvSpPr/>
              <p:nvPr/>
            </p:nvSpPr>
            <p:spPr>
              <a:xfrm>
                <a:off x="9055485" y="1107307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111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hteck 181"/>
              <p:cNvSpPr/>
              <p:nvPr/>
            </p:nvSpPr>
            <p:spPr>
              <a:xfrm>
                <a:off x="6589999" y="1479441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7420316" y="1479441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8237901" y="1479440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9055485" y="1479440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135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9873070" y="354997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9873070" y="732275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9873070" y="1107307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9873070" y="1479440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5765681" y="739002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echteck 190"/>
              <p:cNvSpPr/>
              <p:nvPr/>
            </p:nvSpPr>
            <p:spPr>
              <a:xfrm>
                <a:off x="5765681" y="1114034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echteck 191"/>
              <p:cNvSpPr/>
              <p:nvPr/>
            </p:nvSpPr>
            <p:spPr>
              <a:xfrm>
                <a:off x="5765681" y="1486167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</a:p>
            </p:txBody>
          </p:sp>
        </p:grpSp>
        <p:sp>
          <p:nvSpPr>
            <p:cNvPr id="193" name="Rechteck 192"/>
            <p:cNvSpPr/>
            <p:nvPr/>
          </p:nvSpPr>
          <p:spPr>
            <a:xfrm>
              <a:off x="7299448" y="1636166"/>
              <a:ext cx="3970296" cy="308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7299448" y="2004471"/>
              <a:ext cx="3970296" cy="308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7312389" y="2386694"/>
              <a:ext cx="3970296" cy="308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6" name="Textfeld 195"/>
          <p:cNvSpPr txBox="1"/>
          <p:nvPr/>
        </p:nvSpPr>
        <p:spPr>
          <a:xfrm>
            <a:off x="1614792" y="3529812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5758255" y="4526511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5758255" y="4865065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5758255" y="5243474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5758255" y="2003162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Gerade Verbindung mit Pfeil 200"/>
          <p:cNvCxnSpPr>
            <a:stCxn id="20" idx="3"/>
            <a:endCxn id="200" idx="1"/>
          </p:cNvCxnSpPr>
          <p:nvPr/>
        </p:nvCxnSpPr>
        <p:spPr>
          <a:xfrm>
            <a:off x="5231551" y="2160561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>
            <a:off x="5238460" y="4678111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>
            <a:off x="5234176" y="5053143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>
            <a:off x="5231551" y="5414706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830191" y="3812316"/>
            <a:ext cx="271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global min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1539148" y="933401"/>
            <a:ext cx="271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6" name="Gruppieren 205"/>
          <p:cNvGrpSpPr/>
          <p:nvPr/>
        </p:nvGrpSpPr>
        <p:grpSpPr>
          <a:xfrm>
            <a:off x="6794231" y="2715197"/>
            <a:ext cx="4794614" cy="1432795"/>
            <a:chOff x="5765681" y="354997"/>
            <a:chExt cx="4794614" cy="1432795"/>
          </a:xfrm>
        </p:grpSpPr>
        <p:sp>
          <p:nvSpPr>
            <p:cNvPr id="207" name="Rechteck 206"/>
            <p:cNvSpPr/>
            <p:nvPr/>
          </p:nvSpPr>
          <p:spPr>
            <a:xfrm>
              <a:off x="6589999" y="354999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7420316" y="354999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8237901" y="354998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9055485" y="354998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6589999" y="732276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7420316" y="732276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8237901" y="732275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9055485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6589999" y="1107308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Rechteck 215"/>
            <p:cNvSpPr/>
            <p:nvPr/>
          </p:nvSpPr>
          <p:spPr>
            <a:xfrm>
              <a:off x="7420316" y="1107308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8237901" y="1107307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9055485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6589999" y="1479441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7420316" y="1479441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8237901" y="1479440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Rechteck 221"/>
            <p:cNvSpPr/>
            <p:nvPr/>
          </p:nvSpPr>
          <p:spPr>
            <a:xfrm>
              <a:off x="9055485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135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9873070" y="35499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9873070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9873070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9873070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5765681" y="739002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5765681" y="1114034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5765681" y="1486167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sp>
        <p:nvSpPr>
          <p:cNvPr id="231" name="Rechteck 230"/>
          <p:cNvSpPr/>
          <p:nvPr/>
        </p:nvSpPr>
        <p:spPr>
          <a:xfrm>
            <a:off x="7626461" y="3077010"/>
            <a:ext cx="3970296" cy="68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Textfeld 231"/>
          <p:cNvSpPr txBox="1"/>
          <p:nvPr/>
        </p:nvSpPr>
        <p:spPr>
          <a:xfrm>
            <a:off x="9181224" y="222078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Hybrid: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7626461" y="3848980"/>
            <a:ext cx="3970296" cy="68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3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Breitbild</PresentationFormat>
  <Paragraphs>190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ANN (Artificial Neural Networks)</vt:lpstr>
      <vt:lpstr>PowerPoint-Präsentation</vt:lpstr>
      <vt:lpstr>PowerPoint-Präsentation</vt:lpstr>
      <vt:lpstr>PowerPoint-Präsentation</vt:lpstr>
      <vt:lpstr>PowerPoint-Präsentation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(ANN (Artificial Neural Networks)</dc:title>
  <dc:creator>TRUNOV, OLEKSANDR</dc:creator>
  <cp:lastModifiedBy>TRUNOV, OLEKSANDR</cp:lastModifiedBy>
  <cp:revision>48</cp:revision>
  <dcterms:created xsi:type="dcterms:W3CDTF">2018-08-07T08:06:56Z</dcterms:created>
  <dcterms:modified xsi:type="dcterms:W3CDTF">2018-08-07T09:34:15Z</dcterms:modified>
</cp:coreProperties>
</file>