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2" r:id="rId14"/>
    <p:sldId id="261" r:id="rId15"/>
    <p:sldId id="276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E937-D3E0-411C-A41C-E4D3C0CC58B7}" type="datetimeFigureOut">
              <a:rPr lang="de-DE" smtClean="0"/>
              <a:t>03.10.2018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FB4DB-B6C1-45DD-98F0-8266A26A66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4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2C5-FCF5-4FCD-875F-82A61E9CEBBB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72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9F1F-348D-49E9-B41E-756D6F00D890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8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4DBE-BC12-408A-9E6D-BA9CF8A04C0C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8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429C-7359-4D2B-91BE-E2EC7D1C1D50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ECC6-17B2-45AA-8D09-64FC564CEE07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3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8A7-750C-4C80-8D67-BB4A51E5401B}" type="datetime1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C1-BF7A-422F-9EBD-98D4139D06A5}" type="datetime1">
              <a:rPr lang="de-DE" smtClean="0"/>
              <a:t>03.10.2018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ED75-B4F8-4C3E-BD73-B54542EEDC5B}" type="datetime1">
              <a:rPr lang="de-DE" smtClean="0"/>
              <a:t>03.10.2018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E29D-606D-4821-9C42-4F203C739061}" type="datetime1">
              <a:rPr lang="de-DE" smtClean="0"/>
              <a:t>03.10.2018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975F-CF57-4375-9AAB-13C0BA8BBF0E}" type="datetime1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6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7AE0-13A7-4065-8DCC-7ED111EDD6FC}" type="datetime1">
              <a:rPr lang="de-DE" smtClean="0"/>
              <a:t>03.10.2018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0144-3059-40CC-939A-4C799B58F210}" type="datetime1">
              <a:rPr lang="de-DE" smtClean="0"/>
              <a:t>03.10.2018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Oleksandr Trunov, based on the Videos from http://superdatascience.com/ on Udemy.com „Deep Learning A-Z™“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FD3F-AAE9-4DC2-8174-CBB5BB2219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rebellu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Santiago_Ram%C3%B3n_y_Caj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6552" y="1942171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smtClean="0"/>
              <a:t>ANN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32689" y="5633545"/>
            <a:ext cx="9144000" cy="769882"/>
          </a:xfrm>
        </p:spPr>
        <p:txBody>
          <a:bodyPr/>
          <a:lstStyle/>
          <a:p>
            <a:pPr algn="r"/>
            <a:r>
              <a:rPr lang="de-DE" dirty="0" smtClean="0"/>
              <a:t>Oleksandr </a:t>
            </a:r>
            <a:r>
              <a:rPr lang="de-DE" dirty="0" err="1" smtClean="0"/>
              <a:t>Trunov</a:t>
            </a:r>
            <a:endParaRPr lang="de-DE" dirty="0" smtClean="0"/>
          </a:p>
          <a:p>
            <a:pPr algn="r"/>
            <a:r>
              <a:rPr lang="de-DE" sz="1400" dirty="0" smtClean="0"/>
              <a:t>(Source: Video </a:t>
            </a:r>
            <a:r>
              <a:rPr lang="de-DE" sz="1400" dirty="0" err="1" smtClean="0"/>
              <a:t>from</a:t>
            </a:r>
            <a:r>
              <a:rPr lang="de-DE" sz="1400" dirty="0" smtClean="0"/>
              <a:t> http://superdatascience.com/ on Udemy.com „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A-Z™“)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0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erade Verbindung mit Pfeil 94"/>
          <p:cNvCxnSpPr>
            <a:stCxn id="94" idx="3"/>
            <a:endCxn id="101" idx="2"/>
          </p:cNvCxnSpPr>
          <p:nvPr/>
        </p:nvCxnSpPr>
        <p:spPr>
          <a:xfrm>
            <a:off x="893198" y="3811255"/>
            <a:ext cx="5416580" cy="17271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8" idx="5"/>
          </p:cNvCxnSpPr>
          <p:nvPr/>
        </p:nvCxnSpPr>
        <p:spPr>
          <a:xfrm>
            <a:off x="4184071" y="966516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71119" y="1302133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471119" y="2187575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458387" y="302993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1119" y="3871311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23366" y="5058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23366" y="134718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3366" y="2187575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723366" y="302993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723034" y="38713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23034" y="47117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570606" y="5193972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3835253" y="5199556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61545" y="5822732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09735" y="586981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6421999" y="5199556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896481" y="586981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Gerade Verbindung mit Pfeil 20"/>
          <p:cNvCxnSpPr>
            <a:stCxn id="4" idx="6"/>
            <a:endCxn id="8" idx="2"/>
          </p:cNvCxnSpPr>
          <p:nvPr/>
        </p:nvCxnSpPr>
        <p:spPr>
          <a:xfrm flipV="1">
            <a:off x="2010869" y="775686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9" idx="2"/>
          </p:cNvCxnSpPr>
          <p:nvPr/>
        </p:nvCxnSpPr>
        <p:spPr>
          <a:xfrm>
            <a:off x="2010869" y="1572008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4" idx="6"/>
            <a:endCxn id="10" idx="2"/>
          </p:cNvCxnSpPr>
          <p:nvPr/>
        </p:nvCxnSpPr>
        <p:spPr>
          <a:xfrm>
            <a:off x="2010869" y="1572008"/>
            <a:ext cx="1712497" cy="8854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1" idx="2"/>
          </p:cNvCxnSpPr>
          <p:nvPr/>
        </p:nvCxnSpPr>
        <p:spPr>
          <a:xfrm>
            <a:off x="2010869" y="1572008"/>
            <a:ext cx="1712497" cy="1727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6"/>
            <a:endCxn id="12" idx="2"/>
          </p:cNvCxnSpPr>
          <p:nvPr/>
        </p:nvCxnSpPr>
        <p:spPr>
          <a:xfrm>
            <a:off x="2010869" y="1572008"/>
            <a:ext cx="1712165" cy="25691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6"/>
            <a:endCxn id="13" idx="1"/>
          </p:cNvCxnSpPr>
          <p:nvPr/>
        </p:nvCxnSpPr>
        <p:spPr>
          <a:xfrm>
            <a:off x="2010869" y="1572008"/>
            <a:ext cx="1791210" cy="3218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3" idx="1"/>
          </p:cNvCxnSpPr>
          <p:nvPr/>
        </p:nvCxnSpPr>
        <p:spPr>
          <a:xfrm>
            <a:off x="2010869" y="2457450"/>
            <a:ext cx="1791210" cy="2333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2" idx="2"/>
          </p:cNvCxnSpPr>
          <p:nvPr/>
        </p:nvCxnSpPr>
        <p:spPr>
          <a:xfrm>
            <a:off x="2010869" y="2457450"/>
            <a:ext cx="1712165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6"/>
            <a:endCxn id="11" idx="2"/>
          </p:cNvCxnSpPr>
          <p:nvPr/>
        </p:nvCxnSpPr>
        <p:spPr>
          <a:xfrm>
            <a:off x="2010869" y="2457450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5" idx="6"/>
            <a:endCxn id="10" idx="2"/>
          </p:cNvCxnSpPr>
          <p:nvPr/>
        </p:nvCxnSpPr>
        <p:spPr>
          <a:xfrm>
            <a:off x="2010869" y="2457450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5" idx="6"/>
            <a:endCxn id="9" idx="2"/>
          </p:cNvCxnSpPr>
          <p:nvPr/>
        </p:nvCxnSpPr>
        <p:spPr>
          <a:xfrm flipV="1">
            <a:off x="2010869" y="1617061"/>
            <a:ext cx="1712497" cy="84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" idx="6"/>
            <a:endCxn id="8" idx="2"/>
          </p:cNvCxnSpPr>
          <p:nvPr/>
        </p:nvCxnSpPr>
        <p:spPr>
          <a:xfrm flipV="1">
            <a:off x="2010869" y="775686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6"/>
            <a:endCxn id="8" idx="2"/>
          </p:cNvCxnSpPr>
          <p:nvPr/>
        </p:nvCxnSpPr>
        <p:spPr>
          <a:xfrm flipV="1">
            <a:off x="1998137" y="775686"/>
            <a:ext cx="1725229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" idx="6"/>
            <a:endCxn id="9" idx="2"/>
          </p:cNvCxnSpPr>
          <p:nvPr/>
        </p:nvCxnSpPr>
        <p:spPr>
          <a:xfrm flipV="1">
            <a:off x="1998137" y="1617061"/>
            <a:ext cx="1725229" cy="1682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" idx="6"/>
            <a:endCxn id="10" idx="2"/>
          </p:cNvCxnSpPr>
          <p:nvPr/>
        </p:nvCxnSpPr>
        <p:spPr>
          <a:xfrm flipV="1">
            <a:off x="1998137" y="2457450"/>
            <a:ext cx="1725229" cy="842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" idx="6"/>
            <a:endCxn id="11" idx="2"/>
          </p:cNvCxnSpPr>
          <p:nvPr/>
        </p:nvCxnSpPr>
        <p:spPr>
          <a:xfrm>
            <a:off x="1998137" y="3299811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12" idx="2"/>
          </p:cNvCxnSpPr>
          <p:nvPr/>
        </p:nvCxnSpPr>
        <p:spPr>
          <a:xfrm>
            <a:off x="1998137" y="3299811"/>
            <a:ext cx="1724897" cy="841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13" idx="1"/>
          </p:cNvCxnSpPr>
          <p:nvPr/>
        </p:nvCxnSpPr>
        <p:spPr>
          <a:xfrm>
            <a:off x="1998137" y="3299811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7" idx="6"/>
            <a:endCxn id="13" idx="1"/>
          </p:cNvCxnSpPr>
          <p:nvPr/>
        </p:nvCxnSpPr>
        <p:spPr>
          <a:xfrm>
            <a:off x="2010869" y="4141186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12" idx="2"/>
          </p:cNvCxnSpPr>
          <p:nvPr/>
        </p:nvCxnSpPr>
        <p:spPr>
          <a:xfrm>
            <a:off x="2010869" y="4141186"/>
            <a:ext cx="17121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11" idx="2"/>
          </p:cNvCxnSpPr>
          <p:nvPr/>
        </p:nvCxnSpPr>
        <p:spPr>
          <a:xfrm flipV="1">
            <a:off x="2010869" y="3299811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10" idx="2"/>
          </p:cNvCxnSpPr>
          <p:nvPr/>
        </p:nvCxnSpPr>
        <p:spPr>
          <a:xfrm flipV="1">
            <a:off x="2010869" y="2457450"/>
            <a:ext cx="1712497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7" idx="6"/>
            <a:endCxn id="9" idx="2"/>
          </p:cNvCxnSpPr>
          <p:nvPr/>
        </p:nvCxnSpPr>
        <p:spPr>
          <a:xfrm flipV="1">
            <a:off x="2010869" y="1617061"/>
            <a:ext cx="1712497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" idx="6"/>
            <a:endCxn id="8" idx="2"/>
          </p:cNvCxnSpPr>
          <p:nvPr/>
        </p:nvCxnSpPr>
        <p:spPr>
          <a:xfrm flipV="1">
            <a:off x="2010869" y="775686"/>
            <a:ext cx="1712497" cy="336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676080" y="2617020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97" name="Ellipse 96"/>
          <p:cNvSpPr/>
          <p:nvPr/>
        </p:nvSpPr>
        <p:spPr>
          <a:xfrm>
            <a:off x="6309778" y="2585926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6309778" y="3714091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443018" y="3125676"/>
            <a:ext cx="0" cy="58841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6732052" y="3125675"/>
            <a:ext cx="0" cy="58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199371" y="2211153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99371" y="257403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99372" y="293692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06488" y="3299811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/>
          <p:cNvCxnSpPr>
            <a:stCxn id="106" idx="3"/>
            <a:endCxn id="4" idx="3"/>
          </p:cNvCxnSpPr>
          <p:nvPr/>
        </p:nvCxnSpPr>
        <p:spPr>
          <a:xfrm flipV="1">
            <a:off x="906446" y="1762838"/>
            <a:ext cx="643718" cy="59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0" idx="3"/>
            <a:endCxn id="5" idx="2"/>
          </p:cNvCxnSpPr>
          <p:nvPr/>
        </p:nvCxnSpPr>
        <p:spPr>
          <a:xfrm flipV="1">
            <a:off x="893714" y="2457450"/>
            <a:ext cx="577405" cy="26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11" idx="3"/>
            <a:endCxn id="6" idx="2"/>
          </p:cNvCxnSpPr>
          <p:nvPr/>
        </p:nvCxnSpPr>
        <p:spPr>
          <a:xfrm>
            <a:off x="893714" y="3087738"/>
            <a:ext cx="564673" cy="212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2" idx="3"/>
            <a:endCxn id="7" idx="1"/>
          </p:cNvCxnSpPr>
          <p:nvPr/>
        </p:nvCxnSpPr>
        <p:spPr>
          <a:xfrm>
            <a:off x="893713" y="3450624"/>
            <a:ext cx="656451" cy="49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7" idx="2"/>
          </p:cNvCxnSpPr>
          <p:nvPr/>
        </p:nvCxnSpPr>
        <p:spPr>
          <a:xfrm flipV="1">
            <a:off x="5405710" y="2855801"/>
            <a:ext cx="904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5405710" y="2936925"/>
            <a:ext cx="812870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6"/>
          </p:cNvCxnSpPr>
          <p:nvPr/>
        </p:nvCxnSpPr>
        <p:spPr>
          <a:xfrm>
            <a:off x="4263116" y="2457450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5"/>
          </p:cNvCxnSpPr>
          <p:nvPr/>
        </p:nvCxnSpPr>
        <p:spPr>
          <a:xfrm>
            <a:off x="4184071" y="1807891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1" idx="6"/>
          </p:cNvCxnSpPr>
          <p:nvPr/>
        </p:nvCxnSpPr>
        <p:spPr>
          <a:xfrm flipV="1">
            <a:off x="4263116" y="2905088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2" idx="7"/>
          </p:cNvCxnSpPr>
          <p:nvPr/>
        </p:nvCxnSpPr>
        <p:spPr>
          <a:xfrm flipV="1">
            <a:off x="4183739" y="3004278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13" idx="7"/>
          </p:cNvCxnSpPr>
          <p:nvPr/>
        </p:nvCxnSpPr>
        <p:spPr>
          <a:xfrm flipV="1">
            <a:off x="4183739" y="3036978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6589999" y="354999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7420316" y="35499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8237901" y="354998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9055485" y="354998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416500" y="315145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589999" y="732276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7420316" y="732276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8237901" y="73227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9055485" y="732275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6589999" y="1107308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420316" y="1107308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8237901" y="1107307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9055485" y="110730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6589999" y="1479441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7420316" y="1479441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237901" y="1479440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055485" y="1479440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9873070" y="35499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9873070" y="732275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9873070" y="1107307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9873070" y="1479440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05973" y="3660442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7291160" y="2018432"/>
            <a:ext cx="4288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Epoch: “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Epoch is when an ENTIRE dataset is passed forward and backward through the neural network only ONCE.”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After each Batch -&gt; backpropagation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“Iterations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number of batches needed to complete one epoch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7557115" y="3778843"/>
            <a:ext cx="3699464" cy="1495421"/>
            <a:chOff x="7283846" y="3580196"/>
            <a:chExt cx="3699464" cy="1495421"/>
          </a:xfrm>
        </p:grpSpPr>
        <p:cxnSp>
          <p:nvCxnSpPr>
            <p:cNvPr id="26" name="Gerade Verbindung mit Pfeil 25"/>
            <p:cNvCxnSpPr/>
            <p:nvPr/>
          </p:nvCxnSpPr>
          <p:spPr>
            <a:xfrm flipV="1">
              <a:off x="7283846" y="3580196"/>
              <a:ext cx="0" cy="14954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102"/>
            <p:cNvCxnSpPr/>
            <p:nvPr/>
          </p:nvCxnSpPr>
          <p:spPr>
            <a:xfrm>
              <a:off x="7297074" y="5065107"/>
              <a:ext cx="368623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hteck 31"/>
          <p:cNvSpPr/>
          <p:nvPr/>
        </p:nvSpPr>
        <p:spPr>
          <a:xfrm>
            <a:off x="7767487" y="4400551"/>
            <a:ext cx="220375" cy="8403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/>
          <p:cNvSpPr/>
          <p:nvPr/>
        </p:nvSpPr>
        <p:spPr>
          <a:xfrm>
            <a:off x="8061935" y="4711700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7649454" y="3962067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5765681" y="739002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765681" y="1114034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5765681" y="1486167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7654758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936291" y="4268937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8562053" y="4556051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/>
          <p:cNvSpPr/>
          <p:nvPr/>
        </p:nvSpPr>
        <p:spPr>
          <a:xfrm>
            <a:off x="8855726" y="4706384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/>
          <p:cNvSpPr/>
          <p:nvPr/>
        </p:nvSpPr>
        <p:spPr>
          <a:xfrm>
            <a:off x="8451064" y="4106418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8730082" y="4263621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8462997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9368999" y="4566954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/>
          <p:cNvSpPr/>
          <p:nvPr/>
        </p:nvSpPr>
        <p:spPr>
          <a:xfrm>
            <a:off x="9684217" y="4160051"/>
            <a:ext cx="2196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/>
          <p:cNvSpPr/>
          <p:nvPr/>
        </p:nvSpPr>
        <p:spPr>
          <a:xfrm>
            <a:off x="9258010" y="4117321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9537028" y="3733374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9271237" y="5194826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8269671" y="4720047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9062946" y="4725498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9974205" y="4720047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10302977" y="4162767"/>
            <a:ext cx="219600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/>
          <p:cNvSpPr/>
          <p:nvPr/>
        </p:nvSpPr>
        <p:spPr>
          <a:xfrm>
            <a:off x="10174834" y="3692822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41" name="Gerade Verbindung mit Pfeil 140"/>
          <p:cNvCxnSpPr/>
          <p:nvPr/>
        </p:nvCxnSpPr>
        <p:spPr>
          <a:xfrm flipH="1" flipV="1">
            <a:off x="7760049" y="3804416"/>
            <a:ext cx="289067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8550280" y="3396565"/>
            <a:ext cx="146263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w1 …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="1" baseline="-25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>
          <a:xfrm>
            <a:off x="7472169" y="6291153"/>
            <a:ext cx="4523453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0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2942896" y="1671145"/>
            <a:ext cx="7200000" cy="3636579"/>
            <a:chOff x="2942896" y="1671145"/>
            <a:chExt cx="7200000" cy="3636579"/>
          </a:xfrm>
        </p:grpSpPr>
        <p:cxnSp>
          <p:nvCxnSpPr>
            <p:cNvPr id="11" name="Gerade Verbindung mit Pfeil 10"/>
            <p:cNvCxnSpPr/>
            <p:nvPr/>
          </p:nvCxnSpPr>
          <p:spPr>
            <a:xfrm flipH="1" flipV="1">
              <a:off x="2942896" y="1671145"/>
              <a:ext cx="0" cy="363657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942896" y="5307724"/>
              <a:ext cx="720000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1984978" y="1501867"/>
            <a:ext cx="136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73296" y="5324206"/>
            <a:ext cx="136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3237186" y="1671145"/>
            <a:ext cx="5864773" cy="3216310"/>
          </a:xfrm>
          <a:custGeom>
            <a:avLst/>
            <a:gdLst>
              <a:gd name="connsiteX0" fmla="*/ 0 w 5864773"/>
              <a:gd name="connsiteY0" fmla="*/ 105103 h 3216310"/>
              <a:gd name="connsiteX1" fmla="*/ 3237186 w 5864773"/>
              <a:gd name="connsiteY1" fmla="*/ 3216165 h 3216310"/>
              <a:gd name="connsiteX2" fmla="*/ 5864773 w 5864773"/>
              <a:gd name="connsiteY2" fmla="*/ 0 h 32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4773" h="3216310">
                <a:moveTo>
                  <a:pt x="0" y="105103"/>
                </a:moveTo>
                <a:cubicBezTo>
                  <a:pt x="1129862" y="1669392"/>
                  <a:pt x="2259724" y="3233682"/>
                  <a:pt x="3237186" y="3216165"/>
                </a:cubicBezTo>
                <a:cubicBezTo>
                  <a:pt x="4214648" y="3198648"/>
                  <a:pt x="5493407" y="422166"/>
                  <a:pt x="5864773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605053" y="2102069"/>
            <a:ext cx="210207" cy="2102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3351323" y="2102069"/>
            <a:ext cx="432000" cy="578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815260" y="2312276"/>
            <a:ext cx="378368" cy="515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3482702" y="2186151"/>
            <a:ext cx="5148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52349" y="2298315"/>
            <a:ext cx="4978353" cy="1347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4551091" y="2562799"/>
            <a:ext cx="3961538" cy="9188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4637314" y="3520873"/>
            <a:ext cx="1905582" cy="12541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6366853" y="4669869"/>
            <a:ext cx="210207" cy="2102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1082 0.25 C 0.13073 0.30579 0.16458 0.3375 0.20013 0.3375 C 0.24049 0.3375 0.27278 0.30579 0.29531 0.25 L 0.40364 7.40741E-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2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2942896" y="1671145"/>
            <a:ext cx="7200000" cy="3636579"/>
            <a:chOff x="2942896" y="1671145"/>
            <a:chExt cx="7200000" cy="3636579"/>
          </a:xfrm>
        </p:grpSpPr>
        <p:cxnSp>
          <p:nvCxnSpPr>
            <p:cNvPr id="24" name="Gerade Verbindung mit Pfeil 23"/>
            <p:cNvCxnSpPr/>
            <p:nvPr/>
          </p:nvCxnSpPr>
          <p:spPr>
            <a:xfrm flipH="1" flipV="1">
              <a:off x="2942896" y="1671145"/>
              <a:ext cx="0" cy="3636579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2942896" y="5307724"/>
              <a:ext cx="720000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/>
          <p:cNvSpPr txBox="1"/>
          <p:nvPr/>
        </p:nvSpPr>
        <p:spPr>
          <a:xfrm>
            <a:off x="1984978" y="1501867"/>
            <a:ext cx="136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9673296" y="5324206"/>
            <a:ext cx="136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ihandform 1"/>
          <p:cNvSpPr/>
          <p:nvPr/>
        </p:nvSpPr>
        <p:spPr>
          <a:xfrm>
            <a:off x="3167743" y="1872343"/>
            <a:ext cx="6803571" cy="3381421"/>
          </a:xfrm>
          <a:custGeom>
            <a:avLst/>
            <a:gdLst>
              <a:gd name="connsiteX0" fmla="*/ 0 w 6803571"/>
              <a:gd name="connsiteY0" fmla="*/ 0 h 3381421"/>
              <a:gd name="connsiteX1" fmla="*/ 740228 w 6803571"/>
              <a:gd name="connsiteY1" fmla="*/ 3037114 h 3381421"/>
              <a:gd name="connsiteX2" fmla="*/ 1306286 w 6803571"/>
              <a:gd name="connsiteY2" fmla="*/ 1948543 h 3381421"/>
              <a:gd name="connsiteX3" fmla="*/ 1698171 w 6803571"/>
              <a:gd name="connsiteY3" fmla="*/ 3091543 h 3381421"/>
              <a:gd name="connsiteX4" fmla="*/ 2492828 w 6803571"/>
              <a:gd name="connsiteY4" fmla="*/ 217714 h 3381421"/>
              <a:gd name="connsiteX5" fmla="*/ 3037114 w 6803571"/>
              <a:gd name="connsiteY5" fmla="*/ 3320143 h 3381421"/>
              <a:gd name="connsiteX6" fmla="*/ 3907971 w 6803571"/>
              <a:gd name="connsiteY6" fmla="*/ 2340428 h 3381421"/>
              <a:gd name="connsiteX7" fmla="*/ 4713514 w 6803571"/>
              <a:gd name="connsiteY7" fmla="*/ 3069771 h 3381421"/>
              <a:gd name="connsiteX8" fmla="*/ 5399314 w 6803571"/>
              <a:gd name="connsiteY8" fmla="*/ 1469571 h 3381421"/>
              <a:gd name="connsiteX9" fmla="*/ 6302828 w 6803571"/>
              <a:gd name="connsiteY9" fmla="*/ 3189514 h 3381421"/>
              <a:gd name="connsiteX10" fmla="*/ 6803571 w 6803571"/>
              <a:gd name="connsiteY10" fmla="*/ 2743200 h 33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3571" h="3381421">
                <a:moveTo>
                  <a:pt x="0" y="0"/>
                </a:moveTo>
                <a:cubicBezTo>
                  <a:pt x="261257" y="1356178"/>
                  <a:pt x="522514" y="2712357"/>
                  <a:pt x="740228" y="3037114"/>
                </a:cubicBezTo>
                <a:cubicBezTo>
                  <a:pt x="957942" y="3361871"/>
                  <a:pt x="1146629" y="1939471"/>
                  <a:pt x="1306286" y="1948543"/>
                </a:cubicBezTo>
                <a:cubicBezTo>
                  <a:pt x="1465943" y="1957615"/>
                  <a:pt x="1500414" y="3380014"/>
                  <a:pt x="1698171" y="3091543"/>
                </a:cubicBezTo>
                <a:cubicBezTo>
                  <a:pt x="1895928" y="2803072"/>
                  <a:pt x="2269671" y="179614"/>
                  <a:pt x="2492828" y="217714"/>
                </a:cubicBezTo>
                <a:cubicBezTo>
                  <a:pt x="2715985" y="255814"/>
                  <a:pt x="2801257" y="2966357"/>
                  <a:pt x="3037114" y="3320143"/>
                </a:cubicBezTo>
                <a:cubicBezTo>
                  <a:pt x="3272971" y="3673929"/>
                  <a:pt x="3628571" y="2382157"/>
                  <a:pt x="3907971" y="2340428"/>
                </a:cubicBezTo>
                <a:cubicBezTo>
                  <a:pt x="4187371" y="2298699"/>
                  <a:pt x="4464957" y="3214914"/>
                  <a:pt x="4713514" y="3069771"/>
                </a:cubicBezTo>
                <a:cubicBezTo>
                  <a:pt x="4962071" y="2924628"/>
                  <a:pt x="5134428" y="1449614"/>
                  <a:pt x="5399314" y="1469571"/>
                </a:cubicBezTo>
                <a:cubicBezTo>
                  <a:pt x="5664200" y="1489528"/>
                  <a:pt x="6068785" y="2977243"/>
                  <a:pt x="6302828" y="3189514"/>
                </a:cubicBezTo>
                <a:cubicBezTo>
                  <a:pt x="6536871" y="3401786"/>
                  <a:pt x="6643914" y="2866571"/>
                  <a:pt x="6803571" y="274320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733996" y="4645619"/>
            <a:ext cx="210207" cy="2102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3351323" y="2220686"/>
            <a:ext cx="1852048" cy="10123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615543" y="3341914"/>
            <a:ext cx="587829" cy="718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615543" y="4136571"/>
            <a:ext cx="250371" cy="5090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6313715" y="3701142"/>
            <a:ext cx="544285" cy="15139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6460716" y="3233057"/>
            <a:ext cx="1244259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de-DE" sz="1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194882" y="4831122"/>
            <a:ext cx="1565343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de-DE" sz="1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0627" y="2159848"/>
            <a:ext cx="1565343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de-DE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</a:t>
            </a:r>
            <a:endParaRPr lang="de-DE" sz="14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00627" y="2923932"/>
            <a:ext cx="1848577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 </a:t>
            </a:r>
            <a:r>
              <a:rPr lang="de-DE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de-DE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36937" y="1258888"/>
            <a:ext cx="4794614" cy="1432795"/>
            <a:chOff x="5765681" y="354997"/>
            <a:chExt cx="4794614" cy="1432795"/>
          </a:xfrm>
        </p:grpSpPr>
        <p:sp>
          <p:nvSpPr>
            <p:cNvPr id="144" name="Rechteck 143"/>
            <p:cNvSpPr/>
            <p:nvPr/>
          </p:nvSpPr>
          <p:spPr>
            <a:xfrm>
              <a:off x="6589999" y="354999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420316" y="354999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8237901" y="354998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9055485" y="354998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6589999" y="732276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7420316" y="732276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8237901" y="732275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9055485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589999" y="1107308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7420316" y="1107308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hteck 154"/>
            <p:cNvSpPr/>
            <p:nvPr/>
          </p:nvSpPr>
          <p:spPr>
            <a:xfrm>
              <a:off x="8237901" y="1107307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9055485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6589999" y="1479441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420316" y="1479441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8237901" y="1479440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9055485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135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9873070" y="35499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9873070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9873070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9873070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5765681" y="739002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5765681" y="1114034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5765681" y="1486167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sp>
        <p:nvSpPr>
          <p:cNvPr id="168" name="Textfeld 167"/>
          <p:cNvSpPr txBox="1"/>
          <p:nvPr/>
        </p:nvSpPr>
        <p:spPr>
          <a:xfrm>
            <a:off x="1619380" y="609435"/>
            <a:ext cx="2579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Gradient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261255" y="1636166"/>
            <a:ext cx="3970296" cy="1048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23996" y="4149233"/>
            <a:ext cx="4807555" cy="1436158"/>
            <a:chOff x="6475130" y="1258888"/>
            <a:chExt cx="4807555" cy="1436158"/>
          </a:xfrm>
        </p:grpSpPr>
        <p:grpSp>
          <p:nvGrpSpPr>
            <p:cNvPr id="169" name="Gruppieren 168"/>
            <p:cNvGrpSpPr/>
            <p:nvPr/>
          </p:nvGrpSpPr>
          <p:grpSpPr>
            <a:xfrm>
              <a:off x="6475130" y="1258888"/>
              <a:ext cx="4794614" cy="1432795"/>
              <a:chOff x="5765681" y="354997"/>
              <a:chExt cx="4794614" cy="1432795"/>
            </a:xfrm>
          </p:grpSpPr>
          <p:sp>
            <p:nvSpPr>
              <p:cNvPr id="170" name="Rechteck 169"/>
              <p:cNvSpPr/>
              <p:nvPr/>
            </p:nvSpPr>
            <p:spPr>
              <a:xfrm>
                <a:off x="6589999" y="354999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echteck 170"/>
              <p:cNvSpPr/>
              <p:nvPr/>
            </p:nvSpPr>
            <p:spPr>
              <a:xfrm>
                <a:off x="7420316" y="354999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Rechteck 171"/>
              <p:cNvSpPr/>
              <p:nvPr/>
            </p:nvSpPr>
            <p:spPr>
              <a:xfrm>
                <a:off x="8237901" y="354998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echteck 172"/>
              <p:cNvSpPr/>
              <p:nvPr/>
            </p:nvSpPr>
            <p:spPr>
              <a:xfrm>
                <a:off x="9055485" y="354998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6589999" y="732276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eck 174"/>
              <p:cNvSpPr/>
              <p:nvPr/>
            </p:nvSpPr>
            <p:spPr>
              <a:xfrm>
                <a:off x="7420316" y="732276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hteck 175"/>
              <p:cNvSpPr/>
              <p:nvPr/>
            </p:nvSpPr>
            <p:spPr>
              <a:xfrm>
                <a:off x="8237901" y="732275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hteck 176"/>
              <p:cNvSpPr/>
              <p:nvPr/>
            </p:nvSpPr>
            <p:spPr>
              <a:xfrm>
                <a:off x="9055485" y="732275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129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hteck 177"/>
              <p:cNvSpPr/>
              <p:nvPr/>
            </p:nvSpPr>
            <p:spPr>
              <a:xfrm>
                <a:off x="6589999" y="1107308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7420316" y="1107308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hteck 179"/>
              <p:cNvSpPr/>
              <p:nvPr/>
            </p:nvSpPr>
            <p:spPr>
              <a:xfrm>
                <a:off x="8237901" y="1107307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Rechteck 180"/>
              <p:cNvSpPr/>
              <p:nvPr/>
            </p:nvSpPr>
            <p:spPr>
              <a:xfrm>
                <a:off x="9055485" y="110730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hteck 181"/>
              <p:cNvSpPr/>
              <p:nvPr/>
            </p:nvSpPr>
            <p:spPr>
              <a:xfrm>
                <a:off x="6589999" y="1479441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7420316" y="1479441"/>
                <a:ext cx="694343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8237901" y="1479440"/>
                <a:ext cx="694342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9055485" y="1479440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135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9873070" y="35499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9873070" y="732275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9873070" y="1107307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9873070" y="1479440"/>
                <a:ext cx="68722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5765681" y="739002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echteck 190"/>
              <p:cNvSpPr/>
              <p:nvPr/>
            </p:nvSpPr>
            <p:spPr>
              <a:xfrm>
                <a:off x="5765681" y="1114034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  <a:endParaRPr lang="de-DE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echteck 191"/>
              <p:cNvSpPr/>
              <p:nvPr/>
            </p:nvSpPr>
            <p:spPr>
              <a:xfrm>
                <a:off x="5765681" y="1486167"/>
                <a:ext cx="707075" cy="301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Row</a:t>
                </a:r>
                <a:r>
                  <a:rPr lang="de-DE" sz="12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</a:p>
            </p:txBody>
          </p:sp>
        </p:grpSp>
        <p:sp>
          <p:nvSpPr>
            <p:cNvPr id="193" name="Rechteck 192"/>
            <p:cNvSpPr/>
            <p:nvPr/>
          </p:nvSpPr>
          <p:spPr>
            <a:xfrm>
              <a:off x="7299448" y="1636166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7299448" y="2004471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7312389" y="2386694"/>
              <a:ext cx="3970296" cy="3083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6" name="Textfeld 195"/>
          <p:cNvSpPr txBox="1"/>
          <p:nvPr/>
        </p:nvSpPr>
        <p:spPr>
          <a:xfrm>
            <a:off x="1614792" y="3529812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5758255" y="4526511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5758255" y="4865065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5758255" y="5243474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>
            <a:off x="5758255" y="2003162"/>
            <a:ext cx="207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Gerade Verbindung mit Pfeil 200"/>
          <p:cNvCxnSpPr>
            <a:stCxn id="20" idx="3"/>
            <a:endCxn id="200" idx="1"/>
          </p:cNvCxnSpPr>
          <p:nvPr/>
        </p:nvCxnSpPr>
        <p:spPr>
          <a:xfrm>
            <a:off x="5231551" y="2160561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5238460" y="4678111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/>
          <p:cNvCxnSpPr/>
          <p:nvPr/>
        </p:nvCxnSpPr>
        <p:spPr>
          <a:xfrm>
            <a:off x="5234176" y="5053143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>
            <a:off x="5231551" y="5414706"/>
            <a:ext cx="526704" cy="1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830191" y="3812316"/>
            <a:ext cx="271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global min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1539148" y="933401"/>
            <a:ext cx="271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6" name="Gruppieren 205"/>
          <p:cNvGrpSpPr/>
          <p:nvPr/>
        </p:nvGrpSpPr>
        <p:grpSpPr>
          <a:xfrm>
            <a:off x="6794231" y="2715197"/>
            <a:ext cx="4794614" cy="1432795"/>
            <a:chOff x="5765681" y="354997"/>
            <a:chExt cx="4794614" cy="1432795"/>
          </a:xfrm>
        </p:grpSpPr>
        <p:sp>
          <p:nvSpPr>
            <p:cNvPr id="207" name="Rechteck 206"/>
            <p:cNvSpPr/>
            <p:nvPr/>
          </p:nvSpPr>
          <p:spPr>
            <a:xfrm>
              <a:off x="6589999" y="354999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7420316" y="354999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8237901" y="354998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9055485" y="354998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hteck 210"/>
            <p:cNvSpPr/>
            <p:nvPr/>
          </p:nvSpPr>
          <p:spPr>
            <a:xfrm>
              <a:off x="6589999" y="732276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7420316" y="732276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8237901" y="732275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hteck 213"/>
            <p:cNvSpPr/>
            <p:nvPr/>
          </p:nvSpPr>
          <p:spPr>
            <a:xfrm>
              <a:off x="9055485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echteck 214"/>
            <p:cNvSpPr/>
            <p:nvPr/>
          </p:nvSpPr>
          <p:spPr>
            <a:xfrm>
              <a:off x="6589999" y="1107308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Rechteck 215"/>
            <p:cNvSpPr/>
            <p:nvPr/>
          </p:nvSpPr>
          <p:spPr>
            <a:xfrm>
              <a:off x="7420316" y="1107308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hteck 216"/>
            <p:cNvSpPr/>
            <p:nvPr/>
          </p:nvSpPr>
          <p:spPr>
            <a:xfrm>
              <a:off x="8237901" y="1107307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hteck 217"/>
            <p:cNvSpPr/>
            <p:nvPr/>
          </p:nvSpPr>
          <p:spPr>
            <a:xfrm>
              <a:off x="9055485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hteck 218"/>
            <p:cNvSpPr/>
            <p:nvPr/>
          </p:nvSpPr>
          <p:spPr>
            <a:xfrm>
              <a:off x="6589999" y="1479441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chteck 219"/>
            <p:cNvSpPr/>
            <p:nvPr/>
          </p:nvSpPr>
          <p:spPr>
            <a:xfrm>
              <a:off x="7420316" y="1479441"/>
              <a:ext cx="694343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hteck 220"/>
            <p:cNvSpPr/>
            <p:nvPr/>
          </p:nvSpPr>
          <p:spPr>
            <a:xfrm>
              <a:off x="8237901" y="1479440"/>
              <a:ext cx="694342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Rechteck 221"/>
            <p:cNvSpPr/>
            <p:nvPr/>
          </p:nvSpPr>
          <p:spPr>
            <a:xfrm>
              <a:off x="9055485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135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9873070" y="35499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Rechteck 223"/>
            <p:cNvSpPr/>
            <p:nvPr/>
          </p:nvSpPr>
          <p:spPr>
            <a:xfrm>
              <a:off x="9873070" y="732275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Rechteck 224"/>
            <p:cNvSpPr/>
            <p:nvPr/>
          </p:nvSpPr>
          <p:spPr>
            <a:xfrm>
              <a:off x="9873070" y="1107307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9873070" y="1479440"/>
              <a:ext cx="68722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Rechteck 226"/>
            <p:cNvSpPr/>
            <p:nvPr/>
          </p:nvSpPr>
          <p:spPr>
            <a:xfrm>
              <a:off x="5765681" y="739002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Rechteck 227"/>
            <p:cNvSpPr/>
            <p:nvPr/>
          </p:nvSpPr>
          <p:spPr>
            <a:xfrm>
              <a:off x="5765681" y="1114034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hteck 228"/>
            <p:cNvSpPr/>
            <p:nvPr/>
          </p:nvSpPr>
          <p:spPr>
            <a:xfrm>
              <a:off x="5765681" y="1486167"/>
              <a:ext cx="707075" cy="30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Row</a:t>
              </a:r>
              <a:r>
                <a:rPr lang="de-DE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</p:grpSp>
      <p:sp>
        <p:nvSpPr>
          <p:cNvPr id="231" name="Rechteck 230"/>
          <p:cNvSpPr/>
          <p:nvPr/>
        </p:nvSpPr>
        <p:spPr>
          <a:xfrm>
            <a:off x="7626461" y="3077010"/>
            <a:ext cx="3970296" cy="68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Textfeld 231"/>
          <p:cNvSpPr txBox="1"/>
          <p:nvPr/>
        </p:nvSpPr>
        <p:spPr>
          <a:xfrm>
            <a:off x="9181224" y="222078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Hybrid: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7626461" y="3848980"/>
            <a:ext cx="3970296" cy="68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ußzeilenplatzhalter 3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sp>
        <p:nvSpPr>
          <p:cNvPr id="96" name="Rechteck 95"/>
          <p:cNvSpPr/>
          <p:nvPr/>
        </p:nvSpPr>
        <p:spPr>
          <a:xfrm rot="2701425">
            <a:off x="9709339" y="933290"/>
            <a:ext cx="1565343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OFF!</a:t>
            </a:r>
          </a:p>
        </p:txBody>
      </p:sp>
    </p:spTree>
    <p:extLst>
      <p:ext uri="{BB962C8B-B14F-4D97-AF65-F5344CB8AC3E}">
        <p14:creationId xmlns:p14="http://schemas.microsoft.com/office/powerpoint/2010/main" val="2134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steps with stochastic gradient descent: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22564" y="1678429"/>
            <a:ext cx="11280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initialize the weights to small numbers close to 0, but not 0 (for example 0.1)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first observation of your dataset in the input layer, each feature in one input node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Forward-Propagation: left -&gt; right, output is y^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predicted result (y^) to the actual result. Measure with the cost-function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Backpropagation: right -&gt; left, update of weights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 to 5 and update the weights after each observation or after each batch of observation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whole training set passed through the ANN -&gt; it is an epoch. Make more epochs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6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937854" y="1539850"/>
            <a:ext cx="5848350" cy="4015740"/>
            <a:chOff x="0" y="0"/>
            <a:chExt cx="5848350" cy="4015740"/>
          </a:xfrm>
        </p:grpSpPr>
        <p:cxnSp>
          <p:nvCxnSpPr>
            <p:cNvPr id="5" name="Gerade Verbindung mit Pfeil 4"/>
            <p:cNvCxnSpPr/>
            <p:nvPr/>
          </p:nvCxnSpPr>
          <p:spPr>
            <a:xfrm>
              <a:off x="723900" y="876300"/>
              <a:ext cx="113346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/>
            <p:cNvGrpSpPr/>
            <p:nvPr/>
          </p:nvGrpSpPr>
          <p:grpSpPr>
            <a:xfrm>
              <a:off x="0" y="0"/>
              <a:ext cx="5848350" cy="4015740"/>
              <a:chOff x="0" y="0"/>
              <a:chExt cx="6009640" cy="4276725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23825" y="0"/>
                <a:ext cx="5638800" cy="3324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1100"/>
              </a:p>
            </p:txBody>
          </p:sp>
          <p:grpSp>
            <p:nvGrpSpPr>
              <p:cNvPr id="8" name="Gruppieren 7"/>
              <p:cNvGrpSpPr/>
              <p:nvPr/>
            </p:nvGrpSpPr>
            <p:grpSpPr>
              <a:xfrm>
                <a:off x="885825" y="152400"/>
                <a:ext cx="4888493" cy="4031600"/>
                <a:chOff x="0" y="0"/>
                <a:chExt cx="4888567" cy="4031673"/>
              </a:xfrm>
            </p:grpSpPr>
            <p:grpSp>
              <p:nvGrpSpPr>
                <p:cNvPr id="15" name="Gruppieren 14"/>
                <p:cNvGrpSpPr/>
                <p:nvPr/>
              </p:nvGrpSpPr>
              <p:grpSpPr>
                <a:xfrm>
                  <a:off x="0" y="0"/>
                  <a:ext cx="4888567" cy="4031673"/>
                  <a:chOff x="0" y="0"/>
                  <a:chExt cx="4888567" cy="4031673"/>
                </a:xfrm>
              </p:grpSpPr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76200" y="76138"/>
                    <a:ext cx="4733925" cy="3876675"/>
                    <a:chOff x="0" y="0"/>
                    <a:chExt cx="4733925" cy="3876675"/>
                  </a:xfrm>
                </p:grpSpPr>
                <p:sp>
                  <p:nvSpPr>
                    <p:cNvPr id="25" name="Flussdiagramm: Verbinder 24"/>
                    <p:cNvSpPr/>
                    <p:nvPr/>
                  </p:nvSpPr>
                  <p:spPr>
                    <a:xfrm>
                      <a:off x="0" y="0"/>
                      <a:ext cx="4733925" cy="3876675"/>
                    </a:xfrm>
                    <a:prstGeom prst="flowChartConnector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de-DE" sz="1100"/>
                    </a:p>
                  </p:txBody>
                </p:sp>
                <p:grpSp>
                  <p:nvGrpSpPr>
                    <p:cNvPr id="26" name="Gruppieren 25"/>
                    <p:cNvGrpSpPr/>
                    <p:nvPr/>
                  </p:nvGrpSpPr>
                  <p:grpSpPr>
                    <a:xfrm>
                      <a:off x="323850" y="438150"/>
                      <a:ext cx="4076700" cy="3228975"/>
                      <a:chOff x="0" y="0"/>
                      <a:chExt cx="4076700" cy="3228975"/>
                    </a:xfrm>
                  </p:grpSpPr>
                  <p:grpSp>
                    <p:nvGrpSpPr>
                      <p:cNvPr id="27" name="Gruppieren 26"/>
                      <p:cNvGrpSpPr/>
                      <p:nvPr/>
                    </p:nvGrpSpPr>
                    <p:grpSpPr>
                      <a:xfrm>
                        <a:off x="600075" y="0"/>
                        <a:ext cx="2714625" cy="561975"/>
                        <a:chOff x="0" y="0"/>
                        <a:chExt cx="2714625" cy="561975"/>
                      </a:xfrm>
                    </p:grpSpPr>
                    <p:sp>
                      <p:nvSpPr>
                        <p:cNvPr id="39" name="Rechteck 38"/>
                        <p:cNvSpPr/>
                        <p:nvPr/>
                      </p:nvSpPr>
                      <p:spPr>
                        <a:xfrm>
                          <a:off x="0" y="0"/>
                          <a:ext cx="1171575" cy="5619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1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Business Understanding</a:t>
                          </a:r>
                          <a:endParaRPr lang="de-DE" sz="1100">
                            <a:effectLst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40" name="Rechteck 39"/>
                        <p:cNvSpPr/>
                        <p:nvPr/>
                      </p:nvSpPr>
                      <p:spPr>
                        <a:xfrm>
                          <a:off x="1543050" y="0"/>
                          <a:ext cx="1171575" cy="5619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1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Data Understanding</a:t>
                          </a:r>
                          <a:endParaRPr lang="de-DE" sz="1100">
                            <a:effectLst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41" name="Gerade Verbindung mit Pfeil 40"/>
                        <p:cNvCxnSpPr/>
                        <p:nvPr/>
                      </p:nvCxnSpPr>
                      <p:spPr>
                        <a:xfrm>
                          <a:off x="1162050" y="171450"/>
                          <a:ext cx="3600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Gerade Verbindung mit Pfeil 41"/>
                        <p:cNvCxnSpPr/>
                        <p:nvPr/>
                      </p:nvCxnSpPr>
                      <p:spPr>
                        <a:xfrm>
                          <a:off x="1171575" y="390525"/>
                          <a:ext cx="3600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  <a:headEnd type="stealt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8" name="Rechteck 27"/>
                      <p:cNvSpPr/>
                      <p:nvPr/>
                    </p:nvSpPr>
                    <p:spPr>
                      <a:xfrm>
                        <a:off x="1447800" y="2667000"/>
                        <a:ext cx="1171575" cy="5619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25000"/>
                          </a:lnSpc>
                          <a:spcAft>
                            <a:spcPts val="0"/>
                          </a:spcAft>
                        </a:pPr>
                        <a:r>
                          <a:rPr lang="de-DE" sz="11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a:t>Evaluation</a:t>
                        </a:r>
                        <a:endParaRPr lang="de-DE" sz="1100">
                          <a:effectLst/>
                          <a:ea typeface="MS Mincho" panose="02020609040205080304" pitchFamily="49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Rechteck 28"/>
                      <p:cNvSpPr/>
                      <p:nvPr/>
                    </p:nvSpPr>
                    <p:spPr>
                      <a:xfrm>
                        <a:off x="0" y="1628775"/>
                        <a:ext cx="1171575" cy="5619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25000"/>
                          </a:lnSpc>
                          <a:spcAft>
                            <a:spcPts val="0"/>
                          </a:spcAft>
                        </a:pPr>
                        <a:r>
                          <a:rPr lang="de-DE" sz="110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a:t>Deployment</a:t>
                        </a:r>
                        <a:endParaRPr lang="de-DE" sz="1100">
                          <a:effectLst/>
                          <a:ea typeface="MS Mincho" panose="02020609040205080304" pitchFamily="49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0" name="Gerade Verbindung mit Pfeil 29"/>
                      <p:cNvCxnSpPr/>
                      <p:nvPr/>
                    </p:nvCxnSpPr>
                    <p:spPr>
                      <a:xfrm>
                        <a:off x="3028950" y="542925"/>
                        <a:ext cx="419100" cy="4572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" name="Gruppieren 30"/>
                      <p:cNvGrpSpPr/>
                      <p:nvPr/>
                    </p:nvGrpSpPr>
                    <p:grpSpPr>
                      <a:xfrm>
                        <a:off x="2905125" y="1000125"/>
                        <a:ext cx="1171575" cy="1476375"/>
                        <a:chOff x="0" y="0"/>
                        <a:chExt cx="1171575" cy="1476375"/>
                      </a:xfrm>
                    </p:grpSpPr>
                    <p:sp>
                      <p:nvSpPr>
                        <p:cNvPr id="35" name="Rechteck 34"/>
                        <p:cNvSpPr/>
                        <p:nvPr/>
                      </p:nvSpPr>
                      <p:spPr>
                        <a:xfrm>
                          <a:off x="0" y="0"/>
                          <a:ext cx="1171575" cy="5619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10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Data Preparation</a:t>
                          </a:r>
                          <a:endParaRPr lang="de-DE" sz="1100">
                            <a:effectLst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6" name="Rechteck 35"/>
                        <p:cNvSpPr/>
                        <p:nvPr/>
                      </p:nvSpPr>
                      <p:spPr>
                        <a:xfrm>
                          <a:off x="0" y="914400"/>
                          <a:ext cx="1171575" cy="5619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2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10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Modelling</a:t>
                          </a:r>
                          <a:endParaRPr lang="de-DE" sz="1100" dirty="0">
                            <a:effectLst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cxnSp>
                      <p:nvCxnSpPr>
                        <p:cNvPr id="37" name="Gerade Verbindung mit Pfeil 36"/>
                        <p:cNvCxnSpPr/>
                        <p:nvPr/>
                      </p:nvCxnSpPr>
                      <p:spPr>
                        <a:xfrm>
                          <a:off x="828675" y="571500"/>
                          <a:ext cx="0" cy="3429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  <a:tailEnd type="stealt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Gerade Verbindung mit Pfeil 37"/>
                        <p:cNvCxnSpPr/>
                        <p:nvPr/>
                      </p:nvCxnSpPr>
                      <p:spPr>
                        <a:xfrm>
                          <a:off x="333375" y="571500"/>
                          <a:ext cx="0" cy="3429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  <a:headEnd type="stealth"/>
                          <a:tailEnd type="non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2" name="Gerade Verbindung mit Pfeil 31"/>
                      <p:cNvCxnSpPr/>
                      <p:nvPr/>
                    </p:nvCxnSpPr>
                    <p:spPr>
                      <a:xfrm flipH="1">
                        <a:off x="2286000" y="2190750"/>
                        <a:ext cx="619125" cy="4762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mit Pfeil 32"/>
                      <p:cNvCxnSpPr/>
                      <p:nvPr/>
                    </p:nvCxnSpPr>
                    <p:spPr>
                      <a:xfrm flipH="1" flipV="1">
                        <a:off x="1171575" y="561975"/>
                        <a:ext cx="838200" cy="210502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  <a:prstDash val="dash"/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mit Pfeil 33"/>
                      <p:cNvCxnSpPr/>
                      <p:nvPr/>
                    </p:nvCxnSpPr>
                    <p:spPr>
                      <a:xfrm flipH="1" flipV="1">
                        <a:off x="600075" y="2190750"/>
                        <a:ext cx="847725" cy="71437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bg1">
                            <a:lumMod val="50000"/>
                          </a:schemeClr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1" name="Gleichschenkliges Dreieck 20"/>
                  <p:cNvSpPr/>
                  <p:nvPr/>
                </p:nvSpPr>
                <p:spPr>
                  <a:xfrm rot="10800000">
                    <a:off x="4734188" y="1971612"/>
                    <a:ext cx="154379" cy="106878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1100"/>
                  </a:p>
                </p:txBody>
              </p:sp>
              <p:sp>
                <p:nvSpPr>
                  <p:cNvPr id="22" name="Gleichschenkliges Dreieck 21"/>
                  <p:cNvSpPr/>
                  <p:nvPr/>
                </p:nvSpPr>
                <p:spPr>
                  <a:xfrm rot="15970801">
                    <a:off x="2405062" y="3901045"/>
                    <a:ext cx="154379" cy="106878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1100"/>
                  </a:p>
                </p:txBody>
              </p:sp>
              <p:sp>
                <p:nvSpPr>
                  <p:cNvPr id="23" name="Gleichschenkliges Dreieck 22"/>
                  <p:cNvSpPr/>
                  <p:nvPr/>
                </p:nvSpPr>
                <p:spPr>
                  <a:xfrm>
                    <a:off x="0" y="2009713"/>
                    <a:ext cx="154379" cy="106878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1100"/>
                  </a:p>
                </p:txBody>
              </p:sp>
              <p:sp>
                <p:nvSpPr>
                  <p:cNvPr id="24" name="Gleichschenkliges Dreieck 23"/>
                  <p:cNvSpPr/>
                  <p:nvPr/>
                </p:nvSpPr>
                <p:spPr>
                  <a:xfrm rot="5573000">
                    <a:off x="2386012" y="23751"/>
                    <a:ext cx="154379" cy="106878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1100"/>
                  </a:p>
                </p:txBody>
              </p:sp>
            </p:grpSp>
            <p:sp>
              <p:nvSpPr>
                <p:cNvPr id="16" name="Rechteck 15"/>
                <p:cNvSpPr/>
                <p:nvPr/>
              </p:nvSpPr>
              <p:spPr>
                <a:xfrm>
                  <a:off x="752475" y="285750"/>
                  <a:ext cx="3095567" cy="1057275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1100"/>
                </a:p>
              </p:txBody>
            </p:sp>
            <p:sp>
              <p:nvSpPr>
                <p:cNvPr id="17" name="Rechteck 16"/>
                <p:cNvSpPr/>
                <p:nvPr/>
              </p:nvSpPr>
              <p:spPr>
                <a:xfrm>
                  <a:off x="3162300" y="1390650"/>
                  <a:ext cx="1438275" cy="8382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1100"/>
                </a:p>
              </p:txBody>
            </p:sp>
            <p:sp>
              <p:nvSpPr>
                <p:cNvPr id="18" name="Rechteck 17"/>
                <p:cNvSpPr/>
                <p:nvPr/>
              </p:nvSpPr>
              <p:spPr>
                <a:xfrm>
                  <a:off x="3162300" y="2286000"/>
                  <a:ext cx="1438275" cy="8382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1100"/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>
                  <a:off x="266700" y="2076450"/>
                  <a:ext cx="2809875" cy="178723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110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>
                <a:off x="257175" y="676275"/>
                <a:ext cx="495300" cy="4858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de-DE" sz="1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  <a:endParaRPr lang="de-DE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feld 45"/>
              <p:cNvSpPr txBox="1"/>
              <p:nvPr/>
            </p:nvSpPr>
            <p:spPr>
              <a:xfrm>
                <a:off x="0" y="1209675"/>
                <a:ext cx="1040201" cy="7379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de-DE" sz="1100"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Planung und technische Vorbereitung</a:t>
                </a:r>
                <a:endParaRPr lang="de-DE" sz="110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1285875" y="180975"/>
                <a:ext cx="742315" cy="4857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de-DE" sz="1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AP 1</a:t>
                </a:r>
                <a:endParaRPr lang="de-DE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5267325" y="1219200"/>
                <a:ext cx="742315" cy="4857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de-DE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AP 2</a:t>
                </a:r>
                <a:endParaRPr lang="de-DE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5267325" y="3076575"/>
                <a:ext cx="742315" cy="4857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de-DE" sz="1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AP 3</a:t>
                </a:r>
                <a:endParaRPr lang="de-DE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800100" y="3790950"/>
                <a:ext cx="742315" cy="4857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de-DE" sz="11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AP 4</a:t>
                </a:r>
                <a:endParaRPr lang="de-DE" sz="1100">
                  <a:effectLst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" name="Textfeld 42"/>
          <p:cNvSpPr txBox="1"/>
          <p:nvPr/>
        </p:nvSpPr>
        <p:spPr>
          <a:xfrm>
            <a:off x="522564" y="685202"/>
            <a:ext cx="683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Discovery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Mining Framework (KDDM)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feld 72"/>
          <p:cNvSpPr txBox="1"/>
          <p:nvPr/>
        </p:nvSpPr>
        <p:spPr>
          <a:xfrm>
            <a:off x="3211336" y="2992974"/>
            <a:ext cx="5657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 to write code!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16766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7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33703" y="1302878"/>
            <a:ext cx="2590800" cy="3657689"/>
            <a:chOff x="764628" y="1784623"/>
            <a:chExt cx="2590800" cy="36576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628" y="1784623"/>
              <a:ext cx="2590800" cy="3057525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764628" y="4842148"/>
              <a:ext cx="2590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Drawing of neurons in the pigeon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 tooltip="Cerebellum"/>
                </a:rPr>
                <a:t>cerebellum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by Spanish neuroscientist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 tooltip="Santiago Ramón y Cajal"/>
                </a:rPr>
                <a:t>Santiago Ramón y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 tooltip="Santiago Ramón y Cajal"/>
                </a:rPr>
                <a:t>Cajal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1899</a:t>
              </a:r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de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3539649" y="1302878"/>
            <a:ext cx="5280867" cy="3381877"/>
            <a:chOff x="6297013" y="1046754"/>
            <a:chExt cx="5280867" cy="3381877"/>
          </a:xfrm>
        </p:grpSpPr>
        <p:sp>
          <p:nvSpPr>
            <p:cNvPr id="13" name="Textfeld 12"/>
            <p:cNvSpPr txBox="1"/>
            <p:nvPr/>
          </p:nvSpPr>
          <p:spPr>
            <a:xfrm>
              <a:off x="6297013" y="4026154"/>
              <a:ext cx="1164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Neuron</a:t>
              </a:r>
              <a:endParaRPr lang="de-DE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6529553" y="1046754"/>
              <a:ext cx="5048327" cy="3381877"/>
              <a:chOff x="6180083" y="1629548"/>
              <a:chExt cx="5048327" cy="3381877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0083" y="2128672"/>
                <a:ext cx="5048327" cy="2713476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6529553" y="1629548"/>
                <a:ext cx="116402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Dendrites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receiver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de-DE" sz="11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8434554" y="4411261"/>
                <a:ext cx="116402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1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Axon (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transmitter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de-DE" sz="11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  <a:r>
                  <a:rPr lang="de-DE" sz="11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de-DE" sz="11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986" y="519513"/>
            <a:ext cx="2095500" cy="169545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0516" y="2658329"/>
            <a:ext cx="2590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Neuron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233483" y="1859182"/>
            <a:ext cx="11670129" cy="3098702"/>
            <a:chOff x="359607" y="1596423"/>
            <a:chExt cx="11670129" cy="3098702"/>
          </a:xfrm>
        </p:grpSpPr>
        <p:sp>
          <p:nvSpPr>
            <p:cNvPr id="52" name="Textfeld 51"/>
            <p:cNvSpPr txBox="1"/>
            <p:nvPr/>
          </p:nvSpPr>
          <p:spPr>
            <a:xfrm>
              <a:off x="363254" y="4219679"/>
              <a:ext cx="227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de-DE" sz="1600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359607" y="2582157"/>
              <a:ext cx="227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de-DE" sz="1600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59607" y="3435141"/>
              <a:ext cx="227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de-DE" sz="1600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89692" y="1722320"/>
              <a:ext cx="22754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</a:t>
              </a:r>
              <a:r>
                <a:rPr lang="de-DE" sz="1600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  <p:grpSp>
          <p:nvGrpSpPr>
            <p:cNvPr id="57" name="Gruppieren 56"/>
            <p:cNvGrpSpPr/>
            <p:nvPr/>
          </p:nvGrpSpPr>
          <p:grpSpPr>
            <a:xfrm>
              <a:off x="2543175" y="1596423"/>
              <a:ext cx="9486561" cy="3098702"/>
              <a:chOff x="2543175" y="1596423"/>
              <a:chExt cx="9486561" cy="3098702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543175" y="1596423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5309343" y="2402141"/>
                <a:ext cx="1440000" cy="1440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endParaRPr lang="de-D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9294717" y="2852266"/>
                <a:ext cx="539750" cy="5397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de-DE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2543175" y="2449407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2543175" y="3302391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543175" y="4155375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Gerade Verbindung mit Pfeil 24"/>
              <p:cNvCxnSpPr>
                <a:stCxn id="19" idx="6"/>
                <a:endCxn id="20" idx="2"/>
              </p:cNvCxnSpPr>
              <p:nvPr/>
            </p:nvCxnSpPr>
            <p:spPr>
              <a:xfrm>
                <a:off x="3082925" y="1866298"/>
                <a:ext cx="2226418" cy="125584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22" idx="6"/>
                <a:endCxn id="20" idx="2"/>
              </p:cNvCxnSpPr>
              <p:nvPr/>
            </p:nvCxnSpPr>
            <p:spPr>
              <a:xfrm>
                <a:off x="3082925" y="2719282"/>
                <a:ext cx="2226418" cy="40285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23" idx="6"/>
                <a:endCxn id="20" idx="2"/>
              </p:cNvCxnSpPr>
              <p:nvPr/>
            </p:nvCxnSpPr>
            <p:spPr>
              <a:xfrm flipV="1">
                <a:off x="3082925" y="3122141"/>
                <a:ext cx="2226418" cy="45012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>
                <a:stCxn id="24" idx="6"/>
                <a:endCxn id="20" idx="2"/>
              </p:cNvCxnSpPr>
              <p:nvPr/>
            </p:nvCxnSpPr>
            <p:spPr>
              <a:xfrm flipV="1">
                <a:off x="3082925" y="3122141"/>
                <a:ext cx="2226418" cy="13031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20" idx="6"/>
                <a:endCxn id="21" idx="2"/>
              </p:cNvCxnSpPr>
              <p:nvPr/>
            </p:nvCxnSpPr>
            <p:spPr>
              <a:xfrm>
                <a:off x="6749343" y="3122141"/>
                <a:ext cx="2545374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/>
              <p:cNvCxnSpPr/>
              <p:nvPr/>
            </p:nvCxnSpPr>
            <p:spPr>
              <a:xfrm flipH="1" flipV="1">
                <a:off x="4004443" y="2402141"/>
                <a:ext cx="1051034" cy="190710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 flipH="1" flipV="1">
                <a:off x="3762705" y="2852267"/>
                <a:ext cx="1292772" cy="145697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/>
              <p:nvPr/>
            </p:nvCxnSpPr>
            <p:spPr>
              <a:xfrm flipH="1" flipV="1">
                <a:off x="3836277" y="3392017"/>
                <a:ext cx="1219200" cy="91722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/>
              <p:nvPr/>
            </p:nvCxnSpPr>
            <p:spPr>
              <a:xfrm flipH="1" flipV="1">
                <a:off x="4004443" y="3842141"/>
                <a:ext cx="1051034" cy="46710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/>
              <p:cNvSpPr txBox="1"/>
              <p:nvPr/>
            </p:nvSpPr>
            <p:spPr>
              <a:xfrm>
                <a:off x="4529960" y="4317506"/>
                <a:ext cx="1164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Synapse</a:t>
                </a:r>
                <a:endParaRPr lang="de-DE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9754247" y="2920711"/>
                <a:ext cx="22754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</a:t>
                </a:r>
                <a:r>
                  <a:rPr lang="de-DE" sz="16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endParaRPr lang="de-DE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1" name="Textfeld 60"/>
          <p:cNvSpPr txBox="1"/>
          <p:nvPr/>
        </p:nvSpPr>
        <p:spPr>
          <a:xfrm>
            <a:off x="5042338" y="5325505"/>
            <a:ext cx="227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05632" y="5324058"/>
            <a:ext cx="720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Neuron / Input value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80930" y="2082597"/>
            <a:ext cx="22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80929" y="4186693"/>
            <a:ext cx="22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Normalisierung: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62" y="1415002"/>
            <a:ext cx="5307948" cy="3980961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2335624" y="5041761"/>
            <a:ext cx="33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Min-Max-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 </a:t>
            </a:r>
            <a:endParaRPr lang="de-DE" sz="1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24" y="3999884"/>
            <a:ext cx="2247900" cy="7429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26" y="2005325"/>
            <a:ext cx="1143000" cy="523875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2335624" y="2705271"/>
            <a:ext cx="294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Z-Transformation (-1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de-DE" sz="1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Neuron / Output value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66174" y="1733665"/>
            <a:ext cx="88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endParaRPr lang="de-DE" sz="1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75931" y="1633067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797847" y="1672284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05216" y="2540032"/>
            <a:ext cx="275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endParaRPr lang="de-DE" sz="16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166102" y="3975826"/>
            <a:ext cx="746233" cy="4575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918153" y="4204588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918153" y="5028873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918153" y="5889167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/>
          <p:cNvCxnSpPr>
            <a:stCxn id="18" idx="2"/>
          </p:cNvCxnSpPr>
          <p:nvPr/>
        </p:nvCxnSpPr>
        <p:spPr>
          <a:xfrm flipH="1" flipV="1">
            <a:off x="2160284" y="3975826"/>
            <a:ext cx="757869" cy="13229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2"/>
          </p:cNvCxnSpPr>
          <p:nvPr/>
        </p:nvCxnSpPr>
        <p:spPr>
          <a:xfrm flipH="1" flipV="1">
            <a:off x="2154466" y="3975826"/>
            <a:ext cx="763687" cy="21832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2800038" y="2958141"/>
            <a:ext cx="7734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555245" y="2788864"/>
            <a:ext cx="2018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5674091" y="1511226"/>
            <a:ext cx="6261279" cy="3098702"/>
            <a:chOff x="2543175" y="1596423"/>
            <a:chExt cx="6261279" cy="3098702"/>
          </a:xfrm>
        </p:grpSpPr>
        <p:sp>
          <p:nvSpPr>
            <p:cNvPr id="37" name="Ellipse 36"/>
            <p:cNvSpPr/>
            <p:nvPr/>
          </p:nvSpPr>
          <p:spPr>
            <a:xfrm>
              <a:off x="2543175" y="1596423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endPara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5309343" y="2402141"/>
              <a:ext cx="1440000" cy="1440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neuron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8264704" y="2847312"/>
              <a:ext cx="539750" cy="5397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y^</a:t>
              </a:r>
              <a:endPara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2543175" y="2449407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endPara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543175" y="3302391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a3</a:t>
              </a:r>
              <a:endPara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2543175" y="4155375"/>
              <a:ext cx="539750" cy="5397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Gerade Verbindung mit Pfeil 42"/>
            <p:cNvCxnSpPr>
              <a:stCxn id="37" idx="6"/>
              <a:endCxn id="38" idx="2"/>
            </p:cNvCxnSpPr>
            <p:nvPr/>
          </p:nvCxnSpPr>
          <p:spPr>
            <a:xfrm>
              <a:off x="3082925" y="1866298"/>
              <a:ext cx="2226418" cy="125584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40" idx="6"/>
              <a:endCxn id="38" idx="2"/>
            </p:cNvCxnSpPr>
            <p:nvPr/>
          </p:nvCxnSpPr>
          <p:spPr>
            <a:xfrm>
              <a:off x="3082925" y="2719282"/>
              <a:ext cx="2226418" cy="40285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41" idx="6"/>
              <a:endCxn id="38" idx="2"/>
            </p:cNvCxnSpPr>
            <p:nvPr/>
          </p:nvCxnSpPr>
          <p:spPr>
            <a:xfrm flipV="1">
              <a:off x="3082925" y="3122141"/>
              <a:ext cx="2226418" cy="45012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42" idx="6"/>
              <a:endCxn id="38" idx="2"/>
            </p:cNvCxnSpPr>
            <p:nvPr/>
          </p:nvCxnSpPr>
          <p:spPr>
            <a:xfrm flipV="1">
              <a:off x="3082925" y="3122141"/>
              <a:ext cx="2226418" cy="13031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stCxn id="38" idx="6"/>
              <a:endCxn id="39" idx="2"/>
            </p:cNvCxnSpPr>
            <p:nvPr/>
          </p:nvCxnSpPr>
          <p:spPr>
            <a:xfrm flipV="1">
              <a:off x="6749343" y="3117187"/>
              <a:ext cx="1515361" cy="49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flipH="1" flipV="1">
              <a:off x="4004443" y="2402141"/>
              <a:ext cx="1051034" cy="190710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flipH="1" flipV="1">
              <a:off x="3762705" y="2852267"/>
              <a:ext cx="1292772" cy="145697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 flipH="1" flipV="1">
              <a:off x="3836277" y="3392017"/>
              <a:ext cx="1219200" cy="91722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 flipH="1" flipV="1">
              <a:off x="4004443" y="3842141"/>
              <a:ext cx="1051034" cy="46710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4445877" y="4255973"/>
              <a:ext cx="1164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Synapse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feld 53"/>
          <p:cNvSpPr txBox="1"/>
          <p:nvPr/>
        </p:nvSpPr>
        <p:spPr>
          <a:xfrm>
            <a:off x="6385183" y="1672877"/>
            <a:ext cx="116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w1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389511" y="2425263"/>
            <a:ext cx="116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374182" y="2997967"/>
            <a:ext cx="116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437516" y="3531126"/>
            <a:ext cx="116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797" y="1403429"/>
            <a:ext cx="790575" cy="8763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278" y="3907310"/>
            <a:ext cx="819150" cy="847725"/>
          </a:xfrm>
          <a:prstGeom prst="rect">
            <a:avLst/>
          </a:prstGeom>
        </p:spPr>
      </p:pic>
      <p:sp>
        <p:nvSpPr>
          <p:cNvPr id="61" name="Textfeld 60"/>
          <p:cNvSpPr txBox="1"/>
          <p:nvPr/>
        </p:nvSpPr>
        <p:spPr>
          <a:xfrm>
            <a:off x="8647708" y="4678530"/>
            <a:ext cx="1164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4" y="1436994"/>
            <a:ext cx="4480360" cy="22684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95" y="1469312"/>
            <a:ext cx="4305702" cy="243002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74" y="3895564"/>
            <a:ext cx="4330255" cy="246456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83" y="3827146"/>
            <a:ext cx="4992742" cy="26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erade Verbindung mit Pfeil 136"/>
          <p:cNvCxnSpPr>
            <a:stCxn id="8" idx="5"/>
          </p:cNvCxnSpPr>
          <p:nvPr/>
        </p:nvCxnSpPr>
        <p:spPr>
          <a:xfrm>
            <a:off x="4562442" y="966516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49490" y="1302133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849490" y="2187575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836758" y="302993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849490" y="3871311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101737" y="5058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101737" y="134718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101737" y="2187575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101737" y="302993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101405" y="38713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101405" y="47117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56534" y="5490290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4221181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447473" y="611905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695663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6807927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82409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Gerade Verbindung mit Pfeil 20"/>
          <p:cNvCxnSpPr>
            <a:stCxn id="4" idx="6"/>
            <a:endCxn id="8" idx="2"/>
          </p:cNvCxnSpPr>
          <p:nvPr/>
        </p:nvCxnSpPr>
        <p:spPr>
          <a:xfrm flipV="1">
            <a:off x="2389240" y="775686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9" idx="2"/>
          </p:cNvCxnSpPr>
          <p:nvPr/>
        </p:nvCxnSpPr>
        <p:spPr>
          <a:xfrm>
            <a:off x="2389240" y="1572008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4" idx="6"/>
            <a:endCxn id="10" idx="2"/>
          </p:cNvCxnSpPr>
          <p:nvPr/>
        </p:nvCxnSpPr>
        <p:spPr>
          <a:xfrm>
            <a:off x="2389240" y="1572008"/>
            <a:ext cx="1712497" cy="8854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1" idx="2"/>
          </p:cNvCxnSpPr>
          <p:nvPr/>
        </p:nvCxnSpPr>
        <p:spPr>
          <a:xfrm>
            <a:off x="2389240" y="1572008"/>
            <a:ext cx="1712497" cy="1727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6"/>
            <a:endCxn id="12" idx="2"/>
          </p:cNvCxnSpPr>
          <p:nvPr/>
        </p:nvCxnSpPr>
        <p:spPr>
          <a:xfrm>
            <a:off x="2389240" y="1572008"/>
            <a:ext cx="1712165" cy="25691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6"/>
            <a:endCxn id="13" idx="1"/>
          </p:cNvCxnSpPr>
          <p:nvPr/>
        </p:nvCxnSpPr>
        <p:spPr>
          <a:xfrm>
            <a:off x="2389240" y="1572008"/>
            <a:ext cx="1791210" cy="3218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3" idx="1"/>
          </p:cNvCxnSpPr>
          <p:nvPr/>
        </p:nvCxnSpPr>
        <p:spPr>
          <a:xfrm>
            <a:off x="2389240" y="2457450"/>
            <a:ext cx="1791210" cy="2333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2" idx="2"/>
          </p:cNvCxnSpPr>
          <p:nvPr/>
        </p:nvCxnSpPr>
        <p:spPr>
          <a:xfrm>
            <a:off x="2389240" y="2457450"/>
            <a:ext cx="1712165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6"/>
            <a:endCxn id="11" idx="2"/>
          </p:cNvCxnSpPr>
          <p:nvPr/>
        </p:nvCxnSpPr>
        <p:spPr>
          <a:xfrm>
            <a:off x="2389240" y="2457450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5" idx="6"/>
            <a:endCxn id="10" idx="2"/>
          </p:cNvCxnSpPr>
          <p:nvPr/>
        </p:nvCxnSpPr>
        <p:spPr>
          <a:xfrm>
            <a:off x="2389240" y="2457450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5" idx="6"/>
            <a:endCxn id="9" idx="2"/>
          </p:cNvCxnSpPr>
          <p:nvPr/>
        </p:nvCxnSpPr>
        <p:spPr>
          <a:xfrm flipV="1">
            <a:off x="2389240" y="1617061"/>
            <a:ext cx="1712497" cy="84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" idx="6"/>
            <a:endCxn id="8" idx="2"/>
          </p:cNvCxnSpPr>
          <p:nvPr/>
        </p:nvCxnSpPr>
        <p:spPr>
          <a:xfrm flipV="1">
            <a:off x="2389240" y="775686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6"/>
            <a:endCxn id="8" idx="2"/>
          </p:cNvCxnSpPr>
          <p:nvPr/>
        </p:nvCxnSpPr>
        <p:spPr>
          <a:xfrm flipV="1">
            <a:off x="2376508" y="775686"/>
            <a:ext cx="1725229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" idx="6"/>
            <a:endCxn id="9" idx="2"/>
          </p:cNvCxnSpPr>
          <p:nvPr/>
        </p:nvCxnSpPr>
        <p:spPr>
          <a:xfrm flipV="1">
            <a:off x="2376508" y="1617061"/>
            <a:ext cx="1725229" cy="1682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" idx="6"/>
            <a:endCxn id="10" idx="2"/>
          </p:cNvCxnSpPr>
          <p:nvPr/>
        </p:nvCxnSpPr>
        <p:spPr>
          <a:xfrm flipV="1">
            <a:off x="2376508" y="2457450"/>
            <a:ext cx="1725229" cy="842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" idx="6"/>
            <a:endCxn id="11" idx="2"/>
          </p:cNvCxnSpPr>
          <p:nvPr/>
        </p:nvCxnSpPr>
        <p:spPr>
          <a:xfrm>
            <a:off x="2376508" y="3299811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12" idx="2"/>
          </p:cNvCxnSpPr>
          <p:nvPr/>
        </p:nvCxnSpPr>
        <p:spPr>
          <a:xfrm>
            <a:off x="2376508" y="3299811"/>
            <a:ext cx="1724897" cy="841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13" idx="1"/>
          </p:cNvCxnSpPr>
          <p:nvPr/>
        </p:nvCxnSpPr>
        <p:spPr>
          <a:xfrm>
            <a:off x="2376508" y="3299811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7" idx="6"/>
            <a:endCxn id="13" idx="1"/>
          </p:cNvCxnSpPr>
          <p:nvPr/>
        </p:nvCxnSpPr>
        <p:spPr>
          <a:xfrm>
            <a:off x="2389240" y="4141186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12" idx="2"/>
          </p:cNvCxnSpPr>
          <p:nvPr/>
        </p:nvCxnSpPr>
        <p:spPr>
          <a:xfrm>
            <a:off x="2389240" y="4141186"/>
            <a:ext cx="17121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11" idx="2"/>
          </p:cNvCxnSpPr>
          <p:nvPr/>
        </p:nvCxnSpPr>
        <p:spPr>
          <a:xfrm flipV="1">
            <a:off x="2389240" y="3299811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10" idx="2"/>
          </p:cNvCxnSpPr>
          <p:nvPr/>
        </p:nvCxnSpPr>
        <p:spPr>
          <a:xfrm flipV="1">
            <a:off x="2389240" y="2457450"/>
            <a:ext cx="1712497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7" idx="6"/>
            <a:endCxn id="9" idx="2"/>
          </p:cNvCxnSpPr>
          <p:nvPr/>
        </p:nvCxnSpPr>
        <p:spPr>
          <a:xfrm flipV="1">
            <a:off x="2389240" y="1617061"/>
            <a:ext cx="1712497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" idx="6"/>
            <a:endCxn id="8" idx="2"/>
          </p:cNvCxnSpPr>
          <p:nvPr/>
        </p:nvCxnSpPr>
        <p:spPr>
          <a:xfrm flipV="1">
            <a:off x="2389240" y="775686"/>
            <a:ext cx="1712497" cy="336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5054451" y="2617020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97" name="Ellipse 96"/>
          <p:cNvSpPr/>
          <p:nvPr/>
        </p:nvSpPr>
        <p:spPr>
          <a:xfrm>
            <a:off x="6688149" y="2585926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6688149" y="3714091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821389" y="3125676"/>
            <a:ext cx="0" cy="58841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7110423" y="3125675"/>
            <a:ext cx="0" cy="58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577742" y="2211153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577742" y="257403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577743" y="293692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84859" y="3299811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/>
          <p:cNvCxnSpPr>
            <a:stCxn id="106" idx="3"/>
            <a:endCxn id="4" idx="3"/>
          </p:cNvCxnSpPr>
          <p:nvPr/>
        </p:nvCxnSpPr>
        <p:spPr>
          <a:xfrm flipV="1">
            <a:off x="1284817" y="1762838"/>
            <a:ext cx="643718" cy="59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0" idx="3"/>
            <a:endCxn id="5" idx="2"/>
          </p:cNvCxnSpPr>
          <p:nvPr/>
        </p:nvCxnSpPr>
        <p:spPr>
          <a:xfrm flipV="1">
            <a:off x="1272085" y="2457450"/>
            <a:ext cx="577405" cy="26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11" idx="3"/>
            <a:endCxn id="6" idx="2"/>
          </p:cNvCxnSpPr>
          <p:nvPr/>
        </p:nvCxnSpPr>
        <p:spPr>
          <a:xfrm>
            <a:off x="1272085" y="3087738"/>
            <a:ext cx="564673" cy="212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2" idx="3"/>
            <a:endCxn id="7" idx="1"/>
          </p:cNvCxnSpPr>
          <p:nvPr/>
        </p:nvCxnSpPr>
        <p:spPr>
          <a:xfrm>
            <a:off x="1272084" y="3450624"/>
            <a:ext cx="656451" cy="49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7" idx="2"/>
          </p:cNvCxnSpPr>
          <p:nvPr/>
        </p:nvCxnSpPr>
        <p:spPr>
          <a:xfrm flipV="1">
            <a:off x="5784081" y="2855801"/>
            <a:ext cx="904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5784081" y="2936925"/>
            <a:ext cx="812870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6"/>
          </p:cNvCxnSpPr>
          <p:nvPr/>
        </p:nvCxnSpPr>
        <p:spPr>
          <a:xfrm>
            <a:off x="4641487" y="2457450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5"/>
          </p:cNvCxnSpPr>
          <p:nvPr/>
        </p:nvCxnSpPr>
        <p:spPr>
          <a:xfrm>
            <a:off x="4562442" y="1807891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1" idx="6"/>
          </p:cNvCxnSpPr>
          <p:nvPr/>
        </p:nvCxnSpPr>
        <p:spPr>
          <a:xfrm flipV="1">
            <a:off x="4641487" y="2905088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2" idx="7"/>
          </p:cNvCxnSpPr>
          <p:nvPr/>
        </p:nvCxnSpPr>
        <p:spPr>
          <a:xfrm flipV="1">
            <a:off x="4562110" y="3004278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13" idx="7"/>
          </p:cNvCxnSpPr>
          <p:nvPr/>
        </p:nvCxnSpPr>
        <p:spPr>
          <a:xfrm flipV="1">
            <a:off x="4562110" y="3036978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51" idx="3"/>
          </p:cNvCxnSpPr>
          <p:nvPr/>
        </p:nvCxnSpPr>
        <p:spPr>
          <a:xfrm>
            <a:off x="1271569" y="3811255"/>
            <a:ext cx="5416580" cy="17271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584344" y="3660442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Gerade Verbindung mit Pfeil 153"/>
          <p:cNvCxnSpPr/>
          <p:nvPr/>
        </p:nvCxnSpPr>
        <p:spPr>
          <a:xfrm flipH="1" flipV="1">
            <a:off x="458643" y="5384777"/>
            <a:ext cx="72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842683" y="5072813"/>
            <a:ext cx="3321342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endParaRPr lang="de-DE" sz="1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ußzeilenplatzhalter 156"/>
          <p:cNvSpPr>
            <a:spLocks noGrp="1"/>
          </p:cNvSpPr>
          <p:nvPr>
            <p:ph type="ftr" sz="quarter" idx="11"/>
          </p:nvPr>
        </p:nvSpPr>
        <p:spPr>
          <a:xfrm>
            <a:off x="7546428" y="6357668"/>
            <a:ext cx="4529957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  <p:cxnSp>
        <p:nvCxnSpPr>
          <p:cNvPr id="74" name="Gerade Verbindung mit Pfeil 73"/>
          <p:cNvCxnSpPr/>
          <p:nvPr/>
        </p:nvCxnSpPr>
        <p:spPr>
          <a:xfrm flipH="1" flipV="1">
            <a:off x="7243664" y="2832218"/>
            <a:ext cx="1021543" cy="205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fik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17" y="2222175"/>
            <a:ext cx="2420073" cy="1365826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27" y="343043"/>
            <a:ext cx="2347484" cy="1336068"/>
          </a:xfrm>
          <a:prstGeom prst="rect">
            <a:avLst/>
          </a:prstGeom>
        </p:spPr>
      </p:pic>
      <p:cxnSp>
        <p:nvCxnSpPr>
          <p:cNvPr id="79" name="Gerade Verbindung mit Pfeil 78"/>
          <p:cNvCxnSpPr/>
          <p:nvPr/>
        </p:nvCxnSpPr>
        <p:spPr>
          <a:xfrm flipH="1" flipV="1">
            <a:off x="4659872" y="777943"/>
            <a:ext cx="828000" cy="205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743497" cy="365125"/>
          </a:xfrm>
        </p:spPr>
        <p:txBody>
          <a:bodyPr/>
          <a:lstStyle/>
          <a:p>
            <a:r>
              <a:rPr lang="en-US" smtClean="0"/>
              <a:t>Oleksandr Trunov, based on the Videos from http://superdatascience.com/ on Udemy.com „Deep Learning A-Z™“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2564" y="685202"/>
            <a:ext cx="56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ANN 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3635084" y="1861802"/>
            <a:ext cx="6261279" cy="3098702"/>
            <a:chOff x="1522505" y="2156091"/>
            <a:chExt cx="6261279" cy="3098702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1522505" y="2156091"/>
              <a:ext cx="6261279" cy="3098702"/>
              <a:chOff x="2543175" y="1596423"/>
              <a:chExt cx="6261279" cy="3098702"/>
            </a:xfrm>
          </p:grpSpPr>
          <p:sp>
            <p:nvSpPr>
              <p:cNvPr id="30" name="Ellipse 29"/>
              <p:cNvSpPr/>
              <p:nvPr/>
            </p:nvSpPr>
            <p:spPr>
              <a:xfrm>
                <a:off x="2543175" y="1596423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5309343" y="2402141"/>
                <a:ext cx="1440000" cy="14400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b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neuron</a:t>
                </a:r>
                <a:endParaRPr lang="de-DE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8264704" y="2847312"/>
                <a:ext cx="539750" cy="5397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y^</a:t>
                </a:r>
                <a:endParaRPr lang="de-DE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2543175" y="2449407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2543175" y="3302391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2543175" y="4155375"/>
                <a:ext cx="539750" cy="5397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4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de-DE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Gerade Verbindung mit Pfeil 35"/>
              <p:cNvCxnSpPr>
                <a:stCxn id="30" idx="6"/>
                <a:endCxn id="31" idx="2"/>
              </p:cNvCxnSpPr>
              <p:nvPr/>
            </p:nvCxnSpPr>
            <p:spPr>
              <a:xfrm>
                <a:off x="3082925" y="1866298"/>
                <a:ext cx="2226418" cy="125584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33" idx="6"/>
                <a:endCxn id="31" idx="2"/>
              </p:cNvCxnSpPr>
              <p:nvPr/>
            </p:nvCxnSpPr>
            <p:spPr>
              <a:xfrm>
                <a:off x="3082925" y="2719282"/>
                <a:ext cx="2226418" cy="4028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34" idx="6"/>
                <a:endCxn id="31" idx="2"/>
              </p:cNvCxnSpPr>
              <p:nvPr/>
            </p:nvCxnSpPr>
            <p:spPr>
              <a:xfrm flipV="1">
                <a:off x="3082925" y="3122141"/>
                <a:ext cx="2226418" cy="4501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/>
              <p:cNvCxnSpPr>
                <a:stCxn id="35" idx="6"/>
                <a:endCxn id="31" idx="2"/>
              </p:cNvCxnSpPr>
              <p:nvPr/>
            </p:nvCxnSpPr>
            <p:spPr>
              <a:xfrm flipV="1">
                <a:off x="3082925" y="3122141"/>
                <a:ext cx="2226418" cy="13031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>
                <a:stCxn id="31" idx="6"/>
                <a:endCxn id="32" idx="2"/>
              </p:cNvCxnSpPr>
              <p:nvPr/>
            </p:nvCxnSpPr>
            <p:spPr>
              <a:xfrm flipV="1">
                <a:off x="6749343" y="3117187"/>
                <a:ext cx="1515361" cy="495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/>
              <p:nvPr/>
            </p:nvCxnSpPr>
            <p:spPr>
              <a:xfrm flipH="1" flipV="1">
                <a:off x="4004443" y="2402141"/>
                <a:ext cx="1051034" cy="190710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/>
              <p:nvPr/>
            </p:nvCxnSpPr>
            <p:spPr>
              <a:xfrm flipH="1" flipV="1">
                <a:off x="3762705" y="2852267"/>
                <a:ext cx="1292772" cy="145697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/>
              <p:nvPr/>
            </p:nvCxnSpPr>
            <p:spPr>
              <a:xfrm flipH="1" flipV="1">
                <a:off x="3836277" y="3392017"/>
                <a:ext cx="1219200" cy="91722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/>
              <p:nvPr/>
            </p:nvCxnSpPr>
            <p:spPr>
              <a:xfrm flipH="1" flipV="1">
                <a:off x="4004443" y="3842141"/>
                <a:ext cx="1051034" cy="46710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feld 44"/>
              <p:cNvSpPr txBox="1"/>
              <p:nvPr/>
            </p:nvSpPr>
            <p:spPr>
              <a:xfrm>
                <a:off x="4445877" y="4255973"/>
                <a:ext cx="11640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Synapse</a:t>
                </a:r>
                <a:endPara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Textfeld 45"/>
            <p:cNvSpPr txBox="1"/>
            <p:nvPr/>
          </p:nvSpPr>
          <p:spPr>
            <a:xfrm>
              <a:off x="2233597" y="2317742"/>
              <a:ext cx="1164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w1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237925" y="3070128"/>
              <a:ext cx="1164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w2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2222596" y="3642832"/>
              <a:ext cx="1164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w3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2285930" y="4175991"/>
              <a:ext cx="1164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594919" y="2495682"/>
              <a:ext cx="4827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= w1*a1 + w2*a2 + </a:t>
              </a:r>
              <a:r>
                <a:rPr lang="de-DE" sz="16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wm</a:t>
              </a:r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* am</a:t>
              </a:r>
              <a:endParaRPr lang="de-DE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1606283" y="4521352"/>
            <a:ext cx="227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602636" y="2883830"/>
            <a:ext cx="227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602636" y="3736814"/>
            <a:ext cx="227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Bedrooms</a:t>
            </a:r>
            <a:endParaRPr lang="de-DE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632721" y="2023993"/>
            <a:ext cx="227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(</a:t>
            </a:r>
            <a:r>
              <a:rPr lang="de-DE" sz="16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sqm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1" name="Gruppieren 60"/>
          <p:cNvGrpSpPr/>
          <p:nvPr/>
        </p:nvGrpSpPr>
        <p:grpSpPr>
          <a:xfrm>
            <a:off x="7841252" y="3942918"/>
            <a:ext cx="3699464" cy="1495421"/>
            <a:chOff x="7283846" y="3580196"/>
            <a:chExt cx="3699464" cy="1495421"/>
          </a:xfrm>
        </p:grpSpPr>
        <p:cxnSp>
          <p:nvCxnSpPr>
            <p:cNvPr id="62" name="Gerade Verbindung mit Pfeil 61"/>
            <p:cNvCxnSpPr/>
            <p:nvPr/>
          </p:nvCxnSpPr>
          <p:spPr>
            <a:xfrm flipV="1">
              <a:off x="7283846" y="3580196"/>
              <a:ext cx="0" cy="14954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/>
            <p:nvPr/>
          </p:nvCxnSpPr>
          <p:spPr>
            <a:xfrm>
              <a:off x="7297074" y="5065107"/>
              <a:ext cx="368623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hteck 63"/>
          <p:cNvSpPr/>
          <p:nvPr/>
        </p:nvSpPr>
        <p:spPr>
          <a:xfrm>
            <a:off x="8051624" y="4564626"/>
            <a:ext cx="220375" cy="8403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8346072" y="4875775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7933591" y="4126142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7938895" y="5358901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8220428" y="4433012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8846190" y="4720126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9139863" y="4870459"/>
            <a:ext cx="219600" cy="529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/>
          <p:cNvSpPr/>
          <p:nvPr/>
        </p:nvSpPr>
        <p:spPr>
          <a:xfrm>
            <a:off x="8735201" y="4270493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9014219" y="4427696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8747134" y="5358901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9653136" y="4731029"/>
            <a:ext cx="220375" cy="68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9968354" y="4324126"/>
            <a:ext cx="219600" cy="108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/>
          <p:cNvSpPr/>
          <p:nvPr/>
        </p:nvSpPr>
        <p:spPr>
          <a:xfrm>
            <a:off x="9542147" y="4281396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9821165" y="3897449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9555374" y="5358901"/>
            <a:ext cx="754694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8553808" y="4884122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9347083" y="4889573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de-DE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10258342" y="4884122"/>
            <a:ext cx="311553" cy="247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82" name="Rechteck 81"/>
          <p:cNvSpPr/>
          <p:nvPr/>
        </p:nvSpPr>
        <p:spPr>
          <a:xfrm>
            <a:off x="10587114" y="4326842"/>
            <a:ext cx="219600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10458971" y="3856897"/>
            <a:ext cx="475886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858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erade Verbindung mit Pfeil 136"/>
          <p:cNvCxnSpPr>
            <a:stCxn id="8" idx="5"/>
          </p:cNvCxnSpPr>
          <p:nvPr/>
        </p:nvCxnSpPr>
        <p:spPr>
          <a:xfrm>
            <a:off x="4184071" y="966516"/>
            <a:ext cx="643718" cy="188623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471119" y="1302133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471119" y="2187575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458387" y="3029936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de-DE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1119" y="3871311"/>
            <a:ext cx="539750" cy="5397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200" b="1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23366" y="5058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23366" y="134718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3366" y="2187575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723366" y="3029936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723034" y="3871311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23034" y="47117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578163" y="5490290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3842810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69102" y="6119050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</a:p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17292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6429556" y="5495874"/>
            <a:ext cx="315311" cy="722149"/>
          </a:xfrm>
          <a:prstGeom prst="leftBrac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904038" y="6166128"/>
            <a:ext cx="1366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(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rediction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Gerade Verbindung mit Pfeil 20"/>
          <p:cNvCxnSpPr>
            <a:stCxn id="4" idx="6"/>
            <a:endCxn id="8" idx="2"/>
          </p:cNvCxnSpPr>
          <p:nvPr/>
        </p:nvCxnSpPr>
        <p:spPr>
          <a:xfrm flipV="1">
            <a:off x="2010869" y="775686"/>
            <a:ext cx="1712497" cy="79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6"/>
            <a:endCxn id="9" idx="2"/>
          </p:cNvCxnSpPr>
          <p:nvPr/>
        </p:nvCxnSpPr>
        <p:spPr>
          <a:xfrm>
            <a:off x="2010869" y="1572008"/>
            <a:ext cx="1712497" cy="4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4" idx="6"/>
            <a:endCxn id="10" idx="2"/>
          </p:cNvCxnSpPr>
          <p:nvPr/>
        </p:nvCxnSpPr>
        <p:spPr>
          <a:xfrm>
            <a:off x="2010869" y="1572008"/>
            <a:ext cx="1712497" cy="8854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" idx="6"/>
            <a:endCxn id="11" idx="2"/>
          </p:cNvCxnSpPr>
          <p:nvPr/>
        </p:nvCxnSpPr>
        <p:spPr>
          <a:xfrm>
            <a:off x="2010869" y="1572008"/>
            <a:ext cx="1712497" cy="1727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6"/>
            <a:endCxn id="12" idx="2"/>
          </p:cNvCxnSpPr>
          <p:nvPr/>
        </p:nvCxnSpPr>
        <p:spPr>
          <a:xfrm>
            <a:off x="2010869" y="1572008"/>
            <a:ext cx="1712165" cy="25691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4" idx="6"/>
            <a:endCxn id="13" idx="1"/>
          </p:cNvCxnSpPr>
          <p:nvPr/>
        </p:nvCxnSpPr>
        <p:spPr>
          <a:xfrm>
            <a:off x="2010869" y="1572008"/>
            <a:ext cx="1791210" cy="3218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" idx="6"/>
            <a:endCxn id="13" idx="1"/>
          </p:cNvCxnSpPr>
          <p:nvPr/>
        </p:nvCxnSpPr>
        <p:spPr>
          <a:xfrm>
            <a:off x="2010869" y="2457450"/>
            <a:ext cx="1791210" cy="2333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" idx="6"/>
            <a:endCxn id="12" idx="2"/>
          </p:cNvCxnSpPr>
          <p:nvPr/>
        </p:nvCxnSpPr>
        <p:spPr>
          <a:xfrm>
            <a:off x="2010869" y="2457450"/>
            <a:ext cx="1712165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5" idx="6"/>
            <a:endCxn id="11" idx="2"/>
          </p:cNvCxnSpPr>
          <p:nvPr/>
        </p:nvCxnSpPr>
        <p:spPr>
          <a:xfrm>
            <a:off x="2010869" y="2457450"/>
            <a:ext cx="1712497" cy="842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5" idx="6"/>
            <a:endCxn id="10" idx="2"/>
          </p:cNvCxnSpPr>
          <p:nvPr/>
        </p:nvCxnSpPr>
        <p:spPr>
          <a:xfrm>
            <a:off x="2010869" y="2457450"/>
            <a:ext cx="17124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5" idx="6"/>
            <a:endCxn id="9" idx="2"/>
          </p:cNvCxnSpPr>
          <p:nvPr/>
        </p:nvCxnSpPr>
        <p:spPr>
          <a:xfrm flipV="1">
            <a:off x="2010869" y="1617061"/>
            <a:ext cx="1712497" cy="8403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" idx="6"/>
            <a:endCxn id="8" idx="2"/>
          </p:cNvCxnSpPr>
          <p:nvPr/>
        </p:nvCxnSpPr>
        <p:spPr>
          <a:xfrm flipV="1">
            <a:off x="2010869" y="775686"/>
            <a:ext cx="1712497" cy="168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" idx="6"/>
            <a:endCxn id="8" idx="2"/>
          </p:cNvCxnSpPr>
          <p:nvPr/>
        </p:nvCxnSpPr>
        <p:spPr>
          <a:xfrm flipV="1">
            <a:off x="1998137" y="775686"/>
            <a:ext cx="1725229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6" idx="6"/>
            <a:endCxn id="9" idx="2"/>
          </p:cNvCxnSpPr>
          <p:nvPr/>
        </p:nvCxnSpPr>
        <p:spPr>
          <a:xfrm flipV="1">
            <a:off x="1998137" y="1617061"/>
            <a:ext cx="1725229" cy="16827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6" idx="6"/>
            <a:endCxn id="10" idx="2"/>
          </p:cNvCxnSpPr>
          <p:nvPr/>
        </p:nvCxnSpPr>
        <p:spPr>
          <a:xfrm flipV="1">
            <a:off x="1998137" y="2457450"/>
            <a:ext cx="1725229" cy="8423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6" idx="6"/>
            <a:endCxn id="11" idx="2"/>
          </p:cNvCxnSpPr>
          <p:nvPr/>
        </p:nvCxnSpPr>
        <p:spPr>
          <a:xfrm>
            <a:off x="1998137" y="3299811"/>
            <a:ext cx="17252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" idx="6"/>
            <a:endCxn id="12" idx="2"/>
          </p:cNvCxnSpPr>
          <p:nvPr/>
        </p:nvCxnSpPr>
        <p:spPr>
          <a:xfrm>
            <a:off x="1998137" y="3299811"/>
            <a:ext cx="1724897" cy="8413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13" idx="1"/>
          </p:cNvCxnSpPr>
          <p:nvPr/>
        </p:nvCxnSpPr>
        <p:spPr>
          <a:xfrm>
            <a:off x="1998137" y="3299811"/>
            <a:ext cx="1803942" cy="1490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7" idx="6"/>
            <a:endCxn id="13" idx="1"/>
          </p:cNvCxnSpPr>
          <p:nvPr/>
        </p:nvCxnSpPr>
        <p:spPr>
          <a:xfrm>
            <a:off x="2010869" y="4141186"/>
            <a:ext cx="1791210" cy="64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12" idx="2"/>
          </p:cNvCxnSpPr>
          <p:nvPr/>
        </p:nvCxnSpPr>
        <p:spPr>
          <a:xfrm>
            <a:off x="2010869" y="4141186"/>
            <a:ext cx="17121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11" idx="2"/>
          </p:cNvCxnSpPr>
          <p:nvPr/>
        </p:nvCxnSpPr>
        <p:spPr>
          <a:xfrm flipV="1">
            <a:off x="2010869" y="3299811"/>
            <a:ext cx="1712497" cy="84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10" idx="2"/>
          </p:cNvCxnSpPr>
          <p:nvPr/>
        </p:nvCxnSpPr>
        <p:spPr>
          <a:xfrm flipV="1">
            <a:off x="2010869" y="2457450"/>
            <a:ext cx="1712497" cy="16837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7" idx="6"/>
            <a:endCxn id="9" idx="2"/>
          </p:cNvCxnSpPr>
          <p:nvPr/>
        </p:nvCxnSpPr>
        <p:spPr>
          <a:xfrm flipV="1">
            <a:off x="2010869" y="1617061"/>
            <a:ext cx="1712497" cy="25241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" idx="6"/>
            <a:endCxn id="8" idx="2"/>
          </p:cNvCxnSpPr>
          <p:nvPr/>
        </p:nvCxnSpPr>
        <p:spPr>
          <a:xfrm flipV="1">
            <a:off x="2010869" y="775686"/>
            <a:ext cx="1712497" cy="3365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676080" y="2617020"/>
            <a:ext cx="7296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as 1 hidden layer</a:t>
            </a:r>
          </a:p>
        </p:txBody>
      </p:sp>
      <p:sp>
        <p:nvSpPr>
          <p:cNvPr id="97" name="Ellipse 96"/>
          <p:cNvSpPr/>
          <p:nvPr/>
        </p:nvSpPr>
        <p:spPr>
          <a:xfrm>
            <a:off x="6309778" y="2585926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ige Legende 97"/>
          <p:cNvSpPr/>
          <p:nvPr/>
        </p:nvSpPr>
        <p:spPr>
          <a:xfrm>
            <a:off x="4880015" y="273242"/>
            <a:ext cx="6965144" cy="588606"/>
          </a:xfrm>
          <a:prstGeom prst="wedgeRectCallout">
            <a:avLst>
              <a:gd name="adj1" fmla="val -68740"/>
              <a:gd name="adj2" fmla="val 1028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 neurons are connected (not all attributes are important for each neuron in hidden layer)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attribute is important – “synapse / axon” has a big weight (0 &lt; w</a:t>
            </a:r>
            <a:r>
              <a:rPr lang="en-US" sz="1200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baseline="-25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200" baseline="-25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1)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ige Legende 98"/>
          <p:cNvSpPr/>
          <p:nvPr/>
        </p:nvSpPr>
        <p:spPr>
          <a:xfrm>
            <a:off x="4880015" y="1199832"/>
            <a:ext cx="4257196" cy="1061911"/>
          </a:xfrm>
          <a:prstGeom prst="wedgeRectCallout">
            <a:avLst>
              <a:gd name="adj1" fmla="val -58886"/>
              <a:gd name="adj2" fmla="val -92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 (for example: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Function (1 or 0)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Sigmoid (probability (from 0 to 1))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Rectifier (non-linear)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Hyperbolic Tangent (same how Sigmoid, but from -1 to 1)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hteckige Legende 99"/>
          <p:cNvSpPr/>
          <p:nvPr/>
        </p:nvSpPr>
        <p:spPr>
          <a:xfrm>
            <a:off x="7280272" y="2994109"/>
            <a:ext cx="4217505" cy="1413861"/>
          </a:xfrm>
          <a:prstGeom prst="wedgeRectCallout">
            <a:avLst>
              <a:gd name="adj1" fmla="val -66505"/>
              <a:gd name="adj2" fmla="val -236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y^ -&gt; prediction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-&gt; actual value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Cost Function (Principe of means squared error)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C = 0.5*(y^-y)</a:t>
            </a:r>
            <a:r>
              <a:rPr lang="en-US" sz="1200" baseline="30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min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compare prediction and actual value and look for a diff between them. We try to reduce (min-problem) a difference between them (backpropagation)</a:t>
            </a:r>
          </a:p>
        </p:txBody>
      </p:sp>
      <p:sp>
        <p:nvSpPr>
          <p:cNvPr id="101" name="Ellipse 100"/>
          <p:cNvSpPr/>
          <p:nvPr/>
        </p:nvSpPr>
        <p:spPr>
          <a:xfrm>
            <a:off x="6309778" y="3714091"/>
            <a:ext cx="539750" cy="5397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443018" y="3125676"/>
            <a:ext cx="0" cy="588415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>
            <a:off x="6732052" y="3125675"/>
            <a:ext cx="0" cy="588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199371" y="2211153"/>
            <a:ext cx="70707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99371" y="2574039"/>
            <a:ext cx="694343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99372" y="2936925"/>
            <a:ext cx="694342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206488" y="3299811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/>
          <p:cNvCxnSpPr>
            <a:stCxn id="106" idx="3"/>
            <a:endCxn id="4" idx="3"/>
          </p:cNvCxnSpPr>
          <p:nvPr/>
        </p:nvCxnSpPr>
        <p:spPr>
          <a:xfrm flipV="1">
            <a:off x="906446" y="1762838"/>
            <a:ext cx="643718" cy="599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0" idx="3"/>
            <a:endCxn id="5" idx="2"/>
          </p:cNvCxnSpPr>
          <p:nvPr/>
        </p:nvCxnSpPr>
        <p:spPr>
          <a:xfrm flipV="1">
            <a:off x="893714" y="2457450"/>
            <a:ext cx="577405" cy="26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11" idx="3"/>
            <a:endCxn id="6" idx="2"/>
          </p:cNvCxnSpPr>
          <p:nvPr/>
        </p:nvCxnSpPr>
        <p:spPr>
          <a:xfrm>
            <a:off x="893714" y="3087738"/>
            <a:ext cx="564673" cy="212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2" idx="3"/>
            <a:endCxn id="7" idx="1"/>
          </p:cNvCxnSpPr>
          <p:nvPr/>
        </p:nvCxnSpPr>
        <p:spPr>
          <a:xfrm>
            <a:off x="893713" y="3450624"/>
            <a:ext cx="656451" cy="499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endCxn id="97" idx="2"/>
          </p:cNvCxnSpPr>
          <p:nvPr/>
        </p:nvCxnSpPr>
        <p:spPr>
          <a:xfrm flipV="1">
            <a:off x="5405710" y="2855801"/>
            <a:ext cx="904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5405710" y="2936925"/>
            <a:ext cx="812870" cy="0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0" idx="6"/>
          </p:cNvCxnSpPr>
          <p:nvPr/>
        </p:nvCxnSpPr>
        <p:spPr>
          <a:xfrm>
            <a:off x="4263116" y="2457450"/>
            <a:ext cx="497302" cy="398351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5"/>
          </p:cNvCxnSpPr>
          <p:nvPr/>
        </p:nvCxnSpPr>
        <p:spPr>
          <a:xfrm>
            <a:off x="4184071" y="1807891"/>
            <a:ext cx="608202" cy="104486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1" idx="6"/>
          </p:cNvCxnSpPr>
          <p:nvPr/>
        </p:nvCxnSpPr>
        <p:spPr>
          <a:xfrm flipV="1">
            <a:off x="4263116" y="2905088"/>
            <a:ext cx="512689" cy="394723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2" idx="7"/>
          </p:cNvCxnSpPr>
          <p:nvPr/>
        </p:nvCxnSpPr>
        <p:spPr>
          <a:xfrm flipV="1">
            <a:off x="4183739" y="3004278"/>
            <a:ext cx="592066" cy="946078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stCxn id="13" idx="7"/>
          </p:cNvCxnSpPr>
          <p:nvPr/>
        </p:nvCxnSpPr>
        <p:spPr>
          <a:xfrm flipV="1">
            <a:off x="4183739" y="3036978"/>
            <a:ext cx="644050" cy="1753767"/>
          </a:xfrm>
          <a:prstGeom prst="straightConnector1">
            <a:avLst/>
          </a:prstGeom>
          <a:ln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stCxn id="151" idx="3"/>
          </p:cNvCxnSpPr>
          <p:nvPr/>
        </p:nvCxnSpPr>
        <p:spPr>
          <a:xfrm>
            <a:off x="893198" y="3811255"/>
            <a:ext cx="5416580" cy="17271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05973" y="3660442"/>
            <a:ext cx="687225" cy="30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Gerade Verbindung mit Pfeil 151"/>
          <p:cNvCxnSpPr/>
          <p:nvPr/>
        </p:nvCxnSpPr>
        <p:spPr>
          <a:xfrm flipH="1" flipV="1">
            <a:off x="71802" y="5610749"/>
            <a:ext cx="72000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/>
          <p:cNvSpPr/>
          <p:nvPr/>
        </p:nvSpPr>
        <p:spPr>
          <a:xfrm>
            <a:off x="7472782" y="5290050"/>
            <a:ext cx="3321342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 -&gt;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</a:t>
            </a:r>
            <a:r>
              <a:rPr lang="de-DE" sz="1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w1 … </a:t>
            </a:r>
            <a:r>
              <a:rPr lang="de-DE" sz="1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="1" baseline="-25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2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Gerade Verbindung mit Pfeil 153"/>
          <p:cNvCxnSpPr/>
          <p:nvPr/>
        </p:nvCxnSpPr>
        <p:spPr>
          <a:xfrm flipH="1" flipV="1">
            <a:off x="80272" y="5384777"/>
            <a:ext cx="72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464312" y="5072813"/>
            <a:ext cx="3321342" cy="56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  <a:endParaRPr lang="de-DE" sz="12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hteckige Legende 155"/>
          <p:cNvSpPr/>
          <p:nvPr/>
        </p:nvSpPr>
        <p:spPr>
          <a:xfrm>
            <a:off x="7280272" y="2464333"/>
            <a:ext cx="1967950" cy="394710"/>
          </a:xfrm>
          <a:prstGeom prst="wedgeRectCallout">
            <a:avLst>
              <a:gd name="adj1" fmla="val -74908"/>
              <a:gd name="adj2" fmla="val 333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 too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Fußzeilenplatzhalter 156"/>
          <p:cNvSpPr>
            <a:spLocks noGrp="1"/>
          </p:cNvSpPr>
          <p:nvPr>
            <p:ph type="ftr" sz="quarter" idx="11"/>
          </p:nvPr>
        </p:nvSpPr>
        <p:spPr>
          <a:xfrm>
            <a:off x="7546428" y="6357668"/>
            <a:ext cx="4529957" cy="365125"/>
          </a:xfrm>
        </p:spPr>
        <p:txBody>
          <a:bodyPr/>
          <a:lstStyle/>
          <a:p>
            <a:r>
              <a:rPr lang="en-US" dirty="0" err="1" smtClean="0"/>
              <a:t>Oleksandr</a:t>
            </a:r>
            <a:r>
              <a:rPr lang="en-US" dirty="0" smtClean="0"/>
              <a:t> </a:t>
            </a:r>
            <a:r>
              <a:rPr lang="en-US" dirty="0" err="1" smtClean="0"/>
              <a:t>Trunov,</a:t>
            </a:r>
            <a:r>
              <a:rPr lang="en-US" dirty="0" smtClean="0"/>
              <a:t> based on the Videos from http://superdatascience.com/ on Udemy.com „Deep Learning A-Z™“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1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Breitbild</PresentationFormat>
  <Paragraphs>325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MS Mincho</vt:lpstr>
      <vt:lpstr>Arial</vt:lpstr>
      <vt:lpstr>Calibri</vt:lpstr>
      <vt:lpstr>Calibri Light</vt:lpstr>
      <vt:lpstr>Times New Roman</vt:lpstr>
      <vt:lpstr>Office</vt:lpstr>
      <vt:lpstr>ANN (Artificial Neural Networks)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Lufthansa Industry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(ANN (Artificial Neural Networks)</dc:title>
  <dc:creator>TRUNOV, OLEKSANDR</dc:creator>
  <cp:lastModifiedBy>TRUNOV, OLEKSANDR</cp:lastModifiedBy>
  <cp:revision>64</cp:revision>
  <dcterms:created xsi:type="dcterms:W3CDTF">2018-08-07T08:06:56Z</dcterms:created>
  <dcterms:modified xsi:type="dcterms:W3CDTF">2018-10-03T08:38:14Z</dcterms:modified>
</cp:coreProperties>
</file>