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E937-D3E0-411C-A41C-E4D3C0CC58B7}" type="datetimeFigureOut">
              <a:rPr lang="de-DE" smtClean="0"/>
              <a:t>07.08.2018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B4DB-B6C1-45DD-98F0-8266A26A6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4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2C5-FCF5-4FCD-875F-82A61E9CEBBB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9F1F-348D-49E9-B41E-756D6F00D89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DBE-BC12-408A-9E6D-BA9CF8A04C0C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429C-7359-4D2B-91BE-E2EC7D1C1D5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CC6-17B2-45AA-8D09-64FC564CEE07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8A7-750C-4C80-8D67-BB4A51E5401B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C1-BF7A-422F-9EBD-98D4139D06A5}" type="datetime1">
              <a:rPr lang="de-DE" smtClean="0"/>
              <a:t>07.08.2018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ED75-B4F8-4C3E-BD73-B54542EEDC5B}" type="datetime1">
              <a:rPr lang="de-DE" smtClean="0"/>
              <a:t>07.08.2018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29D-606D-4821-9C42-4F203C739061}" type="datetime1">
              <a:rPr lang="de-DE" smtClean="0"/>
              <a:t>07.08.2018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975F-CF57-4375-9AAB-13C0BA8BBF0E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7AE0-13A7-4065-8DCC-7ED111EDD6FC}" type="datetime1">
              <a:rPr lang="de-DE" smtClean="0"/>
              <a:t>07.08.2018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0144-3059-40CC-939A-4C799B58F210}" type="datetime1">
              <a:rPr lang="de-DE" smtClean="0"/>
              <a:t>07.08.2018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6552" y="19421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C</a:t>
            </a:r>
            <a:r>
              <a:rPr lang="de-DE" dirty="0" smtClean="0"/>
              <a:t>NN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32689" y="5633545"/>
            <a:ext cx="9144000" cy="769882"/>
          </a:xfrm>
        </p:spPr>
        <p:txBody>
          <a:bodyPr/>
          <a:lstStyle/>
          <a:p>
            <a:pPr algn="r"/>
            <a:r>
              <a:rPr lang="de-DE" dirty="0" smtClean="0"/>
              <a:t>Oleksandr </a:t>
            </a:r>
            <a:r>
              <a:rPr lang="de-DE" dirty="0" err="1" smtClean="0"/>
              <a:t>Trunov</a:t>
            </a:r>
            <a:endParaRPr lang="de-DE" dirty="0" smtClean="0"/>
          </a:p>
          <a:p>
            <a:pPr algn="r"/>
            <a:r>
              <a:rPr lang="de-DE" sz="1400" dirty="0" smtClean="0"/>
              <a:t>(Source: Video </a:t>
            </a:r>
            <a:r>
              <a:rPr lang="de-DE" sz="1400" dirty="0" err="1" smtClean="0"/>
              <a:t>from</a:t>
            </a:r>
            <a:r>
              <a:rPr lang="de-DE" sz="1400" dirty="0" smtClean="0"/>
              <a:t> http://superdatascience.com/ on Udemy.com „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A-Z™“)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0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Cross-Entropy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90828"/>
              </p:ext>
            </p:extLst>
          </p:nvPr>
        </p:nvGraphicFramePr>
        <p:xfrm>
          <a:off x="416437" y="1034976"/>
          <a:ext cx="510149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374">
                  <a:extLst>
                    <a:ext uri="{9D8B030D-6E8A-4147-A177-3AD203B41FA5}">
                      <a16:colId xmlns:a16="http://schemas.microsoft.com/office/drawing/2014/main" val="2278853963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1316162243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2479920810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149313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Class1^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Class2^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Class1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1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9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7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5517"/>
                  </a:ext>
                </a:extLst>
              </a:tr>
            </a:tbl>
          </a:graphicData>
        </a:graphic>
      </p:graphicFrame>
      <p:graphicFrame>
        <p:nvGraphicFramePr>
          <p:cNvPr id="107" name="Tabel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81596"/>
              </p:ext>
            </p:extLst>
          </p:nvPr>
        </p:nvGraphicFramePr>
        <p:xfrm>
          <a:off x="6580754" y="1034976"/>
          <a:ext cx="510149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5374">
                  <a:extLst>
                    <a:ext uri="{9D8B030D-6E8A-4147-A177-3AD203B41FA5}">
                      <a16:colId xmlns:a16="http://schemas.microsoft.com/office/drawing/2014/main" val="2278853963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1316162243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2479920810"/>
                    </a:ext>
                  </a:extLst>
                </a:gridCol>
                <a:gridCol w="1275374">
                  <a:extLst>
                    <a:ext uri="{9D8B030D-6E8A-4147-A177-3AD203B41FA5}">
                      <a16:colId xmlns:a16="http://schemas.microsoft.com/office/drawing/2014/main" val="149313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Class1^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Class2^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Class2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1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9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7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5517"/>
                  </a:ext>
                </a:extLst>
              </a:tr>
            </a:tbl>
          </a:graphicData>
        </a:graphic>
      </p:graphicFrame>
      <p:sp>
        <p:nvSpPr>
          <p:cNvPr id="108" name="Textfeld 107"/>
          <p:cNvSpPr txBox="1"/>
          <p:nvPr/>
        </p:nvSpPr>
        <p:spPr>
          <a:xfrm>
            <a:off x="2227597" y="2847681"/>
            <a:ext cx="76927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Error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False							1 - False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True							2 - True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= 0.33						Error = 0.33</a:t>
            </a:r>
          </a:p>
          <a:p>
            <a:endParaRPr 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Error</a:t>
            </a: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0.25 -&gt; (1-0.9)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+….						0.71</a:t>
            </a:r>
          </a:p>
          <a:p>
            <a:pPr algn="just"/>
            <a:endParaRPr 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Cross-Entropy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0.38							1.06</a:t>
            </a:r>
            <a:endParaRPr lang="en-US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661722" y="963143"/>
            <a:ext cx="2160000" cy="2160000"/>
            <a:chOff x="1177159" y="1566041"/>
            <a:chExt cx="2160000" cy="2160000"/>
          </a:xfrm>
        </p:grpSpPr>
        <p:sp>
          <p:nvSpPr>
            <p:cNvPr id="3" name="Rechteck 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333336" y="523691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B/W Picture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220312" y="523691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2D Array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1673708" y="3965322"/>
            <a:ext cx="2160000" cy="2160000"/>
            <a:chOff x="1177159" y="1566041"/>
            <a:chExt cx="2160000" cy="2160000"/>
          </a:xfrm>
        </p:grpSpPr>
        <p:sp>
          <p:nvSpPr>
            <p:cNvPr id="46" name="Rechteck 45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 75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4" name="Textfeld 83"/>
          <p:cNvSpPr txBox="1"/>
          <p:nvPr/>
        </p:nvSpPr>
        <p:spPr>
          <a:xfrm>
            <a:off x="1345321" y="3483143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 (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8220312" y="3483143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Array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8547334" y="963143"/>
            <a:ext cx="2160000" cy="2160000"/>
            <a:chOff x="1177159" y="1566041"/>
            <a:chExt cx="2160000" cy="2160000"/>
          </a:xfrm>
        </p:grpSpPr>
        <p:sp>
          <p:nvSpPr>
            <p:cNvPr id="87" name="Rechteck 86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 95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8547334" y="3969851"/>
            <a:ext cx="2160000" cy="2160000"/>
            <a:chOff x="1177159" y="1566041"/>
            <a:chExt cx="2160000" cy="2160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4" name="Rechteck 123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3" name="Gerade Verbindung mit Pfeil 42"/>
          <p:cNvCxnSpPr/>
          <p:nvPr/>
        </p:nvCxnSpPr>
        <p:spPr>
          <a:xfrm>
            <a:off x="3941379" y="2043143"/>
            <a:ext cx="442485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/>
          <p:nvPr/>
        </p:nvCxnSpPr>
        <p:spPr>
          <a:xfrm>
            <a:off x="3941379" y="5045322"/>
            <a:ext cx="442485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uppieren 161"/>
          <p:cNvGrpSpPr/>
          <p:nvPr/>
        </p:nvGrpSpPr>
        <p:grpSpPr>
          <a:xfrm>
            <a:off x="8699734" y="4122251"/>
            <a:ext cx="2160000" cy="2160000"/>
            <a:chOff x="1177159" y="1566041"/>
            <a:chExt cx="2160000" cy="21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3" name="Rechteck 16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8852134" y="4274651"/>
            <a:ext cx="2160000" cy="2160000"/>
            <a:chOff x="1177159" y="1566041"/>
            <a:chExt cx="2160000" cy="2160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0" name="Rechteck 199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2" name="Rechteck 221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Rechteck 233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6" name="Textfeld 235"/>
          <p:cNvSpPr txBox="1"/>
          <p:nvPr/>
        </p:nvSpPr>
        <p:spPr>
          <a:xfrm>
            <a:off x="5403539" y="3433365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&lt;=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255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Gerade Verbindung mit Pfeil 236"/>
          <p:cNvCxnSpPr>
            <a:stCxn id="236" idx="0"/>
            <a:endCxn id="106" idx="1"/>
          </p:cNvCxnSpPr>
          <p:nvPr/>
        </p:nvCxnSpPr>
        <p:spPr>
          <a:xfrm flipV="1">
            <a:off x="6811926" y="2583143"/>
            <a:ext cx="1735408" cy="8502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36" idx="2"/>
            <a:endCxn id="128" idx="1"/>
          </p:cNvCxnSpPr>
          <p:nvPr/>
        </p:nvCxnSpPr>
        <p:spPr>
          <a:xfrm>
            <a:off x="6811926" y="3802697"/>
            <a:ext cx="1735408" cy="707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Convolution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850950" y="2405716"/>
            <a:ext cx="2160000" cy="2160000"/>
            <a:chOff x="1177159" y="1566041"/>
            <a:chExt cx="2160000" cy="2160000"/>
          </a:xfrm>
        </p:grpSpPr>
        <p:sp>
          <p:nvSpPr>
            <p:cNvPr id="3" name="Rechteck 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1" name="Rechteck 40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7193105" y="3305716"/>
            <a:ext cx="74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Gruppieren 159"/>
          <p:cNvGrpSpPr/>
          <p:nvPr/>
        </p:nvGrpSpPr>
        <p:grpSpPr>
          <a:xfrm>
            <a:off x="4884315" y="2720532"/>
            <a:ext cx="1526995" cy="1530367"/>
            <a:chOff x="1537159" y="2286041"/>
            <a:chExt cx="1080000" cy="1080000"/>
          </a:xfrm>
        </p:grpSpPr>
        <p:sp>
          <p:nvSpPr>
            <p:cNvPr id="170" name="Rechteck 169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7" name="Textfeld 196"/>
          <p:cNvSpPr txBox="1"/>
          <p:nvPr/>
        </p:nvSpPr>
        <p:spPr>
          <a:xfrm>
            <a:off x="4239425" y="1966264"/>
            <a:ext cx="281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Detector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(Filter or Kernel)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8644673" y="1966264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852760" y="3375320"/>
            <a:ext cx="344194" cy="3301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534550" y="1966264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pieren 199"/>
          <p:cNvGrpSpPr/>
          <p:nvPr/>
        </p:nvGrpSpPr>
        <p:grpSpPr>
          <a:xfrm>
            <a:off x="8929563" y="2405716"/>
            <a:ext cx="2160000" cy="2160000"/>
            <a:chOff x="1177159" y="1566041"/>
            <a:chExt cx="2160000" cy="2160000"/>
          </a:xfrm>
        </p:grpSpPr>
        <p:sp>
          <p:nvSpPr>
            <p:cNvPr id="201" name="Rechteck 200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chteck 233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chteck 234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chteck 235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8" name="Gerader Verbinder 237"/>
          <p:cNvCxnSpPr/>
          <p:nvPr/>
        </p:nvCxnSpPr>
        <p:spPr>
          <a:xfrm>
            <a:off x="1030950" y="2585716"/>
            <a:ext cx="4107864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/>
          <p:cNvCxnSpPr/>
          <p:nvPr/>
        </p:nvCxnSpPr>
        <p:spPr>
          <a:xfrm>
            <a:off x="1434448" y="2557655"/>
            <a:ext cx="4107864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/>
          <p:cNvCxnSpPr/>
          <p:nvPr/>
        </p:nvCxnSpPr>
        <p:spPr>
          <a:xfrm>
            <a:off x="1831085" y="2531748"/>
            <a:ext cx="4195831" cy="378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/>
          <p:cNvCxnSpPr/>
          <p:nvPr/>
        </p:nvCxnSpPr>
        <p:spPr>
          <a:xfrm>
            <a:off x="1055952" y="3042199"/>
            <a:ext cx="4107864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/>
          <p:cNvCxnSpPr/>
          <p:nvPr/>
        </p:nvCxnSpPr>
        <p:spPr>
          <a:xfrm>
            <a:off x="1365948" y="2995198"/>
            <a:ext cx="4107864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/>
          <p:cNvCxnSpPr/>
          <p:nvPr/>
        </p:nvCxnSpPr>
        <p:spPr>
          <a:xfrm>
            <a:off x="1831085" y="2968652"/>
            <a:ext cx="4230293" cy="399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/>
          <p:cNvCxnSpPr/>
          <p:nvPr/>
        </p:nvCxnSpPr>
        <p:spPr>
          <a:xfrm>
            <a:off x="1055952" y="3402199"/>
            <a:ext cx="3987429" cy="5936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/>
          <p:nvPr/>
        </p:nvCxnSpPr>
        <p:spPr>
          <a:xfrm>
            <a:off x="1365948" y="3390591"/>
            <a:ext cx="4281863" cy="5058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/>
          <p:cNvCxnSpPr/>
          <p:nvPr/>
        </p:nvCxnSpPr>
        <p:spPr>
          <a:xfrm>
            <a:off x="1831085" y="3364045"/>
            <a:ext cx="4230293" cy="5012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(a): Convolution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850950" y="2405716"/>
            <a:ext cx="2160000" cy="2160000"/>
            <a:chOff x="1177159" y="1566041"/>
            <a:chExt cx="2160000" cy="2160000"/>
          </a:xfrm>
        </p:grpSpPr>
        <p:sp>
          <p:nvSpPr>
            <p:cNvPr id="103" name="Rechteck 10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6894786" y="1788788"/>
            <a:ext cx="3199200" cy="3199200"/>
            <a:chOff x="6894786" y="1788788"/>
            <a:chExt cx="3199200" cy="3199200"/>
          </a:xfrm>
        </p:grpSpPr>
        <p:sp>
          <p:nvSpPr>
            <p:cNvPr id="237" name="Rechteck 236"/>
            <p:cNvSpPr/>
            <p:nvPr/>
          </p:nvSpPr>
          <p:spPr>
            <a:xfrm>
              <a:off x="6894786" y="1788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7047186" y="1941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7199586" y="2093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351986" y="2245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504386" y="23983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656786" y="2550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809186" y="2703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7961586" y="2855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113986" y="3007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9913986" y="48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119355" y="30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5" name="Geschweifte Klammer rechts 244"/>
          <p:cNvSpPr/>
          <p:nvPr/>
        </p:nvSpPr>
        <p:spPr>
          <a:xfrm rot="5400000">
            <a:off x="8552193" y="2869556"/>
            <a:ext cx="493986" cy="47401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Geschweifte Klammer rechts 152"/>
          <p:cNvSpPr/>
          <p:nvPr/>
        </p:nvSpPr>
        <p:spPr>
          <a:xfrm rot="5400000">
            <a:off x="1718310" y="3915203"/>
            <a:ext cx="493986" cy="264887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/>
          <p:cNvSpPr txBox="1"/>
          <p:nvPr/>
        </p:nvSpPr>
        <p:spPr>
          <a:xfrm>
            <a:off x="1390950" y="5564347"/>
            <a:ext cx="146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Picture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7599883" y="5570015"/>
            <a:ext cx="240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lot of feature maps)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Gerader Verbinder 249"/>
          <p:cNvCxnSpPr/>
          <p:nvPr/>
        </p:nvCxnSpPr>
        <p:spPr>
          <a:xfrm>
            <a:off x="850950" y="2405716"/>
            <a:ext cx="7263036" cy="602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 flipV="1">
            <a:off x="1925695" y="3176259"/>
            <a:ext cx="6373660" cy="3375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>
            <a:endCxn id="149" idx="0"/>
          </p:cNvCxnSpPr>
          <p:nvPr/>
        </p:nvCxnSpPr>
        <p:spPr>
          <a:xfrm>
            <a:off x="1977660" y="3505120"/>
            <a:ext cx="8026326" cy="13028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endCxn id="149" idx="2"/>
          </p:cNvCxnSpPr>
          <p:nvPr/>
        </p:nvCxnSpPr>
        <p:spPr>
          <a:xfrm>
            <a:off x="2993253" y="4547177"/>
            <a:ext cx="7010733" cy="44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ige Legende 42"/>
          <p:cNvSpPr/>
          <p:nvPr/>
        </p:nvSpPr>
        <p:spPr>
          <a:xfrm>
            <a:off x="1750950" y="1127728"/>
            <a:ext cx="4528758" cy="659304"/>
          </a:xfrm>
          <a:prstGeom prst="wedgeRectCallout">
            <a:avLst>
              <a:gd name="adj1" fmla="val 32313"/>
              <a:gd name="adj2" fmla="val 1908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different filters will be used for creating of feature maps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(b):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850950" y="2405716"/>
            <a:ext cx="2160000" cy="2160000"/>
            <a:chOff x="1177159" y="1566041"/>
            <a:chExt cx="2160000" cy="2160000"/>
          </a:xfrm>
        </p:grpSpPr>
        <p:sp>
          <p:nvSpPr>
            <p:cNvPr id="103" name="Rechteck 10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4829504" y="1590815"/>
            <a:ext cx="3199200" cy="3199200"/>
            <a:chOff x="6894786" y="1788788"/>
            <a:chExt cx="3199200" cy="3199200"/>
          </a:xfrm>
        </p:grpSpPr>
        <p:sp>
          <p:nvSpPr>
            <p:cNvPr id="237" name="Rechteck 236"/>
            <p:cNvSpPr/>
            <p:nvPr/>
          </p:nvSpPr>
          <p:spPr>
            <a:xfrm>
              <a:off x="6894786" y="1788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7047186" y="1941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7199586" y="2093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351986" y="2245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504386" y="23983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656786" y="2550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809186" y="2703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7961586" y="2855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113986" y="3007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9913986" y="48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119355" y="30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5" name="Geschweifte Klammer rechts 244"/>
          <p:cNvSpPr/>
          <p:nvPr/>
        </p:nvSpPr>
        <p:spPr>
          <a:xfrm rot="5400000">
            <a:off x="6376552" y="2868769"/>
            <a:ext cx="493986" cy="47401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Geschweifte Klammer rechts 152"/>
          <p:cNvSpPr/>
          <p:nvPr/>
        </p:nvSpPr>
        <p:spPr>
          <a:xfrm rot="5400000">
            <a:off x="1718310" y="3915203"/>
            <a:ext cx="493986" cy="264887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/>
          <p:cNvSpPr txBox="1"/>
          <p:nvPr/>
        </p:nvSpPr>
        <p:spPr>
          <a:xfrm>
            <a:off x="1390950" y="5564347"/>
            <a:ext cx="146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Picture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5424242" y="5569228"/>
            <a:ext cx="240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lot of feature maps)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Gerader Verbinder 249"/>
          <p:cNvCxnSpPr>
            <a:endCxn id="150" idx="0"/>
          </p:cNvCxnSpPr>
          <p:nvPr/>
        </p:nvCxnSpPr>
        <p:spPr>
          <a:xfrm>
            <a:off x="850950" y="2405716"/>
            <a:ext cx="5293123" cy="4042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 flipV="1">
            <a:off x="1925695" y="2994672"/>
            <a:ext cx="4254388" cy="5191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>
            <a:endCxn id="149" idx="0"/>
          </p:cNvCxnSpPr>
          <p:nvPr/>
        </p:nvCxnSpPr>
        <p:spPr>
          <a:xfrm>
            <a:off x="1936205" y="3505844"/>
            <a:ext cx="6002499" cy="11041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endCxn id="149" idx="2"/>
          </p:cNvCxnSpPr>
          <p:nvPr/>
        </p:nvCxnSpPr>
        <p:spPr>
          <a:xfrm>
            <a:off x="2993253" y="4547177"/>
            <a:ext cx="4945451" cy="2428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8292662" y="3481998"/>
            <a:ext cx="8618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9484555" y="3022078"/>
            <a:ext cx="1980000" cy="1003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de-DE" sz="16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(Pictures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linear -&gt;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rectifier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Pooling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850950" y="2405716"/>
            <a:ext cx="2160000" cy="2160000"/>
            <a:chOff x="1177159" y="1566041"/>
            <a:chExt cx="2160000" cy="2160000"/>
          </a:xfrm>
        </p:grpSpPr>
        <p:sp>
          <p:nvSpPr>
            <p:cNvPr id="103" name="Rechteck 10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4253463" y="1750967"/>
            <a:ext cx="3199200" cy="3199200"/>
            <a:chOff x="6894786" y="1788788"/>
            <a:chExt cx="3199200" cy="3199200"/>
          </a:xfrm>
        </p:grpSpPr>
        <p:sp>
          <p:nvSpPr>
            <p:cNvPr id="237" name="Rechteck 236"/>
            <p:cNvSpPr/>
            <p:nvPr/>
          </p:nvSpPr>
          <p:spPr>
            <a:xfrm>
              <a:off x="6894786" y="1788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7047186" y="1941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7199586" y="2093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351986" y="2245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504386" y="23983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656786" y="2550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809186" y="2703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7961586" y="2855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113986" y="3007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9913986" y="48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119355" y="30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5" name="Geschweifte Klammer rechts 244"/>
          <p:cNvSpPr/>
          <p:nvPr/>
        </p:nvSpPr>
        <p:spPr>
          <a:xfrm rot="5400000">
            <a:off x="5705504" y="3539817"/>
            <a:ext cx="493986" cy="33980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Geschweifte Klammer rechts 152"/>
          <p:cNvSpPr/>
          <p:nvPr/>
        </p:nvSpPr>
        <p:spPr>
          <a:xfrm rot="5400000">
            <a:off x="1718310" y="3915203"/>
            <a:ext cx="493986" cy="264887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/>
          <p:cNvSpPr txBox="1"/>
          <p:nvPr/>
        </p:nvSpPr>
        <p:spPr>
          <a:xfrm>
            <a:off x="1390950" y="5564347"/>
            <a:ext cx="146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Picture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4750445" y="5526304"/>
            <a:ext cx="240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lot of feature maps)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Gerader Verbinder 249"/>
          <p:cNvCxnSpPr/>
          <p:nvPr/>
        </p:nvCxnSpPr>
        <p:spPr>
          <a:xfrm>
            <a:off x="850950" y="2405716"/>
            <a:ext cx="4621713" cy="5563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 flipV="1">
            <a:off x="1925695" y="3165692"/>
            <a:ext cx="3732337" cy="3481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/>
          <p:nvPr/>
        </p:nvCxnSpPr>
        <p:spPr>
          <a:xfrm>
            <a:off x="1936205" y="3505844"/>
            <a:ext cx="5336458" cy="12480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endCxn id="149" idx="2"/>
          </p:cNvCxnSpPr>
          <p:nvPr/>
        </p:nvCxnSpPr>
        <p:spPr>
          <a:xfrm>
            <a:off x="2993253" y="4547177"/>
            <a:ext cx="4369410" cy="402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eschweifte Klammer rechts 66"/>
          <p:cNvSpPr/>
          <p:nvPr/>
        </p:nvSpPr>
        <p:spPr>
          <a:xfrm rot="5400000">
            <a:off x="10419613" y="4097085"/>
            <a:ext cx="493986" cy="2283531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9533956" y="5526304"/>
            <a:ext cx="240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 can use average, min pooling too)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7036455" y="2319182"/>
            <a:ext cx="2160000" cy="2160000"/>
            <a:chOff x="1177159" y="1566041"/>
            <a:chExt cx="2160000" cy="2160000"/>
          </a:xfrm>
        </p:grpSpPr>
        <p:sp>
          <p:nvSpPr>
            <p:cNvPr id="72" name="Rechteck 71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hteck 9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9932073" y="2852105"/>
            <a:ext cx="1277005" cy="1183662"/>
            <a:chOff x="10034384" y="2935520"/>
            <a:chExt cx="720000" cy="720000"/>
          </a:xfrm>
        </p:grpSpPr>
        <p:sp>
          <p:nvSpPr>
            <p:cNvPr id="160" name="Rechteck 159"/>
            <p:cNvSpPr/>
            <p:nvPr/>
          </p:nvSpPr>
          <p:spPr>
            <a:xfrm>
              <a:off x="10034384" y="293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10394384" y="293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0034384" y="329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0394384" y="329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6" name="Gerader Verbinder 165"/>
          <p:cNvCxnSpPr/>
          <p:nvPr/>
        </p:nvCxnSpPr>
        <p:spPr>
          <a:xfrm>
            <a:off x="7754959" y="2347328"/>
            <a:ext cx="2177114" cy="504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>
            <a:stCxn id="77" idx="2"/>
          </p:cNvCxnSpPr>
          <p:nvPr/>
        </p:nvCxnSpPr>
        <p:spPr>
          <a:xfrm>
            <a:off x="7216455" y="3039182"/>
            <a:ext cx="2738721" cy="9785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9121286" y="1540942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Pooled Feature 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Flatting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409516" y="2447406"/>
            <a:ext cx="2160000" cy="2160000"/>
            <a:chOff x="1177159" y="1566041"/>
            <a:chExt cx="2160000" cy="2160000"/>
          </a:xfrm>
        </p:grpSpPr>
        <p:sp>
          <p:nvSpPr>
            <p:cNvPr id="103" name="Rechteck 102"/>
            <p:cNvSpPr/>
            <p:nvPr/>
          </p:nvSpPr>
          <p:spPr>
            <a:xfrm>
              <a:off x="11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53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89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225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1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53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9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225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1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53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89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225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261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261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261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1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53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89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25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1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53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89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25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1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53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89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225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61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61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61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977159" y="15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977159" y="192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977159" y="228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977159" y="264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977159" y="300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977159" y="336604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3812029" y="1792657"/>
            <a:ext cx="3199200" cy="3199200"/>
            <a:chOff x="6894786" y="1788788"/>
            <a:chExt cx="3199200" cy="3199200"/>
          </a:xfrm>
        </p:grpSpPr>
        <p:sp>
          <p:nvSpPr>
            <p:cNvPr id="237" name="Rechteck 236"/>
            <p:cNvSpPr/>
            <p:nvPr/>
          </p:nvSpPr>
          <p:spPr>
            <a:xfrm>
              <a:off x="6894786" y="1788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7047186" y="1941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7199586" y="2093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351986" y="2245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504386" y="23983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7656786" y="25507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809186" y="27031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7961586" y="28555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113986" y="3007988"/>
              <a:ext cx="1980000" cy="19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9913986" y="48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8119355" y="3007988"/>
              <a:ext cx="18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5" name="Geschweifte Klammer rechts 244"/>
          <p:cNvSpPr/>
          <p:nvPr/>
        </p:nvSpPr>
        <p:spPr>
          <a:xfrm rot="5400000">
            <a:off x="5264070" y="3581507"/>
            <a:ext cx="493986" cy="33980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Geschweifte Klammer rechts 152"/>
          <p:cNvSpPr/>
          <p:nvPr/>
        </p:nvSpPr>
        <p:spPr>
          <a:xfrm rot="5400000">
            <a:off x="1276876" y="3956893"/>
            <a:ext cx="493986" cy="264887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Textfeld 153"/>
          <p:cNvSpPr txBox="1"/>
          <p:nvPr/>
        </p:nvSpPr>
        <p:spPr>
          <a:xfrm>
            <a:off x="949516" y="5606037"/>
            <a:ext cx="146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Picture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4309011" y="5567994"/>
            <a:ext cx="240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lot of feature maps)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Gerader Verbinder 249"/>
          <p:cNvCxnSpPr/>
          <p:nvPr/>
        </p:nvCxnSpPr>
        <p:spPr>
          <a:xfrm>
            <a:off x="409516" y="2447406"/>
            <a:ext cx="4621713" cy="5563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 flipV="1">
            <a:off x="1484261" y="3207382"/>
            <a:ext cx="3732337" cy="3481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/>
          <p:nvPr/>
        </p:nvCxnSpPr>
        <p:spPr>
          <a:xfrm>
            <a:off x="1494771" y="3547534"/>
            <a:ext cx="5336458" cy="12480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>
            <a:endCxn id="149" idx="2"/>
          </p:cNvCxnSpPr>
          <p:nvPr/>
        </p:nvCxnSpPr>
        <p:spPr>
          <a:xfrm>
            <a:off x="2551819" y="4588867"/>
            <a:ext cx="4369410" cy="402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eschweifte Klammer rechts 66"/>
          <p:cNvSpPr/>
          <p:nvPr/>
        </p:nvSpPr>
        <p:spPr>
          <a:xfrm rot="5400000">
            <a:off x="9024857" y="4096134"/>
            <a:ext cx="493986" cy="2283531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7948942" y="5525353"/>
            <a:ext cx="25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Layer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 can use max, average, min pooling)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8537317" y="2851154"/>
            <a:ext cx="1277005" cy="1183662"/>
            <a:chOff x="10034384" y="2935520"/>
            <a:chExt cx="720000" cy="720000"/>
          </a:xfrm>
        </p:grpSpPr>
        <p:sp>
          <p:nvSpPr>
            <p:cNvPr id="160" name="Rechteck 159"/>
            <p:cNvSpPr/>
            <p:nvPr/>
          </p:nvSpPr>
          <p:spPr>
            <a:xfrm>
              <a:off x="10034384" y="293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10394384" y="293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0034384" y="329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0394384" y="329552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8" name="Textfeld 167"/>
          <p:cNvSpPr txBox="1"/>
          <p:nvPr/>
        </p:nvSpPr>
        <p:spPr>
          <a:xfrm>
            <a:off x="7756923" y="2262740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Pooled Feature 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Gerader Verbinder 168"/>
          <p:cNvCxnSpPr/>
          <p:nvPr/>
        </p:nvCxnSpPr>
        <p:spPr>
          <a:xfrm>
            <a:off x="7102814" y="3442985"/>
            <a:ext cx="12474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/>
          <p:cNvCxnSpPr/>
          <p:nvPr/>
        </p:nvCxnSpPr>
        <p:spPr>
          <a:xfrm>
            <a:off x="9998414" y="3442985"/>
            <a:ext cx="70111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hteck 170"/>
          <p:cNvSpPr/>
          <p:nvPr/>
        </p:nvSpPr>
        <p:spPr>
          <a:xfrm>
            <a:off x="11030896" y="2246151"/>
            <a:ext cx="638503" cy="59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11030896" y="2851153"/>
            <a:ext cx="638503" cy="59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11030895" y="3456155"/>
            <a:ext cx="638503" cy="59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1030894" y="4036417"/>
            <a:ext cx="638503" cy="59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Geschweifte Klammer rechts 174"/>
          <p:cNvSpPr/>
          <p:nvPr/>
        </p:nvSpPr>
        <p:spPr>
          <a:xfrm rot="5400000">
            <a:off x="11136132" y="4767489"/>
            <a:ext cx="493986" cy="96779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Textfeld 175"/>
          <p:cNvSpPr txBox="1"/>
          <p:nvPr/>
        </p:nvSpPr>
        <p:spPr>
          <a:xfrm>
            <a:off x="10960507" y="5525353"/>
            <a:ext cx="84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 of ANN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3549559" y="1372562"/>
            <a:ext cx="281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6939361" y="2987406"/>
            <a:ext cx="165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9929219" y="2987406"/>
            <a:ext cx="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2347451" y="2038440"/>
            <a:ext cx="15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Full Connection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cxnSp>
        <p:nvCxnSpPr>
          <p:cNvPr id="170" name="Gerader Verbinder 169"/>
          <p:cNvCxnSpPr/>
          <p:nvPr/>
        </p:nvCxnSpPr>
        <p:spPr>
          <a:xfrm>
            <a:off x="310933" y="2805335"/>
            <a:ext cx="70111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241738" y="2349756"/>
            <a:ext cx="9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/>
          <p:cNvCxnSpPr>
            <a:stCxn id="87" idx="5"/>
          </p:cNvCxnSpPr>
          <p:nvPr/>
        </p:nvCxnSpPr>
        <p:spPr>
          <a:xfrm>
            <a:off x="4164671" y="958279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451719" y="129389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451719" y="2179338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1438987" y="3021699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1451719" y="3863074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3703966" y="497574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3703966" y="1338949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3703966" y="2179338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3703966" y="3021699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3703634" y="3863074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3703634" y="4703463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3" name="Geschweifte Klammer links 92"/>
          <p:cNvSpPr/>
          <p:nvPr/>
        </p:nvSpPr>
        <p:spPr>
          <a:xfrm rot="16200000">
            <a:off x="1551206" y="5185735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Geschweifte Klammer links 93"/>
          <p:cNvSpPr/>
          <p:nvPr/>
        </p:nvSpPr>
        <p:spPr>
          <a:xfrm rot="16200000">
            <a:off x="3815853" y="5191319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1042145" y="5814495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3290335" y="5861573"/>
            <a:ext cx="13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7" name="Geschweifte Klammer links 96"/>
          <p:cNvSpPr/>
          <p:nvPr/>
        </p:nvSpPr>
        <p:spPr>
          <a:xfrm rot="16200000">
            <a:off x="6402599" y="5191319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5877081" y="5861573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9" name="Gerade Verbindung mit Pfeil 98"/>
          <p:cNvCxnSpPr>
            <a:stCxn id="83" idx="6"/>
            <a:endCxn id="87" idx="2"/>
          </p:cNvCxnSpPr>
          <p:nvPr/>
        </p:nvCxnSpPr>
        <p:spPr>
          <a:xfrm flipV="1">
            <a:off x="1991469" y="767449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83" idx="6"/>
            <a:endCxn id="88" idx="2"/>
          </p:cNvCxnSpPr>
          <p:nvPr/>
        </p:nvCxnSpPr>
        <p:spPr>
          <a:xfrm>
            <a:off x="1991469" y="1563771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83" idx="6"/>
            <a:endCxn id="89" idx="2"/>
          </p:cNvCxnSpPr>
          <p:nvPr/>
        </p:nvCxnSpPr>
        <p:spPr>
          <a:xfrm>
            <a:off x="1991469" y="1563771"/>
            <a:ext cx="1712497" cy="88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3" idx="6"/>
            <a:endCxn id="90" idx="2"/>
          </p:cNvCxnSpPr>
          <p:nvPr/>
        </p:nvCxnSpPr>
        <p:spPr>
          <a:xfrm>
            <a:off x="1991469" y="1563771"/>
            <a:ext cx="1712497" cy="1727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83" idx="6"/>
            <a:endCxn id="91" idx="2"/>
          </p:cNvCxnSpPr>
          <p:nvPr/>
        </p:nvCxnSpPr>
        <p:spPr>
          <a:xfrm>
            <a:off x="1991469" y="1563771"/>
            <a:ext cx="1712165" cy="256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stCxn id="83" idx="6"/>
            <a:endCxn id="92" idx="1"/>
          </p:cNvCxnSpPr>
          <p:nvPr/>
        </p:nvCxnSpPr>
        <p:spPr>
          <a:xfrm>
            <a:off x="1991469" y="1563771"/>
            <a:ext cx="1791210" cy="3218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84" idx="6"/>
            <a:endCxn id="92" idx="1"/>
          </p:cNvCxnSpPr>
          <p:nvPr/>
        </p:nvCxnSpPr>
        <p:spPr>
          <a:xfrm>
            <a:off x="1991469" y="2449213"/>
            <a:ext cx="1791210" cy="2333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84" idx="6"/>
            <a:endCxn id="91" idx="2"/>
          </p:cNvCxnSpPr>
          <p:nvPr/>
        </p:nvCxnSpPr>
        <p:spPr>
          <a:xfrm>
            <a:off x="1991469" y="2449213"/>
            <a:ext cx="1712165" cy="168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84" idx="6"/>
            <a:endCxn id="90" idx="2"/>
          </p:cNvCxnSpPr>
          <p:nvPr/>
        </p:nvCxnSpPr>
        <p:spPr>
          <a:xfrm>
            <a:off x="1991469" y="2449213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84" idx="6"/>
            <a:endCxn id="89" idx="2"/>
          </p:cNvCxnSpPr>
          <p:nvPr/>
        </p:nvCxnSpPr>
        <p:spPr>
          <a:xfrm>
            <a:off x="1991469" y="2449213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84" idx="6"/>
            <a:endCxn id="88" idx="2"/>
          </p:cNvCxnSpPr>
          <p:nvPr/>
        </p:nvCxnSpPr>
        <p:spPr>
          <a:xfrm flipV="1">
            <a:off x="1991469" y="1608824"/>
            <a:ext cx="1712497" cy="840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84" idx="6"/>
            <a:endCxn id="87" idx="2"/>
          </p:cNvCxnSpPr>
          <p:nvPr/>
        </p:nvCxnSpPr>
        <p:spPr>
          <a:xfrm flipV="1">
            <a:off x="1991469" y="767449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>
            <a:stCxn id="85" idx="6"/>
            <a:endCxn id="87" idx="2"/>
          </p:cNvCxnSpPr>
          <p:nvPr/>
        </p:nvCxnSpPr>
        <p:spPr>
          <a:xfrm flipV="1">
            <a:off x="1978737" y="767449"/>
            <a:ext cx="1725229" cy="252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>
            <a:stCxn id="85" idx="6"/>
            <a:endCxn id="88" idx="2"/>
          </p:cNvCxnSpPr>
          <p:nvPr/>
        </p:nvCxnSpPr>
        <p:spPr>
          <a:xfrm flipV="1">
            <a:off x="1978737" y="1608824"/>
            <a:ext cx="1725229" cy="1682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>
            <a:stCxn id="85" idx="6"/>
            <a:endCxn id="89" idx="2"/>
          </p:cNvCxnSpPr>
          <p:nvPr/>
        </p:nvCxnSpPr>
        <p:spPr>
          <a:xfrm flipV="1">
            <a:off x="1978737" y="2449213"/>
            <a:ext cx="1725229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/>
          <p:cNvCxnSpPr>
            <a:stCxn id="85" idx="6"/>
            <a:endCxn id="90" idx="2"/>
          </p:cNvCxnSpPr>
          <p:nvPr/>
        </p:nvCxnSpPr>
        <p:spPr>
          <a:xfrm>
            <a:off x="1978737" y="3291574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>
            <a:stCxn id="85" idx="6"/>
            <a:endCxn id="91" idx="2"/>
          </p:cNvCxnSpPr>
          <p:nvPr/>
        </p:nvCxnSpPr>
        <p:spPr>
          <a:xfrm>
            <a:off x="1978737" y="3291574"/>
            <a:ext cx="17248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85" idx="6"/>
            <a:endCxn id="92" idx="1"/>
          </p:cNvCxnSpPr>
          <p:nvPr/>
        </p:nvCxnSpPr>
        <p:spPr>
          <a:xfrm>
            <a:off x="1978737" y="3291574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>
            <a:stCxn id="86" idx="6"/>
            <a:endCxn id="92" idx="1"/>
          </p:cNvCxnSpPr>
          <p:nvPr/>
        </p:nvCxnSpPr>
        <p:spPr>
          <a:xfrm>
            <a:off x="1991469" y="4132949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86" idx="6"/>
            <a:endCxn id="91" idx="2"/>
          </p:cNvCxnSpPr>
          <p:nvPr/>
        </p:nvCxnSpPr>
        <p:spPr>
          <a:xfrm>
            <a:off x="1991469" y="4132949"/>
            <a:ext cx="1712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86" idx="6"/>
            <a:endCxn id="90" idx="2"/>
          </p:cNvCxnSpPr>
          <p:nvPr/>
        </p:nvCxnSpPr>
        <p:spPr>
          <a:xfrm flipV="1">
            <a:off x="1991469" y="3291574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86" idx="6"/>
            <a:endCxn id="89" idx="2"/>
          </p:cNvCxnSpPr>
          <p:nvPr/>
        </p:nvCxnSpPr>
        <p:spPr>
          <a:xfrm flipV="1">
            <a:off x="1991469" y="2449213"/>
            <a:ext cx="1712497" cy="168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86" idx="6"/>
            <a:endCxn id="88" idx="2"/>
          </p:cNvCxnSpPr>
          <p:nvPr/>
        </p:nvCxnSpPr>
        <p:spPr>
          <a:xfrm flipV="1">
            <a:off x="1991469" y="1608824"/>
            <a:ext cx="1712497" cy="252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86" idx="6"/>
            <a:endCxn id="87" idx="2"/>
          </p:cNvCxnSpPr>
          <p:nvPr/>
        </p:nvCxnSpPr>
        <p:spPr>
          <a:xfrm flipV="1">
            <a:off x="1991469" y="767449"/>
            <a:ext cx="1712497" cy="3365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4656680" y="2608783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194" name="Ellipse 193"/>
          <p:cNvSpPr/>
          <p:nvPr/>
        </p:nvSpPr>
        <p:spPr>
          <a:xfrm>
            <a:off x="6290378" y="1957518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6290378" y="3705854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Gerade Verbindung mit Pfeil 205"/>
          <p:cNvCxnSpPr>
            <a:stCxn id="87" idx="6"/>
          </p:cNvCxnSpPr>
          <p:nvPr/>
        </p:nvCxnSpPr>
        <p:spPr>
          <a:xfrm>
            <a:off x="4243716" y="767449"/>
            <a:ext cx="2008165" cy="1432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89" idx="6"/>
          </p:cNvCxnSpPr>
          <p:nvPr/>
        </p:nvCxnSpPr>
        <p:spPr>
          <a:xfrm>
            <a:off x="4243716" y="2449213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88" idx="5"/>
          </p:cNvCxnSpPr>
          <p:nvPr/>
        </p:nvCxnSpPr>
        <p:spPr>
          <a:xfrm>
            <a:off x="4164671" y="1799654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90" idx="6"/>
          </p:cNvCxnSpPr>
          <p:nvPr/>
        </p:nvCxnSpPr>
        <p:spPr>
          <a:xfrm flipV="1">
            <a:off x="4243716" y="2896851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/>
          <p:cNvCxnSpPr>
            <a:stCxn id="91" idx="7"/>
          </p:cNvCxnSpPr>
          <p:nvPr/>
        </p:nvCxnSpPr>
        <p:spPr>
          <a:xfrm flipV="1">
            <a:off x="4164339" y="2996041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92" idx="7"/>
          </p:cNvCxnSpPr>
          <p:nvPr/>
        </p:nvCxnSpPr>
        <p:spPr>
          <a:xfrm flipV="1">
            <a:off x="4164339" y="3028741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/>
          <p:nvPr/>
        </p:nvCxnSpPr>
        <p:spPr>
          <a:xfrm>
            <a:off x="6921329" y="2195663"/>
            <a:ext cx="994581" cy="628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/>
          <p:nvPr/>
        </p:nvCxnSpPr>
        <p:spPr>
          <a:xfrm>
            <a:off x="6921329" y="2333075"/>
            <a:ext cx="904068" cy="563776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lipse 225"/>
          <p:cNvSpPr/>
          <p:nvPr/>
        </p:nvSpPr>
        <p:spPr>
          <a:xfrm>
            <a:off x="7839330" y="2824337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Gerade Verbindung mit Pfeil 226"/>
          <p:cNvCxnSpPr/>
          <p:nvPr/>
        </p:nvCxnSpPr>
        <p:spPr>
          <a:xfrm flipV="1">
            <a:off x="6851510" y="3282255"/>
            <a:ext cx="973887" cy="45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/>
          <p:nvPr/>
        </p:nvCxnSpPr>
        <p:spPr>
          <a:xfrm flipV="1">
            <a:off x="6851510" y="3383391"/>
            <a:ext cx="987820" cy="487276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88" idx="6"/>
            <a:endCxn id="194" idx="2"/>
          </p:cNvCxnSpPr>
          <p:nvPr/>
        </p:nvCxnSpPr>
        <p:spPr>
          <a:xfrm>
            <a:off x="4243716" y="1608824"/>
            <a:ext cx="2046662" cy="618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89" idx="6"/>
            <a:endCxn id="194" idx="2"/>
          </p:cNvCxnSpPr>
          <p:nvPr/>
        </p:nvCxnSpPr>
        <p:spPr>
          <a:xfrm flipV="1">
            <a:off x="4243716" y="2227393"/>
            <a:ext cx="2046662" cy="22182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90" idx="6"/>
            <a:endCxn id="194" idx="2"/>
          </p:cNvCxnSpPr>
          <p:nvPr/>
        </p:nvCxnSpPr>
        <p:spPr>
          <a:xfrm flipV="1">
            <a:off x="4243716" y="2227393"/>
            <a:ext cx="2046662" cy="1064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91" idx="6"/>
            <a:endCxn id="195" idx="2"/>
          </p:cNvCxnSpPr>
          <p:nvPr/>
        </p:nvCxnSpPr>
        <p:spPr>
          <a:xfrm flipV="1">
            <a:off x="4243384" y="3975729"/>
            <a:ext cx="2046994" cy="157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91" idx="6"/>
            <a:endCxn id="194" idx="2"/>
          </p:cNvCxnSpPr>
          <p:nvPr/>
        </p:nvCxnSpPr>
        <p:spPr>
          <a:xfrm flipV="1">
            <a:off x="4243384" y="2227393"/>
            <a:ext cx="2046994" cy="19055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>
            <a:stCxn id="92" idx="6"/>
            <a:endCxn id="194" idx="2"/>
          </p:cNvCxnSpPr>
          <p:nvPr/>
        </p:nvCxnSpPr>
        <p:spPr>
          <a:xfrm flipV="1">
            <a:off x="4243384" y="2227393"/>
            <a:ext cx="2046994" cy="27459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/>
          <p:cNvCxnSpPr>
            <a:stCxn id="92" idx="6"/>
            <a:endCxn id="195" idx="2"/>
          </p:cNvCxnSpPr>
          <p:nvPr/>
        </p:nvCxnSpPr>
        <p:spPr>
          <a:xfrm flipV="1">
            <a:off x="4243384" y="3975729"/>
            <a:ext cx="2046994" cy="997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>
            <a:stCxn id="89" idx="6"/>
            <a:endCxn id="195" idx="2"/>
          </p:cNvCxnSpPr>
          <p:nvPr/>
        </p:nvCxnSpPr>
        <p:spPr>
          <a:xfrm>
            <a:off x="4243716" y="2449213"/>
            <a:ext cx="2046662" cy="152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>
            <a:stCxn id="88" idx="6"/>
            <a:endCxn id="195" idx="2"/>
          </p:cNvCxnSpPr>
          <p:nvPr/>
        </p:nvCxnSpPr>
        <p:spPr>
          <a:xfrm>
            <a:off x="4243716" y="1608824"/>
            <a:ext cx="2046662" cy="23669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/>
          <p:cNvCxnSpPr>
            <a:stCxn id="87" idx="6"/>
            <a:endCxn id="195" idx="2"/>
          </p:cNvCxnSpPr>
          <p:nvPr/>
        </p:nvCxnSpPr>
        <p:spPr>
          <a:xfrm>
            <a:off x="4243716" y="767449"/>
            <a:ext cx="2046662" cy="32082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>
            <a:stCxn id="90" idx="6"/>
            <a:endCxn id="195" idx="2"/>
          </p:cNvCxnSpPr>
          <p:nvPr/>
        </p:nvCxnSpPr>
        <p:spPr>
          <a:xfrm>
            <a:off x="4243716" y="3291574"/>
            <a:ext cx="2046662" cy="6841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7012735" y="1765863"/>
            <a:ext cx="251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0.95 (sigmoid function)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feld 247"/>
          <p:cNvSpPr txBox="1"/>
          <p:nvPr/>
        </p:nvSpPr>
        <p:spPr>
          <a:xfrm>
            <a:off x="7012735" y="3966297"/>
            <a:ext cx="2511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 (sigmoid function)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418619" y="4940008"/>
            <a:ext cx="4636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Dropping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neurons give a great result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(Randomly and independent train – normalized distribution – good approach – overfitting)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416437" y="46446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Cross-Entropy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1524" y="1063929"/>
            <a:ext cx="7591539" cy="4997992"/>
            <a:chOff x="1605531" y="316625"/>
            <a:chExt cx="9335738" cy="5850355"/>
          </a:xfrm>
        </p:grpSpPr>
        <p:cxnSp>
          <p:nvCxnSpPr>
            <p:cNvPr id="170" name="Gerader Verbinder 169"/>
            <p:cNvCxnSpPr/>
            <p:nvPr/>
          </p:nvCxnSpPr>
          <p:spPr>
            <a:xfrm>
              <a:off x="1728209" y="2624386"/>
              <a:ext cx="70111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feld 178"/>
            <p:cNvSpPr txBox="1"/>
            <p:nvPr/>
          </p:nvSpPr>
          <p:spPr>
            <a:xfrm>
              <a:off x="1605531" y="2305291"/>
              <a:ext cx="946472" cy="28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Flatting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Gerade Verbindung mit Pfeil 81"/>
            <p:cNvCxnSpPr>
              <a:stCxn id="87" idx="5"/>
            </p:cNvCxnSpPr>
            <p:nvPr/>
          </p:nvCxnSpPr>
          <p:spPr>
            <a:xfrm>
              <a:off x="5581947" y="777330"/>
              <a:ext cx="643718" cy="1886238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868995" y="1112947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9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de-DE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Ellipse 83"/>
            <p:cNvSpPr/>
            <p:nvPr/>
          </p:nvSpPr>
          <p:spPr>
            <a:xfrm>
              <a:off x="2868995" y="1998389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9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endParaRPr lang="de-DE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2856263" y="2840750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9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endParaRPr lang="de-DE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Ellipse 85"/>
            <p:cNvSpPr/>
            <p:nvPr/>
          </p:nvSpPr>
          <p:spPr>
            <a:xfrm>
              <a:off x="2868995" y="3682125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8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de-DE" sz="800" b="1" baseline="-25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800" b="1" baseline="-25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5121242" y="316625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121242" y="1158000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5121242" y="1998389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121242" y="2840750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5120910" y="3682125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120910" y="4522514"/>
              <a:ext cx="539750" cy="5397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93" name="Geschweifte Klammer links 92"/>
            <p:cNvSpPr/>
            <p:nvPr/>
          </p:nvSpPr>
          <p:spPr>
            <a:xfrm rot="16200000">
              <a:off x="2968482" y="5004786"/>
              <a:ext cx="315311" cy="722149"/>
            </a:xfrm>
            <a:prstGeom prst="leftBrac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Geschweifte Klammer links 93"/>
            <p:cNvSpPr/>
            <p:nvPr/>
          </p:nvSpPr>
          <p:spPr>
            <a:xfrm rot="16200000">
              <a:off x="5233129" y="5010370"/>
              <a:ext cx="315311" cy="722149"/>
            </a:xfrm>
            <a:prstGeom prst="leftBrac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2459421" y="5633545"/>
              <a:ext cx="1366345" cy="46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  <a:p>
              <a:pPr algn="ctr"/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de-DE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attribute</a:t>
              </a:r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707612" y="5680623"/>
              <a:ext cx="1366345" cy="48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</a:t>
              </a:r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97" name="Geschweifte Klammer links 96"/>
            <p:cNvSpPr/>
            <p:nvPr/>
          </p:nvSpPr>
          <p:spPr>
            <a:xfrm rot="16200000">
              <a:off x="7819875" y="5010370"/>
              <a:ext cx="315311" cy="722149"/>
            </a:xfrm>
            <a:prstGeom prst="leftBrac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7294357" y="5680625"/>
              <a:ext cx="1366345" cy="46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Layer (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0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rediction</a:t>
              </a:r>
              <a:r>
                <a:rPr lang="de-DE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99" name="Gerade Verbindung mit Pfeil 98"/>
            <p:cNvCxnSpPr>
              <a:stCxn id="83" idx="6"/>
              <a:endCxn id="87" idx="2"/>
            </p:cNvCxnSpPr>
            <p:nvPr/>
          </p:nvCxnSpPr>
          <p:spPr>
            <a:xfrm flipV="1">
              <a:off x="3408745" y="586500"/>
              <a:ext cx="1712497" cy="7963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/>
            <p:cNvCxnSpPr>
              <a:stCxn id="83" idx="6"/>
              <a:endCxn id="88" idx="2"/>
            </p:cNvCxnSpPr>
            <p:nvPr/>
          </p:nvCxnSpPr>
          <p:spPr>
            <a:xfrm>
              <a:off x="3408745" y="1382822"/>
              <a:ext cx="1712497" cy="450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/>
            <p:cNvCxnSpPr>
              <a:stCxn id="83" idx="6"/>
              <a:endCxn id="89" idx="2"/>
            </p:cNvCxnSpPr>
            <p:nvPr/>
          </p:nvCxnSpPr>
          <p:spPr>
            <a:xfrm>
              <a:off x="3408745" y="1382822"/>
              <a:ext cx="1712497" cy="885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stCxn id="83" idx="6"/>
              <a:endCxn id="90" idx="2"/>
            </p:cNvCxnSpPr>
            <p:nvPr/>
          </p:nvCxnSpPr>
          <p:spPr>
            <a:xfrm>
              <a:off x="3408745" y="1382822"/>
              <a:ext cx="1712497" cy="1727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/>
            <p:cNvCxnSpPr>
              <a:stCxn id="83" idx="6"/>
              <a:endCxn id="91" idx="2"/>
            </p:cNvCxnSpPr>
            <p:nvPr/>
          </p:nvCxnSpPr>
          <p:spPr>
            <a:xfrm>
              <a:off x="3408745" y="1382822"/>
              <a:ext cx="1712165" cy="25691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>
              <a:stCxn id="83" idx="6"/>
              <a:endCxn id="92" idx="1"/>
            </p:cNvCxnSpPr>
            <p:nvPr/>
          </p:nvCxnSpPr>
          <p:spPr>
            <a:xfrm>
              <a:off x="3408745" y="1382822"/>
              <a:ext cx="1791210" cy="32187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/>
            <p:cNvCxnSpPr>
              <a:stCxn id="84" idx="6"/>
              <a:endCxn id="92" idx="1"/>
            </p:cNvCxnSpPr>
            <p:nvPr/>
          </p:nvCxnSpPr>
          <p:spPr>
            <a:xfrm>
              <a:off x="3408745" y="2268264"/>
              <a:ext cx="1791210" cy="2333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 Verbindung mit Pfeil 155"/>
            <p:cNvCxnSpPr>
              <a:stCxn id="84" idx="6"/>
              <a:endCxn id="91" idx="2"/>
            </p:cNvCxnSpPr>
            <p:nvPr/>
          </p:nvCxnSpPr>
          <p:spPr>
            <a:xfrm>
              <a:off x="3408745" y="2268264"/>
              <a:ext cx="1712165" cy="1683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>
              <a:stCxn id="84" idx="6"/>
              <a:endCxn id="90" idx="2"/>
            </p:cNvCxnSpPr>
            <p:nvPr/>
          </p:nvCxnSpPr>
          <p:spPr>
            <a:xfrm>
              <a:off x="3408745" y="2268264"/>
              <a:ext cx="1712497" cy="8423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stCxn id="84" idx="6"/>
              <a:endCxn id="89" idx="2"/>
            </p:cNvCxnSpPr>
            <p:nvPr/>
          </p:nvCxnSpPr>
          <p:spPr>
            <a:xfrm>
              <a:off x="3408745" y="2268264"/>
              <a:ext cx="17124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mit Pfeil 165"/>
            <p:cNvCxnSpPr>
              <a:stCxn id="84" idx="6"/>
              <a:endCxn id="88" idx="2"/>
            </p:cNvCxnSpPr>
            <p:nvPr/>
          </p:nvCxnSpPr>
          <p:spPr>
            <a:xfrm flipV="1">
              <a:off x="3408745" y="1427875"/>
              <a:ext cx="1712497" cy="8403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/>
            <p:cNvCxnSpPr>
              <a:stCxn id="84" idx="6"/>
              <a:endCxn id="87" idx="2"/>
            </p:cNvCxnSpPr>
            <p:nvPr/>
          </p:nvCxnSpPr>
          <p:spPr>
            <a:xfrm flipV="1">
              <a:off x="3408745" y="586500"/>
              <a:ext cx="1712497" cy="16817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/>
            <p:cNvCxnSpPr>
              <a:stCxn id="85" idx="6"/>
              <a:endCxn id="87" idx="2"/>
            </p:cNvCxnSpPr>
            <p:nvPr/>
          </p:nvCxnSpPr>
          <p:spPr>
            <a:xfrm flipV="1">
              <a:off x="3396013" y="586500"/>
              <a:ext cx="1725229" cy="25241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/>
            <p:cNvCxnSpPr>
              <a:stCxn id="85" idx="6"/>
              <a:endCxn id="88" idx="2"/>
            </p:cNvCxnSpPr>
            <p:nvPr/>
          </p:nvCxnSpPr>
          <p:spPr>
            <a:xfrm flipV="1">
              <a:off x="3396013" y="1427875"/>
              <a:ext cx="1725229" cy="1682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2"/>
            <p:cNvCxnSpPr>
              <a:stCxn id="85" idx="6"/>
              <a:endCxn id="89" idx="2"/>
            </p:cNvCxnSpPr>
            <p:nvPr/>
          </p:nvCxnSpPr>
          <p:spPr>
            <a:xfrm flipV="1">
              <a:off x="3396013" y="2268264"/>
              <a:ext cx="1725229" cy="8423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/>
            <p:cNvCxnSpPr>
              <a:stCxn id="85" idx="6"/>
              <a:endCxn id="90" idx="2"/>
            </p:cNvCxnSpPr>
            <p:nvPr/>
          </p:nvCxnSpPr>
          <p:spPr>
            <a:xfrm>
              <a:off x="3396013" y="3110625"/>
              <a:ext cx="17252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/>
            <p:cNvCxnSpPr>
              <a:stCxn id="85" idx="6"/>
              <a:endCxn id="91" idx="2"/>
            </p:cNvCxnSpPr>
            <p:nvPr/>
          </p:nvCxnSpPr>
          <p:spPr>
            <a:xfrm>
              <a:off x="3396013" y="3110625"/>
              <a:ext cx="1724897" cy="841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>
              <a:stCxn id="85" idx="6"/>
              <a:endCxn id="92" idx="1"/>
            </p:cNvCxnSpPr>
            <p:nvPr/>
          </p:nvCxnSpPr>
          <p:spPr>
            <a:xfrm>
              <a:off x="3396013" y="3110625"/>
              <a:ext cx="1803942" cy="1490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/>
            <p:cNvCxnSpPr>
              <a:stCxn id="86" idx="6"/>
              <a:endCxn id="92" idx="1"/>
            </p:cNvCxnSpPr>
            <p:nvPr/>
          </p:nvCxnSpPr>
          <p:spPr>
            <a:xfrm>
              <a:off x="3408745" y="3952000"/>
              <a:ext cx="1791210" cy="6495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>
              <a:stCxn id="86" idx="6"/>
              <a:endCxn id="91" idx="2"/>
            </p:cNvCxnSpPr>
            <p:nvPr/>
          </p:nvCxnSpPr>
          <p:spPr>
            <a:xfrm>
              <a:off x="3408745" y="3952000"/>
              <a:ext cx="17121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>
              <a:stCxn id="86" idx="6"/>
              <a:endCxn id="90" idx="2"/>
            </p:cNvCxnSpPr>
            <p:nvPr/>
          </p:nvCxnSpPr>
          <p:spPr>
            <a:xfrm flipV="1">
              <a:off x="3408745" y="3110625"/>
              <a:ext cx="1712497" cy="8413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/>
            <p:cNvCxnSpPr>
              <a:stCxn id="86" idx="6"/>
              <a:endCxn id="89" idx="2"/>
            </p:cNvCxnSpPr>
            <p:nvPr/>
          </p:nvCxnSpPr>
          <p:spPr>
            <a:xfrm flipV="1">
              <a:off x="3408745" y="2268264"/>
              <a:ext cx="1712497" cy="1683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>
              <a:stCxn id="86" idx="6"/>
              <a:endCxn id="88" idx="2"/>
            </p:cNvCxnSpPr>
            <p:nvPr/>
          </p:nvCxnSpPr>
          <p:spPr>
            <a:xfrm flipV="1">
              <a:off x="3408745" y="1427875"/>
              <a:ext cx="1712497" cy="25241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>
              <a:stCxn id="86" idx="6"/>
              <a:endCxn id="87" idx="2"/>
            </p:cNvCxnSpPr>
            <p:nvPr/>
          </p:nvCxnSpPr>
          <p:spPr>
            <a:xfrm flipV="1">
              <a:off x="3408745" y="586500"/>
              <a:ext cx="1712497" cy="3365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feld 192"/>
            <p:cNvSpPr txBox="1"/>
            <p:nvPr/>
          </p:nvSpPr>
          <p:spPr>
            <a:xfrm>
              <a:off x="6073956" y="2427834"/>
              <a:ext cx="729630" cy="43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Ellipse 193"/>
            <p:cNvSpPr/>
            <p:nvPr/>
          </p:nvSpPr>
          <p:spPr>
            <a:xfrm>
              <a:off x="7707654" y="1776569"/>
              <a:ext cx="539750" cy="5397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y^</a:t>
              </a:r>
              <a:endParaRPr lang="de-DE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Ellipse 194"/>
            <p:cNvSpPr/>
            <p:nvPr/>
          </p:nvSpPr>
          <p:spPr>
            <a:xfrm>
              <a:off x="7707654" y="3524905"/>
              <a:ext cx="539750" cy="5397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y^</a:t>
              </a:r>
              <a:endParaRPr lang="de-DE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6" name="Gerade Verbindung mit Pfeil 205"/>
            <p:cNvCxnSpPr>
              <a:stCxn id="87" idx="6"/>
            </p:cNvCxnSpPr>
            <p:nvPr/>
          </p:nvCxnSpPr>
          <p:spPr>
            <a:xfrm>
              <a:off x="5660992" y="586500"/>
              <a:ext cx="2008165" cy="14320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/>
            <p:cNvCxnSpPr>
              <a:stCxn id="89" idx="6"/>
            </p:cNvCxnSpPr>
            <p:nvPr/>
          </p:nvCxnSpPr>
          <p:spPr>
            <a:xfrm>
              <a:off x="5660992" y="2268264"/>
              <a:ext cx="497302" cy="398351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208"/>
            <p:cNvCxnSpPr>
              <a:stCxn id="88" idx="5"/>
            </p:cNvCxnSpPr>
            <p:nvPr/>
          </p:nvCxnSpPr>
          <p:spPr>
            <a:xfrm>
              <a:off x="5581947" y="1618705"/>
              <a:ext cx="608202" cy="1044863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>
              <a:stCxn id="90" idx="6"/>
            </p:cNvCxnSpPr>
            <p:nvPr/>
          </p:nvCxnSpPr>
          <p:spPr>
            <a:xfrm flipV="1">
              <a:off x="5660992" y="2715902"/>
              <a:ext cx="512689" cy="394723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mit Pfeil 210"/>
            <p:cNvCxnSpPr>
              <a:stCxn id="91" idx="7"/>
            </p:cNvCxnSpPr>
            <p:nvPr/>
          </p:nvCxnSpPr>
          <p:spPr>
            <a:xfrm flipV="1">
              <a:off x="5581615" y="2815092"/>
              <a:ext cx="592066" cy="946078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mit Pfeil 211"/>
            <p:cNvCxnSpPr>
              <a:stCxn id="92" idx="7"/>
            </p:cNvCxnSpPr>
            <p:nvPr/>
          </p:nvCxnSpPr>
          <p:spPr>
            <a:xfrm flipV="1">
              <a:off x="5581615" y="2847792"/>
              <a:ext cx="644050" cy="1753767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/>
            <p:cNvCxnSpPr/>
            <p:nvPr/>
          </p:nvCxnSpPr>
          <p:spPr>
            <a:xfrm>
              <a:off x="8338605" y="2014714"/>
              <a:ext cx="994581" cy="6286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mit Pfeil 224"/>
            <p:cNvCxnSpPr/>
            <p:nvPr/>
          </p:nvCxnSpPr>
          <p:spPr>
            <a:xfrm>
              <a:off x="8338605" y="2152126"/>
              <a:ext cx="904068" cy="563776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Ellipse 225"/>
            <p:cNvSpPr/>
            <p:nvPr/>
          </p:nvSpPr>
          <p:spPr>
            <a:xfrm>
              <a:off x="9256606" y="2643388"/>
              <a:ext cx="539750" cy="5397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9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7" name="Gerade Verbindung mit Pfeil 226"/>
            <p:cNvCxnSpPr/>
            <p:nvPr/>
          </p:nvCxnSpPr>
          <p:spPr>
            <a:xfrm flipV="1">
              <a:off x="8268786" y="3101306"/>
              <a:ext cx="973887" cy="45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mit Pfeil 227"/>
            <p:cNvCxnSpPr/>
            <p:nvPr/>
          </p:nvCxnSpPr>
          <p:spPr>
            <a:xfrm flipV="1">
              <a:off x="8268786" y="3202442"/>
              <a:ext cx="987820" cy="487276"/>
            </a:xfrm>
            <a:prstGeom prst="straightConnector1">
              <a:avLst/>
            </a:prstGeom>
            <a:ln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mit Pfeil 228"/>
            <p:cNvCxnSpPr>
              <a:stCxn id="88" idx="6"/>
              <a:endCxn id="194" idx="2"/>
            </p:cNvCxnSpPr>
            <p:nvPr/>
          </p:nvCxnSpPr>
          <p:spPr>
            <a:xfrm>
              <a:off x="5660992" y="1427875"/>
              <a:ext cx="2046662" cy="618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/>
            <p:cNvCxnSpPr>
              <a:stCxn id="89" idx="6"/>
              <a:endCxn id="194" idx="2"/>
            </p:cNvCxnSpPr>
            <p:nvPr/>
          </p:nvCxnSpPr>
          <p:spPr>
            <a:xfrm flipV="1">
              <a:off x="5660992" y="2046444"/>
              <a:ext cx="2046662" cy="22182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/>
            <p:cNvCxnSpPr>
              <a:stCxn id="90" idx="6"/>
              <a:endCxn id="194" idx="2"/>
            </p:cNvCxnSpPr>
            <p:nvPr/>
          </p:nvCxnSpPr>
          <p:spPr>
            <a:xfrm flipV="1">
              <a:off x="5660992" y="2046444"/>
              <a:ext cx="2046662" cy="1064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/>
            <p:cNvCxnSpPr>
              <a:stCxn id="91" idx="6"/>
              <a:endCxn id="195" idx="2"/>
            </p:cNvCxnSpPr>
            <p:nvPr/>
          </p:nvCxnSpPr>
          <p:spPr>
            <a:xfrm flipV="1">
              <a:off x="5660660" y="3794780"/>
              <a:ext cx="2046994" cy="157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mit Pfeil 232"/>
            <p:cNvCxnSpPr>
              <a:stCxn id="91" idx="6"/>
              <a:endCxn id="194" idx="2"/>
            </p:cNvCxnSpPr>
            <p:nvPr/>
          </p:nvCxnSpPr>
          <p:spPr>
            <a:xfrm flipV="1">
              <a:off x="5660660" y="2046444"/>
              <a:ext cx="2046994" cy="190555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mit Pfeil 233"/>
            <p:cNvCxnSpPr>
              <a:stCxn id="92" idx="6"/>
              <a:endCxn id="194" idx="2"/>
            </p:cNvCxnSpPr>
            <p:nvPr/>
          </p:nvCxnSpPr>
          <p:spPr>
            <a:xfrm flipV="1">
              <a:off x="5660660" y="2046444"/>
              <a:ext cx="2046994" cy="274594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mit Pfeil 234"/>
            <p:cNvCxnSpPr>
              <a:stCxn id="92" idx="6"/>
              <a:endCxn id="195" idx="2"/>
            </p:cNvCxnSpPr>
            <p:nvPr/>
          </p:nvCxnSpPr>
          <p:spPr>
            <a:xfrm flipV="1">
              <a:off x="5660660" y="3794780"/>
              <a:ext cx="2046994" cy="9976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235"/>
            <p:cNvCxnSpPr>
              <a:stCxn id="89" idx="6"/>
              <a:endCxn id="195" idx="2"/>
            </p:cNvCxnSpPr>
            <p:nvPr/>
          </p:nvCxnSpPr>
          <p:spPr>
            <a:xfrm>
              <a:off x="5660992" y="2268264"/>
              <a:ext cx="2046662" cy="15265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/>
            <p:cNvCxnSpPr>
              <a:stCxn id="88" idx="6"/>
              <a:endCxn id="195" idx="2"/>
            </p:cNvCxnSpPr>
            <p:nvPr/>
          </p:nvCxnSpPr>
          <p:spPr>
            <a:xfrm>
              <a:off x="5660992" y="1427875"/>
              <a:ext cx="2046662" cy="236690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mit Pfeil 238"/>
            <p:cNvCxnSpPr>
              <a:stCxn id="87" idx="6"/>
              <a:endCxn id="195" idx="2"/>
            </p:cNvCxnSpPr>
            <p:nvPr/>
          </p:nvCxnSpPr>
          <p:spPr>
            <a:xfrm>
              <a:off x="5660992" y="586500"/>
              <a:ext cx="2046662" cy="320828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mit Pfeil 241"/>
            <p:cNvCxnSpPr>
              <a:stCxn id="90" idx="6"/>
              <a:endCxn id="195" idx="2"/>
            </p:cNvCxnSpPr>
            <p:nvPr/>
          </p:nvCxnSpPr>
          <p:spPr>
            <a:xfrm>
              <a:off x="5660992" y="3110625"/>
              <a:ext cx="2046662" cy="68415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feld 246"/>
            <p:cNvSpPr txBox="1"/>
            <p:nvPr/>
          </p:nvSpPr>
          <p:spPr>
            <a:xfrm>
              <a:off x="8430011" y="1584914"/>
              <a:ext cx="2511258" cy="28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0.95 (sigmoid function)</a:t>
              </a: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Textfeld 247"/>
            <p:cNvSpPr txBox="1"/>
            <p:nvPr/>
          </p:nvSpPr>
          <p:spPr>
            <a:xfrm>
              <a:off x="8430011" y="3785348"/>
              <a:ext cx="2511258" cy="288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0.05 (sigmoid function)</a:t>
              </a: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" name="Gerade Verbindung mit Pfeil 4"/>
          <p:cNvCxnSpPr>
            <a:endCxn id="102" idx="1"/>
          </p:cNvCxnSpPr>
          <p:nvPr/>
        </p:nvCxnSpPr>
        <p:spPr>
          <a:xfrm>
            <a:off x="6962818" y="2393657"/>
            <a:ext cx="1307644" cy="4295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endCxn id="103" idx="1"/>
          </p:cNvCxnSpPr>
          <p:nvPr/>
        </p:nvCxnSpPr>
        <p:spPr>
          <a:xfrm flipV="1">
            <a:off x="6975655" y="3496400"/>
            <a:ext cx="1294807" cy="5485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8270462" y="2692370"/>
            <a:ext cx="672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1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b="1" baseline="-25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8270462" y="3365595"/>
            <a:ext cx="672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1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b="1" baseline="-25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Gerade Verbindung mit Pfeil 103"/>
          <p:cNvCxnSpPr/>
          <p:nvPr/>
        </p:nvCxnSpPr>
        <p:spPr>
          <a:xfrm>
            <a:off x="8647097" y="2820704"/>
            <a:ext cx="654558" cy="2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8647097" y="3493929"/>
            <a:ext cx="654558" cy="2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9565269" y="2742578"/>
            <a:ext cx="2042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normalization function (because have we 0.95 and 0.05 and 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85 % vs. 55 %)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Breitbild</PresentationFormat>
  <Paragraphs>357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CNN (Convolution Neural Networks)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(ANN (Artificial Neural Networks)</dc:title>
  <dc:creator>TRUNOV, OLEKSANDR</dc:creator>
  <cp:lastModifiedBy>TRUNOV, OLEKSANDR</cp:lastModifiedBy>
  <cp:revision>84</cp:revision>
  <dcterms:created xsi:type="dcterms:W3CDTF">2018-08-07T08:06:56Z</dcterms:created>
  <dcterms:modified xsi:type="dcterms:W3CDTF">2018-08-07T11:19:32Z</dcterms:modified>
</cp:coreProperties>
</file>