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9E32-F456-50F6-DEA8-0248D6E9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DAD2C-880D-4F8C-D398-F4A9C6DD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8C5E-93E2-5311-F7BD-88419CB4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B7F8F-D6EC-9386-ABBA-4849666C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84CA-ADD7-638B-EBF4-D0ADC28F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0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E95E-5CF7-563F-CC1E-B2537E72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DCBB0-0AFC-0392-17DB-D2B33F56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A045-8958-CF25-CD81-4F3C4912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ADD4-0998-5BD5-C9B6-919F9E86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B8BF-C99C-34CE-2B0F-C1E755A4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76BF7-5F44-6472-04AB-9EB58E944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88CD8-8125-EC7F-E960-577D7709A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74426-DC87-534F-A3B4-AD7B594E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59B6-F3B7-E902-CACB-18A2C89C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F6E8-D3CB-3831-992F-4CD8D6DD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3413-FF82-FC82-204E-5CE08BFD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0E66-082F-D109-08F2-9AB76485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7815-F3B0-6BD1-73DB-5C4E23DF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AA0-A6CE-BE50-3BCB-0136B8F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CF0B-04E6-34F0-1579-595D0DDB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AA56-49F7-489E-84A1-17B6EFAA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02E9-2C47-8E86-50E4-C9A1F0D79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F839-C84D-4784-7C2F-3D1DD136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3C3C-44E7-66AA-20A8-C3683711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A440-B8FB-C9CB-D1C1-0E70AC18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5F3-1191-0851-F520-ECEB0AC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54E7-A9CD-49CB-F690-48F5F350C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5DC-93FB-505E-F851-D845FEF1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6A40-2F42-8E46-D5B7-06B6EC19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23354-E381-5F56-341A-D9995616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C4A46-2692-EDAB-0870-F1F2FEB9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B374-7425-A324-16E4-8B53E26D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2210-8083-14C4-17B0-B8AE6878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AFA27-2060-03A0-6CC9-956170962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64B1D-BE10-B5D0-E477-5738CC651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09EDF-719F-0722-0DE4-F448590CB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7D82D-2A44-C844-44F4-98D6274C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5DC8D-DEDF-37AD-164B-00A5C9C1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FFC6E-3043-927B-FC88-4BE6B087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3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530E-CAA5-46D5-DA63-A343E732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A093D-6C1E-C16A-E9FA-F635C369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04804-29F2-3402-1457-956B5D1F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7E8FF-CD49-8C04-E0DE-B018144B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63B79-267B-D278-FADE-938D048B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05F6D-40BD-AB7A-1075-C81AA92B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9E989-0AEF-C77D-1C1D-5144E1AE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7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31C3-F8AB-9783-19AE-21559A58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C99D-0A37-DDFB-7EBB-1FCD88CE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D7DA-49F8-BA30-62AD-8FA3D2F6E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C0926-6288-9E8B-E201-D6DF2BEF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D57F-961F-A1E1-DE11-78EFA7CA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12295-307C-DE8E-E439-EBE62141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4A75-F556-9418-4F15-41B48585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F2702-C582-F281-7368-D76955CBA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DB6CF-EE29-3CAE-E3B3-B0A871B42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22FE-8482-17BB-D5B8-A866798E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39093-5A7B-7D79-A434-095E81A3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875A0-E71F-F978-082E-6868D5EF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24CF0-97F4-ED7E-A95B-C834B285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4084-8452-6D2B-5D16-3B18A79C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F1F6-ECB6-C1D0-57A7-0D34449D2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E1E4C-46E5-43B3-9EA7-BF162A4A509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8484-65BE-1944-0B89-734B488E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67A2-A71C-1795-9AB7-7C63090A3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DBC1A-DBEE-49BC-B1FA-D45DAC5D5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6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BB08B-E191-83C5-D1FE-8B7849133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Does Syracuse Really Not Have Ticket Quotas?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BEC22-75D0-BE7E-7C25-32F0B0604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By: Alexander Hartman</a:t>
            </a:r>
          </a:p>
        </p:txBody>
      </p:sp>
    </p:spTree>
    <p:extLst>
      <p:ext uri="{BB962C8B-B14F-4D97-AF65-F5344CB8AC3E}">
        <p14:creationId xmlns:p14="http://schemas.microsoft.com/office/powerpoint/2010/main" val="280107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0561-D122-764E-8A5B-53E47EB9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there are 20.83% more tickets in the last third of the month compared to the first third</a:t>
            </a:r>
          </a:p>
          <a:p>
            <a:r>
              <a:rPr lang="en-US" dirty="0"/>
              <a:t>There may be other explanations: </a:t>
            </a:r>
          </a:p>
          <a:p>
            <a:pPr lvl="1"/>
            <a:r>
              <a:rPr lang="en-US" dirty="0"/>
              <a:t>Massive jump in second half of august when students are moving in may skew data.</a:t>
            </a:r>
          </a:p>
          <a:p>
            <a:pPr lvl="1"/>
            <a:r>
              <a:rPr lang="en-US" dirty="0"/>
              <a:t>Bigger holidays (Halloween, Christmas, Labor Day, Memorial Day) are in the second half of the month</a:t>
            </a:r>
          </a:p>
          <a:p>
            <a:pPr lvl="1"/>
            <a:r>
              <a:rPr lang="en-US" dirty="0"/>
              <a:t>Only a year of data, may be skewed by outliers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0A3A8-5698-4F5E-7163-44666879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</a:t>
            </a:r>
          </a:p>
        </p:txBody>
      </p:sp>
    </p:spTree>
    <p:extLst>
      <p:ext uri="{BB962C8B-B14F-4D97-AF65-F5344CB8AC3E}">
        <p14:creationId xmlns:p14="http://schemas.microsoft.com/office/powerpoint/2010/main" val="15937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4331D-4907-14ED-ABD7-A0D35CD0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22" y="105191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pic>
        <p:nvPicPr>
          <p:cNvPr id="5" name="Picture 4" descr="A close-up of a text&#10;&#10;AI-generated content may be incorrect.">
            <a:extLst>
              <a:ext uri="{FF2B5EF4-FFF2-40B4-BE49-F238E27FC236}">
                <a16:creationId xmlns:a16="http://schemas.microsoft.com/office/drawing/2014/main" id="{A4CEA8DD-6330-805D-0832-7F90F3688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22" y="4407447"/>
            <a:ext cx="7745969" cy="1491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AD60-0404-0BC2-3656-B3B5007F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322" y="2375950"/>
            <a:ext cx="7745969" cy="1408222"/>
          </a:xfrm>
        </p:spPr>
        <p:txBody>
          <a:bodyPr anchor="t">
            <a:noAutofit/>
          </a:bodyPr>
          <a:lstStyle/>
          <a:p>
            <a:r>
              <a:rPr lang="en-US" sz="1900" dirty="0"/>
              <a:t>It is a common belief that officers have a ticket quota they need to meet every month</a:t>
            </a:r>
          </a:p>
          <a:p>
            <a:r>
              <a:rPr lang="en-US" sz="1900" dirty="0"/>
              <a:t>The general idea: you will see more officers out and about in the later half of the month trying to give out tickets to meet their quota </a:t>
            </a:r>
          </a:p>
          <a:p>
            <a:r>
              <a:rPr lang="en-US" sz="1900" dirty="0"/>
              <a:t>However ticket quotas are actually illegal in New York, and Syracuse’s police department specifically says they do not have them.</a:t>
            </a:r>
          </a:p>
        </p:txBody>
      </p:sp>
    </p:spTree>
    <p:extLst>
      <p:ext uri="{BB962C8B-B14F-4D97-AF65-F5344CB8AC3E}">
        <p14:creationId xmlns:p14="http://schemas.microsoft.com/office/powerpoint/2010/main" val="36673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A969-26AB-454B-DFDF-9D2EFE8A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Data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B23D-8FC2-46B2-5064-0038332E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Only used parking tickets issued in 2023</a:t>
            </a:r>
          </a:p>
          <a:p>
            <a:r>
              <a:rPr lang="en-US" sz="2400" dirty="0"/>
              <a:t>Data from 2024 was incomplete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66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DCEB1-BD1C-C509-6734-A5642514D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2299" y="1056640"/>
            <a:ext cx="8722350" cy="4361176"/>
          </a:xfrm>
          <a:prstGeom prst="rect">
            <a:avLst/>
          </a:prstGeom>
        </p:spPr>
      </p:pic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9A6C8-C617-E0B2-492C-572229DC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Does the data back their claim up that of no quota?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32F34-2699-2C08-E8B1-885765B2E8B0}"/>
              </a:ext>
            </a:extLst>
          </p:cNvPr>
          <p:cNvSpPr txBox="1"/>
          <p:nvPr/>
        </p:nvSpPr>
        <p:spPr>
          <a:xfrm>
            <a:off x="1266824" y="5678128"/>
            <a:ext cx="433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officer should have no incentive to ticket more at one time of </a:t>
            </a:r>
            <a:r>
              <a:rPr lang="en-US"/>
              <a:t>the month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2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33B748B6-B6ED-9755-774E-8E418452C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62" y="1433188"/>
            <a:ext cx="7610715" cy="3805358"/>
          </a:xfrm>
          <a:prstGeom prst="rect">
            <a:avLst/>
          </a:prstGeom>
        </p:spPr>
      </p:pic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FCEE7-EDA0-C588-E3A9-01BCDD1D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In general, t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here doesn’t seem to be a trend month by month</a:t>
            </a:r>
          </a:p>
        </p:txBody>
      </p:sp>
    </p:spTree>
    <p:extLst>
      <p:ext uri="{BB962C8B-B14F-4D97-AF65-F5344CB8AC3E}">
        <p14:creationId xmlns:p14="http://schemas.microsoft.com/office/powerpoint/2010/main" val="245334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A4E3B-B867-A514-90CB-6974016FD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7855" y="623275"/>
            <a:ext cx="7033357" cy="5275017"/>
          </a:xfrm>
          <a:prstGeom prst="rect">
            <a:avLst/>
          </a:prstGeom>
        </p:spPr>
      </p:pic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8142B-3F65-F184-264E-DD77BB34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Ticket by Half of Month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38FDBC2-F10A-97D4-ABCF-4B5AD26C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Slightly more tickets in second half of months.</a:t>
            </a:r>
          </a:p>
        </p:txBody>
      </p:sp>
    </p:spTree>
    <p:extLst>
      <p:ext uri="{BB962C8B-B14F-4D97-AF65-F5344CB8AC3E}">
        <p14:creationId xmlns:p14="http://schemas.microsoft.com/office/powerpoint/2010/main" val="313262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of tickets per third of month&#10;&#10;AI-generated content may be incorrect.">
            <a:extLst>
              <a:ext uri="{FF2B5EF4-FFF2-40B4-BE49-F238E27FC236}">
                <a16:creationId xmlns:a16="http://schemas.microsoft.com/office/drawing/2014/main" id="{21BFEC8E-7F1E-B4C8-263D-61CB1B1B1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58" y="626429"/>
            <a:ext cx="7225166" cy="54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2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line&#10;&#10;AI-generated content may be incorrect.">
            <a:extLst>
              <a:ext uri="{FF2B5EF4-FFF2-40B4-BE49-F238E27FC236}">
                <a16:creationId xmlns:a16="http://schemas.microsoft.com/office/drawing/2014/main" id="{0563E830-6016-B352-F105-BEB0B0B1D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60" y="726919"/>
            <a:ext cx="6894615" cy="5170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6C59D-E8E7-141C-1AC3-173E595CF04C}"/>
              </a:ext>
            </a:extLst>
          </p:cNvPr>
          <p:cNvSpPr txBox="1"/>
          <p:nvPr/>
        </p:nvSpPr>
        <p:spPr>
          <a:xfrm>
            <a:off x="8119841" y="2827051"/>
            <a:ext cx="253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The number of tickets decreases from 29+ due to February not having these days</a:t>
            </a:r>
          </a:p>
        </p:txBody>
      </p:sp>
    </p:spTree>
    <p:extLst>
      <p:ext uri="{BB962C8B-B14F-4D97-AF65-F5344CB8AC3E}">
        <p14:creationId xmlns:p14="http://schemas.microsoft.com/office/powerpoint/2010/main" val="368811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77AF2-FE09-2577-B09F-46A04B0B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>
            <a:normAutofit/>
          </a:bodyPr>
          <a:lstStyle/>
          <a:p>
            <a:r>
              <a:rPr lang="en-US" sz="4600"/>
              <a:t>Average of Tickets Per Day Number</a:t>
            </a:r>
          </a:p>
        </p:txBody>
      </p:sp>
      <p:pic>
        <p:nvPicPr>
          <p:cNvPr id="5" name="Content Placeholder 4" descr="A graph with blue dots and red line&#10;&#10;AI-generated content may be incorrect.">
            <a:extLst>
              <a:ext uri="{FF2B5EF4-FFF2-40B4-BE49-F238E27FC236}">
                <a16:creationId xmlns:a16="http://schemas.microsoft.com/office/drawing/2014/main" id="{2947BA4F-670B-20C4-9BAC-333ED72EA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4" y="1351163"/>
            <a:ext cx="5055812" cy="37918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AD8D05-550B-6BA5-E4C7-0D819A09F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32" y="3086513"/>
            <a:ext cx="3630543" cy="2056508"/>
          </a:xfrm>
        </p:spPr>
        <p:txBody>
          <a:bodyPr anchor="t">
            <a:normAutofit/>
          </a:bodyPr>
          <a:lstStyle/>
          <a:p>
            <a:r>
              <a:rPr lang="en-US" sz="2000" dirty="0"/>
              <a:t>You can clearly see the trend up at the end of the month</a:t>
            </a:r>
          </a:p>
        </p:txBody>
      </p:sp>
    </p:spTree>
    <p:extLst>
      <p:ext uri="{BB962C8B-B14F-4D97-AF65-F5344CB8AC3E}">
        <p14:creationId xmlns:p14="http://schemas.microsoft.com/office/powerpoint/2010/main" val="161898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Does Syracuse Really Not Have Ticket Quotas?</vt:lpstr>
      <vt:lpstr>Background</vt:lpstr>
      <vt:lpstr>Data Used</vt:lpstr>
      <vt:lpstr>Does the data back their claim up that of no quota?</vt:lpstr>
      <vt:lpstr>In general, there doesn’t seem to be a trend month by month</vt:lpstr>
      <vt:lpstr>Ticket by Half of Month</vt:lpstr>
      <vt:lpstr>PowerPoint Presentation</vt:lpstr>
      <vt:lpstr>PowerPoint Presentation</vt:lpstr>
      <vt:lpstr>Average of Tickets Per Day Number</vt:lpstr>
      <vt:lpstr>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Hartman</dc:creator>
  <cp:lastModifiedBy>Alexander Hartman</cp:lastModifiedBy>
  <cp:revision>2</cp:revision>
  <dcterms:created xsi:type="dcterms:W3CDTF">2025-02-22T23:27:53Z</dcterms:created>
  <dcterms:modified xsi:type="dcterms:W3CDTF">2025-02-23T16:40:21Z</dcterms:modified>
</cp:coreProperties>
</file>