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2" r:id="rId3"/>
    <p:sldId id="268" r:id="rId4"/>
    <p:sldId id="261" r:id="rId5"/>
    <p:sldId id="258" r:id="rId6"/>
    <p:sldId id="259" r:id="rId7"/>
    <p:sldId id="267" r:id="rId8"/>
    <p:sldId id="266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 snapToGrid="0" showGuides="1">
      <p:cViewPr varScale="1">
        <p:scale>
          <a:sx n="42" d="100"/>
          <a:sy n="42" d="100"/>
        </p:scale>
        <p:origin x="72" y="72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  <c:max val="2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67000417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5463DB-894F-4ED8-9C31-59EB7731BD01}" type="datetime1">
              <a:rPr lang="es-ES" smtClean="0"/>
              <a:t>30/07/2020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9B6AE8-9590-4439-B68E-F066EA2CD2B3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481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6B553-E828-4BDA-AFD9-B9949FAF5D6C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36E8F-3192-4F60-A1B7-05BF174F2222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1FE23-066F-4408-A06D-2C8918FC8BB9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D6A35A-5581-4F29-A277-B5480A989FD4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B02A8-80ED-42B9-A17A-F275DB22A3B4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998BE-A100-4963-B991-81E54F113450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4C4E6B-E0DB-45D2-83C8-D85342B59DF9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6F9301-EAA9-4E7F-872B-33771E82671F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C748B-9D03-4933-A5D4-05A85B3DD5B6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F36E7D-FA8F-4377-9A89-97729BA54D8F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C01FD-057B-4BA8-87DE-14489FFFADB3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DD68F-C0B1-4308-9105-6B7689BDD1E9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2C0A6F-99A2-49AA-97F8-A408D789822B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microsoft.com/office/2007/relationships/hdphoto" Target="../media/hdphoto2.wdp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9F1DB6-5696-4FB3-9E6D-1CEB19F37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1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2" y="0"/>
            <a:ext cx="12225962" cy="6858000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2183873" y="3444079"/>
            <a:ext cx="782425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INSPIRADOS POR LOS DATOS 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4292946" y="4150067"/>
            <a:ext cx="3606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2400" b="1" dirty="0">
                <a:solidFill>
                  <a:schemeClr val="bg1"/>
                </a:solidFill>
              </a:rPr>
              <a:t>Alejandro Hernández López</a:t>
            </a:r>
          </a:p>
        </p:txBody>
      </p:sp>
      <p:sp>
        <p:nvSpPr>
          <p:cNvPr id="2" name="Hexágon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hexagon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Hexágono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Hexágono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1</a:t>
            </a:r>
          </a:p>
        </p:txBody>
      </p:sp>
      <p:sp>
        <p:nvSpPr>
          <p:cNvPr id="9" name="Cuadro de texto 20">
            <a:extLst>
              <a:ext uri="{FF2B5EF4-FFF2-40B4-BE49-F238E27FC236}">
                <a16:creationId xmlns:a16="http://schemas.microsoft.com/office/drawing/2014/main" id="{6FEC885A-AC6B-47EA-B0F2-4F9659518291}"/>
              </a:ext>
            </a:extLst>
          </p:cNvPr>
          <p:cNvSpPr txBox="1"/>
          <p:nvPr/>
        </p:nvSpPr>
        <p:spPr>
          <a:xfrm>
            <a:off x="867677" y="388312"/>
            <a:ext cx="104227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  <a:r>
              <a:rPr lang="es-ES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Day                                                          Bedu	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E7103-F90A-4EA5-A160-0302C991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2812" cy="1325563"/>
          </a:xfrm>
        </p:spPr>
        <p:txBody>
          <a:bodyPr/>
          <a:lstStyle/>
          <a:p>
            <a:pPr algn="ctr"/>
            <a:r>
              <a:rPr lang="es-MX" b="1" dirty="0"/>
              <a:t>Mi proyecto en un </a:t>
            </a:r>
            <a:r>
              <a:rPr lang="es-MX" b="1" dirty="0" err="1"/>
              <a:t>twitt</a:t>
            </a:r>
            <a:r>
              <a:rPr lang="es-MX" b="1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2DD98-4462-405B-8C8D-C719FEB5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MX" sz="9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MX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Analizar la variación del tipo de cambio USD-MXN durante los periodos de crisis que ha tenido México desde diciembre de 1992 hasta mayo 2020</a:t>
            </a:r>
            <a:r>
              <a:rPr lang="es-MX" sz="6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MX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witter, Medios De Comunicación Social">
            <a:extLst>
              <a:ext uri="{FF2B5EF4-FFF2-40B4-BE49-F238E27FC236}">
                <a16:creationId xmlns:a16="http://schemas.microsoft.com/office/drawing/2014/main" id="{6FB83889-64CB-40F0-A005-2B2C1ABE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33" y="431527"/>
            <a:ext cx="1192757" cy="119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E120DF76-E6C2-4C31-9BC3-F2268ED1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99" y="5959370"/>
            <a:ext cx="518860" cy="663329"/>
          </a:xfrm>
          <a:prstGeom prst="hexagon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0EB2FBDC-91EF-4C68-82FB-B0AB832DD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1030" y="604509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9AEE1CE5-87DF-40B9-9160-B6FC40A35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815" y="604509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Forma libre 102">
            <a:extLst>
              <a:ext uri="{FF2B5EF4-FFF2-40B4-BE49-F238E27FC236}">
                <a16:creationId xmlns:a16="http://schemas.microsoft.com/office/drawing/2014/main" id="{F6D433C4-8FDD-42AD-9B0A-14E750D35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10" name="Cuadro de texto 103">
            <a:extLst>
              <a:ext uri="{FF2B5EF4-FFF2-40B4-BE49-F238E27FC236}">
                <a16:creationId xmlns:a16="http://schemas.microsoft.com/office/drawing/2014/main" id="{3311604B-0131-4DFF-8E7F-E027B721289B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012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5BA34258-7392-4BEB-9F7B-CC625A07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96740" y="3799541"/>
            <a:ext cx="0" cy="7057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562161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4" name="Elips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23236" y="3070713"/>
            <a:ext cx="980304" cy="998533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67" name="Conector rec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27475" y="2839434"/>
            <a:ext cx="0" cy="70573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 de texto 70"/>
          <p:cNvSpPr txBox="1"/>
          <p:nvPr/>
        </p:nvSpPr>
        <p:spPr>
          <a:xfrm>
            <a:off x="5603305" y="2082262"/>
            <a:ext cx="20483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Alternancia en el poder presidencial </a:t>
            </a:r>
          </a:p>
        </p:txBody>
      </p:sp>
      <p:sp>
        <p:nvSpPr>
          <p:cNvPr id="73" name="Elips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6825" y="3249814"/>
            <a:ext cx="630400" cy="6303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Cuadro de texto 71"/>
          <p:cNvSpPr txBox="1"/>
          <p:nvPr/>
        </p:nvSpPr>
        <p:spPr>
          <a:xfrm>
            <a:off x="6344786" y="4076009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2000</a:t>
            </a:r>
          </a:p>
        </p:txBody>
      </p:sp>
      <p:cxnSp>
        <p:nvCxnSpPr>
          <p:cNvPr id="29" name="Conector rec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18300" y="2783111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100" y="3229775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3" name="Cuadro de texto 32"/>
          <p:cNvSpPr txBox="1"/>
          <p:nvPr/>
        </p:nvSpPr>
        <p:spPr>
          <a:xfrm>
            <a:off x="642584" y="4093455"/>
            <a:ext cx="551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30353F"/>
                </a:solidFill>
                <a:latin typeface="Arial Rounded MT Bold" panose="020F0704030504030204" pitchFamily="34" charset="0"/>
              </a:rPr>
              <a:t>1992</a:t>
            </a:r>
          </a:p>
        </p:txBody>
      </p:sp>
      <p:sp>
        <p:nvSpPr>
          <p:cNvPr id="51" name="Cuadro de texto 50"/>
          <p:cNvSpPr txBox="1"/>
          <p:nvPr/>
        </p:nvSpPr>
        <p:spPr>
          <a:xfrm>
            <a:off x="186922" y="1908037"/>
            <a:ext cx="156016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30353F"/>
                </a:solidFill>
                <a:latin typeface="Arial Rounded MT Bold" panose="020F0704030504030204" pitchFamily="34" charset="0"/>
              </a:rPr>
              <a:t>Transición de régimen cambiario</a:t>
            </a:r>
          </a:p>
        </p:txBody>
      </p:sp>
      <p:cxnSp>
        <p:nvCxnSpPr>
          <p:cNvPr id="66" name="Conector rec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062289" y="3657810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47089" y="3235672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8" name="Cuadro de texto 57"/>
          <p:cNvSpPr txBox="1"/>
          <p:nvPr/>
        </p:nvSpPr>
        <p:spPr>
          <a:xfrm>
            <a:off x="1318217" y="4402055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667181"/>
                </a:solidFill>
                <a:latin typeface="Arial Rounded MT Bold" panose="020F0704030504030204" pitchFamily="34" charset="0"/>
              </a:rPr>
              <a:t>Levantamiento zapatista y TLC</a:t>
            </a:r>
          </a:p>
        </p:txBody>
      </p:sp>
      <p:sp>
        <p:nvSpPr>
          <p:cNvPr id="64" name="Cuadro de texto 63"/>
          <p:cNvSpPr txBox="1"/>
          <p:nvPr/>
        </p:nvSpPr>
        <p:spPr>
          <a:xfrm>
            <a:off x="1540515" y="2913038"/>
            <a:ext cx="104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667181"/>
                </a:solidFill>
                <a:latin typeface="Arial Rounded MT Bold" panose="020F0704030504030204" pitchFamily="34" charset="0"/>
              </a:rPr>
              <a:t>ene-1994</a:t>
            </a:r>
          </a:p>
        </p:txBody>
      </p:sp>
      <p:cxnSp>
        <p:nvCxnSpPr>
          <p:cNvPr id="65" name="Conector rec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96089" y="2805431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3062194" y="4091807"/>
            <a:ext cx="10677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mar-1994</a:t>
            </a:r>
          </a:p>
        </p:txBody>
      </p:sp>
      <p:sp>
        <p:nvSpPr>
          <p:cNvPr id="69" name="Elips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0889" y="3299662"/>
            <a:ext cx="630400" cy="6303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2" name="Cuadro de texto 61"/>
          <p:cNvSpPr txBox="1"/>
          <p:nvPr/>
        </p:nvSpPr>
        <p:spPr>
          <a:xfrm>
            <a:off x="2805027" y="1941700"/>
            <a:ext cx="15525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Asesinato de Colosio y Ruíz Massieu</a:t>
            </a:r>
          </a:p>
        </p:txBody>
      </p:sp>
      <p:sp>
        <p:nvSpPr>
          <p:cNvPr id="103" name="Forma libre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104" name="Cuadro de tex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Cuadro de tex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761898" y="346463"/>
            <a:ext cx="71098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000" b="1" dirty="0">
                <a:solidFill>
                  <a:srgbClr val="30353F"/>
                </a:solidFill>
                <a:latin typeface="+mj-lt"/>
              </a:rPr>
              <a:t>Crisis en México, ¿cuáles?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9</a:t>
            </a:r>
          </a:p>
        </p:txBody>
      </p:sp>
      <p:pic>
        <p:nvPicPr>
          <p:cNvPr id="4" name="Gráfico 3" descr="Engranajes">
            <a:extLst>
              <a:ext uri="{FF2B5EF4-FFF2-40B4-BE49-F238E27FC236}">
                <a16:creationId xmlns:a16="http://schemas.microsoft.com/office/drawing/2014/main" id="{55B1D414-4FD7-4050-B1EF-B80C14A92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81" y="3326779"/>
            <a:ext cx="470687" cy="470687"/>
          </a:xfrm>
          <a:prstGeom prst="rect">
            <a:avLst/>
          </a:prstGeom>
        </p:spPr>
      </p:pic>
      <p:pic>
        <p:nvPicPr>
          <p:cNvPr id="2050" name="Picture 2" descr="Ejército Zapatista de Liberación Nacional - Wikipedia, la ...">
            <a:extLst>
              <a:ext uri="{FF2B5EF4-FFF2-40B4-BE49-F238E27FC236}">
                <a16:creationId xmlns:a16="http://schemas.microsoft.com/office/drawing/2014/main" id="{66363607-ABE1-4E21-903B-25914655C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1" t="20640" r="23367" b="19672"/>
          <a:stretch/>
        </p:blipFill>
        <p:spPr bwMode="auto">
          <a:xfrm>
            <a:off x="1869583" y="3394845"/>
            <a:ext cx="392278" cy="2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ma De Fuego, Pistola, Revólver, Arma">
            <a:extLst>
              <a:ext uri="{FF2B5EF4-FFF2-40B4-BE49-F238E27FC236}">
                <a16:creationId xmlns:a16="http://schemas.microsoft.com/office/drawing/2014/main" id="{3DEF483A-06B9-4A4D-90DC-2B0618657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33" y="3519548"/>
            <a:ext cx="446509" cy="2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ía Del Presidente, Podio, Conferencia">
            <a:extLst>
              <a:ext uri="{FF2B5EF4-FFF2-40B4-BE49-F238E27FC236}">
                <a16:creationId xmlns:a16="http://schemas.microsoft.com/office/drawing/2014/main" id="{6FFF4DA2-D552-4307-B586-43AC299E0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4"/>
          <a:stretch/>
        </p:blipFill>
        <p:spPr bwMode="auto">
          <a:xfrm>
            <a:off x="6441484" y="3321286"/>
            <a:ext cx="396546" cy="4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7FD9A8D-330F-4469-8DBE-61C390888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128452" y="3665720"/>
            <a:ext cx="0" cy="70573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1A18FB32-9C92-425E-9C5E-CC2B2242D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3252" y="3243582"/>
            <a:ext cx="630400" cy="6303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4" name="Cuadro de texto 57">
            <a:extLst>
              <a:ext uri="{FF2B5EF4-FFF2-40B4-BE49-F238E27FC236}">
                <a16:creationId xmlns:a16="http://schemas.microsoft.com/office/drawing/2014/main" id="{5C8EB472-CEE4-467E-9143-542198C66984}"/>
              </a:ext>
            </a:extLst>
          </p:cNvPr>
          <p:cNvSpPr txBox="1"/>
          <p:nvPr/>
        </p:nvSpPr>
        <p:spPr>
          <a:xfrm>
            <a:off x="4384380" y="4451515"/>
            <a:ext cx="14881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“Error de diciembre”</a:t>
            </a:r>
          </a:p>
        </p:txBody>
      </p:sp>
      <p:sp>
        <p:nvSpPr>
          <p:cNvPr id="55" name="Cuadro de texto 63">
            <a:extLst>
              <a:ext uri="{FF2B5EF4-FFF2-40B4-BE49-F238E27FC236}">
                <a16:creationId xmlns:a16="http://schemas.microsoft.com/office/drawing/2014/main" id="{F95C11AC-0449-4596-8532-D5C689769063}"/>
              </a:ext>
            </a:extLst>
          </p:cNvPr>
          <p:cNvSpPr txBox="1"/>
          <p:nvPr/>
        </p:nvSpPr>
        <p:spPr>
          <a:xfrm>
            <a:off x="4641943" y="2920948"/>
            <a:ext cx="97302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dic-1994</a:t>
            </a:r>
          </a:p>
        </p:txBody>
      </p:sp>
      <p:sp>
        <p:nvSpPr>
          <p:cNvPr id="77" name="Hexágono 76">
            <a:extLst>
              <a:ext uri="{FF2B5EF4-FFF2-40B4-BE49-F238E27FC236}">
                <a16:creationId xmlns:a16="http://schemas.microsoft.com/office/drawing/2014/main" id="{93FFC981-ECB9-44DE-AC15-7D70BED01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772" y="6128650"/>
            <a:ext cx="518860" cy="663329"/>
          </a:xfrm>
          <a:prstGeom prst="hexagon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8" name="Hexágono 77">
            <a:extLst>
              <a:ext uri="{FF2B5EF4-FFF2-40B4-BE49-F238E27FC236}">
                <a16:creationId xmlns:a16="http://schemas.microsoft.com/office/drawing/2014/main" id="{8B72B724-629F-418E-9E41-0E6AC8A98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103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9" name="Hexágono 78">
            <a:extLst>
              <a:ext uri="{FF2B5EF4-FFF2-40B4-BE49-F238E27FC236}">
                <a16:creationId xmlns:a16="http://schemas.microsoft.com/office/drawing/2014/main" id="{B08AA757-89F6-41CE-B8CF-DD49684E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8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2056" name="Picture 8" descr="Corona, Virus, El Sars-Cov-2, Covid-19">
            <a:extLst>
              <a:ext uri="{FF2B5EF4-FFF2-40B4-BE49-F238E27FC236}">
                <a16:creationId xmlns:a16="http://schemas.microsoft.com/office/drawing/2014/main" id="{AD16A162-F78C-40DB-A7ED-77CD99C2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06" y="3243582"/>
            <a:ext cx="635098" cy="6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Tendencia bajista">
            <a:extLst>
              <a:ext uri="{FF2B5EF4-FFF2-40B4-BE49-F238E27FC236}">
                <a16:creationId xmlns:a16="http://schemas.microsoft.com/office/drawing/2014/main" id="{38A1D84A-E0E1-4B41-93C4-568EFC782C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10199" y="3317976"/>
            <a:ext cx="457199" cy="457199"/>
          </a:xfrm>
          <a:prstGeom prst="rect">
            <a:avLst/>
          </a:prstGeom>
        </p:spPr>
      </p:pic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37DFDF3-F207-430D-85B3-4DD5D52F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61085" y="3672543"/>
            <a:ext cx="0" cy="7057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13EF77A6-77E7-4620-A83F-6D252A0C6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5885" y="3250405"/>
            <a:ext cx="630400" cy="6303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7" name="Cuadro de texto 57">
            <a:extLst>
              <a:ext uri="{FF2B5EF4-FFF2-40B4-BE49-F238E27FC236}">
                <a16:creationId xmlns:a16="http://schemas.microsoft.com/office/drawing/2014/main" id="{7D6185DF-4356-4043-BD74-55189CBF8034}"/>
              </a:ext>
            </a:extLst>
          </p:cNvPr>
          <p:cNvSpPr txBox="1"/>
          <p:nvPr/>
        </p:nvSpPr>
        <p:spPr>
          <a:xfrm>
            <a:off x="7417013" y="4458338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Crisis económica mundial</a:t>
            </a:r>
          </a:p>
        </p:txBody>
      </p:sp>
      <p:sp>
        <p:nvSpPr>
          <p:cNvPr id="91" name="Cuadro de texto 63">
            <a:extLst>
              <a:ext uri="{FF2B5EF4-FFF2-40B4-BE49-F238E27FC236}">
                <a16:creationId xmlns:a16="http://schemas.microsoft.com/office/drawing/2014/main" id="{C5764308-05B4-46B5-BE89-21330DA95190}"/>
              </a:ext>
            </a:extLst>
          </p:cNvPr>
          <p:cNvSpPr txBox="1"/>
          <p:nvPr/>
        </p:nvSpPr>
        <p:spPr>
          <a:xfrm>
            <a:off x="7893648" y="2821928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2008</a:t>
            </a:r>
          </a:p>
        </p:txBody>
      </p:sp>
      <p:pic>
        <p:nvPicPr>
          <p:cNvPr id="11" name="Gráfico 10" descr="Europa y África en globo terráqueo">
            <a:extLst>
              <a:ext uri="{FF2B5EF4-FFF2-40B4-BE49-F238E27FC236}">
                <a16:creationId xmlns:a16="http://schemas.microsoft.com/office/drawing/2014/main" id="{CC38B48B-5FC3-437E-B423-1F734EB53D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6872" y="3341580"/>
            <a:ext cx="457200" cy="457200"/>
          </a:xfrm>
          <a:prstGeom prst="rect">
            <a:avLst/>
          </a:prstGeom>
        </p:spPr>
      </p:pic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295643D9-7563-4397-9262-2F423142F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00018" y="2864893"/>
            <a:ext cx="0" cy="70573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 de texto 70">
            <a:extLst>
              <a:ext uri="{FF2B5EF4-FFF2-40B4-BE49-F238E27FC236}">
                <a16:creationId xmlns:a16="http://schemas.microsoft.com/office/drawing/2014/main" id="{10D2CC51-5F43-47E4-B041-026F8E8CAA46}"/>
              </a:ext>
            </a:extLst>
          </p:cNvPr>
          <p:cNvSpPr txBox="1"/>
          <p:nvPr/>
        </p:nvSpPr>
        <p:spPr>
          <a:xfrm>
            <a:off x="8697084" y="2266079"/>
            <a:ext cx="20483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Crisis sanitaria H1N1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B8425C0F-B951-4320-B0FF-49B970AC7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89368" y="3275273"/>
            <a:ext cx="630400" cy="630398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Cuadro de texto 71">
            <a:extLst>
              <a:ext uri="{FF2B5EF4-FFF2-40B4-BE49-F238E27FC236}">
                <a16:creationId xmlns:a16="http://schemas.microsoft.com/office/drawing/2014/main" id="{D98C8838-B0ED-4E95-A853-5E3095FD5113}"/>
              </a:ext>
            </a:extLst>
          </p:cNvPr>
          <p:cNvSpPr txBox="1"/>
          <p:nvPr/>
        </p:nvSpPr>
        <p:spPr>
          <a:xfrm>
            <a:off x="9417330" y="4101468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2009</a:t>
            </a:r>
          </a:p>
        </p:txBody>
      </p:sp>
      <p:pic>
        <p:nvPicPr>
          <p:cNvPr id="2058" name="Picture 10" descr="Médica, Icono, Aislados, Enfermedad">
            <a:extLst>
              <a:ext uri="{FF2B5EF4-FFF2-40B4-BE49-F238E27FC236}">
                <a16:creationId xmlns:a16="http://schemas.microsoft.com/office/drawing/2014/main" id="{EDB61DC2-5A95-4430-B55E-9DD615B9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5939">
            <a:off x="9491163" y="3374888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Cuadro de texto 57">
            <a:extLst>
              <a:ext uri="{FF2B5EF4-FFF2-40B4-BE49-F238E27FC236}">
                <a16:creationId xmlns:a16="http://schemas.microsoft.com/office/drawing/2014/main" id="{C223845F-4B5F-4A1C-B364-34FA11A3AE1B}"/>
              </a:ext>
            </a:extLst>
          </p:cNvPr>
          <p:cNvSpPr txBox="1"/>
          <p:nvPr/>
        </p:nvSpPr>
        <p:spPr>
          <a:xfrm>
            <a:off x="10569316" y="4505275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Pandemia mundial del coronavirus</a:t>
            </a:r>
          </a:p>
        </p:txBody>
      </p:sp>
      <p:sp>
        <p:nvSpPr>
          <p:cNvPr id="110" name="Cuadro de texto 71">
            <a:extLst>
              <a:ext uri="{FF2B5EF4-FFF2-40B4-BE49-F238E27FC236}">
                <a16:creationId xmlns:a16="http://schemas.microsoft.com/office/drawing/2014/main" id="{D8D2E264-70E0-4195-A6DD-1262A70E8360}"/>
              </a:ext>
            </a:extLst>
          </p:cNvPr>
          <p:cNvSpPr txBox="1"/>
          <p:nvPr/>
        </p:nvSpPr>
        <p:spPr>
          <a:xfrm>
            <a:off x="11005961" y="2645301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388193"/>
            <a:ext cx="5310652" cy="3981302"/>
            <a:chOff x="825793" y="2068093"/>
            <a:chExt cx="5310652" cy="2992909"/>
          </a:xfrm>
        </p:grpSpPr>
        <p:sp>
          <p:nvSpPr>
            <p:cNvPr id="71" name="Cuadro de texto 70"/>
            <p:cNvSpPr txBox="1"/>
            <p:nvPr/>
          </p:nvSpPr>
          <p:spPr>
            <a:xfrm>
              <a:off x="825793" y="2890917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Transición de régimen cambiario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6000">
                  <a:schemeClr val="bg2">
                    <a:lumMod val="10000"/>
                    <a:tint val="66000"/>
                    <a:satMod val="160000"/>
                  </a:schemeClr>
                </a:gs>
                <a:gs pos="28000">
                  <a:schemeClr val="bg2">
                    <a:lumMod val="10000"/>
                    <a:tint val="44500"/>
                    <a:satMod val="160000"/>
                  </a:schemeClr>
                </a:gs>
                <a:gs pos="78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orma libre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69" name="Forma libre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70" name="Forma libre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72" name="Forma libre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27" name="Cuadro de texto 26"/>
            <p:cNvSpPr txBox="1"/>
            <p:nvPr/>
          </p:nvSpPr>
          <p:spPr>
            <a:xfrm>
              <a:off x="1691930" y="2258492"/>
              <a:ext cx="1360950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0.00058</a:t>
              </a:r>
            </a:p>
          </p:txBody>
        </p:sp>
        <p:sp>
          <p:nvSpPr>
            <p:cNvPr id="53" name="Cuadro de texto 52"/>
            <p:cNvSpPr txBox="1"/>
            <p:nvPr/>
          </p:nvSpPr>
          <p:spPr>
            <a:xfrm>
              <a:off x="844712" y="4737086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Alternancia en el poder presidencial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39" name="Forma libre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6" name="Cuadro de texto 55"/>
            <p:cNvSpPr txBox="1"/>
            <p:nvPr/>
          </p:nvSpPr>
          <p:spPr>
            <a:xfrm>
              <a:off x="1744586" y="4099900"/>
              <a:ext cx="899365" cy="370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31 %</a:t>
              </a:r>
            </a:p>
          </p:txBody>
        </p:sp>
        <p:sp>
          <p:nvSpPr>
            <p:cNvPr id="78" name="Cuadro de texto 77"/>
            <p:cNvSpPr txBox="1"/>
            <p:nvPr/>
          </p:nvSpPr>
          <p:spPr>
            <a:xfrm>
              <a:off x="3752994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económica mundial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tint val="66000"/>
                    <a:satMod val="160000"/>
                  </a:schemeClr>
                </a:gs>
                <a:gs pos="50000">
                  <a:schemeClr val="accent1">
                    <a:lumMod val="75000"/>
                    <a:tint val="44500"/>
                    <a:satMod val="160000"/>
                  </a:schemeClr>
                </a:gs>
                <a:gs pos="100000">
                  <a:schemeClr val="accent1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44" name="Grupo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orma libre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46" name="Forma libre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47" name="Forma libre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49" name="Forma libre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80" name="Cuadro de texto 79"/>
            <p:cNvSpPr txBox="1"/>
            <p:nvPr/>
          </p:nvSpPr>
          <p:spPr>
            <a:xfrm>
              <a:off x="4559956" y="4112781"/>
              <a:ext cx="1441100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1.146075</a:t>
              </a:r>
            </a:p>
          </p:txBody>
        </p:sp>
        <p:sp>
          <p:nvSpPr>
            <p:cNvPr id="82" name="Cuadro de texto 81"/>
            <p:cNvSpPr txBox="1"/>
            <p:nvPr/>
          </p:nvSpPr>
          <p:spPr>
            <a:xfrm>
              <a:off x="3752994" y="2876165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Levantamiento Zapatista y entrada TLC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2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64" name="Grupo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orma libre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52" name="Forma libre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63" name="Forma libre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86" name="Cuadro de texto 85"/>
            <p:cNvSpPr txBox="1"/>
            <p:nvPr/>
          </p:nvSpPr>
          <p:spPr>
            <a:xfrm>
              <a:off x="4560373" y="2248104"/>
              <a:ext cx="1295226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0.08051</a:t>
              </a:r>
            </a:p>
          </p:txBody>
        </p:sp>
      </p:grpSp>
      <p:sp>
        <p:nvSpPr>
          <p:cNvPr id="83" name="Cuadro de tex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079688" y="165381"/>
            <a:ext cx="80326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rgbClr val="30353F"/>
                </a:solidFill>
                <a:latin typeface="+mj-lt"/>
              </a:rPr>
              <a:t>Variación anual en los periodos de crisis</a:t>
            </a:r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3</a:t>
            </a:r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A48E22CB-FCBC-4FF4-8EF6-759AB8105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8983" y="1388193"/>
            <a:ext cx="5393098" cy="3765858"/>
            <a:chOff x="825793" y="2068093"/>
            <a:chExt cx="5393098" cy="2830951"/>
          </a:xfrm>
        </p:grpSpPr>
        <p:sp>
          <p:nvSpPr>
            <p:cNvPr id="136" name="Cuadro de texto 70">
              <a:extLst>
                <a:ext uri="{FF2B5EF4-FFF2-40B4-BE49-F238E27FC236}">
                  <a16:creationId xmlns:a16="http://schemas.microsoft.com/office/drawing/2014/main" id="{1F18A40B-0EC9-4B93-BA54-670C2496A628}"/>
                </a:ext>
              </a:extLst>
            </p:cNvPr>
            <p:cNvSpPr txBox="1"/>
            <p:nvPr/>
          </p:nvSpPr>
          <p:spPr>
            <a:xfrm>
              <a:off x="825793" y="2890917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Asesinato Colosio y Ruíz Massieu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9AB2D4C7-90AE-4543-855D-75DA51A4A7A5}"/>
                </a:ext>
              </a:extLst>
            </p:cNvPr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tint val="66000"/>
                    <a:satMod val="160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480B870E-2224-4882-BBA8-04CA5436EAD6}"/>
                </a:ext>
              </a:extLst>
            </p:cNvPr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52B3D697-B92F-4E8C-AAD7-796A504E46E2}"/>
                  </a:ext>
                </a:extLst>
              </p:cNvPr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95" name="Grupo 194">
                <a:extLst>
                  <a:ext uri="{FF2B5EF4-FFF2-40B4-BE49-F238E27FC236}">
                    <a16:creationId xmlns:a16="http://schemas.microsoft.com/office/drawing/2014/main" id="{B69CD0D1-2BF4-454A-BA09-09D7C557F5EA}"/>
                  </a:ext>
                </a:extLst>
              </p:cNvPr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196" name="Forma libre 11">
                  <a:extLst>
                    <a:ext uri="{FF2B5EF4-FFF2-40B4-BE49-F238E27FC236}">
                      <a16:creationId xmlns:a16="http://schemas.microsoft.com/office/drawing/2014/main" id="{6B1EDD8C-1723-4819-8D54-5B50527EC4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7" name="Forma libre 12">
                  <a:extLst>
                    <a:ext uri="{FF2B5EF4-FFF2-40B4-BE49-F238E27FC236}">
                      <a16:creationId xmlns:a16="http://schemas.microsoft.com/office/drawing/2014/main" id="{5A8E90EF-D421-449D-8F6E-7BCD165A57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8" name="Forma libre 13">
                  <a:extLst>
                    <a:ext uri="{FF2B5EF4-FFF2-40B4-BE49-F238E27FC236}">
                      <a16:creationId xmlns:a16="http://schemas.microsoft.com/office/drawing/2014/main" id="{9D640CF0-F6F7-4F66-BC88-620B7D901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9" name="Forma libre 14">
                  <a:extLst>
                    <a:ext uri="{FF2B5EF4-FFF2-40B4-BE49-F238E27FC236}">
                      <a16:creationId xmlns:a16="http://schemas.microsoft.com/office/drawing/2014/main" id="{31F1DBDD-51D6-43FB-80B7-39A94EE55D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139" name="Cuadro de texto 26">
              <a:extLst>
                <a:ext uri="{FF2B5EF4-FFF2-40B4-BE49-F238E27FC236}">
                  <a16:creationId xmlns:a16="http://schemas.microsoft.com/office/drawing/2014/main" id="{DD205DD1-90DD-4EF0-99CC-02551858418A}"/>
                </a:ext>
              </a:extLst>
            </p:cNvPr>
            <p:cNvSpPr txBox="1"/>
            <p:nvPr/>
          </p:nvSpPr>
          <p:spPr>
            <a:xfrm>
              <a:off x="1783340" y="2258492"/>
              <a:ext cx="1295226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0.08051</a:t>
              </a:r>
            </a:p>
          </p:txBody>
        </p:sp>
        <p:sp>
          <p:nvSpPr>
            <p:cNvPr id="140" name="Cuadro de texto 52">
              <a:extLst>
                <a:ext uri="{FF2B5EF4-FFF2-40B4-BE49-F238E27FC236}">
                  <a16:creationId xmlns:a16="http://schemas.microsoft.com/office/drawing/2014/main" id="{4EEFBD99-8A84-4C69-BA63-44DA4D1E234B}"/>
                </a:ext>
              </a:extLst>
            </p:cNvPr>
            <p:cNvSpPr txBox="1"/>
            <p:nvPr/>
          </p:nvSpPr>
          <p:spPr>
            <a:xfrm>
              <a:off x="844712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sanitaria H1N1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008CAB53-39F6-469A-9FF0-F82481FD5BB1}"/>
                </a:ext>
              </a:extLst>
            </p:cNvPr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D7E4C6C7-4F60-49E2-AA4E-5668722FF389}"/>
                </a:ext>
              </a:extLst>
            </p:cNvPr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A5231C18-1CAD-4573-A8D4-301EF93D82CF}"/>
                  </a:ext>
                </a:extLst>
              </p:cNvPr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7030A0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93" name="Forma libre 34">
                <a:extLst>
                  <a:ext uri="{FF2B5EF4-FFF2-40B4-BE49-F238E27FC236}">
                    <a16:creationId xmlns:a16="http://schemas.microsoft.com/office/drawing/2014/main" id="{0E253433-3DB0-419C-A991-FC8ED13F8D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143" name="Cuadro de texto 55">
              <a:extLst>
                <a:ext uri="{FF2B5EF4-FFF2-40B4-BE49-F238E27FC236}">
                  <a16:creationId xmlns:a16="http://schemas.microsoft.com/office/drawing/2014/main" id="{18DE58D4-F85F-4B0B-9E24-FBEAC6FAFC72}"/>
                </a:ext>
              </a:extLst>
            </p:cNvPr>
            <p:cNvSpPr txBox="1"/>
            <p:nvPr/>
          </p:nvSpPr>
          <p:spPr>
            <a:xfrm>
              <a:off x="1721854" y="4116076"/>
              <a:ext cx="1490636" cy="370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0.35507</a:t>
              </a:r>
            </a:p>
          </p:txBody>
        </p:sp>
        <p:sp>
          <p:nvSpPr>
            <p:cNvPr id="144" name="Cuadro de texto 77">
              <a:extLst>
                <a:ext uri="{FF2B5EF4-FFF2-40B4-BE49-F238E27FC236}">
                  <a16:creationId xmlns:a16="http://schemas.microsoft.com/office/drawing/2014/main" id="{7FA478B7-31A7-4F93-B5FA-5E068556F2FD}"/>
                </a:ext>
              </a:extLst>
            </p:cNvPr>
            <p:cNvSpPr txBox="1"/>
            <p:nvPr/>
          </p:nvSpPr>
          <p:spPr>
            <a:xfrm>
              <a:off x="3752994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del coronavirus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1932A80C-2CF5-4A68-99D0-953217BB7C4B}"/>
                </a:ext>
              </a:extLst>
            </p:cNvPr>
            <p:cNvSpPr/>
            <p:nvPr/>
          </p:nvSpPr>
          <p:spPr>
            <a:xfrm>
              <a:off x="4104476" y="3937693"/>
              <a:ext cx="2114415" cy="70296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FDFDFA52-5AEB-4F34-A11A-43B75C8FABE5}"/>
                </a:ext>
              </a:extLst>
            </p:cNvPr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186" name="Elipse 185">
                <a:extLst>
                  <a:ext uri="{FF2B5EF4-FFF2-40B4-BE49-F238E27FC236}">
                    <a16:creationId xmlns:a16="http://schemas.microsoft.com/office/drawing/2014/main" id="{F999C034-EA4E-41E1-BB81-3E0EB2A26882}"/>
                  </a:ext>
                </a:extLst>
              </p:cNvPr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C00000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87" name="Grupo 186">
                <a:extLst>
                  <a:ext uri="{FF2B5EF4-FFF2-40B4-BE49-F238E27FC236}">
                    <a16:creationId xmlns:a16="http://schemas.microsoft.com/office/drawing/2014/main" id="{3C360030-4D18-4E3C-B25B-F46E7B60451A}"/>
                  </a:ext>
                </a:extLst>
              </p:cNvPr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188" name="Forma libre 27">
                  <a:extLst>
                    <a:ext uri="{FF2B5EF4-FFF2-40B4-BE49-F238E27FC236}">
                      <a16:creationId xmlns:a16="http://schemas.microsoft.com/office/drawing/2014/main" id="{44889829-821F-464E-BF03-4AD5D06E74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89" name="Forma libre 28">
                  <a:extLst>
                    <a:ext uri="{FF2B5EF4-FFF2-40B4-BE49-F238E27FC236}">
                      <a16:creationId xmlns:a16="http://schemas.microsoft.com/office/drawing/2014/main" id="{DD3A93FD-5BA0-4A03-AC3B-1EB65E967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0" name="Forma libre 29">
                  <a:extLst>
                    <a:ext uri="{FF2B5EF4-FFF2-40B4-BE49-F238E27FC236}">
                      <a16:creationId xmlns:a16="http://schemas.microsoft.com/office/drawing/2014/main" id="{BEA58E89-4126-48BF-8271-84135691D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1" name="Forma libre 30">
                  <a:extLst>
                    <a:ext uri="{FF2B5EF4-FFF2-40B4-BE49-F238E27FC236}">
                      <a16:creationId xmlns:a16="http://schemas.microsoft.com/office/drawing/2014/main" id="{92FD8C6B-A136-453A-A3B6-031E6BA16B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147" name="Cuadro de texto 79">
              <a:extLst>
                <a:ext uri="{FF2B5EF4-FFF2-40B4-BE49-F238E27FC236}">
                  <a16:creationId xmlns:a16="http://schemas.microsoft.com/office/drawing/2014/main" id="{F227C5E8-02F2-4109-A4B1-183EDAF3DC33}"/>
                </a:ext>
              </a:extLst>
            </p:cNvPr>
            <p:cNvSpPr txBox="1"/>
            <p:nvPr/>
          </p:nvSpPr>
          <p:spPr>
            <a:xfrm>
              <a:off x="4592498" y="4121059"/>
              <a:ext cx="1360950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3.52962</a:t>
              </a:r>
            </a:p>
          </p:txBody>
        </p:sp>
        <p:sp>
          <p:nvSpPr>
            <p:cNvPr id="148" name="Cuadro de texto 81">
              <a:extLst>
                <a:ext uri="{FF2B5EF4-FFF2-40B4-BE49-F238E27FC236}">
                  <a16:creationId xmlns:a16="http://schemas.microsoft.com/office/drawing/2014/main" id="{557E9CE0-5298-4593-BECF-CCF3788D5C29}"/>
                </a:ext>
              </a:extLst>
            </p:cNvPr>
            <p:cNvSpPr txBox="1"/>
            <p:nvPr/>
          </p:nvSpPr>
          <p:spPr>
            <a:xfrm>
              <a:off x="3752994" y="2876165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Error de </a:t>
              </a:r>
              <a:r>
                <a:rPr lang="es-ES" sz="1400" b="1" dirty="0" err="1"/>
                <a:t>dirembre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3217BFC-D884-43F3-996D-E142329564A1}"/>
                </a:ext>
              </a:extLst>
            </p:cNvPr>
            <p:cNvSpPr/>
            <p:nvPr/>
          </p:nvSpPr>
          <p:spPr>
            <a:xfrm>
              <a:off x="4087496" y="2076584"/>
              <a:ext cx="2114415" cy="70296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64E63DAA-FFB9-469C-822C-BDB6956D3B3C}"/>
                </a:ext>
              </a:extLst>
            </p:cNvPr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B2DC31AE-B6DE-41A7-809B-926E02BED788}"/>
                  </a:ext>
                </a:extLst>
              </p:cNvPr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79" name="Grupo 178">
                <a:extLst>
                  <a:ext uri="{FF2B5EF4-FFF2-40B4-BE49-F238E27FC236}">
                    <a16:creationId xmlns:a16="http://schemas.microsoft.com/office/drawing/2014/main" id="{7589D2B8-DCB4-4A17-B551-080F9DF1EF74}"/>
                  </a:ext>
                </a:extLst>
              </p:cNvPr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180" name="Forma libre 5">
                  <a:extLst>
                    <a:ext uri="{FF2B5EF4-FFF2-40B4-BE49-F238E27FC236}">
                      <a16:creationId xmlns:a16="http://schemas.microsoft.com/office/drawing/2014/main" id="{4D6B0809-9E92-4F15-A774-2DEAA56537A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81" name="Forma libre 6">
                  <a:extLst>
                    <a:ext uri="{FF2B5EF4-FFF2-40B4-BE49-F238E27FC236}">
                      <a16:creationId xmlns:a16="http://schemas.microsoft.com/office/drawing/2014/main" id="{B290DA44-2597-4486-9E81-9360B445C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85" name="Forma libre 7">
                  <a:extLst>
                    <a:ext uri="{FF2B5EF4-FFF2-40B4-BE49-F238E27FC236}">
                      <a16:creationId xmlns:a16="http://schemas.microsoft.com/office/drawing/2014/main" id="{9EDF4C93-88B2-46E2-8C06-8D9D2C9CB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176" name="Cuadro de texto 85">
              <a:extLst>
                <a:ext uri="{FF2B5EF4-FFF2-40B4-BE49-F238E27FC236}">
                  <a16:creationId xmlns:a16="http://schemas.microsoft.com/office/drawing/2014/main" id="{E6CA908A-F955-4996-90AA-8053F2EC42D0}"/>
                </a:ext>
              </a:extLst>
            </p:cNvPr>
            <p:cNvSpPr txBox="1"/>
            <p:nvPr/>
          </p:nvSpPr>
          <p:spPr>
            <a:xfrm>
              <a:off x="4728694" y="2248104"/>
              <a:ext cx="1295226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0.08051</a:t>
              </a:r>
            </a:p>
          </p:txBody>
        </p:sp>
      </p:grpSp>
      <p:sp>
        <p:nvSpPr>
          <p:cNvPr id="200" name="Hexágono 199">
            <a:extLst>
              <a:ext uri="{FF2B5EF4-FFF2-40B4-BE49-F238E27FC236}">
                <a16:creationId xmlns:a16="http://schemas.microsoft.com/office/drawing/2014/main" id="{C7CFF086-98BD-45BB-ADEC-B3C169DA6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772" y="6128650"/>
            <a:ext cx="518860" cy="663329"/>
          </a:xfrm>
          <a:prstGeom prst="hexagon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1" name="Hexágono 200">
            <a:extLst>
              <a:ext uri="{FF2B5EF4-FFF2-40B4-BE49-F238E27FC236}">
                <a16:creationId xmlns:a16="http://schemas.microsoft.com/office/drawing/2014/main" id="{49B5E145-F131-4489-AF49-69CD115BB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103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2" name="Hexágono 201">
            <a:extLst>
              <a:ext uri="{FF2B5EF4-FFF2-40B4-BE49-F238E27FC236}">
                <a16:creationId xmlns:a16="http://schemas.microsoft.com/office/drawing/2014/main" id="{D0A8E6F1-12DA-49E4-A9E2-8B0045832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8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EF52FDD-D1D1-4858-A7D2-20529FF2D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824"/>
            <a:ext cx="12188300" cy="6200176"/>
          </a:xfrm>
          <a:prstGeom prst="rect">
            <a:avLst/>
          </a:prstGeom>
        </p:spPr>
      </p:pic>
      <p:sp>
        <p:nvSpPr>
          <p:cNvPr id="110" name="Cuadro de texto 109"/>
          <p:cNvSpPr txBox="1"/>
          <p:nvPr/>
        </p:nvSpPr>
        <p:spPr>
          <a:xfrm>
            <a:off x="1245332" y="165381"/>
            <a:ext cx="970137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rgbClr val="30353F"/>
                </a:solidFill>
                <a:latin typeface="+mj-lt"/>
              </a:rPr>
              <a:t>Histórico TC de Banco de México e inveting.com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a libr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42" name="Cuadro de texto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Cuadro de texto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2563792" y="165381"/>
            <a:ext cx="70644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rgbClr val="30353F"/>
                </a:solidFill>
                <a:latin typeface="+mj-lt"/>
              </a:rPr>
              <a:t>Periodos con mayor varianza anual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4</a:t>
            </a:r>
          </a:p>
        </p:txBody>
      </p:sp>
      <p:sp>
        <p:nvSpPr>
          <p:cNvPr id="101" name="Cuadro de texto 77">
            <a:extLst>
              <a:ext uri="{FF2B5EF4-FFF2-40B4-BE49-F238E27FC236}">
                <a16:creationId xmlns:a16="http://schemas.microsoft.com/office/drawing/2014/main" id="{0BF0EDE6-115A-4EF4-BCA6-EDDB2883D5A0}"/>
              </a:ext>
            </a:extLst>
          </p:cNvPr>
          <p:cNvSpPr txBox="1"/>
          <p:nvPr/>
        </p:nvSpPr>
        <p:spPr>
          <a:xfrm>
            <a:off x="395523" y="5857815"/>
            <a:ext cx="21352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400" b="1" dirty="0"/>
              <a:t>Crisis del coronavirus</a:t>
            </a:r>
            <a:endParaRPr lang="es-ES" sz="1400" b="1" dirty="0">
              <a:solidFill>
                <a:srgbClr val="30353F"/>
              </a:solidFill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A267C91-82BE-4C4B-A77C-3ADD4BE963A5}"/>
              </a:ext>
            </a:extLst>
          </p:cNvPr>
          <p:cNvSpPr/>
          <p:nvPr/>
        </p:nvSpPr>
        <p:spPr>
          <a:xfrm>
            <a:off x="632053" y="4907995"/>
            <a:ext cx="2067461" cy="807692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0BD7DDD9-163F-4D36-BC11-341E24502E76}"/>
              </a:ext>
            </a:extLst>
          </p:cNvPr>
          <p:cNvGrpSpPr/>
          <p:nvPr/>
        </p:nvGrpSpPr>
        <p:grpSpPr>
          <a:xfrm>
            <a:off x="260082" y="4907995"/>
            <a:ext cx="743942" cy="807692"/>
            <a:chOff x="4356800" y="3209795"/>
            <a:chExt cx="788715" cy="788715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977E66BF-8FE0-46FB-95F3-23AE4AF4FF49}"/>
                </a:ext>
              </a:extLst>
            </p:cNvPr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C00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377D2896-740E-4F8B-A115-55F19ED1880C}"/>
                </a:ext>
              </a:extLst>
            </p:cNvPr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13" name="Forma libre 27">
                <a:extLst>
                  <a:ext uri="{FF2B5EF4-FFF2-40B4-BE49-F238E27FC236}">
                    <a16:creationId xmlns:a16="http://schemas.microsoft.com/office/drawing/2014/main" id="{FF58EC11-1F36-4633-A820-DDACB5627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14" name="Forma libre 28">
                <a:extLst>
                  <a:ext uri="{FF2B5EF4-FFF2-40B4-BE49-F238E27FC236}">
                    <a16:creationId xmlns:a16="http://schemas.microsoft.com/office/drawing/2014/main" id="{53AD23B0-3A5F-4D31-AD8B-339E6E220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15" name="Forma libre 29">
                <a:extLst>
                  <a:ext uri="{FF2B5EF4-FFF2-40B4-BE49-F238E27FC236}">
                    <a16:creationId xmlns:a16="http://schemas.microsoft.com/office/drawing/2014/main" id="{F52BB2FC-4B14-46B0-9B63-A63A4BDDA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19" name="Forma libre 30">
                <a:extLst>
                  <a:ext uri="{FF2B5EF4-FFF2-40B4-BE49-F238E27FC236}">
                    <a16:creationId xmlns:a16="http://schemas.microsoft.com/office/drawing/2014/main" id="{5342F7F0-E48A-4453-8D40-C756DE6ABB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120" name="Cuadro de texto 79">
            <a:extLst>
              <a:ext uri="{FF2B5EF4-FFF2-40B4-BE49-F238E27FC236}">
                <a16:creationId xmlns:a16="http://schemas.microsoft.com/office/drawing/2014/main" id="{02F728DA-BBFA-403C-A0F2-FCD31994866D}"/>
              </a:ext>
            </a:extLst>
          </p:cNvPr>
          <p:cNvSpPr txBox="1"/>
          <p:nvPr/>
        </p:nvSpPr>
        <p:spPr>
          <a:xfrm>
            <a:off x="1187896" y="5041158"/>
            <a:ext cx="14402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/>
              <a:t>3.52962</a:t>
            </a:r>
          </a:p>
        </p:txBody>
      </p:sp>
      <p:sp>
        <p:nvSpPr>
          <p:cNvPr id="121" name="Cuadro de texto 81">
            <a:extLst>
              <a:ext uri="{FF2B5EF4-FFF2-40B4-BE49-F238E27FC236}">
                <a16:creationId xmlns:a16="http://schemas.microsoft.com/office/drawing/2014/main" id="{28FD7FFE-E20E-43C2-98EE-4813BB959A65}"/>
              </a:ext>
            </a:extLst>
          </p:cNvPr>
          <p:cNvSpPr txBox="1"/>
          <p:nvPr/>
        </p:nvSpPr>
        <p:spPr>
          <a:xfrm>
            <a:off x="316065" y="2488008"/>
            <a:ext cx="33161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400" b="1" dirty="0"/>
              <a:t>Error de </a:t>
            </a:r>
            <a:r>
              <a:rPr lang="es-ES" sz="1400" b="1" dirty="0" err="1"/>
              <a:t>dirembre</a:t>
            </a:r>
            <a:endParaRPr lang="es-ES" sz="1400" b="1" dirty="0">
              <a:solidFill>
                <a:srgbClr val="30353F"/>
              </a:solidFill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6E3A4D84-CC78-4E9B-88B3-F68A7B7DB65F}"/>
              </a:ext>
            </a:extLst>
          </p:cNvPr>
          <p:cNvSpPr/>
          <p:nvPr/>
        </p:nvSpPr>
        <p:spPr>
          <a:xfrm>
            <a:off x="689527" y="1523956"/>
            <a:ext cx="2009987" cy="80566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029901E-F4F2-4D9C-B294-BA68E54A90EB}"/>
              </a:ext>
            </a:extLst>
          </p:cNvPr>
          <p:cNvGrpSpPr/>
          <p:nvPr/>
        </p:nvGrpSpPr>
        <p:grpSpPr>
          <a:xfrm>
            <a:off x="330697" y="1523957"/>
            <a:ext cx="746494" cy="805661"/>
            <a:chOff x="3752994" y="2076676"/>
            <a:chExt cx="702967" cy="702967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235450EB-D57B-4D23-929F-336E3892D873}"/>
                </a:ext>
              </a:extLst>
            </p:cNvPr>
            <p:cNvSpPr/>
            <p:nvPr/>
          </p:nvSpPr>
          <p:spPr>
            <a:xfrm>
              <a:off x="3752994" y="2076676"/>
              <a:ext cx="702967" cy="70296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6D93BC64-D3A2-478A-8FFD-7BED43C6A2B2}"/>
                </a:ext>
              </a:extLst>
            </p:cNvPr>
            <p:cNvGrpSpPr/>
            <p:nvPr/>
          </p:nvGrpSpPr>
          <p:grpSpPr>
            <a:xfrm>
              <a:off x="3919769" y="2340342"/>
              <a:ext cx="369417" cy="175634"/>
              <a:chOff x="4254500" y="2100263"/>
              <a:chExt cx="1906588" cy="906463"/>
            </a:xfrm>
          </p:grpSpPr>
          <p:sp>
            <p:nvSpPr>
              <p:cNvPr id="126" name="Forma libre 5">
                <a:extLst>
                  <a:ext uri="{FF2B5EF4-FFF2-40B4-BE49-F238E27FC236}">
                    <a16:creationId xmlns:a16="http://schemas.microsoft.com/office/drawing/2014/main" id="{7A261297-9C88-4A20-BDCF-81485D315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27" name="Forma libre 6">
                <a:extLst>
                  <a:ext uri="{FF2B5EF4-FFF2-40B4-BE49-F238E27FC236}">
                    <a16:creationId xmlns:a16="http://schemas.microsoft.com/office/drawing/2014/main" id="{E460A391-0549-4174-88C0-4E0315F24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28" name="Forma libre 7">
                <a:extLst>
                  <a:ext uri="{FF2B5EF4-FFF2-40B4-BE49-F238E27FC236}">
                    <a16:creationId xmlns:a16="http://schemas.microsoft.com/office/drawing/2014/main" id="{A2F289BA-C559-405E-A180-5B40015BE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129" name="Cuadro de texto 85">
            <a:extLst>
              <a:ext uri="{FF2B5EF4-FFF2-40B4-BE49-F238E27FC236}">
                <a16:creationId xmlns:a16="http://schemas.microsoft.com/office/drawing/2014/main" id="{9F536817-B775-4731-938C-3C4F87C18A3B}"/>
              </a:ext>
            </a:extLst>
          </p:cNvPr>
          <p:cNvSpPr txBox="1"/>
          <p:nvPr/>
        </p:nvSpPr>
        <p:spPr>
          <a:xfrm>
            <a:off x="1254293" y="1710001"/>
            <a:ext cx="13098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/>
              <a:t>0.08051</a:t>
            </a:r>
          </a:p>
        </p:txBody>
      </p:sp>
      <p:sp>
        <p:nvSpPr>
          <p:cNvPr id="130" name="Cuadro de texto 77">
            <a:extLst>
              <a:ext uri="{FF2B5EF4-FFF2-40B4-BE49-F238E27FC236}">
                <a16:creationId xmlns:a16="http://schemas.microsoft.com/office/drawing/2014/main" id="{BCC0045C-6983-4DAB-932E-31B61A2F0AA9}"/>
              </a:ext>
            </a:extLst>
          </p:cNvPr>
          <p:cNvSpPr txBox="1"/>
          <p:nvPr/>
        </p:nvSpPr>
        <p:spPr>
          <a:xfrm>
            <a:off x="316065" y="4206751"/>
            <a:ext cx="20176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400" b="1" dirty="0"/>
              <a:t>Crisis económica mundial</a:t>
            </a:r>
            <a:endParaRPr lang="es-ES" sz="1400" b="1" dirty="0">
              <a:solidFill>
                <a:srgbClr val="30353F"/>
              </a:solidFill>
            </a:endParaRP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20DD02AD-2F5A-4664-81F2-162020A9573B}"/>
              </a:ext>
            </a:extLst>
          </p:cNvPr>
          <p:cNvSpPr/>
          <p:nvPr/>
        </p:nvSpPr>
        <p:spPr>
          <a:xfrm>
            <a:off x="667547" y="3270787"/>
            <a:ext cx="2031968" cy="8076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4D2927B-D487-4437-B243-4478DAC3E6F0}"/>
              </a:ext>
            </a:extLst>
          </p:cNvPr>
          <p:cNvGrpSpPr/>
          <p:nvPr/>
        </p:nvGrpSpPr>
        <p:grpSpPr>
          <a:xfrm>
            <a:off x="316065" y="3270787"/>
            <a:ext cx="702967" cy="807693"/>
            <a:chOff x="4356800" y="3209795"/>
            <a:chExt cx="788715" cy="788715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898BD7FD-0173-466C-8AE8-68FAADB13CA8}"/>
                </a:ext>
              </a:extLst>
            </p:cNvPr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DCA9886D-6A6C-4EAE-9A59-97822A8663FE}"/>
                </a:ext>
              </a:extLst>
            </p:cNvPr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35" name="Forma libre 27">
                <a:extLst>
                  <a:ext uri="{FF2B5EF4-FFF2-40B4-BE49-F238E27FC236}">
                    <a16:creationId xmlns:a16="http://schemas.microsoft.com/office/drawing/2014/main" id="{F3AB4192-1814-4F3D-9ED9-EC49C19AA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36" name="Forma libre 28">
                <a:extLst>
                  <a:ext uri="{FF2B5EF4-FFF2-40B4-BE49-F238E27FC236}">
                    <a16:creationId xmlns:a16="http://schemas.microsoft.com/office/drawing/2014/main" id="{F76B3BD4-32CB-4BE2-B06C-CDABAF9B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37" name="Forma libre 29">
                <a:extLst>
                  <a:ext uri="{FF2B5EF4-FFF2-40B4-BE49-F238E27FC236}">
                    <a16:creationId xmlns:a16="http://schemas.microsoft.com/office/drawing/2014/main" id="{B078C9BD-95ED-45B5-B1EB-4A1CB92F9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38" name="Forma libre 30">
                <a:extLst>
                  <a:ext uri="{FF2B5EF4-FFF2-40B4-BE49-F238E27FC236}">
                    <a16:creationId xmlns:a16="http://schemas.microsoft.com/office/drawing/2014/main" id="{0EBEEDB3-4796-4FF0-B362-B08F42CA60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139" name="Cuadro de texto 79">
            <a:extLst>
              <a:ext uri="{FF2B5EF4-FFF2-40B4-BE49-F238E27FC236}">
                <a16:creationId xmlns:a16="http://schemas.microsoft.com/office/drawing/2014/main" id="{56B6C9CE-95C5-43C5-B165-BC7F787725AC}"/>
              </a:ext>
            </a:extLst>
          </p:cNvPr>
          <p:cNvSpPr txBox="1"/>
          <p:nvPr/>
        </p:nvSpPr>
        <p:spPr>
          <a:xfrm>
            <a:off x="1123027" y="3376273"/>
            <a:ext cx="144110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rtl="0"/>
            <a:r>
              <a:rPr lang="es-ES" sz="3200" b="1" dirty="0"/>
              <a:t>1.146075</a:t>
            </a:r>
          </a:p>
        </p:txBody>
      </p:sp>
      <p:sp>
        <p:nvSpPr>
          <p:cNvPr id="140" name="Hexágono 139">
            <a:extLst>
              <a:ext uri="{FF2B5EF4-FFF2-40B4-BE49-F238E27FC236}">
                <a16:creationId xmlns:a16="http://schemas.microsoft.com/office/drawing/2014/main" id="{26AD30F3-A497-4710-AA09-6952551A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772" y="6128650"/>
            <a:ext cx="518860" cy="663329"/>
          </a:xfrm>
          <a:prstGeom prst="hexagon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1" name="Hexágono 140">
            <a:extLst>
              <a:ext uri="{FF2B5EF4-FFF2-40B4-BE49-F238E27FC236}">
                <a16:creationId xmlns:a16="http://schemas.microsoft.com/office/drawing/2014/main" id="{E1E8EA5B-8E35-448D-9E16-5F4AB7C0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103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2" name="Hexágono 141">
            <a:extLst>
              <a:ext uri="{FF2B5EF4-FFF2-40B4-BE49-F238E27FC236}">
                <a16:creationId xmlns:a16="http://schemas.microsoft.com/office/drawing/2014/main" id="{F31DDCC2-F1B3-4E93-B7A1-8129E39B0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8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pic>
        <p:nvPicPr>
          <p:cNvPr id="4" name="Imagen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orma lib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Cuadro de texto 98"/>
          <p:cNvSpPr txBox="1"/>
          <p:nvPr/>
        </p:nvSpPr>
        <p:spPr>
          <a:xfrm>
            <a:off x="381000" y="6345823"/>
            <a:ext cx="8672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es-ES" dirty="0">
                <a:solidFill>
                  <a:srgbClr val="FFFFFF"/>
                </a:solidFill>
              </a:rPr>
              <a:t>Su logotipo</a:t>
            </a:r>
          </a:p>
        </p:txBody>
      </p:sp>
      <p:sp>
        <p:nvSpPr>
          <p:cNvPr id="36" name="Rectángu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aphicFrame>
        <p:nvGraphicFramePr>
          <p:cNvPr id="16" name="Gráfico 15" descr="Esto es un gráfico "/>
          <p:cNvGraphicFramePr/>
          <p:nvPr>
            <p:extLst>
              <p:ext uri="{D42A27DB-BD31-4B8C-83A1-F6EECF244321}">
                <p14:modId xmlns:p14="http://schemas.microsoft.com/office/powerpoint/2010/main" val="3460278805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Cuadro de texto 101"/>
          <p:cNvSpPr txBox="1"/>
          <p:nvPr/>
        </p:nvSpPr>
        <p:spPr>
          <a:xfrm>
            <a:off x="685687" y="2889551"/>
            <a:ext cx="25575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Con un </a:t>
            </a:r>
            <a:r>
              <a:rPr lang="es-ES" sz="1400" b="1" dirty="0" err="1">
                <a:solidFill>
                  <a:schemeClr val="bg1"/>
                </a:solidFill>
              </a:rPr>
              <a:t>forecast</a:t>
            </a:r>
            <a:r>
              <a:rPr lang="es-ES" sz="1400" b="1" dirty="0">
                <a:solidFill>
                  <a:schemeClr val="bg1"/>
                </a:solidFill>
              </a:rPr>
              <a:t> podemos estimar el TC para el resto el 2020</a:t>
            </a:r>
          </a:p>
        </p:txBody>
      </p:sp>
      <p:sp>
        <p:nvSpPr>
          <p:cNvPr id="103" name="Cuadro de texto 102"/>
          <p:cNvSpPr txBox="1"/>
          <p:nvPr/>
        </p:nvSpPr>
        <p:spPr>
          <a:xfrm>
            <a:off x="646421" y="956920"/>
            <a:ext cx="300166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s-ES" sz="3200" b="1" dirty="0">
                <a:solidFill>
                  <a:srgbClr val="FFFFFF"/>
                </a:solidFill>
                <a:latin typeface="+mj-lt"/>
              </a:rPr>
              <a:t>¿Qué nos espera para el resto del 2020?</a:t>
            </a:r>
          </a:p>
        </p:txBody>
      </p:sp>
      <p:cxnSp>
        <p:nvCxnSpPr>
          <p:cNvPr id="105" name="Conector rec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B787D80-F211-4F80-BD00-1876A19730F2}"/>
              </a:ext>
            </a:extLst>
          </p:cNvPr>
          <p:cNvSpPr/>
          <p:nvPr/>
        </p:nvSpPr>
        <p:spPr>
          <a:xfrm>
            <a:off x="5449078" y="2369976"/>
            <a:ext cx="3396342" cy="1231640"/>
          </a:xfrm>
          <a:custGeom>
            <a:avLst/>
            <a:gdLst>
              <a:gd name="connsiteX0" fmla="*/ 0 w 3396342"/>
              <a:gd name="connsiteY0" fmla="*/ 783771 h 1231640"/>
              <a:gd name="connsiteX1" fmla="*/ 111967 w 3396342"/>
              <a:gd name="connsiteY1" fmla="*/ 615820 h 1231640"/>
              <a:gd name="connsiteX2" fmla="*/ 186612 w 3396342"/>
              <a:gd name="connsiteY2" fmla="*/ 559836 h 1231640"/>
              <a:gd name="connsiteX3" fmla="*/ 279918 w 3396342"/>
              <a:gd name="connsiteY3" fmla="*/ 429208 h 1231640"/>
              <a:gd name="connsiteX4" fmla="*/ 298579 w 3396342"/>
              <a:gd name="connsiteY4" fmla="*/ 373224 h 1231640"/>
              <a:gd name="connsiteX5" fmla="*/ 466530 w 3396342"/>
              <a:gd name="connsiteY5" fmla="*/ 167951 h 1231640"/>
              <a:gd name="connsiteX6" fmla="*/ 541175 w 3396342"/>
              <a:gd name="connsiteY6" fmla="*/ 18661 h 1231640"/>
              <a:gd name="connsiteX7" fmla="*/ 597159 w 3396342"/>
              <a:gd name="connsiteY7" fmla="*/ 0 h 1231640"/>
              <a:gd name="connsiteX8" fmla="*/ 709126 w 3396342"/>
              <a:gd name="connsiteY8" fmla="*/ 93306 h 1231640"/>
              <a:gd name="connsiteX9" fmla="*/ 765110 w 3396342"/>
              <a:gd name="connsiteY9" fmla="*/ 205273 h 1231640"/>
              <a:gd name="connsiteX10" fmla="*/ 802432 w 3396342"/>
              <a:gd name="connsiteY10" fmla="*/ 317240 h 1231640"/>
              <a:gd name="connsiteX11" fmla="*/ 821093 w 3396342"/>
              <a:gd name="connsiteY11" fmla="*/ 373224 h 1231640"/>
              <a:gd name="connsiteX12" fmla="*/ 858416 w 3396342"/>
              <a:gd name="connsiteY12" fmla="*/ 410546 h 1231640"/>
              <a:gd name="connsiteX13" fmla="*/ 877077 w 3396342"/>
              <a:gd name="connsiteY13" fmla="*/ 466530 h 1231640"/>
              <a:gd name="connsiteX14" fmla="*/ 933061 w 3396342"/>
              <a:gd name="connsiteY14" fmla="*/ 485191 h 1231640"/>
              <a:gd name="connsiteX15" fmla="*/ 970383 w 3396342"/>
              <a:gd name="connsiteY15" fmla="*/ 522514 h 1231640"/>
              <a:gd name="connsiteX16" fmla="*/ 1026367 w 3396342"/>
              <a:gd name="connsiteY16" fmla="*/ 559836 h 1231640"/>
              <a:gd name="connsiteX17" fmla="*/ 1194318 w 3396342"/>
              <a:gd name="connsiteY17" fmla="*/ 709126 h 1231640"/>
              <a:gd name="connsiteX18" fmla="*/ 1250302 w 3396342"/>
              <a:gd name="connsiteY18" fmla="*/ 746448 h 1231640"/>
              <a:gd name="connsiteX19" fmla="*/ 1343608 w 3396342"/>
              <a:gd name="connsiteY19" fmla="*/ 690465 h 1231640"/>
              <a:gd name="connsiteX20" fmla="*/ 1399591 w 3396342"/>
              <a:gd name="connsiteY20" fmla="*/ 615820 h 1231640"/>
              <a:gd name="connsiteX21" fmla="*/ 1455575 w 3396342"/>
              <a:gd name="connsiteY21" fmla="*/ 559836 h 1231640"/>
              <a:gd name="connsiteX22" fmla="*/ 1567542 w 3396342"/>
              <a:gd name="connsiteY22" fmla="*/ 447869 h 1231640"/>
              <a:gd name="connsiteX23" fmla="*/ 1642187 w 3396342"/>
              <a:gd name="connsiteY23" fmla="*/ 466530 h 1231640"/>
              <a:gd name="connsiteX24" fmla="*/ 1660849 w 3396342"/>
              <a:gd name="connsiteY24" fmla="*/ 522514 h 1231640"/>
              <a:gd name="connsiteX25" fmla="*/ 1735493 w 3396342"/>
              <a:gd name="connsiteY25" fmla="*/ 615820 h 1231640"/>
              <a:gd name="connsiteX26" fmla="*/ 1772816 w 3396342"/>
              <a:gd name="connsiteY26" fmla="*/ 690465 h 1231640"/>
              <a:gd name="connsiteX27" fmla="*/ 1922106 w 3396342"/>
              <a:gd name="connsiteY27" fmla="*/ 858416 h 1231640"/>
              <a:gd name="connsiteX28" fmla="*/ 1959428 w 3396342"/>
              <a:gd name="connsiteY28" fmla="*/ 914400 h 1231640"/>
              <a:gd name="connsiteX29" fmla="*/ 2108718 w 3396342"/>
              <a:gd name="connsiteY29" fmla="*/ 1026367 h 1231640"/>
              <a:gd name="connsiteX30" fmla="*/ 2183363 w 3396342"/>
              <a:gd name="connsiteY30" fmla="*/ 1063689 h 1231640"/>
              <a:gd name="connsiteX31" fmla="*/ 2295330 w 3396342"/>
              <a:gd name="connsiteY31" fmla="*/ 1138334 h 1231640"/>
              <a:gd name="connsiteX32" fmla="*/ 2332653 w 3396342"/>
              <a:gd name="connsiteY32" fmla="*/ 1175657 h 1231640"/>
              <a:gd name="connsiteX33" fmla="*/ 2407298 w 3396342"/>
              <a:gd name="connsiteY33" fmla="*/ 1231640 h 1231640"/>
              <a:gd name="connsiteX34" fmla="*/ 2575249 w 3396342"/>
              <a:gd name="connsiteY34" fmla="*/ 1082351 h 1231640"/>
              <a:gd name="connsiteX35" fmla="*/ 2631232 w 3396342"/>
              <a:gd name="connsiteY35" fmla="*/ 1007706 h 1231640"/>
              <a:gd name="connsiteX36" fmla="*/ 2668555 w 3396342"/>
              <a:gd name="connsiteY36" fmla="*/ 970383 h 1231640"/>
              <a:gd name="connsiteX37" fmla="*/ 2761861 w 3396342"/>
              <a:gd name="connsiteY37" fmla="*/ 858416 h 1231640"/>
              <a:gd name="connsiteX38" fmla="*/ 2799183 w 3396342"/>
              <a:gd name="connsiteY38" fmla="*/ 802432 h 1231640"/>
              <a:gd name="connsiteX39" fmla="*/ 2855167 w 3396342"/>
              <a:gd name="connsiteY39" fmla="*/ 765110 h 1231640"/>
              <a:gd name="connsiteX40" fmla="*/ 3004457 w 3396342"/>
              <a:gd name="connsiteY40" fmla="*/ 653142 h 1231640"/>
              <a:gd name="connsiteX41" fmla="*/ 3191069 w 3396342"/>
              <a:gd name="connsiteY41" fmla="*/ 541175 h 1231640"/>
              <a:gd name="connsiteX42" fmla="*/ 3209730 w 3396342"/>
              <a:gd name="connsiteY42" fmla="*/ 298579 h 1231640"/>
              <a:gd name="connsiteX43" fmla="*/ 3228391 w 3396342"/>
              <a:gd name="connsiteY43" fmla="*/ 242595 h 1231640"/>
              <a:gd name="connsiteX44" fmla="*/ 3247053 w 3396342"/>
              <a:gd name="connsiteY44" fmla="*/ 167951 h 1231640"/>
              <a:gd name="connsiteX45" fmla="*/ 3303036 w 3396342"/>
              <a:gd name="connsiteY45" fmla="*/ 261257 h 1231640"/>
              <a:gd name="connsiteX46" fmla="*/ 3359020 w 3396342"/>
              <a:gd name="connsiteY46" fmla="*/ 373224 h 1231640"/>
              <a:gd name="connsiteX47" fmla="*/ 3377681 w 3396342"/>
              <a:gd name="connsiteY47" fmla="*/ 447869 h 1231640"/>
              <a:gd name="connsiteX48" fmla="*/ 3396342 w 3396342"/>
              <a:gd name="connsiteY48" fmla="*/ 503853 h 12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96342" h="1231640">
                <a:moveTo>
                  <a:pt x="0" y="783771"/>
                </a:moveTo>
                <a:cubicBezTo>
                  <a:pt x="26654" y="739348"/>
                  <a:pt x="73092" y="654695"/>
                  <a:pt x="111967" y="615820"/>
                </a:cubicBezTo>
                <a:cubicBezTo>
                  <a:pt x="133960" y="593827"/>
                  <a:pt x="161730" y="578497"/>
                  <a:pt x="186612" y="559836"/>
                </a:cubicBezTo>
                <a:cubicBezTo>
                  <a:pt x="228776" y="433343"/>
                  <a:pt x="169225" y="584179"/>
                  <a:pt x="279918" y="429208"/>
                </a:cubicBezTo>
                <a:cubicBezTo>
                  <a:pt x="291351" y="413201"/>
                  <a:pt x="287146" y="389231"/>
                  <a:pt x="298579" y="373224"/>
                </a:cubicBezTo>
                <a:cubicBezTo>
                  <a:pt x="349965" y="301283"/>
                  <a:pt x="466530" y="167951"/>
                  <a:pt x="466530" y="167951"/>
                </a:cubicBezTo>
                <a:cubicBezTo>
                  <a:pt x="477800" y="139775"/>
                  <a:pt x="508291" y="44968"/>
                  <a:pt x="541175" y="18661"/>
                </a:cubicBezTo>
                <a:cubicBezTo>
                  <a:pt x="556535" y="6373"/>
                  <a:pt x="578498" y="6220"/>
                  <a:pt x="597159" y="0"/>
                </a:cubicBezTo>
                <a:cubicBezTo>
                  <a:pt x="632833" y="23783"/>
                  <a:pt x="687021" y="54621"/>
                  <a:pt x="709126" y="93306"/>
                </a:cubicBezTo>
                <a:cubicBezTo>
                  <a:pt x="800837" y="253801"/>
                  <a:pt x="662466" y="102632"/>
                  <a:pt x="765110" y="205273"/>
                </a:cubicBezTo>
                <a:lnTo>
                  <a:pt x="802432" y="317240"/>
                </a:lnTo>
                <a:cubicBezTo>
                  <a:pt x="808652" y="335901"/>
                  <a:pt x="807184" y="359315"/>
                  <a:pt x="821093" y="373224"/>
                </a:cubicBezTo>
                <a:lnTo>
                  <a:pt x="858416" y="410546"/>
                </a:lnTo>
                <a:cubicBezTo>
                  <a:pt x="864636" y="429207"/>
                  <a:pt x="863168" y="452621"/>
                  <a:pt x="877077" y="466530"/>
                </a:cubicBezTo>
                <a:cubicBezTo>
                  <a:pt x="890986" y="480439"/>
                  <a:pt x="916194" y="475070"/>
                  <a:pt x="933061" y="485191"/>
                </a:cubicBezTo>
                <a:cubicBezTo>
                  <a:pt x="948148" y="494243"/>
                  <a:pt x="956644" y="511523"/>
                  <a:pt x="970383" y="522514"/>
                </a:cubicBezTo>
                <a:cubicBezTo>
                  <a:pt x="987896" y="536525"/>
                  <a:pt x="1008425" y="546379"/>
                  <a:pt x="1026367" y="559836"/>
                </a:cubicBezTo>
                <a:cubicBezTo>
                  <a:pt x="1245949" y="724522"/>
                  <a:pt x="1004225" y="546190"/>
                  <a:pt x="1194318" y="709126"/>
                </a:cubicBezTo>
                <a:cubicBezTo>
                  <a:pt x="1211347" y="723722"/>
                  <a:pt x="1231641" y="734007"/>
                  <a:pt x="1250302" y="746448"/>
                </a:cubicBezTo>
                <a:cubicBezTo>
                  <a:pt x="1281404" y="727787"/>
                  <a:pt x="1316311" y="714349"/>
                  <a:pt x="1343608" y="690465"/>
                </a:cubicBezTo>
                <a:cubicBezTo>
                  <a:pt x="1367015" y="669984"/>
                  <a:pt x="1379350" y="639434"/>
                  <a:pt x="1399591" y="615820"/>
                </a:cubicBezTo>
                <a:cubicBezTo>
                  <a:pt x="1416766" y="595782"/>
                  <a:pt x="1438400" y="579874"/>
                  <a:pt x="1455575" y="559836"/>
                </a:cubicBezTo>
                <a:cubicBezTo>
                  <a:pt x="1548162" y="451818"/>
                  <a:pt x="1468989" y="513571"/>
                  <a:pt x="1567542" y="447869"/>
                </a:cubicBezTo>
                <a:cubicBezTo>
                  <a:pt x="1592424" y="454089"/>
                  <a:pt x="1622160" y="450508"/>
                  <a:pt x="1642187" y="466530"/>
                </a:cubicBezTo>
                <a:cubicBezTo>
                  <a:pt x="1657547" y="478818"/>
                  <a:pt x="1652052" y="504920"/>
                  <a:pt x="1660849" y="522514"/>
                </a:cubicBezTo>
                <a:cubicBezTo>
                  <a:pt x="1728640" y="658095"/>
                  <a:pt x="1666066" y="511679"/>
                  <a:pt x="1735493" y="615820"/>
                </a:cubicBezTo>
                <a:cubicBezTo>
                  <a:pt x="1750924" y="638967"/>
                  <a:pt x="1758072" y="666875"/>
                  <a:pt x="1772816" y="690465"/>
                </a:cubicBezTo>
                <a:cubicBezTo>
                  <a:pt x="1832618" y="786148"/>
                  <a:pt x="1838730" y="763129"/>
                  <a:pt x="1922106" y="858416"/>
                </a:cubicBezTo>
                <a:cubicBezTo>
                  <a:pt x="1936875" y="875295"/>
                  <a:pt x="1943569" y="898541"/>
                  <a:pt x="1959428" y="914400"/>
                </a:cubicBezTo>
                <a:cubicBezTo>
                  <a:pt x="1983355" y="938327"/>
                  <a:pt x="2068523" y="1003398"/>
                  <a:pt x="2108718" y="1026367"/>
                </a:cubicBezTo>
                <a:cubicBezTo>
                  <a:pt x="2132871" y="1040169"/>
                  <a:pt x="2158481" y="1051248"/>
                  <a:pt x="2183363" y="1063689"/>
                </a:cubicBezTo>
                <a:cubicBezTo>
                  <a:pt x="2268935" y="1149263"/>
                  <a:pt x="2159761" y="1047955"/>
                  <a:pt x="2295330" y="1138334"/>
                </a:cubicBezTo>
                <a:cubicBezTo>
                  <a:pt x="2309969" y="1148093"/>
                  <a:pt x="2319137" y="1164393"/>
                  <a:pt x="2332653" y="1175657"/>
                </a:cubicBezTo>
                <a:cubicBezTo>
                  <a:pt x="2356546" y="1195568"/>
                  <a:pt x="2382416" y="1212979"/>
                  <a:pt x="2407298" y="1231640"/>
                </a:cubicBezTo>
                <a:cubicBezTo>
                  <a:pt x="2480039" y="1183146"/>
                  <a:pt x="2511339" y="1167565"/>
                  <a:pt x="2575249" y="1082351"/>
                </a:cubicBezTo>
                <a:cubicBezTo>
                  <a:pt x="2593910" y="1057469"/>
                  <a:pt x="2611321" y="1031599"/>
                  <a:pt x="2631232" y="1007706"/>
                </a:cubicBezTo>
                <a:cubicBezTo>
                  <a:pt x="2642496" y="994190"/>
                  <a:pt x="2656969" y="983624"/>
                  <a:pt x="2668555" y="970383"/>
                </a:cubicBezTo>
                <a:cubicBezTo>
                  <a:pt x="2700547" y="933821"/>
                  <a:pt x="2732034" y="896765"/>
                  <a:pt x="2761861" y="858416"/>
                </a:cubicBezTo>
                <a:cubicBezTo>
                  <a:pt x="2775630" y="840712"/>
                  <a:pt x="2783324" y="818291"/>
                  <a:pt x="2799183" y="802432"/>
                </a:cubicBezTo>
                <a:cubicBezTo>
                  <a:pt x="2815042" y="786573"/>
                  <a:pt x="2837937" y="779468"/>
                  <a:pt x="2855167" y="765110"/>
                </a:cubicBezTo>
                <a:cubicBezTo>
                  <a:pt x="2965336" y="673304"/>
                  <a:pt x="2849301" y="736688"/>
                  <a:pt x="3004457" y="653142"/>
                </a:cubicBezTo>
                <a:cubicBezTo>
                  <a:pt x="3183236" y="556876"/>
                  <a:pt x="3110055" y="622187"/>
                  <a:pt x="3191069" y="541175"/>
                </a:cubicBezTo>
                <a:cubicBezTo>
                  <a:pt x="3197289" y="460310"/>
                  <a:pt x="3199670" y="379057"/>
                  <a:pt x="3209730" y="298579"/>
                </a:cubicBezTo>
                <a:cubicBezTo>
                  <a:pt x="3212170" y="279060"/>
                  <a:pt x="3222987" y="261509"/>
                  <a:pt x="3228391" y="242595"/>
                </a:cubicBezTo>
                <a:cubicBezTo>
                  <a:pt x="3235437" y="217935"/>
                  <a:pt x="3240832" y="192832"/>
                  <a:pt x="3247053" y="167951"/>
                </a:cubicBezTo>
                <a:cubicBezTo>
                  <a:pt x="3265714" y="199053"/>
                  <a:pt x="3286815" y="228815"/>
                  <a:pt x="3303036" y="261257"/>
                </a:cubicBezTo>
                <a:cubicBezTo>
                  <a:pt x="3380297" y="415777"/>
                  <a:pt x="3252061" y="212782"/>
                  <a:pt x="3359020" y="373224"/>
                </a:cubicBezTo>
                <a:cubicBezTo>
                  <a:pt x="3365240" y="398106"/>
                  <a:pt x="3370635" y="423208"/>
                  <a:pt x="3377681" y="447869"/>
                </a:cubicBezTo>
                <a:cubicBezTo>
                  <a:pt x="3383085" y="466783"/>
                  <a:pt x="3396342" y="503853"/>
                  <a:pt x="3396342" y="50385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éxico, Ciudad De México, Palacio, Arte, Teatro">
            <a:extLst>
              <a:ext uri="{FF2B5EF4-FFF2-40B4-BE49-F238E27FC236}">
                <a16:creationId xmlns:a16="http://schemas.microsoft.com/office/drawing/2014/main" id="{6A4335CE-43F5-44E4-8527-98091E6AC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ipse 16"/>
            <p:cNvSpPr/>
            <p:nvPr/>
          </p:nvSpPr>
          <p:spPr>
            <a:xfrm>
              <a:off x="5782715" y="1305681"/>
              <a:ext cx="4246656" cy="4246640"/>
            </a:xfrm>
            <a:prstGeom prst="hexagon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62629" y="1305681"/>
              <a:ext cx="4246656" cy="4246640"/>
            </a:xfrm>
            <a:prstGeom prst="hexagon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6" name="Hexágono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hexagon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Hexágon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4293912" y="2967335"/>
            <a:ext cx="360417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60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9_TF88930311.potx" id="{247ED23D-6F8F-44C6-B980-641AD6F9D251}" vid="{A782536F-660C-42CF-A7A1-17529C31393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orientada a datos, de 24Slides</Template>
  <TotalTime>903</TotalTime>
  <Words>213</Words>
  <Application>Microsoft Office PowerPoint</Application>
  <PresentationFormat>Panorámica</PresentationFormat>
  <Paragraphs>69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Rounded MT Bold</vt:lpstr>
      <vt:lpstr>Calibri</vt:lpstr>
      <vt:lpstr>Century Gothic</vt:lpstr>
      <vt:lpstr>Segoe UI Light</vt:lpstr>
      <vt:lpstr>Tema de la oficina</vt:lpstr>
      <vt:lpstr>Diapositiva 1</vt:lpstr>
      <vt:lpstr>Mi proyecto en un twitt </vt:lpstr>
      <vt:lpstr>Diapositiva 9</vt:lpstr>
      <vt:lpstr>Diapositiva 3</vt:lpstr>
      <vt:lpstr>Diapositiva 2</vt:lpstr>
      <vt:lpstr>Diapositiva 4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Bedu</dc:creator>
  <cp:lastModifiedBy>Alejandro Bedu</cp:lastModifiedBy>
  <cp:revision>27</cp:revision>
  <dcterms:created xsi:type="dcterms:W3CDTF">2020-07-29T15:55:16Z</dcterms:created>
  <dcterms:modified xsi:type="dcterms:W3CDTF">2020-07-30T21:13:01Z</dcterms:modified>
</cp:coreProperties>
</file>