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4" r:id="rId4"/>
    <p:sldId id="267" r:id="rId5"/>
    <p:sldId id="278" r:id="rId6"/>
    <p:sldId id="259" r:id="rId7"/>
    <p:sldId id="281" r:id="rId8"/>
    <p:sldId id="268" r:id="rId9"/>
    <p:sldId id="277" r:id="rId10"/>
    <p:sldId id="266" r:id="rId11"/>
    <p:sldId id="280" r:id="rId12"/>
    <p:sldId id="283" r:id="rId13"/>
    <p:sldId id="285" r:id="rId14"/>
    <p:sldId id="260" r:id="rId15"/>
    <p:sldId id="271" r:id="rId16"/>
  </p:sldIdLst>
  <p:sldSz cx="15122525" cy="7921625"/>
  <p:notesSz cx="6858000" cy="9144000"/>
  <p:embeddedFontLst>
    <p:embeddedFont>
      <p:font typeface="Arial Rounded MT Bold" panose="020F0704030504030204" pitchFamily="3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Montserrat Medium" panose="020B0604020202020204" charset="0"/>
      <p:regular r:id="rId27"/>
      <p:bold r:id="rId28"/>
      <p:italic r:id="rId29"/>
      <p:boldItalic r:id="rId30"/>
    </p:embeddedFont>
    <p:embeddedFont>
      <p:font typeface="Montserrat SemiBol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KS83yDygLpBksyoUTdetOUCAu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14" y="288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d7eb645d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7ed7eb645d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Colocar como fondo para que los elementos sobresalgan encima de la imagen.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4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d7eb645d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7ed7eb645d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Mostrar porcentajes de resultados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6231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d7eb645d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7ed7eb645d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Mostrar porcentajes de resultados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0157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d7eb645d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ed7eb645d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461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70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d7eb645d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7ed7eb645d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Mostrar porcentajes de resultados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d7eb645d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7ed7eb645d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Mostrar porcentajes de resultados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529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svg"/><Relationship Id="rId15" Type="http://schemas.openxmlformats.org/officeDocument/2006/relationships/image" Target="../media/image23.pn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7ed7eb645d_0_548"/>
          <p:cNvPicPr preferRelativeResize="0"/>
          <p:nvPr/>
        </p:nvPicPr>
        <p:blipFill rotWithShape="1">
          <a:blip r:embed="rId3">
            <a:alphaModFix/>
          </a:blip>
          <a:srcRect l="18" t="12445" r="9867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ed7eb645d_0_548"/>
          <p:cNvSpPr txBox="1"/>
          <p:nvPr/>
        </p:nvSpPr>
        <p:spPr>
          <a:xfrm>
            <a:off x="1076162" y="3480511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Bootcamp</a:t>
            </a: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Data </a:t>
            </a:r>
            <a:r>
              <a:rPr lang="es-MX" sz="6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Analisys</a:t>
            </a:r>
            <a:endParaRPr lang="es-MX"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" name="Google Shape;73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g7ed7eb645d_0_548"/>
          <p:cNvCxnSpPr/>
          <p:nvPr/>
        </p:nvCxnSpPr>
        <p:spPr>
          <a:xfrm>
            <a:off x="1298678" y="5235981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279;p4">
            <a:extLst>
              <a:ext uri="{FF2B5EF4-FFF2-40B4-BE49-F238E27FC236}">
                <a16:creationId xmlns:a16="http://schemas.microsoft.com/office/drawing/2014/main" id="{5C8AD6DF-C2BE-46FE-B177-369AB106A8E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98678" y="1418864"/>
            <a:ext cx="2707537" cy="71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d7eb645d_0_815"/>
          <p:cNvSpPr txBox="1"/>
          <p:nvPr/>
        </p:nvSpPr>
        <p:spPr>
          <a:xfrm>
            <a:off x="509562" y="3310723"/>
            <a:ext cx="141033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 completa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g7ed7eb645d_0_8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130" y="536223"/>
            <a:ext cx="3918059" cy="97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7ed7eb645d_0_8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29882" y="6665495"/>
            <a:ext cx="2982980" cy="6648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F8278A6-F38E-4FB4-96B2-1715C2481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7944"/>
              </p:ext>
            </p:extLst>
          </p:nvPr>
        </p:nvGraphicFramePr>
        <p:xfrm>
          <a:off x="377415" y="341380"/>
          <a:ext cx="14367693" cy="723886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08992">
                  <a:extLst>
                    <a:ext uri="{9D8B030D-6E8A-4147-A177-3AD203B41FA5}">
                      <a16:colId xmlns:a16="http://schemas.microsoft.com/office/drawing/2014/main" val="3730049888"/>
                    </a:ext>
                  </a:extLst>
                </a:gridCol>
                <a:gridCol w="3111008">
                  <a:extLst>
                    <a:ext uri="{9D8B030D-6E8A-4147-A177-3AD203B41FA5}">
                      <a16:colId xmlns:a16="http://schemas.microsoft.com/office/drawing/2014/main" val="4258147192"/>
                    </a:ext>
                  </a:extLst>
                </a:gridCol>
                <a:gridCol w="931149">
                  <a:extLst>
                    <a:ext uri="{9D8B030D-6E8A-4147-A177-3AD203B41FA5}">
                      <a16:colId xmlns:a16="http://schemas.microsoft.com/office/drawing/2014/main" val="2373342415"/>
                    </a:ext>
                  </a:extLst>
                </a:gridCol>
                <a:gridCol w="931149">
                  <a:extLst>
                    <a:ext uri="{9D8B030D-6E8A-4147-A177-3AD203B41FA5}">
                      <a16:colId xmlns:a16="http://schemas.microsoft.com/office/drawing/2014/main" val="1166456718"/>
                    </a:ext>
                  </a:extLst>
                </a:gridCol>
                <a:gridCol w="931149">
                  <a:extLst>
                    <a:ext uri="{9D8B030D-6E8A-4147-A177-3AD203B41FA5}">
                      <a16:colId xmlns:a16="http://schemas.microsoft.com/office/drawing/2014/main" val="3092517505"/>
                    </a:ext>
                  </a:extLst>
                </a:gridCol>
                <a:gridCol w="931149">
                  <a:extLst>
                    <a:ext uri="{9D8B030D-6E8A-4147-A177-3AD203B41FA5}">
                      <a16:colId xmlns:a16="http://schemas.microsoft.com/office/drawing/2014/main" val="1310654630"/>
                    </a:ext>
                  </a:extLst>
                </a:gridCol>
                <a:gridCol w="931149">
                  <a:extLst>
                    <a:ext uri="{9D8B030D-6E8A-4147-A177-3AD203B41FA5}">
                      <a16:colId xmlns:a16="http://schemas.microsoft.com/office/drawing/2014/main" val="1936924808"/>
                    </a:ext>
                  </a:extLst>
                </a:gridCol>
                <a:gridCol w="931149">
                  <a:extLst>
                    <a:ext uri="{9D8B030D-6E8A-4147-A177-3AD203B41FA5}">
                      <a16:colId xmlns:a16="http://schemas.microsoft.com/office/drawing/2014/main" val="2103379823"/>
                    </a:ext>
                  </a:extLst>
                </a:gridCol>
                <a:gridCol w="811662">
                  <a:extLst>
                    <a:ext uri="{9D8B030D-6E8A-4147-A177-3AD203B41FA5}">
                      <a16:colId xmlns:a16="http://schemas.microsoft.com/office/drawing/2014/main" val="316161853"/>
                    </a:ext>
                  </a:extLst>
                </a:gridCol>
                <a:gridCol w="811662">
                  <a:extLst>
                    <a:ext uri="{9D8B030D-6E8A-4147-A177-3AD203B41FA5}">
                      <a16:colId xmlns:a16="http://schemas.microsoft.com/office/drawing/2014/main" val="3522963146"/>
                    </a:ext>
                  </a:extLst>
                </a:gridCol>
                <a:gridCol w="811662">
                  <a:extLst>
                    <a:ext uri="{9D8B030D-6E8A-4147-A177-3AD203B41FA5}">
                      <a16:colId xmlns:a16="http://schemas.microsoft.com/office/drawing/2014/main" val="2142370512"/>
                    </a:ext>
                  </a:extLst>
                </a:gridCol>
                <a:gridCol w="811662">
                  <a:extLst>
                    <a:ext uri="{9D8B030D-6E8A-4147-A177-3AD203B41FA5}">
                      <a16:colId xmlns:a16="http://schemas.microsoft.com/office/drawing/2014/main" val="2655063699"/>
                    </a:ext>
                  </a:extLst>
                </a:gridCol>
                <a:gridCol w="1114151">
                  <a:extLst>
                    <a:ext uri="{9D8B030D-6E8A-4147-A177-3AD203B41FA5}">
                      <a16:colId xmlns:a16="http://schemas.microsoft.com/office/drawing/2014/main" val="3700027236"/>
                    </a:ext>
                  </a:extLst>
                </a:gridCol>
              </a:tblGrid>
              <a:tr h="273759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año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crisis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min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media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max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desv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var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var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prom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81142907"/>
                  </a:ext>
                </a:extLst>
              </a:tr>
              <a:tr h="33836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bx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iv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bx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iv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bx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iv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bx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iv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bx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iv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87371"/>
                  </a:ext>
                </a:extLst>
              </a:tr>
              <a:tr h="523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1992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Inicio del régimen de libre flotación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3.0610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3.0600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3.1030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3.1000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3.1430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3.1400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0.0246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0.0248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0.0006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0.0006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0.00060</a:t>
                      </a:r>
                      <a:endParaRPr lang="es-MX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80374567"/>
                  </a:ext>
                </a:extLst>
              </a:tr>
              <a:tr h="502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1993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Año de control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3.0930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3.0900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3.1130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3.1100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3.2450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3.2550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0.0205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0.0201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0.0004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0.0004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0.00040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73590343"/>
                  </a:ext>
                </a:extLst>
              </a:tr>
              <a:tr h="1018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1994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Levantamiento del EZLN, Asesinato de Colosio y Ruiz Massieu, “Error de diciembre”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3.1050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3.1000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3.3780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3.3780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5.7630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5.3000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0.3213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0.2962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0.1032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0.0877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0.09545</a:t>
                      </a:r>
                      <a:endParaRPr lang="es-MX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777219"/>
                  </a:ext>
                </a:extLst>
              </a:tr>
              <a:tr h="8699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1998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Año de control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Crisis asiática y latinoamericana (Brasil)</a:t>
                      </a:r>
                      <a:endParaRPr lang="es-MX" sz="18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8.0420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8.0310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8.9020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8.9100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10.5790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10.5150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0.7141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0.7079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0.5100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0.5012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0.50560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96587901"/>
                  </a:ext>
                </a:extLst>
              </a:tr>
              <a:tr h="5238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2000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Cambio de partido en el poder presidencial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9.1710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9.1840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9.4260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9.4230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10.0790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10.0700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0.1645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0.1650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0.0271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0.0272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0.02715</a:t>
                      </a:r>
                      <a:endParaRPr lang="es-MX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59001253"/>
                  </a:ext>
                </a:extLst>
              </a:tr>
              <a:tr h="502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2005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Año de control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10.4100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10.4400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10.8400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10.8500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11.4000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11.3700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0.2241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0.2220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0.0502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0.0493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0.04975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4939127"/>
                  </a:ext>
                </a:extLst>
              </a:tr>
              <a:tr h="502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2008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Crisis económica </a:t>
                      </a:r>
                      <a:r>
                        <a:rPr lang="es-MX" sz="1800" dirty="0" err="1">
                          <a:effectLst/>
                        </a:rPr>
                        <a:t>subprime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9.9180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9.8880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10.6960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10.6980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13.9180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13.8010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1.1619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1.1644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1.3499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1.3559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1.35290</a:t>
                      </a:r>
                      <a:endParaRPr lang="es-MX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38808"/>
                  </a:ext>
                </a:extLst>
              </a:tr>
              <a:tr h="502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2009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Crisis del H1N1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12.6000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12.6400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13.3000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13.2900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15.3700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15.4000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0.6030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0.6044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0.3636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0.3653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0.36445</a:t>
                      </a:r>
                      <a:endParaRPr lang="es-MX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38871038"/>
                  </a:ext>
                </a:extLst>
              </a:tr>
              <a:tr h="502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2016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Año de control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17.1800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17.1900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18.5300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18.5300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21.0500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20.7600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0.9304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0.9251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0.8656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0.8558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0.86070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68425188"/>
                  </a:ext>
                </a:extLst>
              </a:tr>
              <a:tr h="1127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2020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Aún no anualizado</a:t>
                      </a:r>
                      <a:endParaRPr lang="es-MX" sz="18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Crisis del coronavirus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18.5700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18.5500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19.4700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19.4600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25.1200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25.1000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2.5512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2.5294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6.5089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6.3977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6.45330</a:t>
                      </a:r>
                      <a:endParaRPr lang="es-MX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6994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8148f40e0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1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8148f40e0d_1_0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053EB4-23DB-4896-8510-CBE8E1EBBC2D}"/>
              </a:ext>
            </a:extLst>
          </p:cNvPr>
          <p:cNvSpPr txBox="1"/>
          <p:nvPr/>
        </p:nvSpPr>
        <p:spPr>
          <a:xfrm>
            <a:off x="609600" y="509140"/>
            <a:ext cx="14097000" cy="609397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MX" sz="3000" dirty="0">
                <a:solidFill>
                  <a:srgbClr val="2B303C"/>
                </a:solidFill>
                <a:latin typeface="Montserrat Medium"/>
              </a:rPr>
              <a:t>#Filtrar los años a analizar</a:t>
            </a:r>
          </a:p>
          <a:p>
            <a:endParaRPr lang="es-MX" sz="3000" dirty="0">
              <a:solidFill>
                <a:srgbClr val="2B303C"/>
              </a:solidFill>
              <a:latin typeface="Montserrat Medium"/>
            </a:endParaRPr>
          </a:p>
          <a:p>
            <a:r>
              <a:rPr lang="es-MX" sz="3000" dirty="0">
                <a:solidFill>
                  <a:srgbClr val="2B303C"/>
                </a:solidFill>
                <a:latin typeface="Montserrat Medium"/>
              </a:rPr>
              <a:t>	TC2020 &lt;- </a:t>
            </a:r>
            <a:r>
              <a:rPr lang="es-MX" sz="3000" dirty="0" err="1">
                <a:solidFill>
                  <a:srgbClr val="2B303C"/>
                </a:solidFill>
                <a:latin typeface="Montserrat Medium"/>
              </a:rPr>
              <a:t>dfcombine</a:t>
            </a:r>
            <a:r>
              <a:rPr lang="es-MX" sz="3000" dirty="0">
                <a:solidFill>
                  <a:srgbClr val="2B303C"/>
                </a:solidFill>
                <a:latin typeface="Montserrat Medium"/>
              </a:rPr>
              <a:t> %&gt;%</a:t>
            </a:r>
          </a:p>
          <a:p>
            <a:r>
              <a:rPr lang="es-MX" sz="3000" dirty="0">
                <a:solidFill>
                  <a:srgbClr val="2B303C"/>
                </a:solidFill>
                <a:latin typeface="Montserrat Medium"/>
              </a:rPr>
              <a:t>	  </a:t>
            </a:r>
            <a:r>
              <a:rPr lang="es-MX" sz="3000" dirty="0" err="1">
                <a:solidFill>
                  <a:srgbClr val="2B303C"/>
                </a:solidFill>
                <a:latin typeface="Montserrat Medium"/>
              </a:rPr>
              <a:t>select</a:t>
            </a:r>
            <a:r>
              <a:rPr lang="es-MX" sz="30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3000" dirty="0" err="1">
                <a:solidFill>
                  <a:srgbClr val="2B303C"/>
                </a:solidFill>
                <a:latin typeface="Montserrat Medium"/>
              </a:rPr>
              <a:t>fecha,tc_bx,tc_iv</a:t>
            </a:r>
            <a:r>
              <a:rPr lang="es-MX" sz="3000" dirty="0">
                <a:solidFill>
                  <a:srgbClr val="2B303C"/>
                </a:solidFill>
                <a:latin typeface="Montserrat Medium"/>
              </a:rPr>
              <a:t>) %&gt;%</a:t>
            </a:r>
          </a:p>
          <a:p>
            <a:r>
              <a:rPr lang="es-MX" sz="3000" dirty="0">
                <a:solidFill>
                  <a:srgbClr val="2B303C"/>
                </a:solidFill>
                <a:latin typeface="Montserrat Medium"/>
              </a:rPr>
              <a:t>	  </a:t>
            </a:r>
            <a:r>
              <a:rPr lang="es-MX" sz="3000" dirty="0" err="1">
                <a:solidFill>
                  <a:srgbClr val="2B303C"/>
                </a:solidFill>
                <a:latin typeface="Montserrat Medium"/>
              </a:rPr>
              <a:t>filter</a:t>
            </a:r>
            <a:r>
              <a:rPr lang="es-MX" sz="3000" dirty="0">
                <a:solidFill>
                  <a:srgbClr val="2B303C"/>
                </a:solidFill>
                <a:latin typeface="Montserrat Medium"/>
              </a:rPr>
              <a:t>(fecha &gt; "2019-12-31", fecha &lt; "2020-05-01")</a:t>
            </a:r>
          </a:p>
          <a:p>
            <a:r>
              <a:rPr lang="es-MX" sz="3000" dirty="0">
                <a:solidFill>
                  <a:srgbClr val="2B303C"/>
                </a:solidFill>
                <a:latin typeface="Montserrat Medium"/>
              </a:rPr>
              <a:t>	</a:t>
            </a:r>
          </a:p>
          <a:p>
            <a:r>
              <a:rPr lang="es-MX" sz="30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3000" dirty="0" err="1">
                <a:solidFill>
                  <a:srgbClr val="2B303C"/>
                </a:solidFill>
                <a:latin typeface="Montserrat Medium"/>
              </a:rPr>
              <a:t>summary</a:t>
            </a:r>
            <a:r>
              <a:rPr lang="es-MX" sz="3000" dirty="0">
                <a:solidFill>
                  <a:srgbClr val="2B303C"/>
                </a:solidFill>
                <a:latin typeface="Montserrat Medium"/>
              </a:rPr>
              <a:t>(TC2020$tc_bx)</a:t>
            </a:r>
          </a:p>
          <a:p>
            <a:r>
              <a:rPr lang="es-MX" sz="30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3000" dirty="0" err="1">
                <a:solidFill>
                  <a:srgbClr val="2B303C"/>
                </a:solidFill>
                <a:latin typeface="Montserrat Medium"/>
              </a:rPr>
              <a:t>sd</a:t>
            </a:r>
            <a:r>
              <a:rPr lang="es-MX" sz="3000" dirty="0">
                <a:solidFill>
                  <a:srgbClr val="2B303C"/>
                </a:solidFill>
                <a:latin typeface="Montserrat Medium"/>
              </a:rPr>
              <a:t>(TC2020$tc_bx)</a:t>
            </a:r>
          </a:p>
          <a:p>
            <a:r>
              <a:rPr lang="es-MX" sz="30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3000" dirty="0" err="1">
                <a:solidFill>
                  <a:srgbClr val="2B303C"/>
                </a:solidFill>
                <a:latin typeface="Montserrat Medium"/>
              </a:rPr>
              <a:t>var</a:t>
            </a:r>
            <a:r>
              <a:rPr lang="es-MX" sz="3000" dirty="0">
                <a:solidFill>
                  <a:srgbClr val="2B303C"/>
                </a:solidFill>
                <a:latin typeface="Montserrat Medium"/>
              </a:rPr>
              <a:t>(TC2020$tc_bx)</a:t>
            </a:r>
          </a:p>
          <a:p>
            <a:r>
              <a:rPr lang="es-MX" sz="3000" dirty="0">
                <a:solidFill>
                  <a:srgbClr val="2B303C"/>
                </a:solidFill>
                <a:latin typeface="Montserrat Medium"/>
              </a:rPr>
              <a:t>	</a:t>
            </a:r>
          </a:p>
          <a:p>
            <a:r>
              <a:rPr lang="es-MX" sz="30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3000" dirty="0" err="1">
                <a:solidFill>
                  <a:srgbClr val="2B303C"/>
                </a:solidFill>
                <a:latin typeface="Montserrat Medium"/>
              </a:rPr>
              <a:t>summary</a:t>
            </a:r>
            <a:r>
              <a:rPr lang="es-MX" sz="3000" dirty="0">
                <a:solidFill>
                  <a:srgbClr val="2B303C"/>
                </a:solidFill>
                <a:latin typeface="Montserrat Medium"/>
              </a:rPr>
              <a:t>(TC2020$tc_iv)</a:t>
            </a:r>
          </a:p>
          <a:p>
            <a:r>
              <a:rPr lang="es-MX" sz="30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3000" dirty="0" err="1">
                <a:solidFill>
                  <a:srgbClr val="2B303C"/>
                </a:solidFill>
                <a:latin typeface="Montserrat Medium"/>
              </a:rPr>
              <a:t>sd</a:t>
            </a:r>
            <a:r>
              <a:rPr lang="es-MX" sz="3000" dirty="0">
                <a:solidFill>
                  <a:srgbClr val="2B303C"/>
                </a:solidFill>
                <a:latin typeface="Montserrat Medium"/>
              </a:rPr>
              <a:t>(TC2020$tc_iv)</a:t>
            </a:r>
          </a:p>
          <a:p>
            <a:r>
              <a:rPr lang="es-MX" sz="30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3000" dirty="0" err="1">
                <a:solidFill>
                  <a:srgbClr val="2B303C"/>
                </a:solidFill>
                <a:latin typeface="Montserrat Medium"/>
              </a:rPr>
              <a:t>var</a:t>
            </a:r>
            <a:r>
              <a:rPr lang="es-MX" sz="3000" dirty="0">
                <a:solidFill>
                  <a:srgbClr val="2B303C"/>
                </a:solidFill>
                <a:latin typeface="Montserrat Medium"/>
              </a:rPr>
              <a:t>(TC2020$tc_iv)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A28B36-E9A0-4146-8D2B-B1FCE986BA96}"/>
              </a:ext>
            </a:extLst>
          </p:cNvPr>
          <p:cNvSpPr txBox="1"/>
          <p:nvPr/>
        </p:nvSpPr>
        <p:spPr>
          <a:xfrm>
            <a:off x="3779700" y="7210678"/>
            <a:ext cx="95743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22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Código usado en </a:t>
            </a:r>
            <a:r>
              <a:rPr lang="es-MX" sz="2200" b="1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Rstudio</a:t>
            </a:r>
            <a:r>
              <a:rPr lang="es-MX" sz="22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para obtener los datos anteriores</a:t>
            </a:r>
          </a:p>
        </p:txBody>
      </p:sp>
    </p:spTree>
    <p:extLst>
      <p:ext uri="{BB962C8B-B14F-4D97-AF65-F5344CB8AC3E}">
        <p14:creationId xmlns:p14="http://schemas.microsoft.com/office/powerpoint/2010/main" val="165309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7ed7eb645d_0_10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7ed7eb645d_0_1093"/>
          <p:cNvSpPr txBox="1"/>
          <p:nvPr/>
        </p:nvSpPr>
        <p:spPr>
          <a:xfrm>
            <a:off x="2295841" y="531990"/>
            <a:ext cx="9839008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Considerandos de los datos</a:t>
            </a:r>
          </a:p>
        </p:txBody>
      </p:sp>
      <p:cxnSp>
        <p:nvCxnSpPr>
          <p:cNvPr id="196" name="Google Shape;196;g7ed7eb645d_0_109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g7ed7eb645d_0_109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g7ed7eb645d_0_109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Información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0E257B1E-7FEE-4EAB-B2F6-8762FE3CAB37}"/>
              </a:ext>
            </a:extLst>
          </p:cNvPr>
          <p:cNvSpPr txBox="1"/>
          <p:nvPr/>
        </p:nvSpPr>
        <p:spPr>
          <a:xfrm>
            <a:off x="512764" y="1456018"/>
            <a:ext cx="13305181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s-MX" sz="3000" dirty="0">
                <a:solidFill>
                  <a:srgbClr val="2B303C"/>
                </a:solidFill>
                <a:latin typeface="Montserrat Medium"/>
              </a:rPr>
              <a:t>Se está estudiando un universo de datos, no una muestra.</a:t>
            </a:r>
          </a:p>
          <a:p>
            <a:pPr marL="457200" indent="-457200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s-MX" sz="3000" dirty="0">
                <a:solidFill>
                  <a:srgbClr val="2B303C"/>
                </a:solidFill>
                <a:latin typeface="Montserrat Medium"/>
              </a:rPr>
              <a:t>Al principio del régimen todavía era de “flotación controlada”</a:t>
            </a:r>
          </a:p>
          <a:p>
            <a:pPr marL="457200" indent="-457200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s-MX" sz="3000" dirty="0">
                <a:solidFill>
                  <a:srgbClr val="2B303C"/>
                </a:solidFill>
                <a:latin typeface="Montserrat Medium"/>
              </a:rPr>
              <a:t>Se está estudiando un TC específico “FIX” en Banxico y otro no determinado (</a:t>
            </a:r>
            <a:r>
              <a:rPr lang="es-MX" sz="3000" dirty="0" err="1">
                <a:solidFill>
                  <a:srgbClr val="2B303C"/>
                </a:solidFill>
                <a:latin typeface="Montserrat Medium"/>
              </a:rPr>
              <a:t>Investing</a:t>
            </a:r>
            <a:r>
              <a:rPr lang="es-MX" sz="3000" dirty="0">
                <a:solidFill>
                  <a:srgbClr val="2B303C"/>
                </a:solidFill>
                <a:latin typeface="Montserrat Medium"/>
              </a:rPr>
              <a:t>) que resultó de un promedio.</a:t>
            </a:r>
          </a:p>
          <a:p>
            <a:pPr marL="457200" indent="-457200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s-MX" sz="3000" dirty="0">
                <a:solidFill>
                  <a:srgbClr val="2B303C"/>
                </a:solidFill>
                <a:latin typeface="Montserrat Medium"/>
              </a:rPr>
              <a:t>La serie de tiempo no es continua; no están en los fines de semana y los días feriados oficiales.</a:t>
            </a:r>
          </a:p>
          <a:p>
            <a:pPr marL="457200" indent="-457200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s-MX" sz="3000" dirty="0">
                <a:solidFill>
                  <a:srgbClr val="2B303C"/>
                </a:solidFill>
                <a:latin typeface="Montserrat Medium"/>
              </a:rPr>
              <a:t>Los </a:t>
            </a:r>
            <a:r>
              <a:rPr lang="es-MX" sz="3000" dirty="0" err="1">
                <a:solidFill>
                  <a:srgbClr val="2B303C"/>
                </a:solidFill>
                <a:latin typeface="Montserrat Medium"/>
              </a:rPr>
              <a:t>df</a:t>
            </a:r>
            <a:r>
              <a:rPr lang="es-MX" sz="3000" dirty="0">
                <a:solidFill>
                  <a:srgbClr val="2B303C"/>
                </a:solidFill>
                <a:latin typeface="Montserrat Medium"/>
              </a:rPr>
              <a:t> sólo cuentan con dos variables, Fecha &amp; TC</a:t>
            </a:r>
          </a:p>
          <a:p>
            <a:pPr marL="457200" indent="-457200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s-MX" sz="3000" dirty="0">
                <a:solidFill>
                  <a:srgbClr val="2B303C"/>
                </a:solidFill>
                <a:latin typeface="Montserrat Medium"/>
              </a:rPr>
              <a:t>Representados en pesos mexicanos con 4 decimales</a:t>
            </a:r>
          </a:p>
        </p:txBody>
      </p:sp>
    </p:spTree>
    <p:extLst>
      <p:ext uri="{BB962C8B-B14F-4D97-AF65-F5344CB8AC3E}">
        <p14:creationId xmlns:p14="http://schemas.microsoft.com/office/powerpoint/2010/main" val="181287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7ed7eb645d_0_10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7ed7eb645d_0_1093"/>
          <p:cNvSpPr txBox="1"/>
          <p:nvPr/>
        </p:nvSpPr>
        <p:spPr>
          <a:xfrm>
            <a:off x="2295841" y="531990"/>
            <a:ext cx="9839008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Principales retos del proyecto</a:t>
            </a:r>
          </a:p>
        </p:txBody>
      </p:sp>
      <p:cxnSp>
        <p:nvCxnSpPr>
          <p:cNvPr id="196" name="Google Shape;196;g7ed7eb645d_0_109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g7ed7eb645d_0_109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g7ed7eb645d_0_109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Información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8F42260-2765-4220-8007-90BEB8E54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85961"/>
              </p:ext>
            </p:extLst>
          </p:nvPr>
        </p:nvGraphicFramePr>
        <p:xfrm>
          <a:off x="509256" y="1535082"/>
          <a:ext cx="13637633" cy="572824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500894">
                  <a:extLst>
                    <a:ext uri="{9D8B030D-6E8A-4147-A177-3AD203B41FA5}">
                      <a16:colId xmlns:a16="http://schemas.microsoft.com/office/drawing/2014/main" val="332227102"/>
                    </a:ext>
                  </a:extLst>
                </a:gridCol>
                <a:gridCol w="9136739">
                  <a:extLst>
                    <a:ext uri="{9D8B030D-6E8A-4147-A177-3AD203B41FA5}">
                      <a16:colId xmlns:a16="http://schemas.microsoft.com/office/drawing/2014/main" val="896254456"/>
                    </a:ext>
                  </a:extLst>
                </a:gridCol>
              </a:tblGrid>
              <a:tr h="11014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400" b="1" i="0" u="none" strike="noStrike" cap="none" dirty="0">
                          <a:solidFill>
                            <a:srgbClr val="2B303C"/>
                          </a:solidFill>
                          <a:latin typeface="Montserrat Medium"/>
                          <a:cs typeface="Arial"/>
                          <a:sym typeface="Arial"/>
                        </a:rPr>
                        <a:t>Tipo</a:t>
                      </a:r>
                      <a:endParaRPr lang="es-MX" sz="4400" b="1" i="0" u="none" strike="noStrike" cap="none" dirty="0">
                        <a:solidFill>
                          <a:srgbClr val="2B303C"/>
                        </a:solidFill>
                        <a:latin typeface="Montserrat Medium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400" b="1" i="0" u="none" strike="noStrike" cap="none" dirty="0">
                          <a:solidFill>
                            <a:srgbClr val="2B303C"/>
                          </a:solidFill>
                          <a:latin typeface="Montserrat Medium"/>
                          <a:cs typeface="Arial"/>
                          <a:sym typeface="Arial"/>
                        </a:rPr>
                        <a:t>Descripción</a:t>
                      </a:r>
                      <a:endParaRPr lang="es-MX" sz="4400" b="1" i="0" u="none" strike="noStrike" cap="none" dirty="0">
                        <a:solidFill>
                          <a:srgbClr val="2B303C"/>
                        </a:solidFill>
                        <a:latin typeface="Montserrat Medium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464721"/>
                  </a:ext>
                </a:extLst>
              </a:tr>
              <a:tr h="11567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000" b="1" i="0" u="none" strike="noStrike" cap="none" dirty="0">
                          <a:solidFill>
                            <a:srgbClr val="2B303C"/>
                          </a:solidFill>
                          <a:latin typeface="Montserrat Medium"/>
                          <a:cs typeface="Arial"/>
                          <a:sym typeface="Arial"/>
                        </a:rPr>
                        <a:t>Homogenización</a:t>
                      </a:r>
                      <a:endParaRPr lang="es-MX" sz="3000" b="1" i="0" u="none" strike="noStrike" cap="none" dirty="0">
                        <a:solidFill>
                          <a:srgbClr val="2B303C"/>
                        </a:solidFill>
                        <a:latin typeface="Montserrat Medium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000" b="0" i="0" u="none" strike="noStrike" cap="none" dirty="0">
                          <a:solidFill>
                            <a:srgbClr val="2B303C"/>
                          </a:solidFill>
                          <a:latin typeface="Montserrat Medium"/>
                          <a:cs typeface="Arial"/>
                          <a:sym typeface="Arial"/>
                        </a:rPr>
                        <a:t>Diferencias entre los valores y los tipos de datos de las bases originales</a:t>
                      </a:r>
                      <a:endParaRPr lang="es-MX" sz="3000" b="0" i="0" u="none" strike="noStrike" cap="none" dirty="0">
                        <a:solidFill>
                          <a:srgbClr val="2B303C"/>
                        </a:solidFill>
                        <a:latin typeface="Montserrat Medium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7449520"/>
                  </a:ext>
                </a:extLst>
              </a:tr>
              <a:tr h="11567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000" b="1" i="0" u="none" strike="noStrike" cap="none" dirty="0">
                          <a:solidFill>
                            <a:srgbClr val="2B303C"/>
                          </a:solidFill>
                          <a:latin typeface="Montserrat Medium"/>
                          <a:cs typeface="Arial"/>
                          <a:sym typeface="Arial"/>
                        </a:rPr>
                        <a:t>Limpieza  Homogenización</a:t>
                      </a:r>
                      <a:endParaRPr lang="es-MX" sz="3000" b="1" i="0" u="none" strike="noStrike" cap="none" dirty="0">
                        <a:solidFill>
                          <a:srgbClr val="2B303C"/>
                        </a:solidFill>
                        <a:latin typeface="Montserrat Medium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000" b="0" i="0" u="none" strike="noStrike" cap="none" dirty="0">
                          <a:solidFill>
                            <a:srgbClr val="2B303C"/>
                          </a:solidFill>
                          <a:latin typeface="Montserrat Medium"/>
                          <a:cs typeface="Arial"/>
                          <a:sym typeface="Arial"/>
                        </a:rPr>
                        <a:t>Diferencia en la continuidad de las fechas de los </a:t>
                      </a:r>
                      <a:r>
                        <a:rPr lang="es-MX" sz="3000" b="0" i="0" u="none" strike="noStrike" cap="none" dirty="0" err="1">
                          <a:solidFill>
                            <a:srgbClr val="2B303C"/>
                          </a:solidFill>
                          <a:latin typeface="Montserrat Medium"/>
                          <a:cs typeface="Arial"/>
                          <a:sym typeface="Arial"/>
                        </a:rPr>
                        <a:t>df</a:t>
                      </a:r>
                      <a:r>
                        <a:rPr lang="es-MX" sz="3000" b="0" i="0" u="none" strike="noStrike" cap="none" dirty="0">
                          <a:solidFill>
                            <a:srgbClr val="2B303C"/>
                          </a:solidFill>
                          <a:latin typeface="Montserrat Medium"/>
                          <a:cs typeface="Arial"/>
                          <a:sym typeface="Arial"/>
                        </a:rPr>
                        <a:t> (uno tenía fines de semana)</a:t>
                      </a:r>
                      <a:endParaRPr lang="es-MX" sz="3000" b="0" i="0" u="none" strike="noStrike" cap="none" dirty="0">
                        <a:solidFill>
                          <a:srgbClr val="2B303C"/>
                        </a:solidFill>
                        <a:latin typeface="Montserrat Medium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929224"/>
                  </a:ext>
                </a:extLst>
              </a:tr>
              <a:tr h="11567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000" b="1" i="0" u="none" strike="noStrike" cap="none" dirty="0">
                          <a:solidFill>
                            <a:srgbClr val="2B303C"/>
                          </a:solidFill>
                          <a:latin typeface="Montserrat Medium"/>
                          <a:cs typeface="Arial"/>
                          <a:sym typeface="Arial"/>
                        </a:rPr>
                        <a:t>Conceptual</a:t>
                      </a:r>
                      <a:endParaRPr lang="es-MX" sz="3000" b="1" i="0" u="none" strike="noStrike" cap="none" dirty="0">
                        <a:solidFill>
                          <a:srgbClr val="2B303C"/>
                        </a:solidFill>
                        <a:latin typeface="Montserrat Medium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000" b="0" i="0" u="none" strike="noStrike" cap="none" dirty="0">
                          <a:solidFill>
                            <a:srgbClr val="2B303C"/>
                          </a:solidFill>
                          <a:latin typeface="Montserrat Medium"/>
                          <a:cs typeface="Arial"/>
                          <a:sym typeface="Arial"/>
                        </a:rPr>
                        <a:t>Diferenciar entre 1) razón de cambio, 2) varianza, 3) variabilidad y 3) volatilidad</a:t>
                      </a:r>
                      <a:endParaRPr lang="es-MX" sz="3000" b="0" i="0" u="none" strike="noStrike" cap="none" dirty="0">
                        <a:solidFill>
                          <a:srgbClr val="2B303C"/>
                        </a:solidFill>
                        <a:latin typeface="Montserrat Medium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4020334"/>
                  </a:ext>
                </a:extLst>
              </a:tr>
              <a:tr h="11567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000" b="1" i="0" u="none" strike="noStrike" cap="none" dirty="0">
                          <a:solidFill>
                            <a:srgbClr val="2B303C"/>
                          </a:solidFill>
                          <a:latin typeface="Montserrat Medium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Teórica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000" b="0" i="0" u="none" strike="noStrike" cap="none" dirty="0">
                          <a:solidFill>
                            <a:srgbClr val="2B303C"/>
                          </a:solidFill>
                          <a:latin typeface="Montserrat Medium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Entender el papel del mercado cambiario en la economía de México y del mundo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752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9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7ed7eb645d_0_749"/>
          <p:cNvPicPr preferRelativeResize="0"/>
          <p:nvPr/>
        </p:nvPicPr>
        <p:blipFill rotWithShape="1">
          <a:blip r:embed="rId3">
            <a:alphaModFix amt="50000"/>
          </a:blip>
          <a:srcRect t="199" b="209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7ed7eb645d_0_749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“Creo que el más importante reconocimiento es que los agentes económicos son humanos, y los modelos económicos los deben de integrar.”</a:t>
            </a:r>
            <a:endParaRPr sz="45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" name="Google Shape;102;g7ed7eb645d_0_749"/>
          <p:cNvSpPr txBox="1"/>
          <p:nvPr/>
        </p:nvSpPr>
        <p:spPr>
          <a:xfrm>
            <a:off x="7611995" y="5856963"/>
            <a:ext cx="5882268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Richard </a:t>
            </a:r>
            <a:r>
              <a:rPr lang="es-MX" sz="3000" b="0" i="1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Thaler</a:t>
            </a:r>
            <a:endParaRPr lang="es-MX" sz="3000" b="0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Premio nobel de economía</a:t>
            </a:r>
            <a:endParaRPr sz="1600" b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g7ed7eb645d_0_7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7ed7eb645d_0_7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81C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"/>
          <p:cNvSpPr txBox="1"/>
          <p:nvPr/>
        </p:nvSpPr>
        <p:spPr>
          <a:xfrm>
            <a:off x="1912982" y="2741209"/>
            <a:ext cx="10852146" cy="255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7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¡Gracias por su atención!</a:t>
            </a:r>
            <a:endParaRPr sz="7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"/>
          <p:cNvSpPr txBox="1"/>
          <p:nvPr/>
        </p:nvSpPr>
        <p:spPr>
          <a:xfrm>
            <a:off x="44708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4" name="Google Shape;264;p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Decorativos</a:t>
            </a:r>
            <a:endParaRPr sz="23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" name="Google Shape;2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788" y="3699823"/>
            <a:ext cx="3384330" cy="84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603688" y="2273776"/>
            <a:ext cx="240703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881" y="3719512"/>
            <a:ext cx="2165351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40672" y="3891337"/>
            <a:ext cx="1430575" cy="8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"/>
          <p:cNvSpPr txBox="1"/>
          <p:nvPr/>
        </p:nvSpPr>
        <p:spPr>
          <a:xfrm>
            <a:off x="12618700" y="3285525"/>
            <a:ext cx="657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"/>
          <p:cNvSpPr txBox="1"/>
          <p:nvPr/>
        </p:nvSpPr>
        <p:spPr>
          <a:xfrm>
            <a:off x="98265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"/>
          <p:cNvPicPr preferRelativeResize="0"/>
          <p:nvPr/>
        </p:nvPicPr>
        <p:blipFill rotWithShape="1">
          <a:blip r:embed="rId3">
            <a:alphaModFix amt="50000"/>
          </a:blip>
          <a:srcRect l="18" t="12445" r="9867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1131995" y="3256848"/>
            <a:ext cx="91317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4400" b="1" i="0" u="none" strike="noStrike" cap="none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Análisis de la varianza del Tipo de Cambio USD/MXN durante las crisis en México</a:t>
            </a:r>
            <a:endParaRPr lang="es-MX" sz="6500" b="1" i="0" u="none" strike="noStrike" cap="none" dirty="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109171" y="5280284"/>
            <a:ext cx="7087771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Presenta Alejandro Hernández</a:t>
            </a:r>
            <a:endParaRPr sz="3200" b="0" i="0" u="none" strike="noStrike" cap="none" dirty="0">
              <a:solidFill>
                <a:srgbClr val="4B2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"/>
          <p:cNvCxnSpPr/>
          <p:nvPr/>
        </p:nvCxnSpPr>
        <p:spPr>
          <a:xfrm>
            <a:off x="1298678" y="5042007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62039" y="6850731"/>
            <a:ext cx="1541818" cy="820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390" y="712992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7ed7eb645d_0_820"/>
          <p:cNvSpPr txBox="1"/>
          <p:nvPr/>
        </p:nvSpPr>
        <p:spPr>
          <a:xfrm>
            <a:off x="3650522" y="2206125"/>
            <a:ext cx="10167419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4400" b="0" i="0" u="none" strike="noStrike" cap="none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“Analizar la variación del tipo de cambio USD-MXN durante los periodos de crisis que ha tenido México desde diciembre de 1992 hasta mayo 2020”</a:t>
            </a: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Mi proyecto en un </a:t>
            </a:r>
            <a:r>
              <a:rPr lang="es-MX" sz="4000" b="1" dirty="0" err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s-MX" sz="4000" b="1" i="0" u="none" strike="noStrike" cap="none" dirty="0" err="1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witt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557" y="3113888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" descr="Twitter, Medios De Comunicación Social">
            <a:extLst>
              <a:ext uri="{FF2B5EF4-FFF2-40B4-BE49-F238E27FC236}">
                <a16:creationId xmlns:a16="http://schemas.microsoft.com/office/drawing/2014/main" id="{6F0754FF-F8A8-4A8B-82CC-449CB6548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860" y="239571"/>
            <a:ext cx="1192757" cy="119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g7ed7eb645d_0_758"/>
          <p:cNvGrpSpPr/>
          <p:nvPr/>
        </p:nvGrpSpPr>
        <p:grpSpPr>
          <a:xfrm>
            <a:off x="8039545" y="835950"/>
            <a:ext cx="5781607" cy="5212590"/>
            <a:chOff x="8411934" y="704560"/>
            <a:chExt cx="5781607" cy="5212590"/>
          </a:xfrm>
        </p:grpSpPr>
        <p:sp>
          <p:nvSpPr>
            <p:cNvPr id="175" name="Google Shape;175;g7ed7eb645d_0_758"/>
            <p:cNvSpPr/>
            <p:nvPr/>
          </p:nvSpPr>
          <p:spPr>
            <a:xfrm>
              <a:off x="9216189" y="704560"/>
              <a:ext cx="2693803" cy="2742647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7ed7eb645d_0_758"/>
            <p:cNvSpPr/>
            <p:nvPr/>
          </p:nvSpPr>
          <p:spPr>
            <a:xfrm>
              <a:off x="10302755" y="1802504"/>
              <a:ext cx="3890786" cy="3890786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7ed7eb645d_0_758"/>
            <p:cNvSpPr/>
            <p:nvPr/>
          </p:nvSpPr>
          <p:spPr>
            <a:xfrm>
              <a:off x="8411934" y="3223347"/>
              <a:ext cx="2693803" cy="2693803"/>
            </a:xfrm>
            <a:prstGeom prst="ellipse">
              <a:avLst/>
            </a:prstGeom>
            <a:noFill/>
            <a:ln w="25400" cap="flat" cmpd="sng">
              <a:solidFill>
                <a:srgbClr val="4B2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g7ed7eb645d_0_758"/>
          <p:cNvSpPr/>
          <p:nvPr/>
        </p:nvSpPr>
        <p:spPr>
          <a:xfrm>
            <a:off x="0" y="0"/>
            <a:ext cx="6012900" cy="79383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ed7eb645d_0_758"/>
          <p:cNvSpPr txBox="1"/>
          <p:nvPr/>
        </p:nvSpPr>
        <p:spPr>
          <a:xfrm>
            <a:off x="342217" y="1648609"/>
            <a:ext cx="5190600" cy="5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usó: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2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Base de datos del Banco de México se obtuvo del portal web: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https://www.banxico.org.mx/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2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Base de datos del portal </a:t>
            </a:r>
            <a:r>
              <a:rPr lang="es-MX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Investing</a:t>
            </a:r>
            <a:r>
              <a:rPr lang="es-MX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 obtuvo de https://www.investing.com/</a:t>
            </a:r>
          </a:p>
        </p:txBody>
      </p:sp>
      <p:sp>
        <p:nvSpPr>
          <p:cNvPr id="180" name="Google Shape;180;g7ed7eb645d_0_758"/>
          <p:cNvSpPr txBox="1"/>
          <p:nvPr/>
        </p:nvSpPr>
        <p:spPr>
          <a:xfrm>
            <a:off x="342217" y="296204"/>
            <a:ext cx="53286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sz="40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g7ed7eb645d_0_7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60969" y="6307537"/>
            <a:ext cx="1854596" cy="98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7ed7eb645d_0_7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9184" y="6800813"/>
            <a:ext cx="216535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7ed7eb645d_0_758"/>
          <p:cNvSpPr/>
          <p:nvPr/>
        </p:nvSpPr>
        <p:spPr>
          <a:xfrm>
            <a:off x="8467851" y="801530"/>
            <a:ext cx="2864625" cy="2693803"/>
          </a:xfrm>
          <a:prstGeom prst="ellipse">
            <a:avLst/>
          </a:prstGeom>
          <a:solidFill>
            <a:srgbClr val="6349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Históricos del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Tipo de Cambio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ed7eb645d_0_758"/>
          <p:cNvSpPr/>
          <p:nvPr/>
        </p:nvSpPr>
        <p:spPr>
          <a:xfrm>
            <a:off x="9725239" y="1850630"/>
            <a:ext cx="3890786" cy="3890786"/>
          </a:xfrm>
          <a:prstGeom prst="ellipse">
            <a:avLst/>
          </a:prstGeom>
          <a:solidFill>
            <a:srgbClr val="0D01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ed7eb645d_0_758"/>
          <p:cNvSpPr/>
          <p:nvPr/>
        </p:nvSpPr>
        <p:spPr>
          <a:xfrm>
            <a:off x="7834418" y="3271473"/>
            <a:ext cx="2693803" cy="2693803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ed7eb645d_0_758"/>
          <p:cNvSpPr txBox="1"/>
          <p:nvPr/>
        </p:nvSpPr>
        <p:spPr>
          <a:xfrm>
            <a:off x="7834418" y="3271473"/>
            <a:ext cx="2693803" cy="26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2 df</a:t>
            </a:r>
            <a:endParaRPr sz="5400" b="0" i="0" u="none" strike="noStrike" cap="none" dirty="0">
              <a:solidFill>
                <a:schemeClr val="tx2">
                  <a:lumMod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7ed7eb645d_0_758"/>
          <p:cNvSpPr txBox="1"/>
          <p:nvPr/>
        </p:nvSpPr>
        <p:spPr>
          <a:xfrm>
            <a:off x="10448743" y="2746916"/>
            <a:ext cx="2791333" cy="264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7141 obs. of  2 variables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lang="en-US" sz="20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fecha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Factor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"1992-01-02",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lang="en-US" sz="20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cambio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: num  3.0850</a:t>
            </a:r>
          </a:p>
        </p:txBody>
      </p:sp>
      <p:pic>
        <p:nvPicPr>
          <p:cNvPr id="189" name="Google Shape;189;g7ed7eb645d_0_7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00737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8148f40e0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1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8148f40e0d_1_0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053EB4-23DB-4896-8510-CBE8E1EBBC2D}"/>
              </a:ext>
            </a:extLst>
          </p:cNvPr>
          <p:cNvSpPr txBox="1"/>
          <p:nvPr/>
        </p:nvSpPr>
        <p:spPr>
          <a:xfrm>
            <a:off x="609600" y="509140"/>
            <a:ext cx="14097000" cy="584775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#Cargar lo datos del 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Banxo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 de México y de investing.com y ver tabla</a:t>
            </a:r>
          </a:p>
          <a:p>
            <a:pPr lvl="1"/>
            <a:r>
              <a:rPr lang="es-MX" sz="17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dfbx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 &lt;- read.csv("C:/Users/User/Desktop/Bedu2020/MiProyecto-02 - copia/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DataFrames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/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rstudio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/df_banxico.csv")</a:t>
            </a:r>
          </a:p>
          <a:p>
            <a:pPr lvl="1"/>
            <a:r>
              <a:rPr lang="es-MX" sz="17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dfiv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 &lt;- read.csv("C:/Users/User/Desktop/Bedu2020/MiProyecto-02 - copia/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DataFrames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/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rstudio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/df_investingcom.csv")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#Ver tabla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	View(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dfbx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)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	View(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dfiv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)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#Analizar estructura de la tabla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str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dfbx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)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str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dfiv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)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#Instanciar la librería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#Analizar tipo de variable en la tabla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class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dfbx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[1,c(1)])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class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dfiv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[1,c(1)])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#Cambiar formato de la columna "fecha"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dfbx$fecha_bx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 &lt;- 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as.Date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dfbx$fecha_bx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)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dfiv$fecha_iv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 &lt;- 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as.Date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dfiv$fecha_iv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)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#Analizar tipo de variable en la tabla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class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dfbx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[1,c(1)])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class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dfbx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[1,c(1)])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#Resumir la información de la columna del TC desde 1992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summary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dfbx$tc_bx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)</a:t>
            </a:r>
          </a:p>
          <a:p>
            <a:r>
              <a:rPr lang="es-MX" sz="17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summary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1700" dirty="0" err="1">
                <a:solidFill>
                  <a:srgbClr val="2B303C"/>
                </a:solidFill>
                <a:latin typeface="Montserrat Medium"/>
              </a:rPr>
              <a:t>dfiv$tc_iv</a:t>
            </a:r>
            <a:r>
              <a:rPr lang="es-MX" sz="1700" dirty="0">
                <a:solidFill>
                  <a:srgbClr val="2B303C"/>
                </a:solidFill>
                <a:latin typeface="Montserrat Medium"/>
              </a:rPr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A28B36-E9A0-4146-8D2B-B1FCE986BA96}"/>
              </a:ext>
            </a:extLst>
          </p:cNvPr>
          <p:cNvSpPr txBox="1"/>
          <p:nvPr/>
        </p:nvSpPr>
        <p:spPr>
          <a:xfrm>
            <a:off x="3779700" y="7210678"/>
            <a:ext cx="95743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22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Código usado en </a:t>
            </a:r>
            <a:r>
              <a:rPr lang="es-MX" sz="2200" b="1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Rstudio</a:t>
            </a:r>
            <a:r>
              <a:rPr lang="es-MX" sz="22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para obtener los datos anteriores</a:t>
            </a:r>
          </a:p>
        </p:txBody>
      </p:sp>
    </p:spTree>
    <p:extLst>
      <p:ext uri="{BB962C8B-B14F-4D97-AF65-F5344CB8AC3E}">
        <p14:creationId xmlns:p14="http://schemas.microsoft.com/office/powerpoint/2010/main" val="287810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8148f40e0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1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8148f40e0d_1_0"/>
          <p:cNvSpPr/>
          <p:nvPr/>
        </p:nvSpPr>
        <p:spPr>
          <a:xfrm>
            <a:off x="341775" y="319175"/>
            <a:ext cx="14438700" cy="6385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8148f40e0d_1_0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C00419-A588-4D2F-9CCB-9F23EE911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22076"/>
            <a:ext cx="14647125" cy="666422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9CE68F0-BD8E-4E5E-8AFC-64285B7E5C15}"/>
              </a:ext>
            </a:extLst>
          </p:cNvPr>
          <p:cNvSpPr txBox="1"/>
          <p:nvPr/>
        </p:nvSpPr>
        <p:spPr>
          <a:xfrm>
            <a:off x="3321105" y="7210678"/>
            <a:ext cx="8985195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245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Histórico del TC del Banco de México e inveting.com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8148f40e0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1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8148f40e0d_1_0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053EB4-23DB-4896-8510-CBE8E1EBBC2D}"/>
              </a:ext>
            </a:extLst>
          </p:cNvPr>
          <p:cNvSpPr txBox="1"/>
          <p:nvPr/>
        </p:nvSpPr>
        <p:spPr>
          <a:xfrm>
            <a:off x="609600" y="509140"/>
            <a:ext cx="14097000" cy="61093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#Cambiar nombre de la columna 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fecha_bx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 y 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fecha_iv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 para combinar ambas gráficas</a:t>
            </a: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names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dfbx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)[1] = "fecha"</a:t>
            </a: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names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dfiv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)[1] = "fecha"</a:t>
            </a: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str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dfbx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)</a:t>
            </a: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str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dfiv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)</a:t>
            </a:r>
          </a:p>
          <a:p>
            <a:endParaRPr lang="es-MX" sz="2300" dirty="0">
              <a:solidFill>
                <a:srgbClr val="2B303C"/>
              </a:solidFill>
              <a:latin typeface="Montserrat Medium"/>
            </a:endParaRP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#Hacer la combinación</a:t>
            </a: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dfcombine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 &lt;- 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full_join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dfbx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, 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dfiv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, 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by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="fecha")</a:t>
            </a: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	head(combine)</a:t>
            </a:r>
          </a:p>
          <a:p>
            <a:endParaRPr lang="es-MX" sz="2300" dirty="0">
              <a:solidFill>
                <a:srgbClr val="2B303C"/>
              </a:solidFill>
              <a:latin typeface="Montserrat Medium"/>
            </a:endParaRP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#Graficar la combinación</a:t>
            </a: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	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ggplot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dfcombine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, aes(x = fecha))+</a:t>
            </a: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	  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geom_line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(aes(y=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tc_bx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, col="Banxico"))+</a:t>
            </a: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	  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geom_line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(aes(y=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tc_iv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, col="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investig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"))+</a:t>
            </a: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	  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labs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(x="Año", y="Tipo de Cambio en MXN")+</a:t>
            </a: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	  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scale_fill_manual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values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=c("Banxico","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investing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"))+</a:t>
            </a:r>
          </a:p>
          <a:p>
            <a:r>
              <a:rPr lang="es-MX" sz="2300" dirty="0">
                <a:solidFill>
                  <a:srgbClr val="2B303C"/>
                </a:solidFill>
                <a:latin typeface="Montserrat Medium"/>
              </a:rPr>
              <a:t>	  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scale_x_date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(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breaks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="2 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year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", 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labels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 = </a:t>
            </a:r>
            <a:r>
              <a:rPr lang="es-MX" sz="2300" dirty="0" err="1">
                <a:solidFill>
                  <a:srgbClr val="2B303C"/>
                </a:solidFill>
                <a:latin typeface="Montserrat Medium"/>
              </a:rPr>
              <a:t>year</a:t>
            </a:r>
            <a:r>
              <a:rPr lang="es-MX" sz="2300" dirty="0">
                <a:solidFill>
                  <a:srgbClr val="2B303C"/>
                </a:solidFill>
                <a:latin typeface="Montserrat Medium"/>
              </a:rPr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A28B36-E9A0-4146-8D2B-B1FCE986BA96}"/>
              </a:ext>
            </a:extLst>
          </p:cNvPr>
          <p:cNvSpPr txBox="1"/>
          <p:nvPr/>
        </p:nvSpPr>
        <p:spPr>
          <a:xfrm>
            <a:off x="3779700" y="7210678"/>
            <a:ext cx="95743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22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Código usado en </a:t>
            </a:r>
            <a:r>
              <a:rPr lang="es-MX" sz="2200" b="1" i="0" u="none" strike="noStrike" cap="none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Rstudio</a:t>
            </a:r>
            <a:r>
              <a:rPr lang="es-MX" sz="22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para obtener los datos anteriores</a:t>
            </a:r>
          </a:p>
        </p:txBody>
      </p:sp>
    </p:spTree>
    <p:extLst>
      <p:ext uri="{BB962C8B-B14F-4D97-AF65-F5344CB8AC3E}">
        <p14:creationId xmlns:p14="http://schemas.microsoft.com/office/powerpoint/2010/main" val="211053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7ed7eb645d_0_10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7ed7eb645d_0_1093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Crisis e</a:t>
            </a: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n México, ¿cuáles?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g7ed7eb645d_0_109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g7ed7eb645d_0_109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g7ed7eb645d_0_109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A4842BB4-FE54-49B0-AFAC-3A3053F2E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421515" y="4571066"/>
            <a:ext cx="0" cy="70573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ángulo 96">
            <a:extLst>
              <a:ext uri="{FF2B5EF4-FFF2-40B4-BE49-F238E27FC236}">
                <a16:creationId xmlns:a16="http://schemas.microsoft.com/office/drawing/2014/main" id="{6C679D12-78A8-4137-B7DA-60EC228ED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775" y="4333686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FDAF4DF5-8013-4C1F-9C93-FFA41A1FB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48011" y="3842238"/>
            <a:ext cx="980304" cy="998533"/>
          </a:xfrm>
          <a:prstGeom prst="ellipse">
            <a:avLst/>
          </a:prstGeom>
          <a:solidFill>
            <a:srgbClr val="C0000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1E022611-C615-423C-ABAC-4439226A4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752250" y="3610959"/>
            <a:ext cx="0" cy="70573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 de texto 70">
            <a:extLst>
              <a:ext uri="{FF2B5EF4-FFF2-40B4-BE49-F238E27FC236}">
                <a16:creationId xmlns:a16="http://schemas.microsoft.com/office/drawing/2014/main" id="{A11E0FE1-71E9-4D32-BBBB-0C30D0C11E31}"/>
              </a:ext>
            </a:extLst>
          </p:cNvPr>
          <p:cNvSpPr txBox="1"/>
          <p:nvPr/>
        </p:nvSpPr>
        <p:spPr>
          <a:xfrm>
            <a:off x="6728080" y="2853787"/>
            <a:ext cx="20483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Alternancia en el poder presidencial 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BF1A741-62EB-41D3-90F3-CFCC71EB5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1600" y="4021339"/>
            <a:ext cx="630400" cy="6303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Cuadro de texto 71">
            <a:extLst>
              <a:ext uri="{FF2B5EF4-FFF2-40B4-BE49-F238E27FC236}">
                <a16:creationId xmlns:a16="http://schemas.microsoft.com/office/drawing/2014/main" id="{0034FA2C-08B2-4BB5-80F4-23FDE757DC45}"/>
              </a:ext>
            </a:extLst>
          </p:cNvPr>
          <p:cNvSpPr txBox="1"/>
          <p:nvPr/>
        </p:nvSpPr>
        <p:spPr>
          <a:xfrm>
            <a:off x="7469561" y="4847534"/>
            <a:ext cx="5514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2000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2B9A0A0D-1216-45D7-BAAF-585D3AF90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043075" y="3554636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ipse 103">
            <a:extLst>
              <a:ext uri="{FF2B5EF4-FFF2-40B4-BE49-F238E27FC236}">
                <a16:creationId xmlns:a16="http://schemas.microsoft.com/office/drawing/2014/main" id="{10797B48-87D6-44EA-9E85-670E00A47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7875" y="4001300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5" name="Cuadro de texto 32">
            <a:extLst>
              <a:ext uri="{FF2B5EF4-FFF2-40B4-BE49-F238E27FC236}">
                <a16:creationId xmlns:a16="http://schemas.microsoft.com/office/drawing/2014/main" id="{4EA1B39A-FACE-46EF-B5F5-28EDBF4D0CBC}"/>
              </a:ext>
            </a:extLst>
          </p:cNvPr>
          <p:cNvSpPr txBox="1"/>
          <p:nvPr/>
        </p:nvSpPr>
        <p:spPr>
          <a:xfrm>
            <a:off x="1767359" y="4864980"/>
            <a:ext cx="5514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rgbClr val="30353F"/>
                </a:solidFill>
                <a:latin typeface="Arial Rounded MT Bold" panose="020F0704030504030204" pitchFamily="34" charset="0"/>
              </a:rPr>
              <a:t>1992</a:t>
            </a:r>
          </a:p>
        </p:txBody>
      </p:sp>
      <p:sp>
        <p:nvSpPr>
          <p:cNvPr id="106" name="Cuadro de texto 50">
            <a:extLst>
              <a:ext uri="{FF2B5EF4-FFF2-40B4-BE49-F238E27FC236}">
                <a16:creationId xmlns:a16="http://schemas.microsoft.com/office/drawing/2014/main" id="{BA512482-4169-40CA-ACBA-1AD71C21DB03}"/>
              </a:ext>
            </a:extLst>
          </p:cNvPr>
          <p:cNvSpPr txBox="1"/>
          <p:nvPr/>
        </p:nvSpPr>
        <p:spPr>
          <a:xfrm>
            <a:off x="1311697" y="2679562"/>
            <a:ext cx="156016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30353F"/>
                </a:solidFill>
                <a:latin typeface="Arial Rounded MT Bold" panose="020F0704030504030204" pitchFamily="34" charset="0"/>
              </a:rPr>
              <a:t>Transición de régimen cambiario</a:t>
            </a:r>
          </a:p>
        </p:txBody>
      </p: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39190F8B-8F0E-4A23-A583-DAE3AC3AC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187064" y="4429335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>
            <a:extLst>
              <a:ext uri="{FF2B5EF4-FFF2-40B4-BE49-F238E27FC236}">
                <a16:creationId xmlns:a16="http://schemas.microsoft.com/office/drawing/2014/main" id="{87628910-66FA-44A6-8E1C-FFA5DBCF8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71864" y="4007197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9" name="Cuadro de texto 57">
            <a:extLst>
              <a:ext uri="{FF2B5EF4-FFF2-40B4-BE49-F238E27FC236}">
                <a16:creationId xmlns:a16="http://schemas.microsoft.com/office/drawing/2014/main" id="{352A7DB7-C5CC-4336-B643-8FF341792AD3}"/>
              </a:ext>
            </a:extLst>
          </p:cNvPr>
          <p:cNvSpPr txBox="1"/>
          <p:nvPr/>
        </p:nvSpPr>
        <p:spPr>
          <a:xfrm>
            <a:off x="2442992" y="5173580"/>
            <a:ext cx="14881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667181"/>
                </a:solidFill>
                <a:latin typeface="Arial Rounded MT Bold" panose="020F0704030504030204" pitchFamily="34" charset="0"/>
              </a:rPr>
              <a:t>Levantamiento zapatista y TLC</a:t>
            </a:r>
          </a:p>
        </p:txBody>
      </p:sp>
      <p:sp>
        <p:nvSpPr>
          <p:cNvPr id="110" name="Cuadro de texto 63">
            <a:extLst>
              <a:ext uri="{FF2B5EF4-FFF2-40B4-BE49-F238E27FC236}">
                <a16:creationId xmlns:a16="http://schemas.microsoft.com/office/drawing/2014/main" id="{B1C34043-52FC-45FD-852A-39C997E47DF9}"/>
              </a:ext>
            </a:extLst>
          </p:cNvPr>
          <p:cNvSpPr txBox="1"/>
          <p:nvPr/>
        </p:nvSpPr>
        <p:spPr>
          <a:xfrm>
            <a:off x="2665290" y="3684563"/>
            <a:ext cx="10435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rgbClr val="667181"/>
                </a:solidFill>
                <a:latin typeface="Arial Rounded MT Bold" panose="020F0704030504030204" pitchFamily="34" charset="0"/>
              </a:rPr>
              <a:t>ene-1994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6634B22A-2AE2-4485-AF1F-274098754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20864" y="3576956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 de texto 62">
            <a:extLst>
              <a:ext uri="{FF2B5EF4-FFF2-40B4-BE49-F238E27FC236}">
                <a16:creationId xmlns:a16="http://schemas.microsoft.com/office/drawing/2014/main" id="{10995730-2148-4E4A-BA8A-57CC3983D59D}"/>
              </a:ext>
            </a:extLst>
          </p:cNvPr>
          <p:cNvSpPr txBox="1"/>
          <p:nvPr/>
        </p:nvSpPr>
        <p:spPr>
          <a:xfrm>
            <a:off x="4186969" y="4863332"/>
            <a:ext cx="10677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mar-1994</a:t>
            </a: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4250EAF7-D531-41F8-A5A7-D46C3E55D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5664" y="4071187"/>
            <a:ext cx="630400" cy="6303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4" name="Cuadro de texto 61">
            <a:extLst>
              <a:ext uri="{FF2B5EF4-FFF2-40B4-BE49-F238E27FC236}">
                <a16:creationId xmlns:a16="http://schemas.microsoft.com/office/drawing/2014/main" id="{E772B7B6-8CE7-4787-BAE6-6AD017FE20D5}"/>
              </a:ext>
            </a:extLst>
          </p:cNvPr>
          <p:cNvSpPr txBox="1"/>
          <p:nvPr/>
        </p:nvSpPr>
        <p:spPr>
          <a:xfrm>
            <a:off x="3929802" y="2713225"/>
            <a:ext cx="15525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Asesinato de Colosio y Ruíz Massieu</a:t>
            </a:r>
          </a:p>
        </p:txBody>
      </p:sp>
      <p:pic>
        <p:nvPicPr>
          <p:cNvPr id="115" name="Gráfico 114" descr="Engranajes">
            <a:extLst>
              <a:ext uri="{FF2B5EF4-FFF2-40B4-BE49-F238E27FC236}">
                <a16:creationId xmlns:a16="http://schemas.microsoft.com/office/drawing/2014/main" id="{81E7040A-C140-4228-8FB3-8A7B0D382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3656" y="4098304"/>
            <a:ext cx="470687" cy="470687"/>
          </a:xfrm>
          <a:prstGeom prst="rect">
            <a:avLst/>
          </a:prstGeom>
        </p:spPr>
      </p:pic>
      <p:pic>
        <p:nvPicPr>
          <p:cNvPr id="116" name="Picture 2" descr="Ejército Zapatista de Liberación Nacional - Wikipedia, la ...">
            <a:extLst>
              <a:ext uri="{FF2B5EF4-FFF2-40B4-BE49-F238E27FC236}">
                <a16:creationId xmlns:a16="http://schemas.microsoft.com/office/drawing/2014/main" id="{DC881F43-126E-4D99-AD5F-EB3008F4F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1" t="20640" r="23367" b="19672"/>
          <a:stretch/>
        </p:blipFill>
        <p:spPr bwMode="auto">
          <a:xfrm>
            <a:off x="2994358" y="4166370"/>
            <a:ext cx="392278" cy="2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Arma De Fuego, Pistola, Revólver, Arma">
            <a:extLst>
              <a:ext uri="{FF2B5EF4-FFF2-40B4-BE49-F238E27FC236}">
                <a16:creationId xmlns:a16="http://schemas.microsoft.com/office/drawing/2014/main" id="{F8F7801D-5D3B-4B0B-9B16-9FDEEAB24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608" y="4291073"/>
            <a:ext cx="446509" cy="2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6" descr="Día Del Presidente, Podio, Conferencia">
            <a:extLst>
              <a:ext uri="{FF2B5EF4-FFF2-40B4-BE49-F238E27FC236}">
                <a16:creationId xmlns:a16="http://schemas.microsoft.com/office/drawing/2014/main" id="{9B51ED5A-9BA5-4AA6-A64B-9F0BA1010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4"/>
          <a:stretch/>
        </p:blipFill>
        <p:spPr bwMode="auto">
          <a:xfrm>
            <a:off x="7566259" y="4092811"/>
            <a:ext cx="396546" cy="4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EA75EE5D-2272-4A50-87AE-CB8975A25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53227" y="4437245"/>
            <a:ext cx="0" cy="70573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B9342F4C-3B6C-44C1-97F1-F3639C34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8027" y="4015107"/>
            <a:ext cx="630400" cy="6303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1" name="Cuadro de texto 57">
            <a:extLst>
              <a:ext uri="{FF2B5EF4-FFF2-40B4-BE49-F238E27FC236}">
                <a16:creationId xmlns:a16="http://schemas.microsoft.com/office/drawing/2014/main" id="{E3484C5B-3CCD-4812-9D24-38E2CB74C786}"/>
              </a:ext>
            </a:extLst>
          </p:cNvPr>
          <p:cNvSpPr txBox="1"/>
          <p:nvPr/>
        </p:nvSpPr>
        <p:spPr>
          <a:xfrm>
            <a:off x="5509155" y="5223040"/>
            <a:ext cx="14881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“Error de diciembre”</a:t>
            </a:r>
          </a:p>
        </p:txBody>
      </p:sp>
      <p:sp>
        <p:nvSpPr>
          <p:cNvPr id="122" name="Cuadro de texto 63">
            <a:extLst>
              <a:ext uri="{FF2B5EF4-FFF2-40B4-BE49-F238E27FC236}">
                <a16:creationId xmlns:a16="http://schemas.microsoft.com/office/drawing/2014/main" id="{5B8A59AE-CF19-4258-B527-6790745E4398}"/>
              </a:ext>
            </a:extLst>
          </p:cNvPr>
          <p:cNvSpPr txBox="1"/>
          <p:nvPr/>
        </p:nvSpPr>
        <p:spPr>
          <a:xfrm>
            <a:off x="5766718" y="3692473"/>
            <a:ext cx="97302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dic-1994</a:t>
            </a:r>
          </a:p>
        </p:txBody>
      </p:sp>
      <p:pic>
        <p:nvPicPr>
          <p:cNvPr id="123" name="Picture 8" descr="Corona, Virus, El Sars-Cov-2, Covid-19">
            <a:extLst>
              <a:ext uri="{FF2B5EF4-FFF2-40B4-BE49-F238E27FC236}">
                <a16:creationId xmlns:a16="http://schemas.microsoft.com/office/drawing/2014/main" id="{22D91298-AA10-4C63-BC84-8C7B456F0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981" y="4015107"/>
            <a:ext cx="635098" cy="62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Gráfico 123" descr="Tendencia bajista">
            <a:extLst>
              <a:ext uri="{FF2B5EF4-FFF2-40B4-BE49-F238E27FC236}">
                <a16:creationId xmlns:a16="http://schemas.microsoft.com/office/drawing/2014/main" id="{83312CFD-4B38-4DB6-9F41-F80ECE961A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4974" y="4089501"/>
            <a:ext cx="457199" cy="457199"/>
          </a:xfrm>
          <a:prstGeom prst="rect">
            <a:avLst/>
          </a:prstGeom>
        </p:spPr>
      </p:pic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D76D688B-6B7E-4D94-94DE-6FF155543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285860" y="4444068"/>
            <a:ext cx="0" cy="70573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>
            <a:extLst>
              <a:ext uri="{FF2B5EF4-FFF2-40B4-BE49-F238E27FC236}">
                <a16:creationId xmlns:a16="http://schemas.microsoft.com/office/drawing/2014/main" id="{9E2AB02B-3D72-4643-B1AD-710274AA0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70660" y="4021930"/>
            <a:ext cx="630400" cy="63039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7" name="Cuadro de texto 57">
            <a:extLst>
              <a:ext uri="{FF2B5EF4-FFF2-40B4-BE49-F238E27FC236}">
                <a16:creationId xmlns:a16="http://schemas.microsoft.com/office/drawing/2014/main" id="{9FCB293A-BCE0-4758-934E-AE8AC4A0BED9}"/>
              </a:ext>
            </a:extLst>
          </p:cNvPr>
          <p:cNvSpPr txBox="1"/>
          <p:nvPr/>
        </p:nvSpPr>
        <p:spPr>
          <a:xfrm>
            <a:off x="8541788" y="5229863"/>
            <a:ext cx="14881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Crisis económica mundial</a:t>
            </a:r>
          </a:p>
        </p:txBody>
      </p:sp>
      <p:sp>
        <p:nvSpPr>
          <p:cNvPr id="128" name="Cuadro de texto 63">
            <a:extLst>
              <a:ext uri="{FF2B5EF4-FFF2-40B4-BE49-F238E27FC236}">
                <a16:creationId xmlns:a16="http://schemas.microsoft.com/office/drawing/2014/main" id="{258A1B57-143D-453A-A238-0DC59573661B}"/>
              </a:ext>
            </a:extLst>
          </p:cNvPr>
          <p:cNvSpPr txBox="1"/>
          <p:nvPr/>
        </p:nvSpPr>
        <p:spPr>
          <a:xfrm>
            <a:off x="9018423" y="3593453"/>
            <a:ext cx="55143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2008</a:t>
            </a:r>
          </a:p>
        </p:txBody>
      </p:sp>
      <p:pic>
        <p:nvPicPr>
          <p:cNvPr id="129" name="Gráfico 128" descr="Europa y África en globo terráqueo">
            <a:extLst>
              <a:ext uri="{FF2B5EF4-FFF2-40B4-BE49-F238E27FC236}">
                <a16:creationId xmlns:a16="http://schemas.microsoft.com/office/drawing/2014/main" id="{C2D9453E-8817-4A6C-AB33-B82CC3B2C5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51647" y="4113105"/>
            <a:ext cx="457200" cy="457200"/>
          </a:xfrm>
          <a:prstGeom prst="rect">
            <a:avLst/>
          </a:prstGeom>
        </p:spPr>
      </p:pic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2470666-7F63-4463-9A28-07930C971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824793" y="3636418"/>
            <a:ext cx="0" cy="70573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 de texto 70">
            <a:extLst>
              <a:ext uri="{FF2B5EF4-FFF2-40B4-BE49-F238E27FC236}">
                <a16:creationId xmlns:a16="http://schemas.microsoft.com/office/drawing/2014/main" id="{25C26D0F-CF33-4270-B0CF-858D1578B966}"/>
              </a:ext>
            </a:extLst>
          </p:cNvPr>
          <p:cNvSpPr txBox="1"/>
          <p:nvPr/>
        </p:nvSpPr>
        <p:spPr>
          <a:xfrm>
            <a:off x="9821859" y="3037604"/>
            <a:ext cx="20483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Crisis sanitaria H1N1</a:t>
            </a: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2049AC38-5CB7-4F41-AE4A-39132B019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14143" y="4046798"/>
            <a:ext cx="630400" cy="630398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3" name="Cuadro de texto 71">
            <a:extLst>
              <a:ext uri="{FF2B5EF4-FFF2-40B4-BE49-F238E27FC236}">
                <a16:creationId xmlns:a16="http://schemas.microsoft.com/office/drawing/2014/main" id="{E90A11DF-A283-4ACD-8964-5CB164B75C18}"/>
              </a:ext>
            </a:extLst>
          </p:cNvPr>
          <p:cNvSpPr txBox="1"/>
          <p:nvPr/>
        </p:nvSpPr>
        <p:spPr>
          <a:xfrm>
            <a:off x="10542105" y="4872993"/>
            <a:ext cx="5514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2009</a:t>
            </a:r>
          </a:p>
        </p:txBody>
      </p:sp>
      <p:pic>
        <p:nvPicPr>
          <p:cNvPr id="134" name="Picture 10" descr="Médica, Icono, Aislados, Enfermedad">
            <a:extLst>
              <a:ext uri="{FF2B5EF4-FFF2-40B4-BE49-F238E27FC236}">
                <a16:creationId xmlns:a16="http://schemas.microsoft.com/office/drawing/2014/main" id="{6ED9C083-0D82-4246-93BB-B8B4044F2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25939">
            <a:off x="10615938" y="4146413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Cuadro de texto 57">
            <a:extLst>
              <a:ext uri="{FF2B5EF4-FFF2-40B4-BE49-F238E27FC236}">
                <a16:creationId xmlns:a16="http://schemas.microsoft.com/office/drawing/2014/main" id="{F9493255-5257-43FA-8735-5B70D5E916AE}"/>
              </a:ext>
            </a:extLst>
          </p:cNvPr>
          <p:cNvSpPr txBox="1"/>
          <p:nvPr/>
        </p:nvSpPr>
        <p:spPr>
          <a:xfrm>
            <a:off x="11694091" y="5276800"/>
            <a:ext cx="14881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Pandemia mundial del coronavirus</a:t>
            </a:r>
          </a:p>
        </p:txBody>
      </p:sp>
      <p:sp>
        <p:nvSpPr>
          <p:cNvPr id="136" name="Cuadro de texto 71">
            <a:extLst>
              <a:ext uri="{FF2B5EF4-FFF2-40B4-BE49-F238E27FC236}">
                <a16:creationId xmlns:a16="http://schemas.microsoft.com/office/drawing/2014/main" id="{ADCE1E79-2A7F-4177-815B-7DFB27DE75AD}"/>
              </a:ext>
            </a:extLst>
          </p:cNvPr>
          <p:cNvSpPr txBox="1"/>
          <p:nvPr/>
        </p:nvSpPr>
        <p:spPr>
          <a:xfrm>
            <a:off x="12130736" y="3416826"/>
            <a:ext cx="5514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2020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7ed7eb645d_0_10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7ed7eb645d_0_1093"/>
          <p:cNvSpPr txBox="1"/>
          <p:nvPr/>
        </p:nvSpPr>
        <p:spPr>
          <a:xfrm>
            <a:off x="2295841" y="531990"/>
            <a:ext cx="7495013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Variación anual en los periodos de crisis </a:t>
            </a: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en MXN</a:t>
            </a:r>
            <a:endParaRPr lang="es-MX" sz="4000" b="1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g7ed7eb645d_0_109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g7ed7eb645d_0_109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g7ed7eb645d_0_109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5158DA7-8AF6-4FA9-BD63-502C3A3B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67782" y="2746623"/>
            <a:ext cx="5310652" cy="3981302"/>
            <a:chOff x="825793" y="2068093"/>
            <a:chExt cx="5310652" cy="2992909"/>
          </a:xfrm>
        </p:grpSpPr>
        <p:sp>
          <p:nvSpPr>
            <p:cNvPr id="49" name="Cuadro de texto 70">
              <a:extLst>
                <a:ext uri="{FF2B5EF4-FFF2-40B4-BE49-F238E27FC236}">
                  <a16:creationId xmlns:a16="http://schemas.microsoft.com/office/drawing/2014/main" id="{126F1478-D80B-4E9A-9731-C67D524AB422}"/>
                </a:ext>
              </a:extLst>
            </p:cNvPr>
            <p:cNvSpPr txBox="1"/>
            <p:nvPr/>
          </p:nvSpPr>
          <p:spPr>
            <a:xfrm>
              <a:off x="825793" y="2890917"/>
              <a:ext cx="2017681" cy="32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Transición de régimen cambiario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CC445BD8-353E-4C2D-956E-E016E7BC1BCD}"/>
                </a:ext>
              </a:extLst>
            </p:cNvPr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6000">
                  <a:schemeClr val="bg2">
                    <a:lumMod val="10000"/>
                    <a:tint val="66000"/>
                    <a:satMod val="160000"/>
                  </a:schemeClr>
                </a:gs>
                <a:gs pos="28000">
                  <a:schemeClr val="bg2">
                    <a:lumMod val="10000"/>
                    <a:tint val="44500"/>
                    <a:satMod val="160000"/>
                  </a:schemeClr>
                </a:gs>
                <a:gs pos="78000">
                  <a:schemeClr val="bg2">
                    <a:lumMod val="1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0CEBC014-3442-479D-820F-DD209F91BA3D}"/>
                </a:ext>
              </a:extLst>
            </p:cNvPr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1748D64A-E38C-4843-883A-16FE36C8744D}"/>
                  </a:ext>
                </a:extLst>
              </p:cNvPr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79" name="Grupo 78">
                <a:extLst>
                  <a:ext uri="{FF2B5EF4-FFF2-40B4-BE49-F238E27FC236}">
                    <a16:creationId xmlns:a16="http://schemas.microsoft.com/office/drawing/2014/main" id="{FD79807D-C33E-47C2-AF62-E32A91451927}"/>
                  </a:ext>
                </a:extLst>
              </p:cNvPr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80" name="Forma libre 11">
                  <a:extLst>
                    <a:ext uri="{FF2B5EF4-FFF2-40B4-BE49-F238E27FC236}">
                      <a16:creationId xmlns:a16="http://schemas.microsoft.com/office/drawing/2014/main" id="{78A4988D-343E-4922-8AD6-67F9184E73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81" name="Forma libre 12">
                  <a:extLst>
                    <a:ext uri="{FF2B5EF4-FFF2-40B4-BE49-F238E27FC236}">
                      <a16:creationId xmlns:a16="http://schemas.microsoft.com/office/drawing/2014/main" id="{66A56DE6-2B9D-4344-9CDC-E619ED754A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82" name="Forma libre 13">
                  <a:extLst>
                    <a:ext uri="{FF2B5EF4-FFF2-40B4-BE49-F238E27FC236}">
                      <a16:creationId xmlns:a16="http://schemas.microsoft.com/office/drawing/2014/main" id="{EDA898BD-73E1-40C2-AB3D-A10A84DF19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83" name="Forma libre 14">
                  <a:extLst>
                    <a:ext uri="{FF2B5EF4-FFF2-40B4-BE49-F238E27FC236}">
                      <a16:creationId xmlns:a16="http://schemas.microsoft.com/office/drawing/2014/main" id="{96026982-ADE5-4ABE-9A3E-88FD4AEB7A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52" name="Cuadro de texto 26">
              <a:extLst>
                <a:ext uri="{FF2B5EF4-FFF2-40B4-BE49-F238E27FC236}">
                  <a16:creationId xmlns:a16="http://schemas.microsoft.com/office/drawing/2014/main" id="{3DC0C7C2-B465-41AD-970D-9136A936D381}"/>
                </a:ext>
              </a:extLst>
            </p:cNvPr>
            <p:cNvSpPr txBox="1"/>
            <p:nvPr/>
          </p:nvSpPr>
          <p:spPr>
            <a:xfrm>
              <a:off x="1691930" y="2258492"/>
              <a:ext cx="1479572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0.00060</a:t>
              </a:r>
            </a:p>
          </p:txBody>
        </p:sp>
        <p:sp>
          <p:nvSpPr>
            <p:cNvPr id="53" name="Cuadro de texto 52">
              <a:extLst>
                <a:ext uri="{FF2B5EF4-FFF2-40B4-BE49-F238E27FC236}">
                  <a16:creationId xmlns:a16="http://schemas.microsoft.com/office/drawing/2014/main" id="{F7DBA981-4F4D-4FD4-A7F4-A8F3B789DE7E}"/>
                </a:ext>
              </a:extLst>
            </p:cNvPr>
            <p:cNvSpPr txBox="1"/>
            <p:nvPr/>
          </p:nvSpPr>
          <p:spPr>
            <a:xfrm>
              <a:off x="844712" y="4737086"/>
              <a:ext cx="2017681" cy="32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Alternancia en el poder presidencial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56129E39-8E87-49E6-B0A9-F86AE7608262}"/>
                </a:ext>
              </a:extLst>
            </p:cNvPr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4B927FE2-81D7-4443-B225-8DEC9382D690}"/>
                </a:ext>
              </a:extLst>
            </p:cNvPr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C76C2E74-4D69-4CD5-8F53-3438E8B4E4ED}"/>
                  </a:ext>
                </a:extLst>
              </p:cNvPr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77" name="Forma libre 34">
                <a:extLst>
                  <a:ext uri="{FF2B5EF4-FFF2-40B4-BE49-F238E27FC236}">
                    <a16:creationId xmlns:a16="http://schemas.microsoft.com/office/drawing/2014/main" id="{B8D9C3F2-3CB7-4725-AD94-DC4080DE0F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56" name="Cuadro de texto 55">
              <a:extLst>
                <a:ext uri="{FF2B5EF4-FFF2-40B4-BE49-F238E27FC236}">
                  <a16:creationId xmlns:a16="http://schemas.microsoft.com/office/drawing/2014/main" id="{7A4D09B5-577B-4A29-9247-A846CF3ABAF5}"/>
                </a:ext>
              </a:extLst>
            </p:cNvPr>
            <p:cNvSpPr txBox="1"/>
            <p:nvPr/>
          </p:nvSpPr>
          <p:spPr>
            <a:xfrm>
              <a:off x="1744586" y="4099900"/>
              <a:ext cx="1531584" cy="3701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0.02715</a:t>
              </a:r>
            </a:p>
          </p:txBody>
        </p:sp>
        <p:sp>
          <p:nvSpPr>
            <p:cNvPr id="57" name="Cuadro de texto 77">
              <a:extLst>
                <a:ext uri="{FF2B5EF4-FFF2-40B4-BE49-F238E27FC236}">
                  <a16:creationId xmlns:a16="http://schemas.microsoft.com/office/drawing/2014/main" id="{A104FC20-60CA-478C-9F0E-C57AA1B0A22C}"/>
                </a:ext>
              </a:extLst>
            </p:cNvPr>
            <p:cNvSpPr txBox="1"/>
            <p:nvPr/>
          </p:nvSpPr>
          <p:spPr>
            <a:xfrm>
              <a:off x="3752994" y="4737086"/>
              <a:ext cx="2017681" cy="161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Crisis económica mundial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32226677-1B7B-458D-8D60-C0BDAA0A2F6C}"/>
                </a:ext>
              </a:extLst>
            </p:cNvPr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tint val="66000"/>
                    <a:satMod val="160000"/>
                  </a:schemeClr>
                </a:gs>
                <a:gs pos="50000">
                  <a:schemeClr val="accent1">
                    <a:lumMod val="75000"/>
                    <a:tint val="44500"/>
                    <a:satMod val="160000"/>
                  </a:schemeClr>
                </a:gs>
                <a:gs pos="100000">
                  <a:schemeClr val="accent1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7A6CC9A1-E767-4924-A688-890A23C596C8}"/>
                </a:ext>
              </a:extLst>
            </p:cNvPr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2C3EFCF-0928-4C28-8AEC-A9D87498DFB6}"/>
                  </a:ext>
                </a:extLst>
              </p:cNvPr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C3E5338-1BF5-4993-B9FC-278B9422CD02}"/>
                  </a:ext>
                </a:extLst>
              </p:cNvPr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72" name="Forma libre 27">
                  <a:extLst>
                    <a:ext uri="{FF2B5EF4-FFF2-40B4-BE49-F238E27FC236}">
                      <a16:creationId xmlns:a16="http://schemas.microsoft.com/office/drawing/2014/main" id="{A40BCEA0-EEA8-4D68-8387-97937A1EB2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73" name="Forma libre 28">
                  <a:extLst>
                    <a:ext uri="{FF2B5EF4-FFF2-40B4-BE49-F238E27FC236}">
                      <a16:creationId xmlns:a16="http://schemas.microsoft.com/office/drawing/2014/main" id="{F4357E68-0182-4FEB-AB3C-387F90A6C9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74" name="Forma libre 29">
                  <a:extLst>
                    <a:ext uri="{FF2B5EF4-FFF2-40B4-BE49-F238E27FC236}">
                      <a16:creationId xmlns:a16="http://schemas.microsoft.com/office/drawing/2014/main" id="{5F3AA0B6-EAF5-44FD-A09B-73D341B20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75" name="Forma libre 30">
                  <a:extLst>
                    <a:ext uri="{FF2B5EF4-FFF2-40B4-BE49-F238E27FC236}">
                      <a16:creationId xmlns:a16="http://schemas.microsoft.com/office/drawing/2014/main" id="{1235EFAC-2574-40D6-8E17-32B0B7EB860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60" name="Cuadro de texto 79">
              <a:extLst>
                <a:ext uri="{FF2B5EF4-FFF2-40B4-BE49-F238E27FC236}">
                  <a16:creationId xmlns:a16="http://schemas.microsoft.com/office/drawing/2014/main" id="{591E4393-E5A0-4DC9-AF65-A89599E3BB3F}"/>
                </a:ext>
              </a:extLst>
            </p:cNvPr>
            <p:cNvSpPr txBox="1"/>
            <p:nvPr/>
          </p:nvSpPr>
          <p:spPr>
            <a:xfrm>
              <a:off x="4559956" y="4112781"/>
              <a:ext cx="1479572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1.35290</a:t>
              </a:r>
            </a:p>
          </p:txBody>
        </p:sp>
        <p:sp>
          <p:nvSpPr>
            <p:cNvPr id="61" name="Cuadro de texto 81">
              <a:extLst>
                <a:ext uri="{FF2B5EF4-FFF2-40B4-BE49-F238E27FC236}">
                  <a16:creationId xmlns:a16="http://schemas.microsoft.com/office/drawing/2014/main" id="{511950E3-E698-4C06-9D68-2BEE0E7AADAD}"/>
                </a:ext>
              </a:extLst>
            </p:cNvPr>
            <p:cNvSpPr txBox="1"/>
            <p:nvPr/>
          </p:nvSpPr>
          <p:spPr>
            <a:xfrm>
              <a:off x="3752994" y="2876165"/>
              <a:ext cx="2017681" cy="32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Levantamiento Zapatista y entrada TLC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519DDB85-9EDD-4151-B8CE-0689670F66F7}"/>
                </a:ext>
              </a:extLst>
            </p:cNvPr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2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A37893F1-C3B9-423E-98CC-7317B1422DD2}"/>
                </a:ext>
              </a:extLst>
            </p:cNvPr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2C4747DB-D185-4C94-9F9E-0D091525EFC9}"/>
                  </a:ext>
                </a:extLst>
              </p:cNvPr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46559580-2A1F-4F1A-865D-7892ABD4AC88}"/>
                  </a:ext>
                </a:extLst>
              </p:cNvPr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67" name="Forma libre 5">
                  <a:extLst>
                    <a:ext uri="{FF2B5EF4-FFF2-40B4-BE49-F238E27FC236}">
                      <a16:creationId xmlns:a16="http://schemas.microsoft.com/office/drawing/2014/main" id="{3EBAE689-25DA-45FF-86E1-BCCE8E3B91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68" name="Forma libre 6">
                  <a:extLst>
                    <a:ext uri="{FF2B5EF4-FFF2-40B4-BE49-F238E27FC236}">
                      <a16:creationId xmlns:a16="http://schemas.microsoft.com/office/drawing/2014/main" id="{E0F4EAEB-B08D-4199-BD28-3D6534AAE0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69" name="Forma libre 7">
                  <a:extLst>
                    <a:ext uri="{FF2B5EF4-FFF2-40B4-BE49-F238E27FC236}">
                      <a16:creationId xmlns:a16="http://schemas.microsoft.com/office/drawing/2014/main" id="{7C0E16D4-351E-4185-8DEE-348B89B153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64" name="Cuadro de texto 85">
              <a:extLst>
                <a:ext uri="{FF2B5EF4-FFF2-40B4-BE49-F238E27FC236}">
                  <a16:creationId xmlns:a16="http://schemas.microsoft.com/office/drawing/2014/main" id="{3C801079-8566-4BE5-89AD-B6C7CC8A8192}"/>
                </a:ext>
              </a:extLst>
            </p:cNvPr>
            <p:cNvSpPr txBox="1"/>
            <p:nvPr/>
          </p:nvSpPr>
          <p:spPr>
            <a:xfrm>
              <a:off x="4560373" y="2248104"/>
              <a:ext cx="1479572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0.09545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1980C527-A89A-4BC4-BA4F-622BF0A6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85765" y="2746623"/>
            <a:ext cx="5393098" cy="3765858"/>
            <a:chOff x="825793" y="2068093"/>
            <a:chExt cx="5393098" cy="2830951"/>
          </a:xfrm>
        </p:grpSpPr>
        <p:sp>
          <p:nvSpPr>
            <p:cNvPr id="85" name="Cuadro de texto 70">
              <a:extLst>
                <a:ext uri="{FF2B5EF4-FFF2-40B4-BE49-F238E27FC236}">
                  <a16:creationId xmlns:a16="http://schemas.microsoft.com/office/drawing/2014/main" id="{092EAF52-886E-49E0-A43A-10035CC0A578}"/>
                </a:ext>
              </a:extLst>
            </p:cNvPr>
            <p:cNvSpPr txBox="1"/>
            <p:nvPr/>
          </p:nvSpPr>
          <p:spPr>
            <a:xfrm>
              <a:off x="825793" y="2890917"/>
              <a:ext cx="2017681" cy="32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Asesinato Colosio y Ruíz Massieu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A9D48160-3770-4295-A29C-DB466AC9D392}"/>
                </a:ext>
              </a:extLst>
            </p:cNvPr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tint val="66000"/>
                    <a:satMod val="160000"/>
                  </a:schemeClr>
                </a:gs>
                <a:gs pos="50000">
                  <a:schemeClr val="accent6">
                    <a:lumMod val="75000"/>
                    <a:tint val="44500"/>
                    <a:satMod val="160000"/>
                  </a:schemeClr>
                </a:gs>
                <a:gs pos="100000">
                  <a:schemeClr val="accent6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75A18251-D7BE-4132-ABD3-D184401ADF96}"/>
                </a:ext>
              </a:extLst>
            </p:cNvPr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13C5F355-0A3E-4D2C-A804-BE0F433962A9}"/>
                  </a:ext>
                </a:extLst>
              </p:cNvPr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156" name="Grupo 155">
                <a:extLst>
                  <a:ext uri="{FF2B5EF4-FFF2-40B4-BE49-F238E27FC236}">
                    <a16:creationId xmlns:a16="http://schemas.microsoft.com/office/drawing/2014/main" id="{F5EF3A44-ACB3-4582-BA5A-9D8B7DFBB25B}"/>
                  </a:ext>
                </a:extLst>
              </p:cNvPr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157" name="Forma libre 11">
                  <a:extLst>
                    <a:ext uri="{FF2B5EF4-FFF2-40B4-BE49-F238E27FC236}">
                      <a16:creationId xmlns:a16="http://schemas.microsoft.com/office/drawing/2014/main" id="{2629465A-E91D-4566-B93F-57F9956C33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58" name="Forma libre 12">
                  <a:extLst>
                    <a:ext uri="{FF2B5EF4-FFF2-40B4-BE49-F238E27FC236}">
                      <a16:creationId xmlns:a16="http://schemas.microsoft.com/office/drawing/2014/main" id="{55F5C98D-590E-4A56-A597-813DC3FE13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59" name="Forma libre 13">
                  <a:extLst>
                    <a:ext uri="{FF2B5EF4-FFF2-40B4-BE49-F238E27FC236}">
                      <a16:creationId xmlns:a16="http://schemas.microsoft.com/office/drawing/2014/main" id="{D713DEFB-FE08-431E-AE82-44A006CE5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60" name="Forma libre 14">
                  <a:extLst>
                    <a:ext uri="{FF2B5EF4-FFF2-40B4-BE49-F238E27FC236}">
                      <a16:creationId xmlns:a16="http://schemas.microsoft.com/office/drawing/2014/main" id="{4780B5E5-7AA1-4EB1-9ADF-A561F1B925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88" name="Cuadro de texto 26">
              <a:extLst>
                <a:ext uri="{FF2B5EF4-FFF2-40B4-BE49-F238E27FC236}">
                  <a16:creationId xmlns:a16="http://schemas.microsoft.com/office/drawing/2014/main" id="{3F206E69-C019-4D0E-92C8-7B9A7CD23E53}"/>
                </a:ext>
              </a:extLst>
            </p:cNvPr>
            <p:cNvSpPr txBox="1"/>
            <p:nvPr/>
          </p:nvSpPr>
          <p:spPr>
            <a:xfrm>
              <a:off x="1783340" y="2258492"/>
              <a:ext cx="1479572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0.09545</a:t>
              </a:r>
            </a:p>
          </p:txBody>
        </p:sp>
        <p:sp>
          <p:nvSpPr>
            <p:cNvPr id="89" name="Cuadro de texto 52">
              <a:extLst>
                <a:ext uri="{FF2B5EF4-FFF2-40B4-BE49-F238E27FC236}">
                  <a16:creationId xmlns:a16="http://schemas.microsoft.com/office/drawing/2014/main" id="{BD304368-BA24-481C-9122-7327D4AC9216}"/>
                </a:ext>
              </a:extLst>
            </p:cNvPr>
            <p:cNvSpPr txBox="1"/>
            <p:nvPr/>
          </p:nvSpPr>
          <p:spPr>
            <a:xfrm>
              <a:off x="844712" y="4737086"/>
              <a:ext cx="2017681" cy="161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Crisis sanitaria H1N1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4873BDC6-881B-4BBF-8FCD-F14B80CFB35D}"/>
                </a:ext>
              </a:extLst>
            </p:cNvPr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1E85F2EF-911F-4CF6-B6EB-9C0B992C7A14}"/>
                </a:ext>
              </a:extLst>
            </p:cNvPr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3524CD26-9FE8-44D6-BA21-35F9F7707B91}"/>
                  </a:ext>
                </a:extLst>
              </p:cNvPr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7030A0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154" name="Forma libre 34">
                <a:extLst>
                  <a:ext uri="{FF2B5EF4-FFF2-40B4-BE49-F238E27FC236}">
                    <a16:creationId xmlns:a16="http://schemas.microsoft.com/office/drawing/2014/main" id="{1B9EB3DD-38FA-4865-95BE-335DEA2B8C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92" name="Cuadro de texto 55">
              <a:extLst>
                <a:ext uri="{FF2B5EF4-FFF2-40B4-BE49-F238E27FC236}">
                  <a16:creationId xmlns:a16="http://schemas.microsoft.com/office/drawing/2014/main" id="{7CE774B1-9B0D-4787-891A-9E4181AECC94}"/>
                </a:ext>
              </a:extLst>
            </p:cNvPr>
            <p:cNvSpPr txBox="1"/>
            <p:nvPr/>
          </p:nvSpPr>
          <p:spPr>
            <a:xfrm>
              <a:off x="1721854" y="4116076"/>
              <a:ext cx="1490636" cy="3701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0.36445</a:t>
              </a:r>
            </a:p>
          </p:txBody>
        </p:sp>
        <p:sp>
          <p:nvSpPr>
            <p:cNvPr id="93" name="Cuadro de texto 77">
              <a:extLst>
                <a:ext uri="{FF2B5EF4-FFF2-40B4-BE49-F238E27FC236}">
                  <a16:creationId xmlns:a16="http://schemas.microsoft.com/office/drawing/2014/main" id="{EE319657-D29C-41A1-B684-BB883992E8C7}"/>
                </a:ext>
              </a:extLst>
            </p:cNvPr>
            <p:cNvSpPr txBox="1"/>
            <p:nvPr/>
          </p:nvSpPr>
          <p:spPr>
            <a:xfrm>
              <a:off x="3752994" y="4737086"/>
              <a:ext cx="2017681" cy="161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Crisis del coronavirus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B6A9622B-891C-40C6-ACE1-7F49D79F2982}"/>
                </a:ext>
              </a:extLst>
            </p:cNvPr>
            <p:cNvSpPr/>
            <p:nvPr/>
          </p:nvSpPr>
          <p:spPr>
            <a:xfrm>
              <a:off x="4104476" y="3937693"/>
              <a:ext cx="2114415" cy="70296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D129C64E-3B74-40CD-966B-C05387927B9E}"/>
                </a:ext>
              </a:extLst>
            </p:cNvPr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BF168926-61C3-4021-A49E-127B0DFB70C1}"/>
                  </a:ext>
                </a:extLst>
              </p:cNvPr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C00000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148" name="Grupo 147">
                <a:extLst>
                  <a:ext uri="{FF2B5EF4-FFF2-40B4-BE49-F238E27FC236}">
                    <a16:creationId xmlns:a16="http://schemas.microsoft.com/office/drawing/2014/main" id="{6E392079-C623-4841-9659-96AAB6DCD4D0}"/>
                  </a:ext>
                </a:extLst>
              </p:cNvPr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149" name="Forma libre 27">
                  <a:extLst>
                    <a:ext uri="{FF2B5EF4-FFF2-40B4-BE49-F238E27FC236}">
                      <a16:creationId xmlns:a16="http://schemas.microsoft.com/office/drawing/2014/main" id="{B5A32B87-E93D-431B-8B25-B1DFC9348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50" name="Forma libre 28">
                  <a:extLst>
                    <a:ext uri="{FF2B5EF4-FFF2-40B4-BE49-F238E27FC236}">
                      <a16:creationId xmlns:a16="http://schemas.microsoft.com/office/drawing/2014/main" id="{B39FB010-9DD3-488C-A2D7-F1CF7E7AE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51" name="Forma libre 29">
                  <a:extLst>
                    <a:ext uri="{FF2B5EF4-FFF2-40B4-BE49-F238E27FC236}">
                      <a16:creationId xmlns:a16="http://schemas.microsoft.com/office/drawing/2014/main" id="{EAE95194-0E4C-413F-BCA3-48275A028B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52" name="Forma libre 30">
                  <a:extLst>
                    <a:ext uri="{FF2B5EF4-FFF2-40B4-BE49-F238E27FC236}">
                      <a16:creationId xmlns:a16="http://schemas.microsoft.com/office/drawing/2014/main" id="{D5AD1997-AB5D-4243-A695-92E12646E1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137" name="Cuadro de texto 79">
              <a:extLst>
                <a:ext uri="{FF2B5EF4-FFF2-40B4-BE49-F238E27FC236}">
                  <a16:creationId xmlns:a16="http://schemas.microsoft.com/office/drawing/2014/main" id="{2191590C-CA9E-4C71-B596-1CE79089CB31}"/>
                </a:ext>
              </a:extLst>
            </p:cNvPr>
            <p:cNvSpPr txBox="1"/>
            <p:nvPr/>
          </p:nvSpPr>
          <p:spPr>
            <a:xfrm>
              <a:off x="4592498" y="4121059"/>
              <a:ext cx="1479572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6.45330</a:t>
              </a:r>
            </a:p>
          </p:txBody>
        </p:sp>
        <p:sp>
          <p:nvSpPr>
            <p:cNvPr id="138" name="Cuadro de texto 81">
              <a:extLst>
                <a:ext uri="{FF2B5EF4-FFF2-40B4-BE49-F238E27FC236}">
                  <a16:creationId xmlns:a16="http://schemas.microsoft.com/office/drawing/2014/main" id="{E6E84F90-0BEA-48D3-825F-D691FF2B4545}"/>
                </a:ext>
              </a:extLst>
            </p:cNvPr>
            <p:cNvSpPr txBox="1"/>
            <p:nvPr/>
          </p:nvSpPr>
          <p:spPr>
            <a:xfrm>
              <a:off x="3752994" y="2876165"/>
              <a:ext cx="2017681" cy="161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Error de </a:t>
              </a:r>
              <a:r>
                <a:rPr lang="es-ES" sz="1400" b="1" dirty="0" err="1"/>
                <a:t>dirembre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6758387C-DC85-40F6-8F0C-CC34E388228A}"/>
                </a:ext>
              </a:extLst>
            </p:cNvPr>
            <p:cNvSpPr/>
            <p:nvPr/>
          </p:nvSpPr>
          <p:spPr>
            <a:xfrm>
              <a:off x="4087496" y="2076584"/>
              <a:ext cx="2114415" cy="70296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40" name="Grupo 139">
              <a:extLst>
                <a:ext uri="{FF2B5EF4-FFF2-40B4-BE49-F238E27FC236}">
                  <a16:creationId xmlns:a16="http://schemas.microsoft.com/office/drawing/2014/main" id="{972588EC-009D-44F5-A047-48423D812141}"/>
                </a:ext>
              </a:extLst>
            </p:cNvPr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5E1DA9B9-07DC-4470-A2CD-F671C8621236}"/>
                  </a:ext>
                </a:extLst>
              </p:cNvPr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1DE53260-20AC-4B5E-B20A-DBBFE49BE646}"/>
                  </a:ext>
                </a:extLst>
              </p:cNvPr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144" name="Forma libre 5">
                  <a:extLst>
                    <a:ext uri="{FF2B5EF4-FFF2-40B4-BE49-F238E27FC236}">
                      <a16:creationId xmlns:a16="http://schemas.microsoft.com/office/drawing/2014/main" id="{D2B03191-6373-431D-A8EF-A95E93D1B6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45" name="Forma libre 6">
                  <a:extLst>
                    <a:ext uri="{FF2B5EF4-FFF2-40B4-BE49-F238E27FC236}">
                      <a16:creationId xmlns:a16="http://schemas.microsoft.com/office/drawing/2014/main" id="{8948E161-4B43-4878-8558-D5B1C94929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46" name="Forma libre 7">
                  <a:extLst>
                    <a:ext uri="{FF2B5EF4-FFF2-40B4-BE49-F238E27FC236}">
                      <a16:creationId xmlns:a16="http://schemas.microsoft.com/office/drawing/2014/main" id="{FF8969F8-327D-4476-9641-9BF19A8D14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141" name="Cuadro de texto 85">
              <a:extLst>
                <a:ext uri="{FF2B5EF4-FFF2-40B4-BE49-F238E27FC236}">
                  <a16:creationId xmlns:a16="http://schemas.microsoft.com/office/drawing/2014/main" id="{06D37EB8-9237-47BC-B0C7-5C49E01DA1F0}"/>
                </a:ext>
              </a:extLst>
            </p:cNvPr>
            <p:cNvSpPr txBox="1"/>
            <p:nvPr/>
          </p:nvSpPr>
          <p:spPr>
            <a:xfrm>
              <a:off x="4728694" y="2248104"/>
              <a:ext cx="1479572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0.09545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7203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1237</Words>
  <Application>Microsoft Office PowerPoint</Application>
  <PresentationFormat>Personalizado</PresentationFormat>
  <Paragraphs>306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Montserrat SemiBold</vt:lpstr>
      <vt:lpstr>Arial Rounded MT Bold</vt:lpstr>
      <vt:lpstr>Calibri</vt:lpstr>
      <vt:lpstr>Montserrat</vt:lpstr>
      <vt:lpstr>Montserrat Medium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Alejandro Bedu</cp:lastModifiedBy>
  <cp:revision>10</cp:revision>
  <dcterms:created xsi:type="dcterms:W3CDTF">2019-06-04T15:49:37Z</dcterms:created>
  <dcterms:modified xsi:type="dcterms:W3CDTF">2020-07-30T21:10:25Z</dcterms:modified>
</cp:coreProperties>
</file>